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267" r:id="rId16"/>
    <p:sldId id="268" r:id="rId17"/>
    <p:sldId id="275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88D8-CA05-4D69-B2E0-C8C9E31C3EA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BBF6-5DBA-4B08-A39F-11D91A1C4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88D8-CA05-4D69-B2E0-C8C9E31C3EA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BBF6-5DBA-4B08-A39F-11D91A1C4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88D8-CA05-4D69-B2E0-C8C9E31C3EA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BBF6-5DBA-4B08-A39F-11D91A1C4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88D8-CA05-4D69-B2E0-C8C9E31C3EA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BBF6-5DBA-4B08-A39F-11D91A1C4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88D8-CA05-4D69-B2E0-C8C9E31C3EA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BBF6-5DBA-4B08-A39F-11D91A1C4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88D8-CA05-4D69-B2E0-C8C9E31C3EA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BBF6-5DBA-4B08-A39F-11D91A1C4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88D8-CA05-4D69-B2E0-C8C9E31C3EA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BBF6-5DBA-4B08-A39F-11D91A1C4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88D8-CA05-4D69-B2E0-C8C9E31C3EA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BBF6-5DBA-4B08-A39F-11D91A1C4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88D8-CA05-4D69-B2E0-C8C9E31C3EA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BBF6-5DBA-4B08-A39F-11D91A1C4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88D8-CA05-4D69-B2E0-C8C9E31C3EA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BBF6-5DBA-4B08-A39F-11D91A1C4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88D8-CA05-4D69-B2E0-C8C9E31C3EA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BBF6-5DBA-4B08-A39F-11D91A1C4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A88D8-CA05-4D69-B2E0-C8C9E31C3EA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BBBF6-5DBA-4B08-A39F-11D91A1C4A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A%D0%B0%D1%80%D1%82%D0%B0_%D0%9A%D0%B0%D1%80%D0%BD%D0%BE" TargetMode="External"/><Relationship Id="rId3" Type="http://schemas.openxmlformats.org/officeDocument/2006/relationships/hyperlink" Target="https://uk.wikipedia.org/wiki/%D0%9C%D0%BE%D1%80%D1%96%D1%81_%D0%9A%D0%B0%D1%80%D0%BD%D0%BE" TargetMode="External"/><Relationship Id="rId7" Type="http://schemas.openxmlformats.org/officeDocument/2006/relationships/hyperlink" Target="https://uk.wikipedia.org/wiki/%D0%9A%D0%BE%D0%B4_%D0%93%D1%80%D0%B5%D1%8F" TargetMode="External"/><Relationship Id="rId2" Type="http://schemas.openxmlformats.org/officeDocument/2006/relationships/hyperlink" Target="https://uk.wikipedia.org/wiki/%D0%91%D1%83%D0%BB%D0%B5%D0%B2%D0%B0_%D0%B0%D0%BB%D0%B3%D0%B5%D0%B1%D1%80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A2%D0%B0%D0%B1%D0%BB%D0%B8%D1%86%D1%96_%D1%96%D1%81%D1%82%D0%B8%D0%BD%D0%BD%D0%BE%D1%81%D1%82%D1%96" TargetMode="External"/><Relationship Id="rId5" Type="http://schemas.openxmlformats.org/officeDocument/2006/relationships/hyperlink" Target="https://uk.wikipedia.org/wiki/%D0%A1%D1%82%D0%B0%D0%BD_%D0%B3%D0%BE%D0%BD%D0%B8%D1%82%D0%B2%D0%B8" TargetMode="External"/><Relationship Id="rId4" Type="http://schemas.openxmlformats.org/officeDocument/2006/relationships/hyperlink" Target="https://uk.wikipedia.org/wiki/%D0%95%D0%B4%D0%B2%D0%B0%D1%80%D0%B4_%D0%92%D0%B5%D0%B9%D1%87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A1%D1%82%D0%B0%D0%BD_%D0%B3%D0%BE%D0%BD%D0%B8%D1%82%D0%B2%D0%B8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5%D0%B2%D1%80%D0%B8%D1%81%D1%82%D0%B8%D1%87%D0%BD%D0%B8%D0%B9_%D0%B0%D0%BB%D0%B3%D0%BE%D1%80%D0%B8%D1%82%D0%BC" TargetMode="External"/><Relationship Id="rId2" Type="http://schemas.openxmlformats.org/officeDocument/2006/relationships/hyperlink" Target="https://uk.wikipedia.org/wiki/%D0%9C%D0%B5%D1%82%D0%BE%D0%B4_%D0%9A%D1%83%D0%B0%D0%B9%D0%BD%D0%B0_%E2%80%94_%D0%9C%D0%B0%D0%BA-%D0%9A%D0%BB%D0%B0%D1%81%D0%BA%D1%96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k.wikipedia.org/w/index.php?title=%D0%95%D1%81%D0%BF%D1%80%D0%B5%D1%81%D0%BE_(%D0%BB%D0%BE%D0%B3%D1%96%D0%BA%D0%B0)&amp;action=edit&amp;redlink=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1%D1%82%D0%B5%D0%BF%D1%96%D0%BD%D1%8C" TargetMode="External"/><Relationship Id="rId2" Type="http://schemas.openxmlformats.org/officeDocument/2006/relationships/hyperlink" Target="https://uk.wikipedia.org/wiki/%D0%9F%D1%80%D1%8F%D0%BC%D0%BE%D0%BA%D1%83%D1%82%D0%BD%D0%B8%D0%BA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uk.wikipedia.org/w/index.php?title=%D0%91%D0%B0%D0%B9%D0%B4%D1%83%D0%B6%D0%B8%D0%B9_%D1%81%D1%82%D0%B0%D0%BD&amp;action=edit&amp;redlink=1" TargetMode="External"/><Relationship Id="rId4" Type="http://schemas.openxmlformats.org/officeDocument/2006/relationships/hyperlink" Target="https://uk.wikipedia.org/wiki/%D0%9A%D0%B0%D1%80%D1%82%D0%B0_%D0%9A%D0%B0%D1%80%D0%BD%D0%B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" y="523875"/>
            <a:ext cx="779145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000108"/>
            <a:ext cx="707236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геометричному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способі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булева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 (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х1, ...,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задається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мірного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куба. 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геометричному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сенсі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двійковий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набір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мірний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вектор,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визначає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точку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мірного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простору.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Виходячи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безліч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наборів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визначена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змінних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представляється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вершинами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мірного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куба.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Відзначаючи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точками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вершини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куба,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приймає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одиничні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нульові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отримаємо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геометричне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представлення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Легко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бачити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булева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змінних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визначена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множині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двійкових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наборів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значень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змінних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=1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таких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наборів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22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=2: – 0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1; при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=2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таких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наборів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2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=4: – 00, 01, 10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11; при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=3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таких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наборів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2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=8: 000, 001, 010, 011, 100, 101, 110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111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т.д.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000108"/>
            <a:ext cx="707236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Координатний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Метод карт Карно</a:t>
            </a: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Карта Карно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K-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карта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скорочено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 - метод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спрощення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виразів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  <a:hlinkClick r:id="rId2" tooltip="Булева алгебра"/>
              </a:rPr>
              <a:t>булевої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2" tooltip="Булева алгебра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  <a:hlinkClick r:id="rId2" tooltip="Булева алгебра"/>
              </a:rPr>
              <a:t>алгебри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зроблене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  <a:hlinkClick r:id="rId3" tooltip="Моріс Карно"/>
              </a:rPr>
              <a:t>Морісом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3" tooltip="Моріс Карно"/>
              </a:rPr>
              <a:t> Карно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1953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поліпшення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Діаграм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Вейча,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винайдених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  <a:hlinkClick r:id="rId4" tooltip="Едвард Вейч"/>
              </a:rPr>
              <a:t>Едвардом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4" tooltip="Едвард Вейч"/>
              </a:rPr>
              <a:t> Вейчем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1952. Карта Карно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зменшує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потребу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обширних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обчисленнях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використовуючи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перевагу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людської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розпізнання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шаблонів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швидке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розпізнавання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виключення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потенційних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  <a:hlinkClick r:id="rId5" tooltip="Стан гонитви"/>
              </a:rPr>
              <a:t>станів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5" tooltip="Стан гонитви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  <a:hlinkClick r:id="rId5" tooltip="Стан гонитви"/>
              </a:rPr>
              <a:t>гонитви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карті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Карно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булеві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змінні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переносяться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  <a:hlinkClick r:id="rId6" tooltip="Таблиці істинності"/>
              </a:rPr>
              <a:t>таблиці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6" tooltip="Таблиці істинності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  <a:hlinkClick r:id="rId6" tooltip="Таблиці істинності"/>
              </a:rPr>
              <a:t>істинності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впорядковуються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принципами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7" tooltip="Код Грея"/>
              </a:rPr>
              <a:t>кода Грея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одна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змінна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змінюється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переході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сусідніми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квадратами. Коли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таблиця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згенерована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відповідні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комірки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записані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вихідні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організовуються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найбільші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можливі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містять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комірок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n=0,1,2,3...)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  <a:hlinkClick r:id="rId8"/>
              </a:rPr>
              <a:t>[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000108"/>
            <a:ext cx="678661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Призначення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значні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обчислення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потрібні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мінімального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виду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булевої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карта Карно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зменшує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потребу таких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обчислень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Використанню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людського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розуму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розпізнаванню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шаблонів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терми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поєднані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найпростішого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виразу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видалити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потенційні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  <a:hlinkClick r:id="rId2" tooltip="Стан гонитви"/>
              </a:rPr>
              <a:t>стани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2" tooltip="Стан гонитви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  <a:hlinkClick r:id="rId2" tooltip="Стан гонитви"/>
              </a:rPr>
              <a:t>гонитв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неминучі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булевих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рівняннях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найкращу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спрощенні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шістьох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змінних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більшою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кількістю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змінних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складно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розрізнити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оптимальні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шаблони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навчанні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булеві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мінімізацію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642918"/>
            <a:ext cx="764386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Проблеми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Карта Карно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становиться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важкою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розпізнання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збільшені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змінних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Загальне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правило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карта Карно добре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чотирьох-п'яти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змінних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використовуватись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шістьома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змінними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виразів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більшою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кількістю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змінних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використаний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2" tooltip="Метод Куайна — Мак-Класкі"/>
              </a:rPr>
              <a:t>Метод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  <a:hlinkClick r:id="rId2" tooltip="Метод Куайна — Мак-Класкі"/>
              </a:rPr>
              <a:t>Куайна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2" tooltip="Метод Куайна — Мак-Класкі"/>
              </a:rPr>
              <a:t> —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  <a:hlinkClick r:id="rId2" tooltip="Метод Куайна — Мак-Класкі"/>
              </a:rPr>
              <a:t>Мак-Класкі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здебільшого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мінімізації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комп'ютери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  <a:hlinkClick r:id="rId3" tooltip="Евристичний алгоритм"/>
              </a:rPr>
              <a:t>евристичний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3" tooltip="Евристичний алгоритм"/>
              </a:rPr>
              <a:t> алгоритм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  <a:hlinkClick r:id="rId4" tooltip="Еспресо (логіка) (ще не написана)"/>
              </a:rPr>
              <a:t>еспресо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став стандартною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програмою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мінімізації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071546"/>
            <a:ext cx="707236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змінна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початкове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обернене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впорядковуються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кодом Грея,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одна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змінна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змінюється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двома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суміжними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комірками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комірки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записуємо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вихідні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Коли карта Карно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заповнена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мінімізованої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"1"-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"0"-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групуються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найбільші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можливі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2" tooltip="Прямокутник"/>
              </a:rPr>
              <a:t>прямокутні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комірок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групі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дорівнювати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3" tooltip="Степінь"/>
              </a:rPr>
              <a:t>степеню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  <a:hlinkClick r:id="rId4"/>
              </a:rPr>
              <a:t>[1]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складатися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комірок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лінію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2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висоту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4 в ширину, 2 на 2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5" tooltip="Байдужий стан (ще не написана)"/>
              </a:rPr>
              <a:t>Байдужий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5" tooltip="Байдужий стан (ще не написана)"/>
              </a:rPr>
              <a:t> стан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позначений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групується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отримана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більша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Комірки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використані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один раз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утворюється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"1"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"0"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задіяна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мінімум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групі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9113"/>
            <a:ext cx="777240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4350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1142984"/>
            <a:ext cx="67151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Числовий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булевих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функцій</a:t>
            </a:r>
            <a:endParaRPr lang="ru-RU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Числовий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спрощення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алгебри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логіки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ґрунтується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двійкової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десяткової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числення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номерами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двійкових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наборів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їхні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десяткові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еквіваленти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у числовому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способі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перераховувати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набори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приймає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одиничні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повного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перерахування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термів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вказуються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десяткові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еквіваленти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порядкові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номери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двійкових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наборів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приймає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дійсно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спрощує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форму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запису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325" y="514350"/>
            <a:ext cx="775335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325" y="519113"/>
            <a:ext cx="775335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714356"/>
            <a:ext cx="75009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 найрізноманітніших галузях людської діяльності досить часто виникають об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явища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характеризуються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двома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якісно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станами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значеннями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Приклади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альтернативних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станів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техніці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замкнено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розімкнено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заряджено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незаряджено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збуджено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спокійно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сигнал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сигналу»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Аналогічні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пари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логіці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істинно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хибно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«так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алгебрі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екввівалентно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нееквівалентьно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рівносильно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нерівносильно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моделюванні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таких об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єктів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 математиці один з альтернативних станів (значень) позначають 1, а другий – 0. Зрозуміло, що в цьому випадку символи 0 і 1 не є числами в звичайному розумінні.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325" y="533400"/>
            <a:ext cx="775335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9113"/>
            <a:ext cx="777240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071546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642910" y="714356"/>
            <a:ext cx="7429552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  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За допомогою алгебри логіки можна, наприклад, описувати роботу релейно-контактних схем. Для конкретики обмежимося розгляданням двополюсних схем, у яких поміж полюсами можуть існувати релейні контакти, з’єднані послідовно чи паралельно. При цьому стан контакту – 1 (0) означає, що він замкнений (розімкнений), тобто сигнал 1 (0) переводить електронний елемент у відкритий (закритий) стан.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Розглянемо спочатку схеми з одним контактом (рис. 2.1), на яких сам контакт та його стан позначено через 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-ItalicMT" charset="-128"/>
                <a:cs typeface="Times New Roman" pitchFamily="18" charset="0"/>
              </a:rPr>
              <a:t>х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, а стан двополюсника позначатимемо літерою 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-ItalicMT" charset="-128"/>
                <a:cs typeface="Times New Roman" pitchFamily="18" charset="0"/>
              </a:rPr>
              <a:t>y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929066"/>
            <a:ext cx="700092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571472" y="4929198"/>
            <a:ext cx="750099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Вочевидь, змінна 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-ItalicMT" charset="-128"/>
                <a:cs typeface="Times New Roman" pitchFamily="18" charset="0"/>
              </a:rPr>
              <a:t>х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є незалежною, а змінна 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-ItalicMT" charset="-128"/>
                <a:cs typeface="Times New Roman" pitchFamily="18" charset="0"/>
              </a:rPr>
              <a:t>y –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залежною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булевою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 змінною. У разі першої схеми коло буде замкнене, якщо буде змінено стан контакту (замкнено), тобто змінна 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-ItalicMT" charset="-128"/>
                <a:cs typeface="Times New Roman" pitchFamily="18" charset="0"/>
              </a:rPr>
              <a:t>y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набуде істинного значення (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-ItalicMT" charset="-128"/>
                <a:cs typeface="Times New Roman" pitchFamily="18" charset="0"/>
              </a:rPr>
              <a:t>y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= 1) тоді й лише тоді, коли змінна 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-ItalicMT" charset="-128"/>
                <a:cs typeface="Times New Roman" pitchFamily="18" charset="0"/>
              </a:rPr>
              <a:t>х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також набуде істинного значення (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-ItalicMT" charset="-128"/>
                <a:cs typeface="Times New Roman" pitchFamily="18" charset="0"/>
              </a:rPr>
              <a:t>х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= 1). У разі другої схеми, навпаки, змінна 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-ItalicMT" charset="-128"/>
                <a:cs typeface="Times New Roman" pitchFamily="18" charset="0"/>
              </a:rPr>
              <a:t>у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набуде істинного значення (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-ItalicMT" charset="-128"/>
                <a:cs typeface="Times New Roman" pitchFamily="18" charset="0"/>
              </a:rPr>
              <a:t>y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= 1), коли змінна 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-ItalicMT" charset="-128"/>
                <a:cs typeface="Times New Roman" pitchFamily="18" charset="0"/>
              </a:rPr>
              <a:t>х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збереже хибне значення, тобто стан контакту не зміниться (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-ItalicMT" charset="-128"/>
                <a:cs typeface="Times New Roman" pitchFamily="18" charset="0"/>
              </a:rPr>
              <a:t>х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= 0).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563" y="519113"/>
            <a:ext cx="7762875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563" y="519113"/>
            <a:ext cx="7762875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563" y="519113"/>
            <a:ext cx="7762875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563" y="519113"/>
            <a:ext cx="7762875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325" y="519113"/>
            <a:ext cx="775335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7772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" y="519113"/>
            <a:ext cx="779145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325" y="523875"/>
            <a:ext cx="775335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9113"/>
            <a:ext cx="777240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4350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563" y="519113"/>
            <a:ext cx="7762875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357298"/>
            <a:ext cx="76438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Таблиця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істинності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прямокутна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таблиця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виражає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відповідність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усіма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наборами величин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змінних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величин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таблиці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усталено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двозначної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логіки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1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позначає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істинність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позначає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хибність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поданій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таблиці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істинності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булевих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стовпчики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відведено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аргументам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наступний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стовпчик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стовпчики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булевої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563" y="514350"/>
            <a:ext cx="7762875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1048</Words>
  <Application>Microsoft Office PowerPoint</Application>
  <PresentationFormat>Экран (4:3)</PresentationFormat>
  <Paragraphs>23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14</cp:revision>
  <dcterms:created xsi:type="dcterms:W3CDTF">2022-04-17T08:27:48Z</dcterms:created>
  <dcterms:modified xsi:type="dcterms:W3CDTF">2022-04-17T10:46:13Z</dcterms:modified>
</cp:coreProperties>
</file>