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2" r:id="rId8"/>
    <p:sldId id="267" r:id="rId9"/>
    <p:sldId id="286" r:id="rId10"/>
    <p:sldId id="287" r:id="rId11"/>
    <p:sldId id="288" r:id="rId12"/>
    <p:sldId id="263" r:id="rId13"/>
    <p:sldId id="265" r:id="rId14"/>
    <p:sldId id="269" r:id="rId15"/>
    <p:sldId id="270" r:id="rId16"/>
    <p:sldId id="271" r:id="rId17"/>
    <p:sldId id="296" r:id="rId18"/>
    <p:sldId id="289" r:id="rId19"/>
    <p:sldId id="290" r:id="rId20"/>
    <p:sldId id="264" r:id="rId21"/>
    <p:sldId id="268" r:id="rId22"/>
    <p:sldId id="273" r:id="rId23"/>
    <p:sldId id="274" r:id="rId24"/>
    <p:sldId id="278" r:id="rId25"/>
    <p:sldId id="279" r:id="rId26"/>
    <p:sldId id="291" r:id="rId27"/>
    <p:sldId id="292" r:id="rId28"/>
    <p:sldId id="293" r:id="rId29"/>
    <p:sldId id="275" r:id="rId30"/>
    <p:sldId id="277" r:id="rId31"/>
    <p:sldId id="281" r:id="rId32"/>
    <p:sldId id="282" r:id="rId33"/>
    <p:sldId id="283" r:id="rId34"/>
    <p:sldId id="294" r:id="rId35"/>
    <p:sldId id="285" r:id="rId36"/>
    <p:sldId id="295" r:id="rId37"/>
    <p:sldId id="284" r:id="rId3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82" autoAdjust="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9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72.wmf"/><Relationship Id="rId1" Type="http://schemas.openxmlformats.org/officeDocument/2006/relationships/image" Target="../media/image7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4" Type="http://schemas.openxmlformats.org/officeDocument/2006/relationships/image" Target="../media/image79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66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8.wmf"/><Relationship Id="rId2" Type="http://schemas.openxmlformats.org/officeDocument/2006/relationships/image" Target="../media/image87.wmf"/><Relationship Id="rId1" Type="http://schemas.openxmlformats.org/officeDocument/2006/relationships/image" Target="../media/image84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2" Type="http://schemas.openxmlformats.org/officeDocument/2006/relationships/image" Target="../media/image89.wmf"/><Relationship Id="rId1" Type="http://schemas.openxmlformats.org/officeDocument/2006/relationships/image" Target="../media/image84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1.w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wmf"/><Relationship Id="rId3" Type="http://schemas.openxmlformats.org/officeDocument/2006/relationships/image" Target="../media/image95.wmf"/><Relationship Id="rId7" Type="http://schemas.openxmlformats.org/officeDocument/2006/relationships/image" Target="../media/image99.wmf"/><Relationship Id="rId2" Type="http://schemas.openxmlformats.org/officeDocument/2006/relationships/image" Target="../media/image94.wmf"/><Relationship Id="rId1" Type="http://schemas.openxmlformats.org/officeDocument/2006/relationships/image" Target="../media/image93.wmf"/><Relationship Id="rId6" Type="http://schemas.openxmlformats.org/officeDocument/2006/relationships/image" Target="../media/image98.wmf"/><Relationship Id="rId11" Type="http://schemas.openxmlformats.org/officeDocument/2006/relationships/image" Target="../media/image91.wmf"/><Relationship Id="rId5" Type="http://schemas.openxmlformats.org/officeDocument/2006/relationships/image" Target="../media/image97.wmf"/><Relationship Id="rId10" Type="http://schemas.openxmlformats.org/officeDocument/2006/relationships/image" Target="../media/image102.wmf"/><Relationship Id="rId4" Type="http://schemas.openxmlformats.org/officeDocument/2006/relationships/image" Target="../media/image96.wmf"/><Relationship Id="rId9" Type="http://schemas.openxmlformats.org/officeDocument/2006/relationships/image" Target="../media/image101.wmf"/></Relationships>
</file>

<file path=ppt/drawings/_rels/vmlDrawing2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wmf"/><Relationship Id="rId3" Type="http://schemas.openxmlformats.org/officeDocument/2006/relationships/image" Target="../media/image106.wmf"/><Relationship Id="rId7" Type="http://schemas.openxmlformats.org/officeDocument/2006/relationships/image" Target="../media/image110.wmf"/><Relationship Id="rId2" Type="http://schemas.openxmlformats.org/officeDocument/2006/relationships/image" Target="../media/image105.wmf"/><Relationship Id="rId1" Type="http://schemas.openxmlformats.org/officeDocument/2006/relationships/image" Target="../media/image104.wmf"/><Relationship Id="rId6" Type="http://schemas.openxmlformats.org/officeDocument/2006/relationships/image" Target="../media/image109.wmf"/><Relationship Id="rId11" Type="http://schemas.openxmlformats.org/officeDocument/2006/relationships/image" Target="../media/image114.wmf"/><Relationship Id="rId5" Type="http://schemas.openxmlformats.org/officeDocument/2006/relationships/image" Target="../media/image108.wmf"/><Relationship Id="rId10" Type="http://schemas.openxmlformats.org/officeDocument/2006/relationships/image" Target="../media/image113.wmf"/><Relationship Id="rId4" Type="http://schemas.openxmlformats.org/officeDocument/2006/relationships/image" Target="../media/image107.wmf"/><Relationship Id="rId9" Type="http://schemas.openxmlformats.org/officeDocument/2006/relationships/image" Target="../media/image1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20C8-BD6D-4930-952E-BB69228022E2}" type="datetimeFigureOut">
              <a:rPr lang="uk-UA" smtClean="0"/>
              <a:t>03.11.2019</a:t>
            </a:fld>
            <a:endParaRPr lang="uk-UA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84A6-4215-488B-B602-BE433CEDEEA4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20C8-BD6D-4930-952E-BB69228022E2}" type="datetimeFigureOut">
              <a:rPr lang="uk-UA" smtClean="0"/>
              <a:t>03.11.2019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84A6-4215-488B-B602-BE433CEDEEA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20C8-BD6D-4930-952E-BB69228022E2}" type="datetimeFigureOut">
              <a:rPr lang="uk-UA" smtClean="0"/>
              <a:t>03.11.2019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84A6-4215-488B-B602-BE433CEDEEA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20C8-BD6D-4930-952E-BB69228022E2}" type="datetimeFigureOut">
              <a:rPr lang="uk-UA" smtClean="0"/>
              <a:t>03.11.2019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84A6-4215-488B-B602-BE433CEDEEA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20C8-BD6D-4930-952E-BB69228022E2}" type="datetimeFigureOut">
              <a:rPr lang="uk-UA" smtClean="0"/>
              <a:t>03.11.2019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84A6-4215-488B-B602-BE433CEDEEA4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20C8-BD6D-4930-952E-BB69228022E2}" type="datetimeFigureOut">
              <a:rPr lang="uk-UA" smtClean="0"/>
              <a:t>03.11.2019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84A6-4215-488B-B602-BE433CEDEEA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20C8-BD6D-4930-952E-BB69228022E2}" type="datetimeFigureOut">
              <a:rPr lang="uk-UA" smtClean="0"/>
              <a:t>03.11.2019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84A6-4215-488B-B602-BE433CEDEEA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20C8-BD6D-4930-952E-BB69228022E2}" type="datetimeFigureOut">
              <a:rPr lang="uk-UA" smtClean="0"/>
              <a:t>03.11.2019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84A6-4215-488B-B602-BE433CEDEEA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20C8-BD6D-4930-952E-BB69228022E2}" type="datetimeFigureOut">
              <a:rPr lang="uk-UA" smtClean="0"/>
              <a:t>03.11.2019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84A6-4215-488B-B602-BE433CEDEEA4}" type="slidenum">
              <a:rPr lang="uk-UA" smtClean="0"/>
              <a:t>‹#›</a:t>
            </a:fld>
            <a:endParaRPr lang="uk-UA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20C8-BD6D-4930-952E-BB69228022E2}" type="datetimeFigureOut">
              <a:rPr lang="uk-UA" smtClean="0"/>
              <a:t>03.11.2019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84A6-4215-488B-B602-BE433CEDEEA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20C8-BD6D-4930-952E-BB69228022E2}" type="datetimeFigureOut">
              <a:rPr lang="uk-UA" smtClean="0"/>
              <a:t>03.11.2019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84A6-4215-488B-B602-BE433CEDEEA4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CAE20C8-BD6D-4930-952E-BB69228022E2}" type="datetimeFigureOut">
              <a:rPr lang="uk-UA" smtClean="0"/>
              <a:t>03.11.2019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59684A6-4215-488B-B602-BE433CEDEEA4}" type="slidenum">
              <a:rPr lang="uk-UA" smtClean="0"/>
              <a:t>‹#›</a:t>
            </a:fld>
            <a:endParaRPr lang="uk-UA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31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0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7" Type="http://schemas.openxmlformats.org/officeDocument/2006/relationships/image" Target="../media/image3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7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image" Target="../media/image45.png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4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4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13" Type="http://schemas.openxmlformats.org/officeDocument/2006/relationships/image" Target="../media/image51.wmf"/><Relationship Id="rId3" Type="http://schemas.openxmlformats.org/officeDocument/2006/relationships/image" Target="../media/image52.png"/><Relationship Id="rId7" Type="http://schemas.openxmlformats.org/officeDocument/2006/relationships/image" Target="../media/image48.wmf"/><Relationship Id="rId12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50.wmf"/><Relationship Id="rId5" Type="http://schemas.openxmlformats.org/officeDocument/2006/relationships/image" Target="../media/image47.wmf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9.bin"/><Relationship Id="rId9" Type="http://schemas.openxmlformats.org/officeDocument/2006/relationships/image" Target="../media/image49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5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7" Type="http://schemas.openxmlformats.org/officeDocument/2006/relationships/image" Target="../media/image6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9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58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2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61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12" Type="http://schemas.openxmlformats.org/officeDocument/2006/relationships/image" Target="../media/image6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56.bin"/><Relationship Id="rId5" Type="http://schemas.openxmlformats.org/officeDocument/2006/relationships/oleObject" Target="../embeddings/oleObject53.bin"/><Relationship Id="rId10" Type="http://schemas.openxmlformats.org/officeDocument/2006/relationships/image" Target="../media/image67.wmf"/><Relationship Id="rId4" Type="http://schemas.openxmlformats.org/officeDocument/2006/relationships/image" Target="../media/image64.wmf"/><Relationship Id="rId9" Type="http://schemas.openxmlformats.org/officeDocument/2006/relationships/oleObject" Target="../embeddings/oleObject55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70.png"/><Relationship Id="rId4" Type="http://schemas.openxmlformats.org/officeDocument/2006/relationships/image" Target="../media/image69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72.wmf"/><Relationship Id="rId5" Type="http://schemas.openxmlformats.org/officeDocument/2006/relationships/oleObject" Target="../embeddings/oleObject59.bin"/><Relationship Id="rId4" Type="http://schemas.openxmlformats.org/officeDocument/2006/relationships/image" Target="../media/image71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77.wmf"/><Relationship Id="rId5" Type="http://schemas.openxmlformats.org/officeDocument/2006/relationships/oleObject" Target="../embeddings/oleObject61.bin"/><Relationship Id="rId10" Type="http://schemas.openxmlformats.org/officeDocument/2006/relationships/image" Target="../media/image79.wmf"/><Relationship Id="rId4" Type="http://schemas.openxmlformats.org/officeDocument/2006/relationships/image" Target="../media/image76.wmf"/><Relationship Id="rId9" Type="http://schemas.openxmlformats.org/officeDocument/2006/relationships/oleObject" Target="../embeddings/oleObject6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6.bin"/><Relationship Id="rId12" Type="http://schemas.openxmlformats.org/officeDocument/2006/relationships/image" Target="../media/image8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80.wmf"/><Relationship Id="rId11" Type="http://schemas.openxmlformats.org/officeDocument/2006/relationships/oleObject" Target="../embeddings/oleObject68.bin"/><Relationship Id="rId5" Type="http://schemas.openxmlformats.org/officeDocument/2006/relationships/oleObject" Target="../embeddings/oleObject65.bin"/><Relationship Id="rId10" Type="http://schemas.openxmlformats.org/officeDocument/2006/relationships/image" Target="../media/image82.wmf"/><Relationship Id="rId4" Type="http://schemas.openxmlformats.org/officeDocument/2006/relationships/image" Target="../media/image66.wmf"/><Relationship Id="rId9" Type="http://schemas.openxmlformats.org/officeDocument/2006/relationships/oleObject" Target="../embeddings/oleObject67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85.wmf"/><Relationship Id="rId5" Type="http://schemas.openxmlformats.org/officeDocument/2006/relationships/oleObject" Target="../embeddings/oleObject70.bin"/><Relationship Id="rId4" Type="http://schemas.openxmlformats.org/officeDocument/2006/relationships/image" Target="../media/image84.wmf"/><Relationship Id="rId9" Type="http://schemas.openxmlformats.org/officeDocument/2006/relationships/image" Target="../media/image86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wmf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87.wmf"/><Relationship Id="rId5" Type="http://schemas.openxmlformats.org/officeDocument/2006/relationships/oleObject" Target="../embeddings/oleObject74.bin"/><Relationship Id="rId4" Type="http://schemas.openxmlformats.org/officeDocument/2006/relationships/image" Target="../media/image84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3" Type="http://schemas.openxmlformats.org/officeDocument/2006/relationships/oleObject" Target="../embeddings/oleObject76.bin"/><Relationship Id="rId7" Type="http://schemas.openxmlformats.org/officeDocument/2006/relationships/oleObject" Target="../embeddings/oleObject7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89.wmf"/><Relationship Id="rId5" Type="http://schemas.openxmlformats.org/officeDocument/2006/relationships/oleObject" Target="../embeddings/oleObject77.bin"/><Relationship Id="rId4" Type="http://schemas.openxmlformats.org/officeDocument/2006/relationships/image" Target="../media/image84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model.exponenta.ru/bt/bt_1_126.htm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92.png"/><Relationship Id="rId5" Type="http://schemas.openxmlformats.org/officeDocument/2006/relationships/image" Target="../media/image91.wmf"/><Relationship Id="rId4" Type="http://schemas.openxmlformats.org/officeDocument/2006/relationships/oleObject" Target="../embeddings/oleObject79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wmf"/><Relationship Id="rId13" Type="http://schemas.openxmlformats.org/officeDocument/2006/relationships/oleObject" Target="../embeddings/oleObject85.bin"/><Relationship Id="rId18" Type="http://schemas.openxmlformats.org/officeDocument/2006/relationships/image" Target="../media/image100.wmf"/><Relationship Id="rId3" Type="http://schemas.openxmlformats.org/officeDocument/2006/relationships/oleObject" Target="../embeddings/oleObject80.bin"/><Relationship Id="rId21" Type="http://schemas.openxmlformats.org/officeDocument/2006/relationships/oleObject" Target="../embeddings/oleObject89.bin"/><Relationship Id="rId7" Type="http://schemas.openxmlformats.org/officeDocument/2006/relationships/oleObject" Target="../embeddings/oleObject82.bin"/><Relationship Id="rId12" Type="http://schemas.openxmlformats.org/officeDocument/2006/relationships/image" Target="../media/image97.wmf"/><Relationship Id="rId17" Type="http://schemas.openxmlformats.org/officeDocument/2006/relationships/oleObject" Target="../embeddings/oleObject8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9.wmf"/><Relationship Id="rId20" Type="http://schemas.openxmlformats.org/officeDocument/2006/relationships/image" Target="../media/image101.wmf"/><Relationship Id="rId1" Type="http://schemas.openxmlformats.org/officeDocument/2006/relationships/vmlDrawing" Target="../drawings/vmlDrawing24.vml"/><Relationship Id="rId6" Type="http://schemas.openxmlformats.org/officeDocument/2006/relationships/image" Target="../media/image94.wmf"/><Relationship Id="rId11" Type="http://schemas.openxmlformats.org/officeDocument/2006/relationships/oleObject" Target="../embeddings/oleObject84.bin"/><Relationship Id="rId24" Type="http://schemas.openxmlformats.org/officeDocument/2006/relationships/image" Target="../media/image91.wmf"/><Relationship Id="rId5" Type="http://schemas.openxmlformats.org/officeDocument/2006/relationships/oleObject" Target="../embeddings/oleObject81.bin"/><Relationship Id="rId15" Type="http://schemas.openxmlformats.org/officeDocument/2006/relationships/oleObject" Target="../embeddings/oleObject86.bin"/><Relationship Id="rId23" Type="http://schemas.openxmlformats.org/officeDocument/2006/relationships/oleObject" Target="../embeddings/oleObject90.bin"/><Relationship Id="rId10" Type="http://schemas.openxmlformats.org/officeDocument/2006/relationships/image" Target="../media/image96.wmf"/><Relationship Id="rId19" Type="http://schemas.openxmlformats.org/officeDocument/2006/relationships/oleObject" Target="../embeddings/oleObject88.bin"/><Relationship Id="rId4" Type="http://schemas.openxmlformats.org/officeDocument/2006/relationships/image" Target="../media/image93.wmf"/><Relationship Id="rId9" Type="http://schemas.openxmlformats.org/officeDocument/2006/relationships/oleObject" Target="../embeddings/oleObject83.bin"/><Relationship Id="rId14" Type="http://schemas.openxmlformats.org/officeDocument/2006/relationships/image" Target="../media/image98.wmf"/><Relationship Id="rId22" Type="http://schemas.openxmlformats.org/officeDocument/2006/relationships/image" Target="../media/image102.wmf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wmf"/><Relationship Id="rId13" Type="http://schemas.openxmlformats.org/officeDocument/2006/relationships/oleObject" Target="../embeddings/oleObject96.bin"/><Relationship Id="rId18" Type="http://schemas.openxmlformats.org/officeDocument/2006/relationships/image" Target="../media/image111.wmf"/><Relationship Id="rId3" Type="http://schemas.openxmlformats.org/officeDocument/2006/relationships/oleObject" Target="../embeddings/oleObject91.bin"/><Relationship Id="rId21" Type="http://schemas.openxmlformats.org/officeDocument/2006/relationships/oleObject" Target="../embeddings/oleObject100.bin"/><Relationship Id="rId7" Type="http://schemas.openxmlformats.org/officeDocument/2006/relationships/oleObject" Target="../embeddings/oleObject93.bin"/><Relationship Id="rId12" Type="http://schemas.openxmlformats.org/officeDocument/2006/relationships/image" Target="../media/image108.wmf"/><Relationship Id="rId17" Type="http://schemas.openxmlformats.org/officeDocument/2006/relationships/oleObject" Target="../embeddings/oleObject9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0.wmf"/><Relationship Id="rId20" Type="http://schemas.openxmlformats.org/officeDocument/2006/relationships/image" Target="../media/image112.wmf"/><Relationship Id="rId1" Type="http://schemas.openxmlformats.org/officeDocument/2006/relationships/vmlDrawing" Target="../drawings/vmlDrawing25.vml"/><Relationship Id="rId6" Type="http://schemas.openxmlformats.org/officeDocument/2006/relationships/image" Target="../media/image105.wmf"/><Relationship Id="rId11" Type="http://schemas.openxmlformats.org/officeDocument/2006/relationships/oleObject" Target="../embeddings/oleObject95.bin"/><Relationship Id="rId24" Type="http://schemas.openxmlformats.org/officeDocument/2006/relationships/image" Target="../media/image114.wmf"/><Relationship Id="rId5" Type="http://schemas.openxmlformats.org/officeDocument/2006/relationships/oleObject" Target="../embeddings/oleObject92.bin"/><Relationship Id="rId15" Type="http://schemas.openxmlformats.org/officeDocument/2006/relationships/oleObject" Target="../embeddings/oleObject97.bin"/><Relationship Id="rId23" Type="http://schemas.openxmlformats.org/officeDocument/2006/relationships/oleObject" Target="../embeddings/oleObject101.bin"/><Relationship Id="rId10" Type="http://schemas.openxmlformats.org/officeDocument/2006/relationships/image" Target="../media/image107.wmf"/><Relationship Id="rId19" Type="http://schemas.openxmlformats.org/officeDocument/2006/relationships/oleObject" Target="../embeddings/oleObject99.bin"/><Relationship Id="rId4" Type="http://schemas.openxmlformats.org/officeDocument/2006/relationships/image" Target="../media/image104.wmf"/><Relationship Id="rId9" Type="http://schemas.openxmlformats.org/officeDocument/2006/relationships/oleObject" Target="../embeddings/oleObject94.bin"/><Relationship Id="rId14" Type="http://schemas.openxmlformats.org/officeDocument/2006/relationships/image" Target="../media/image109.wmf"/><Relationship Id="rId22" Type="http://schemas.openxmlformats.org/officeDocument/2006/relationships/image" Target="../media/image11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2214554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uk-UA" sz="4800" b="1" dirty="0" smtClean="0"/>
              <a:t>Тема </a:t>
            </a:r>
            <a:r>
              <a:rPr lang="en-US" sz="4800" b="1" smtClean="0"/>
              <a:t>2</a:t>
            </a:r>
            <a:r>
              <a:rPr lang="uk-UA" sz="4800" b="1" dirty="0" smtClean="0"/>
              <a:t/>
            </a:r>
            <a:br>
              <a:rPr lang="uk-UA" sz="4800" b="1" dirty="0" smtClean="0"/>
            </a:br>
            <a:r>
              <a:rPr lang="uk-UA" sz="4800" b="1" dirty="0" smtClean="0"/>
              <a:t>Інтерполяційні</a:t>
            </a:r>
            <a:br>
              <a:rPr lang="uk-UA" sz="4800" b="1" dirty="0" smtClean="0"/>
            </a:br>
            <a:r>
              <a:rPr lang="uk-UA" sz="4800" b="1" dirty="0" smtClean="0"/>
              <a:t> поліноми</a:t>
            </a:r>
            <a:endParaRPr lang="uk-UA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314" y="81056"/>
            <a:ext cx="6572328" cy="6383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58637" y="4241899"/>
            <a:ext cx="2685363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err="1" smtClean="0"/>
              <a:t>Щоб</a:t>
            </a:r>
            <a:r>
              <a:rPr lang="ru-RU" sz="2800" dirty="0" smtClean="0"/>
              <a:t> </a:t>
            </a:r>
            <a:r>
              <a:rPr lang="ru-RU" sz="2800" dirty="0" err="1" smtClean="0"/>
              <a:t>поставити</a:t>
            </a:r>
            <a:r>
              <a:rPr lang="ru-RU" sz="2800" dirty="0" smtClean="0"/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.. 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pPr algn="r"/>
            <a:r>
              <a:rPr lang="uk-UA" sz="2800" dirty="0"/>
              <a:t>н</a:t>
            </a:r>
            <a:r>
              <a:rPr lang="ru-RU" sz="2800" dirty="0" smtClean="0"/>
              <a:t>а </a:t>
            </a:r>
            <a:r>
              <a:rPr lang="ru-RU" sz="2800" dirty="0" err="1" smtClean="0"/>
              <a:t>клавіатурі</a:t>
            </a:r>
            <a:r>
              <a:rPr lang="ru-RU" sz="2800" dirty="0" smtClean="0"/>
              <a:t> при англ. </a:t>
            </a:r>
            <a:r>
              <a:rPr lang="ru-RU" sz="2800" dirty="0" err="1" smtClean="0"/>
              <a:t>мові</a:t>
            </a:r>
            <a:r>
              <a:rPr lang="ru-RU" sz="2800" dirty="0" smtClean="0"/>
              <a:t> </a:t>
            </a:r>
            <a:r>
              <a:rPr lang="ru-RU" sz="2800" dirty="0" err="1" smtClean="0"/>
              <a:t>натиснути</a:t>
            </a:r>
            <a:r>
              <a:rPr lang="ru-RU" sz="2800" dirty="0" smtClean="0"/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;</a:t>
            </a:r>
            <a:r>
              <a:rPr lang="ru-RU" sz="2800" dirty="0" smtClean="0"/>
              <a:t> </a:t>
            </a:r>
            <a:endParaRPr lang="uk-UA" sz="28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 flipV="1">
            <a:off x="5701741" y="2060848"/>
            <a:ext cx="43204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814036" y="2564904"/>
            <a:ext cx="29220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/>
              <a:t>Панель </a:t>
            </a:r>
            <a:r>
              <a:rPr lang="en-US" sz="2800" dirty="0" smtClean="0"/>
              <a:t>Boolean</a:t>
            </a:r>
            <a:r>
              <a:rPr lang="uk-UA" sz="2800" dirty="0" smtClean="0"/>
              <a:t> </a:t>
            </a:r>
            <a:r>
              <a:rPr lang="uk-UA" sz="4000" b="1" dirty="0" smtClean="0"/>
              <a:t>=</a:t>
            </a:r>
            <a:endParaRPr lang="uk-UA" sz="2800" b="1" dirty="0"/>
          </a:p>
        </p:txBody>
      </p:sp>
    </p:spTree>
    <p:extLst>
      <p:ext uri="{BB962C8B-B14F-4D97-AF65-F5344CB8AC3E}">
        <p14:creationId xmlns:p14="http://schemas.microsoft.com/office/powerpoint/2010/main" val="199071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816" y="1196752"/>
            <a:ext cx="5423504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15616" y="188640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похибки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застосуємо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формулу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4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" name="TextBox 1"/>
          <p:cNvSpPr txBox="1"/>
          <p:nvPr/>
        </p:nvSpPr>
        <p:spPr>
          <a:xfrm>
            <a:off x="1115617" y="141318"/>
            <a:ext cx="7920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інтерполяції значно спрощується, якщо значення </a:t>
            </a: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рівновіддаленими, тобто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4199276"/>
              </p:ext>
            </p:extLst>
          </p:nvPr>
        </p:nvGraphicFramePr>
        <p:xfrm>
          <a:off x="1336749" y="1082281"/>
          <a:ext cx="1849438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1" name="Формула" r:id="rId3" imgW="736600" imgH="228600" progId="Equation.3">
                  <p:embed/>
                </p:oleObj>
              </mc:Choice>
              <mc:Fallback>
                <p:oleObj name="Формула" r:id="rId3" imgW="7366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6749" y="1082281"/>
                        <a:ext cx="1849438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3777431"/>
              </p:ext>
            </p:extLst>
          </p:nvPr>
        </p:nvGraphicFramePr>
        <p:xfrm>
          <a:off x="3475037" y="1059722"/>
          <a:ext cx="109696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2" name="Формула" r:id="rId5" imgW="457200" imgH="241300" progId="Equation.3">
                  <p:embed/>
                </p:oleObj>
              </mc:Choice>
              <mc:Fallback>
                <p:oleObj name="Формула" r:id="rId5" imgW="457200" imgH="241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5037" y="1059722"/>
                        <a:ext cx="1096963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5154309" y="1040253"/>
            <a:ext cx="32998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/>
              <a:t>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вузли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інтерполяції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2347541"/>
              </p:ext>
            </p:extLst>
          </p:nvPr>
        </p:nvGraphicFramePr>
        <p:xfrm>
          <a:off x="1374208" y="1685968"/>
          <a:ext cx="785812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3" name="Формула" r:id="rId7" imgW="355138" imgH="177569" progId="Equation.3">
                  <p:embed/>
                </p:oleObj>
              </mc:Choice>
              <mc:Fallback>
                <p:oleObj name="Формула" r:id="rId7" imgW="355138" imgH="17756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4208" y="1685968"/>
                        <a:ext cx="785812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2236897" y="1618645"/>
            <a:ext cx="27506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заданий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40056" y="2481877"/>
            <a:ext cx="49142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Введемо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3709592"/>
              </p:ext>
            </p:extLst>
          </p:nvPr>
        </p:nvGraphicFramePr>
        <p:xfrm>
          <a:off x="6139922" y="2264961"/>
          <a:ext cx="1571625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4" name="Формула" r:id="rId9" imgW="685502" imgH="406224" progId="Equation.3">
                  <p:embed/>
                </p:oleObj>
              </mc:Choice>
              <mc:Fallback>
                <p:oleObj name="Формула" r:id="rId9" imgW="685502" imgH="406224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9922" y="2264961"/>
                        <a:ext cx="1571625" cy="938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0808472"/>
              </p:ext>
            </p:extLst>
          </p:nvPr>
        </p:nvGraphicFramePr>
        <p:xfrm>
          <a:off x="3762721" y="3249303"/>
          <a:ext cx="2071688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5" name="Формула" r:id="rId11" imgW="825500" imgH="228600" progId="Equation.3">
                  <p:embed/>
                </p:oleObj>
              </mc:Choice>
              <mc:Fallback>
                <p:oleObj name="Формула" r:id="rId11" imgW="825500" imgH="2286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2721" y="3249303"/>
                        <a:ext cx="2071688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106829" y="3960900"/>
            <a:ext cx="576138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-го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вузла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записати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1978509"/>
              </p:ext>
            </p:extLst>
          </p:nvPr>
        </p:nvGraphicFramePr>
        <p:xfrm>
          <a:off x="2600715" y="4694585"/>
          <a:ext cx="4773612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6" name="Формула" r:id="rId13" imgW="2108200" imgH="406400" progId="Equation.3">
                  <p:embed/>
                </p:oleObj>
              </mc:Choice>
              <mc:Fallback>
                <p:oleObj name="Формула" r:id="rId13" imgW="2108200" imgH="406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0715" y="4694585"/>
                        <a:ext cx="4773612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6654956"/>
              </p:ext>
            </p:extLst>
          </p:nvPr>
        </p:nvGraphicFramePr>
        <p:xfrm>
          <a:off x="1374208" y="5905176"/>
          <a:ext cx="2714625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7" name="Формула" r:id="rId15" imgW="1054100" imgH="241300" progId="Equation.3">
                  <p:embed/>
                </p:oleObj>
              </mc:Choice>
              <mc:Fallback>
                <p:oleObj name="Формула" r:id="rId15" imgW="1054100" imgH="241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4208" y="5905176"/>
                        <a:ext cx="2714625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2147269"/>
              </p:ext>
            </p:extLst>
          </p:nvPr>
        </p:nvGraphicFramePr>
        <p:xfrm>
          <a:off x="5154773" y="5833739"/>
          <a:ext cx="308610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8" name="Формула" r:id="rId17" imgW="1079032" imgH="241195" progId="Equation.3">
                  <p:embed/>
                </p:oleObj>
              </mc:Choice>
              <mc:Fallback>
                <p:oleObj name="Формула" r:id="rId17" imgW="1079032" imgH="241195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4773" y="5833739"/>
                        <a:ext cx="3086100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67934" y="392232"/>
            <a:ext cx="80724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інтерполяційного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полінома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рівновіддаленими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вузлами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6429994"/>
              </p:ext>
            </p:extLst>
          </p:nvPr>
        </p:nvGraphicFramePr>
        <p:xfrm>
          <a:off x="2395184" y="1530932"/>
          <a:ext cx="5214937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9" name="Формула" r:id="rId3" imgW="2082800" imgH="431800" progId="Equation.3">
                  <p:embed/>
                </p:oleObj>
              </mc:Choice>
              <mc:Fallback>
                <p:oleObj name="Формула" r:id="rId3" imgW="2082800" imgH="4318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5184" y="1530932"/>
                        <a:ext cx="5214937" cy="1071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0707495"/>
              </p:ext>
            </p:extLst>
          </p:nvPr>
        </p:nvGraphicFramePr>
        <p:xfrm>
          <a:off x="1488722" y="2944148"/>
          <a:ext cx="7027862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0" name="Формула" r:id="rId5" imgW="3175000" imgH="419100" progId="Equation.3">
                  <p:embed/>
                </p:oleObj>
              </mc:Choice>
              <mc:Fallback>
                <p:oleObj name="Формула" r:id="rId5" imgW="3175000" imgH="4191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8722" y="2944148"/>
                        <a:ext cx="7027862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037843" y="4077072"/>
            <a:ext cx="79296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При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інтерполяційний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поліном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Лагранжа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рівновіддаленими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вузлами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9456048"/>
              </p:ext>
            </p:extLst>
          </p:nvPr>
        </p:nvGraphicFramePr>
        <p:xfrm>
          <a:off x="1469219" y="5517232"/>
          <a:ext cx="7277100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1" name="Формула" r:id="rId7" imgW="2641600" imgH="228600" progId="Equation.3">
                  <p:embed/>
                </p:oleObj>
              </mc:Choice>
              <mc:Fallback>
                <p:oleObj name="Формула" r:id="rId7" imgW="2641600" imgH="2286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9219" y="5517232"/>
                        <a:ext cx="7277100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645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7498080" cy="620688"/>
          </a:xfrm>
        </p:spPr>
        <p:txBody>
          <a:bodyPr>
            <a:normAutofit fontScale="90000"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3 </a:t>
            </a:r>
            <a:r>
              <a:rPr lang="uk-UA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Схема </a:t>
            </a:r>
            <a:r>
              <a:rPr lang="uk-UA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Ейткена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668680"/>
            <a:ext cx="79928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dirty="0" smtClean="0"/>
              <a:t>	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треба обчислити не загальний вираз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лише його значення на конкретному </a:t>
            </a: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при цьому значення  функції задано в досить великій кількості, то можна використати інтерполяційну схему </a:t>
            </a:r>
            <a:r>
              <a:rPr 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Ейткена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Послідовно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обчислюються багаточлени: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3965412"/>
              </p:ext>
            </p:extLst>
          </p:nvPr>
        </p:nvGraphicFramePr>
        <p:xfrm>
          <a:off x="2051720" y="3346336"/>
          <a:ext cx="5357395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4" r:id="rId3" imgW="2654300" imgH="571500" progId="Equation.DSMT4">
                  <p:embed/>
                </p:oleObj>
              </mc:Choice>
              <mc:Fallback>
                <p:oleObj r:id="rId3" imgW="2654300" imgH="5715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3346336"/>
                        <a:ext cx="5357395" cy="11521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6606312"/>
              </p:ext>
            </p:extLst>
          </p:nvPr>
        </p:nvGraphicFramePr>
        <p:xfrm>
          <a:off x="1475656" y="4941168"/>
          <a:ext cx="6761894" cy="1199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5" r:id="rId5" imgW="3378200" imgH="596900" progId="Equation.DSMT4">
                  <p:embed/>
                </p:oleObj>
              </mc:Choice>
              <mc:Fallback>
                <p:oleObj r:id="rId5" imgW="3378200" imgH="5969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4941168"/>
                        <a:ext cx="6761894" cy="11999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100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8810756"/>
              </p:ext>
            </p:extLst>
          </p:nvPr>
        </p:nvGraphicFramePr>
        <p:xfrm>
          <a:off x="1470512" y="0"/>
          <a:ext cx="6995063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7" r:id="rId3" imgW="3886200" imgH="596900" progId="Equation.DSMT4">
                  <p:embed/>
                </p:oleObj>
              </mc:Choice>
              <mc:Fallback>
                <p:oleObj r:id="rId3" imgW="3886200" imgH="5969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0512" y="0"/>
                        <a:ext cx="6995063" cy="10801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43608" y="1052736"/>
            <a:ext cx="78488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Інтерполяційний багаточлен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-го степеня, який приймає в точках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значення </a:t>
            </a: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sz="28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запишемо наступним чином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1304949"/>
              </p:ext>
            </p:extLst>
          </p:nvPr>
        </p:nvGraphicFramePr>
        <p:xfrm>
          <a:off x="2049042" y="2132856"/>
          <a:ext cx="5838001" cy="104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8" r:id="rId5" imgW="3403600" imgH="609600" progId="Equation.DSMT4">
                  <p:embed/>
                </p:oleObj>
              </mc:Choice>
              <mc:Fallback>
                <p:oleObj r:id="rId5" imgW="3403600" imgH="609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9042" y="2132856"/>
                        <a:ext cx="5838001" cy="10465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043607" y="3212976"/>
            <a:ext cx="78488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Обчислення зручно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записувати у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таблицю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pic>
        <p:nvPicPr>
          <p:cNvPr id="2765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400" y="3659449"/>
            <a:ext cx="7463286" cy="3198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669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0"/>
            <a:ext cx="81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Обчислення за схемою </a:t>
            </a:r>
            <a:r>
              <a:rPr 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Ейткена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відбуваються доти, доки 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5763219"/>
              </p:ext>
            </p:extLst>
          </p:nvPr>
        </p:nvGraphicFramePr>
        <p:xfrm>
          <a:off x="1907704" y="477053"/>
          <a:ext cx="1261964" cy="4588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69" r:id="rId3" imgW="736280" imgH="266584" progId="Equation.DSMT4">
                  <p:embed/>
                </p:oleObj>
              </mc:Choice>
              <mc:Fallback>
                <p:oleObj r:id="rId3" imgW="736280" imgH="266584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477053"/>
                        <a:ext cx="1261964" cy="4588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5877791"/>
              </p:ext>
            </p:extLst>
          </p:nvPr>
        </p:nvGraphicFramePr>
        <p:xfrm>
          <a:off x="4355976" y="477053"/>
          <a:ext cx="1731106" cy="4586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70" r:id="rId5" imgW="1117600" imgH="292100" progId="Equation.DSMT4">
                  <p:embed/>
                </p:oleObj>
              </mc:Choice>
              <mc:Fallback>
                <p:oleObj r:id="rId5" imgW="1117600" imgH="2921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477053"/>
                        <a:ext cx="1731106" cy="4586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89252" y="418286"/>
            <a:ext cx="5196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8066" y="941506"/>
            <a:ext cx="54409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співпадуть до заданої точності.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0981" y="1464726"/>
            <a:ext cx="80030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Приклад.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 		задана таблицею.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129476"/>
              </p:ext>
            </p:extLst>
          </p:nvPr>
        </p:nvGraphicFramePr>
        <p:xfrm>
          <a:off x="4283968" y="1402300"/>
          <a:ext cx="1235387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71" r:id="rId7" imgW="583947" imgH="304668" progId="Equation.DSMT4">
                  <p:embed/>
                </p:oleObj>
              </mc:Choice>
              <mc:Fallback>
                <p:oleObj r:id="rId7" imgW="583947" imgH="304668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1402300"/>
                        <a:ext cx="1235387" cy="648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253095"/>
              </p:ext>
            </p:extLst>
          </p:nvPr>
        </p:nvGraphicFramePr>
        <p:xfrm>
          <a:off x="1149329" y="2068835"/>
          <a:ext cx="4536504" cy="115302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56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57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х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у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1.000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1.032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1.091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1.145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1.170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732240" y="2001212"/>
            <a:ext cx="12971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/>
              <a:t>Знайти</a:t>
            </a:r>
            <a:endParaRPr lang="uk-UA" sz="2800" dirty="0"/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2441933"/>
              </p:ext>
            </p:extLst>
          </p:nvPr>
        </p:nvGraphicFramePr>
        <p:xfrm>
          <a:off x="6907454" y="2490399"/>
          <a:ext cx="946722" cy="575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72" r:id="rId9" imgW="482391" imgH="291973" progId="Equation.3">
                  <p:embed/>
                </p:oleObj>
              </mc:Choice>
              <mc:Fallback>
                <p:oleObj r:id="rId9" imgW="482391" imgH="291973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7454" y="2490399"/>
                        <a:ext cx="946722" cy="5754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3403600" y="3175000"/>
          <a:ext cx="85725" cy="17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73" r:id="rId11" imgW="101556" imgH="190417" progId="Equation.DSMT4">
                  <p:embed/>
                </p:oleObj>
              </mc:Choice>
              <mc:Fallback>
                <p:oleObj r:id="rId11" imgW="101556" imgH="190417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3600" y="3175000"/>
                        <a:ext cx="85725" cy="17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Line 13"/>
          <p:cNvSpPr>
            <a:spLocks noChangeShapeType="1"/>
          </p:cNvSpPr>
          <p:nvPr/>
        </p:nvSpPr>
        <p:spPr bwMode="auto">
          <a:xfrm>
            <a:off x="4111625" y="325755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149328" y="3555045"/>
            <a:ext cx="7527127" cy="104130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243240" y="4935685"/>
            <a:ext cx="7678898" cy="1085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85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669060"/>
              </p:ext>
            </p:extLst>
          </p:nvPr>
        </p:nvGraphicFramePr>
        <p:xfrm>
          <a:off x="1595337" y="3254899"/>
          <a:ext cx="6624739" cy="264717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35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93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63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58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86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09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і</a:t>
                      </a:r>
                      <a:endParaRPr lang="en-US" sz="28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х</a:t>
                      </a:r>
                      <a:endParaRPr lang="en-US" sz="28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у</a:t>
                      </a:r>
                      <a:endParaRPr lang="en-US" sz="28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162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1,000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1,032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1,091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1,145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1.170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-0,15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-0,05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0,15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0,35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0,45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1,048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1,047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1,050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1,057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1,048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15595"/>
            <a:ext cx="7296150" cy="2124075"/>
          </a:xfrm>
          <a:prstGeom prst="rect">
            <a:avLst/>
          </a:prstGeom>
        </p:spPr>
      </p:pic>
      <p:graphicFrame>
        <p:nvGraphicFramePr>
          <p:cNvPr id="6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7747383"/>
              </p:ext>
            </p:extLst>
          </p:nvPr>
        </p:nvGraphicFramePr>
        <p:xfrm>
          <a:off x="2483768" y="2246787"/>
          <a:ext cx="4519702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3" r:id="rId4" imgW="2565400" imgH="571500" progId="Equation.3">
                  <p:embed/>
                </p:oleObj>
              </mc:Choice>
              <mc:Fallback>
                <p:oleObj r:id="rId4" imgW="2565400" imgH="571500" progId="Equation.3">
                  <p:embed/>
                  <p:pic>
                    <p:nvPicPr>
                      <p:cNvPr id="9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2246787"/>
                        <a:ext cx="4519702" cy="1008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9508397"/>
              </p:ext>
            </p:extLst>
          </p:nvPr>
        </p:nvGraphicFramePr>
        <p:xfrm>
          <a:off x="4277921" y="3236902"/>
          <a:ext cx="822542" cy="470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4" r:id="rId6" imgW="469696" imgH="266584" progId="Equation.DSMT4">
                  <p:embed/>
                </p:oleObj>
              </mc:Choice>
              <mc:Fallback>
                <p:oleObj r:id="rId6" imgW="469696" imgH="266584" progId="Equation.DSMT4">
                  <p:embed/>
                  <p:pic>
                    <p:nvPicPr>
                      <p:cNvPr id="24" name="Объект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7921" y="3236902"/>
                        <a:ext cx="822542" cy="4700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1155214"/>
              </p:ext>
            </p:extLst>
          </p:nvPr>
        </p:nvGraphicFramePr>
        <p:xfrm>
          <a:off x="5422625" y="3201140"/>
          <a:ext cx="893013" cy="54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5" r:id="rId8" imgW="482391" imgH="291973" progId="Equation.DSMT4">
                  <p:embed/>
                </p:oleObj>
              </mc:Choice>
              <mc:Fallback>
                <p:oleObj r:id="rId8" imgW="482391" imgH="291973" progId="Equation.DSMT4">
                  <p:embed/>
                  <p:pic>
                    <p:nvPicPr>
                      <p:cNvPr id="25" name="Объект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2625" y="3201140"/>
                        <a:ext cx="893013" cy="5428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3690400"/>
              </p:ext>
            </p:extLst>
          </p:nvPr>
        </p:nvGraphicFramePr>
        <p:xfrm>
          <a:off x="6537440" y="3183882"/>
          <a:ext cx="1501880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6" r:id="rId10" imgW="774364" imgH="291973" progId="Equation.DSMT4">
                  <p:embed/>
                </p:oleObj>
              </mc:Choice>
              <mc:Fallback>
                <p:oleObj r:id="rId10" imgW="774364" imgH="291973" progId="Equation.DSMT4">
                  <p:embed/>
                  <p:pic>
                    <p:nvPicPr>
                      <p:cNvPr id="26" name="Объект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7440" y="3183882"/>
                        <a:ext cx="1501880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1029761" y="6165304"/>
            <a:ext cx="32820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точністю до 0,001:</a:t>
            </a:r>
            <a:endParaRPr lang="uk-UA" sz="2800" dirty="0"/>
          </a:p>
        </p:txBody>
      </p:sp>
      <p:graphicFrame>
        <p:nvGraphicFramePr>
          <p:cNvPr id="11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1389411"/>
              </p:ext>
            </p:extLst>
          </p:nvPr>
        </p:nvGraphicFramePr>
        <p:xfrm>
          <a:off x="4743619" y="6068997"/>
          <a:ext cx="2129173" cy="564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7" r:id="rId12" imgW="1117600" imgH="292100" progId="Equation.3">
                  <p:embed/>
                </p:oleObj>
              </mc:Choice>
              <mc:Fallback>
                <p:oleObj r:id="rId12" imgW="1117600" imgH="292100" progId="Equation.3">
                  <p:embed/>
                  <p:pic>
                    <p:nvPicPr>
                      <p:cNvPr id="18" name="Объект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3619" y="6068997"/>
                        <a:ext cx="2129173" cy="5641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08830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14863"/>
            <a:ext cx="6552727" cy="6313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1600" y="8426"/>
            <a:ext cx="34401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Реалізація в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MathCad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3817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90381"/>
            <a:ext cx="6192687" cy="5680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3691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7498080" cy="785794"/>
          </a:xfrm>
        </p:spPr>
        <p:txBody>
          <a:bodyPr/>
          <a:lstStyle/>
          <a:p>
            <a:r>
              <a:rPr lang="uk-UA" b="1" dirty="0" smtClean="0"/>
              <a:t>§ 1 Постановка задачі</a:t>
            </a:r>
            <a:endParaRPr lang="uk-UA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857232"/>
            <a:ext cx="8429652" cy="1143008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Нехай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задана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множиною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точках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sz="28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x</a:t>
            </a:r>
            <a:r>
              <a:rPr lang="en-US" sz="28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x</a:t>
            </a:r>
            <a:r>
              <a:rPr lang="en-US" sz="28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таблицею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302125"/>
              </p:ext>
            </p:extLst>
          </p:nvPr>
        </p:nvGraphicFramePr>
        <p:xfrm>
          <a:off x="1357290" y="2000240"/>
          <a:ext cx="6715170" cy="1071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3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3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30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30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30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uk-UA" sz="20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x0</a:t>
                      </a:r>
                      <a:endParaRPr lang="uk-UA" sz="20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x1</a:t>
                      </a:r>
                      <a:endParaRPr lang="uk-UA" sz="20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uk-UA" sz="20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uk-UA" sz="20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y(x)</a:t>
                      </a:r>
                      <a:endParaRPr lang="uk-UA" sz="20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y0</a:t>
                      </a:r>
                      <a:endParaRPr lang="uk-UA" sz="20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y1</a:t>
                      </a:r>
                      <a:endParaRPr lang="uk-UA" sz="20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uk-UA" sz="20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yn</a:t>
                      </a:r>
                      <a:endParaRPr lang="uk-UA" sz="20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42976" y="3143248"/>
            <a:ext cx="77153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dirty="0" smtClean="0"/>
              <a:t>	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Точки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sz="28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x</a:t>
            </a:r>
            <a:r>
              <a:rPr lang="en-US" sz="28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x</a:t>
            </a:r>
            <a:r>
              <a:rPr lang="en-US" sz="28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 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вузлами інтерполяції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Необхідно знайти значення функції </a:t>
            </a: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в точках </a:t>
            </a: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≠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sz="28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=0,1…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Це можна здійснити шляхом заміни функції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іншою функцією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задається аналітичним виразом.</a:t>
            </a:r>
          </a:p>
          <a:p>
            <a:pPr algn="just"/>
            <a:r>
              <a:rPr lang="uk-UA" sz="2800" dirty="0" smtClean="0"/>
              <a:t> </a:t>
            </a:r>
            <a:endParaRPr lang="uk-UA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3701" y="47129"/>
            <a:ext cx="8361007" cy="864096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4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Інтерполяційні поліноми Ньютона</a:t>
            </a:r>
            <a:r>
              <a:rPr lang="uk-UA" sz="3600" dirty="0">
                <a:effectLst/>
              </a:rPr>
              <a:t/>
            </a:r>
            <a:br>
              <a:rPr lang="uk-UA" sz="3600" dirty="0">
                <a:effectLst/>
              </a:rPr>
            </a:br>
            <a:endParaRPr lang="uk-UA" sz="3600" dirty="0">
              <a:latin typeface="+mn-lt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1561" name="TextBox 21560"/>
          <p:cNvSpPr txBox="1"/>
          <p:nvPr/>
        </p:nvSpPr>
        <p:spPr>
          <a:xfrm>
            <a:off x="1114066" y="481299"/>
            <a:ext cx="80299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Нехай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система значень заданої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 у вузлах інтерполяції 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562" name="Объект 215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5929336"/>
              </p:ext>
            </p:extLst>
          </p:nvPr>
        </p:nvGraphicFramePr>
        <p:xfrm>
          <a:off x="3131840" y="1454614"/>
          <a:ext cx="3515812" cy="5859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31" name="Формула" r:id="rId3" imgW="1371600" imgH="228600" progId="Equation.3">
                  <p:embed/>
                </p:oleObj>
              </mc:Choice>
              <mc:Fallback>
                <p:oleObj name="Формула" r:id="rId3" imgW="13716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31840" y="1454614"/>
                        <a:ext cx="3515812" cy="5859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63" name="TextBox 21562"/>
          <p:cNvSpPr txBox="1"/>
          <p:nvPr/>
        </p:nvSpPr>
        <p:spPr>
          <a:xfrm>
            <a:off x="975030" y="2013720"/>
            <a:ext cx="80783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Скінченими різницями першого порядку називають величини, що обчислюються за виразами: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564" name="Объект 215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3554167"/>
              </p:ext>
            </p:extLst>
          </p:nvPr>
        </p:nvGraphicFramePr>
        <p:xfrm>
          <a:off x="3131840" y="2940342"/>
          <a:ext cx="3302157" cy="1857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32" name="Формула" r:id="rId5" imgW="1625400" imgH="914400" progId="Equation.3">
                  <p:embed/>
                </p:oleObj>
              </mc:Choice>
              <mc:Fallback>
                <p:oleObj name="Формула" r:id="rId5" imgW="1625400" imgH="914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31840" y="2940342"/>
                        <a:ext cx="3302157" cy="1857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65" name="Прямоугольник 21564"/>
          <p:cNvSpPr/>
          <p:nvPr/>
        </p:nvSpPr>
        <p:spPr>
          <a:xfrm>
            <a:off x="1114066" y="5445224"/>
            <a:ext cx="367395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Скінченими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різницями другого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порядку </a:t>
            </a:r>
          </a:p>
        </p:txBody>
      </p:sp>
      <p:graphicFrame>
        <p:nvGraphicFramePr>
          <p:cNvPr id="21566" name="Объект 215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7695212"/>
              </p:ext>
            </p:extLst>
          </p:nvPr>
        </p:nvGraphicFramePr>
        <p:xfrm>
          <a:off x="5129033" y="4892402"/>
          <a:ext cx="3835455" cy="1904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33" name="Формула" r:id="rId7" imgW="1942920" imgH="965160" progId="Equation.3">
                  <p:embed/>
                </p:oleObj>
              </mc:Choice>
              <mc:Fallback>
                <p:oleObj name="Формула" r:id="rId7" imgW="1942920" imgH="965160" progId="Equation.3">
                  <p:embed/>
                  <p:pic>
                    <p:nvPicPr>
                      <p:cNvPr id="0" name="Объект 215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9033" y="4892402"/>
                        <a:ext cx="3835455" cy="19040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898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4" y="116632"/>
            <a:ext cx="51508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Скінчена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різниця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-го порядку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5033431"/>
              </p:ext>
            </p:extLst>
          </p:nvPr>
        </p:nvGraphicFramePr>
        <p:xfrm>
          <a:off x="1405607" y="783670"/>
          <a:ext cx="5722888" cy="6490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2" name="Уравнение" r:id="rId3" imgW="2438280" imgH="279360" progId="Equation.3">
                  <p:embed/>
                </p:oleObj>
              </mc:Choice>
              <mc:Fallback>
                <p:oleObj name="Уравнение" r:id="rId3" imgW="2438280" imgH="27936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5607" y="783670"/>
                        <a:ext cx="5722888" cy="6490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5036096"/>
              </p:ext>
            </p:extLst>
          </p:nvPr>
        </p:nvGraphicFramePr>
        <p:xfrm>
          <a:off x="7507975" y="764704"/>
          <a:ext cx="1566862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3" name="Формула" r:id="rId5" imgW="647700" imgH="241300" progId="Equation.3">
                  <p:embed/>
                </p:oleObj>
              </mc:Choice>
              <mc:Fallback>
                <p:oleObj name="Формула" r:id="rId5" imgW="647700" imgH="24130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7975" y="764704"/>
                        <a:ext cx="1566862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971600" y="1484784"/>
            <a:ext cx="80299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обчислені скінченних різниць їх зручно записувати у наступну таблицю:</a:t>
            </a:r>
          </a:p>
        </p:txBody>
      </p:sp>
      <p:pic>
        <p:nvPicPr>
          <p:cNvPr id="25615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522509"/>
            <a:ext cx="4644727" cy="422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328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29540" y="103163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Першим інтерполяційним поліномом Ньютона називається багаточлен виду: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9273754"/>
              </p:ext>
            </p:extLst>
          </p:nvPr>
        </p:nvGraphicFramePr>
        <p:xfrm>
          <a:off x="603494" y="925654"/>
          <a:ext cx="8557172" cy="991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3" r:id="rId3" imgW="6121400" imgH="571500" progId="Equation.3">
                  <p:embed/>
                </p:oleObj>
              </mc:Choice>
              <mc:Fallback>
                <p:oleObj r:id="rId3" imgW="6121400" imgH="5715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494" y="925654"/>
                        <a:ext cx="8557172" cy="9911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29540" y="1916832"/>
            <a:ext cx="82926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практиці застосовується модифікована формула: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2134464"/>
              </p:ext>
            </p:extLst>
          </p:nvPr>
        </p:nvGraphicFramePr>
        <p:xfrm>
          <a:off x="1259632" y="2485695"/>
          <a:ext cx="1512168" cy="955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4" name="Формула" r:id="rId5" imgW="723586" imgH="457002" progId="Equation.3">
                  <p:embed/>
                </p:oleObj>
              </mc:Choice>
              <mc:Fallback>
                <p:oleObj name="Формула" r:id="rId5" imgW="723586" imgH="45700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485695"/>
                        <a:ext cx="1512168" cy="9550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958593" y="2636912"/>
            <a:ext cx="24289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ht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8346898"/>
              </p:ext>
            </p:extLst>
          </p:nvPr>
        </p:nvGraphicFramePr>
        <p:xfrm>
          <a:off x="1006411" y="3486391"/>
          <a:ext cx="8067147" cy="2160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5" name="Формула" r:id="rId7" imgW="3035160" imgH="812520" progId="Equation.3">
                  <p:embed/>
                </p:oleObj>
              </mc:Choice>
              <mc:Fallback>
                <p:oleObj name="Формула" r:id="rId7" imgW="3035160" imgH="8125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06411" y="3486391"/>
                        <a:ext cx="8067147" cy="21602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089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8609266"/>
              </p:ext>
            </p:extLst>
          </p:nvPr>
        </p:nvGraphicFramePr>
        <p:xfrm>
          <a:off x="2483768" y="514574"/>
          <a:ext cx="5976664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10" r:id="rId3" imgW="3162300" imgH="571500" progId="Equation.3">
                  <p:embed/>
                </p:oleObj>
              </mc:Choice>
              <mc:Fallback>
                <p:oleObj r:id="rId3" imgW="3162300" imgH="5715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514574"/>
                        <a:ext cx="5976664" cy="10801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971601" y="33895"/>
            <a:ext cx="8172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Оцінка похибки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першої інтерполяційної формули Ньютона: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909154"/>
              </p:ext>
            </p:extLst>
          </p:nvPr>
        </p:nvGraphicFramePr>
        <p:xfrm>
          <a:off x="2483768" y="1700808"/>
          <a:ext cx="3572479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11" r:id="rId5" imgW="1778000" imgH="469900" progId="Equation.3">
                  <p:embed/>
                </p:oleObj>
              </mc:Choice>
              <mc:Fallback>
                <p:oleObj r:id="rId5" imgW="1778000" imgH="469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1700808"/>
                        <a:ext cx="3572479" cy="9361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183085" y="2825821"/>
            <a:ext cx="4077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аналітичний вираз 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6512835"/>
              </p:ext>
            </p:extLst>
          </p:nvPr>
        </p:nvGraphicFramePr>
        <p:xfrm>
          <a:off x="5472100" y="2787157"/>
          <a:ext cx="1368152" cy="5472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12" r:id="rId7" imgW="761669" imgH="304668" progId="Equation.DSMT4">
                  <p:embed/>
                </p:oleObj>
              </mc:Choice>
              <mc:Fallback>
                <p:oleObj r:id="rId7" imgW="761669" imgH="304668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2100" y="2787157"/>
                        <a:ext cx="1368152" cy="5472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162334" y="3311406"/>
            <a:ext cx="78021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невідомий або його важко обчислити, то використовують формулу: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7770145"/>
              </p:ext>
            </p:extLst>
          </p:nvPr>
        </p:nvGraphicFramePr>
        <p:xfrm>
          <a:off x="2554712" y="4422159"/>
          <a:ext cx="4034573" cy="1035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13" r:id="rId9" imgW="2489200" imgH="635000" progId="Equation.3">
                  <p:embed/>
                </p:oleObj>
              </mc:Choice>
              <mc:Fallback>
                <p:oleObj r:id="rId9" imgW="2489200" imgH="6350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4712" y="4422159"/>
                        <a:ext cx="4034573" cy="10356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355586"/>
              </p:ext>
            </p:extLst>
          </p:nvPr>
        </p:nvGraphicFramePr>
        <p:xfrm>
          <a:off x="2689833" y="5679914"/>
          <a:ext cx="3764333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14" r:id="rId11" imgW="1803400" imgH="444500" progId="Equation.3">
                  <p:embed/>
                </p:oleObj>
              </mc:Choice>
              <mc:Fallback>
                <p:oleObj r:id="rId11" imgW="1803400" imgH="4445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9833" y="5679914"/>
                        <a:ext cx="3764333" cy="9361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7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1" y="-2299"/>
            <a:ext cx="817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Приклад.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Записати перший інтерполяційний поліном Ньютона другого порядку для функції заданої </a:t>
            </a:r>
            <a:r>
              <a:rPr 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таблично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кроком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7364488"/>
              </p:ext>
            </p:extLst>
          </p:nvPr>
        </p:nvGraphicFramePr>
        <p:xfrm>
          <a:off x="1403648" y="5592746"/>
          <a:ext cx="4890595" cy="89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4" r:id="rId3" imgW="2552700" imgH="469900" progId="Equation.3">
                  <p:embed/>
                </p:oleObj>
              </mc:Choice>
              <mc:Fallback>
                <p:oleObj r:id="rId3" imgW="2552700" imgH="469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5592746"/>
                        <a:ext cx="4890595" cy="8941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340247"/>
            <a:ext cx="70294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391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25010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Обчислити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0,156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8444232"/>
              </p:ext>
            </p:extLst>
          </p:nvPr>
        </p:nvGraphicFramePr>
        <p:xfrm>
          <a:off x="1259631" y="764704"/>
          <a:ext cx="7807007" cy="2664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41" r:id="rId3" imgW="4800600" imgH="1638300" progId="Equation.3">
                  <p:embed/>
                </p:oleObj>
              </mc:Choice>
              <mc:Fallback>
                <p:oleObj r:id="rId3" imgW="4800600" imgH="16383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1" y="764704"/>
                        <a:ext cx="7807007" cy="26642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50079" y="3662209"/>
            <a:ext cx="27345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Оцінка похибки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6441086"/>
              </p:ext>
            </p:extLst>
          </p:nvPr>
        </p:nvGraphicFramePr>
        <p:xfrm>
          <a:off x="1019058" y="4365104"/>
          <a:ext cx="8145189" cy="14038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42" r:id="rId5" imgW="5029200" imgH="863600" progId="Equation.3">
                  <p:embed/>
                </p:oleObj>
              </mc:Choice>
              <mc:Fallback>
                <p:oleObj r:id="rId5" imgW="5029200" imgH="863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9058" y="4365104"/>
                        <a:ext cx="8145189" cy="14038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819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620688"/>
            <a:ext cx="5229666" cy="609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71600" y="8426"/>
            <a:ext cx="34401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Реалізація в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MathCad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7818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48680"/>
            <a:ext cx="7087383" cy="5415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06344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348" y="692696"/>
            <a:ext cx="6200490" cy="5256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94031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29540" y="103163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Другим інтерполяційним поліномом Ньютона називається багаточлен виду: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9" name="TextBox 8"/>
          <p:cNvSpPr txBox="1"/>
          <p:nvPr/>
        </p:nvSpPr>
        <p:spPr>
          <a:xfrm>
            <a:off x="1029539" y="2708920"/>
            <a:ext cx="82926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практиці застосовується модифікована формула: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2303511"/>
              </p:ext>
            </p:extLst>
          </p:nvPr>
        </p:nvGraphicFramePr>
        <p:xfrm>
          <a:off x="1259632" y="3232140"/>
          <a:ext cx="1584176" cy="9181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90" r:id="rId3" imgW="837836" imgH="482391" progId="Equation.3">
                  <p:embed/>
                </p:oleObj>
              </mc:Choice>
              <mc:Fallback>
                <p:oleObj r:id="rId3" imgW="837836" imgH="482391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3232140"/>
                        <a:ext cx="1584176" cy="9181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3492254"/>
              </p:ext>
            </p:extLst>
          </p:nvPr>
        </p:nvGraphicFramePr>
        <p:xfrm>
          <a:off x="3347864" y="3290348"/>
          <a:ext cx="2008509" cy="60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91" r:id="rId5" imgW="888614" imgH="266584" progId="Equation.DSMT4">
                  <p:embed/>
                </p:oleObj>
              </mc:Choice>
              <mc:Fallback>
                <p:oleObj r:id="rId5" imgW="888614" imgH="266584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3290348"/>
                        <a:ext cx="2008509" cy="6047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115616" y="4149080"/>
            <a:ext cx="2647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Враховуючи це: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3038330"/>
              </p:ext>
            </p:extLst>
          </p:nvPr>
        </p:nvGraphicFramePr>
        <p:xfrm>
          <a:off x="1259632" y="1010411"/>
          <a:ext cx="7200800" cy="1827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92" name="Формула" r:id="rId7" imgW="3301920" imgH="838080" progId="Equation.3">
                  <p:embed/>
                </p:oleObj>
              </mc:Choice>
              <mc:Fallback>
                <p:oleObj name="Формула" r:id="rId7" imgW="3301920" imgH="83808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010411"/>
                        <a:ext cx="7200800" cy="18278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6018663"/>
              </p:ext>
            </p:extLst>
          </p:nvPr>
        </p:nvGraphicFramePr>
        <p:xfrm>
          <a:off x="1223520" y="4797151"/>
          <a:ext cx="6156792" cy="19701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93" name="Формула" r:id="rId9" imgW="2539800" imgH="812520" progId="Equation.3">
                  <p:embed/>
                </p:oleObj>
              </mc:Choice>
              <mc:Fallback>
                <p:oleObj name="Формула" r:id="rId9" imgW="2539800" imgH="812520" progId="Equation.3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3520" y="4797151"/>
                        <a:ext cx="6156792" cy="19701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882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00100" y="0"/>
            <a:ext cx="81439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Наближення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 </a:t>
            </a: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більш простою функцією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 </a:t>
            </a:r>
            <a:r>
              <a:rPr lang="uk-U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апроксимацією</a:t>
            </a:r>
            <a:r>
              <a:rPr lang="uk-UA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Якщо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 апроксимуючої функції у вузлах інтерполяції співпадають з табличними значеннями заданої функції </a:t>
            </a: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то  такий спосіб введення апроксимуючої функції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 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інтерполяцією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Таким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чином, </a:t>
            </a:r>
            <a:r>
              <a:rPr lang="uk-U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інтерполяцією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називається побудова апроксимуючої функції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задовольняє умовам</a:t>
            </a:r>
          </a:p>
          <a:p>
            <a:pPr algn="just"/>
            <a:r>
              <a:rPr lang="uk-UA" dirty="0" smtClean="0"/>
              <a:t> </a:t>
            </a:r>
            <a:endParaRPr lang="uk-UA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1571604" y="4429132"/>
          <a:ext cx="6985049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Формула" r:id="rId3" imgW="2793960" imgH="228600" progId="Equation.3">
                  <p:embed/>
                </p:oleObj>
              </mc:Choice>
              <mc:Fallback>
                <p:oleObj name="Формула" r:id="rId3" imgW="279396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04" y="4429132"/>
                        <a:ext cx="6985049" cy="5715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71538" y="5000636"/>
            <a:ext cx="68189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Умови (1) називаються умовами Лагранжа.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6" name="Прямоугольник 5"/>
          <p:cNvSpPr/>
          <p:nvPr/>
        </p:nvSpPr>
        <p:spPr>
          <a:xfrm>
            <a:off x="971601" y="33895"/>
            <a:ext cx="8172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Оцінка похибки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другої інтерполяційної формули Ньютона: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0" name="TextBox 9"/>
          <p:cNvSpPr txBox="1"/>
          <p:nvPr/>
        </p:nvSpPr>
        <p:spPr>
          <a:xfrm>
            <a:off x="1162512" y="2788186"/>
            <a:ext cx="4077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аналітичний вираз 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551625"/>
              </p:ext>
            </p:extLst>
          </p:nvPr>
        </p:nvGraphicFramePr>
        <p:xfrm>
          <a:off x="5647659" y="2807035"/>
          <a:ext cx="1106792" cy="442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73" r:id="rId3" imgW="761669" imgH="304668" progId="Equation.DSMT4">
                  <p:embed/>
                </p:oleObj>
              </mc:Choice>
              <mc:Fallback>
                <p:oleObj r:id="rId3" imgW="761669" imgH="30466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7659" y="2807035"/>
                        <a:ext cx="1106792" cy="4427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162334" y="3311406"/>
            <a:ext cx="78021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невідомий або його важко обчислити, то використовують формулу: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4011079"/>
              </p:ext>
            </p:extLst>
          </p:nvPr>
        </p:nvGraphicFramePr>
        <p:xfrm>
          <a:off x="2003425" y="764704"/>
          <a:ext cx="513715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74" r:id="rId5" imgW="2933700" imgH="571500" progId="Equation.3">
                  <p:embed/>
                </p:oleObj>
              </mc:Choice>
              <mc:Fallback>
                <p:oleObj r:id="rId5" imgW="2933700" imgH="571500" progId="Equation.3">
                  <p:embed/>
                  <p:pic>
                    <p:nvPicPr>
                      <p:cNvPr id="0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3425" y="764704"/>
                        <a:ext cx="5137150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7134851"/>
              </p:ext>
            </p:extLst>
          </p:nvPr>
        </p:nvGraphicFramePr>
        <p:xfrm>
          <a:off x="1979712" y="1628800"/>
          <a:ext cx="3573463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75" r:id="rId7" imgW="1778000" imgH="469900" progId="Equation.3">
                  <p:embed/>
                </p:oleObj>
              </mc:Choice>
              <mc:Fallback>
                <p:oleObj r:id="rId7" imgW="1778000" imgH="469900" progId="Equation.3">
                  <p:embed/>
                  <p:pic>
                    <p:nvPicPr>
                      <p:cNvPr id="0" name="Объект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1628800"/>
                        <a:ext cx="3573463" cy="93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4879108"/>
              </p:ext>
            </p:extLst>
          </p:nvPr>
        </p:nvGraphicFramePr>
        <p:xfrm>
          <a:off x="2195736" y="4149080"/>
          <a:ext cx="4878538" cy="1080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76" r:id="rId9" imgW="2578100" imgH="571500" progId="Equation.3">
                  <p:embed/>
                </p:oleObj>
              </mc:Choice>
              <mc:Fallback>
                <p:oleObj r:id="rId9" imgW="2578100" imgH="571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4149080"/>
                        <a:ext cx="4878538" cy="10801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5946102"/>
              </p:ext>
            </p:extLst>
          </p:nvPr>
        </p:nvGraphicFramePr>
        <p:xfrm>
          <a:off x="2339752" y="5373216"/>
          <a:ext cx="4053898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77" r:id="rId11" imgW="1803400" imgH="444500" progId="Equation.3">
                  <p:embed/>
                </p:oleObj>
              </mc:Choice>
              <mc:Fallback>
                <p:oleObj r:id="rId11" imgW="1803400" imgH="444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5373216"/>
                        <a:ext cx="4053898" cy="1008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02756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8172400" cy="778098"/>
          </a:xfrm>
        </p:spPr>
        <p:txBody>
          <a:bodyPr>
            <a:noAutofit/>
          </a:bodyPr>
          <a:lstStyle/>
          <a:p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5 </a:t>
            </a:r>
            <a:r>
              <a:rPr lang="uk-UA" sz="3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Інтерполяційні </a:t>
            </a:r>
            <a:r>
              <a:rPr lang="uk-UA" sz="3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 </a:t>
            </a:r>
            <a:r>
              <a:rPr lang="uk-UA" sz="32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Гаусса</a:t>
            </a:r>
            <a:r>
              <a:rPr lang="uk-UA" sz="3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32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Стірлінга</a:t>
            </a:r>
            <a:r>
              <a:rPr lang="uk-UA" sz="3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32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Бесселя</a:t>
            </a:r>
            <a:r>
              <a:rPr lang="uk-UA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5879818"/>
              </p:ext>
            </p:extLst>
          </p:nvPr>
        </p:nvGraphicFramePr>
        <p:xfrm>
          <a:off x="4860032" y="1033789"/>
          <a:ext cx="1832426" cy="472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25" name="Формула" r:id="rId3" imgW="889000" imgH="228600" progId="Equation.3">
                  <p:embed/>
                </p:oleObj>
              </mc:Choice>
              <mc:Fallback>
                <p:oleObj name="Формула" r:id="rId3" imgW="8890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1033789"/>
                        <a:ext cx="1832426" cy="4728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8395838"/>
              </p:ext>
            </p:extLst>
          </p:nvPr>
        </p:nvGraphicFramePr>
        <p:xfrm>
          <a:off x="1147802" y="1580916"/>
          <a:ext cx="7922740" cy="2450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26" name="Формула" r:id="rId5" imgW="4063680" imgH="1257120" progId="Equation.3">
                  <p:embed/>
                </p:oleObj>
              </mc:Choice>
              <mc:Fallback>
                <p:oleObj name="Формула" r:id="rId5" imgW="4063680" imgH="12571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7802" y="1580916"/>
                        <a:ext cx="7922740" cy="24503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3603436"/>
              </p:ext>
            </p:extLst>
          </p:nvPr>
        </p:nvGraphicFramePr>
        <p:xfrm>
          <a:off x="4577255" y="3887470"/>
          <a:ext cx="2152408" cy="555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27" name="Формула" r:id="rId7" imgW="889000" imgH="228600" progId="Equation.3">
                  <p:embed/>
                </p:oleObj>
              </mc:Choice>
              <mc:Fallback>
                <p:oleObj name="Формула" r:id="rId7" imgW="8890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7255" y="3887470"/>
                        <a:ext cx="2152408" cy="5554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5543873"/>
              </p:ext>
            </p:extLst>
          </p:nvPr>
        </p:nvGraphicFramePr>
        <p:xfrm>
          <a:off x="1115616" y="4410689"/>
          <a:ext cx="8028384" cy="2342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28" name="Формула" r:id="rId8" imgW="4051080" imgH="1282680" progId="Equation.3">
                  <p:embed/>
                </p:oleObj>
              </mc:Choice>
              <mc:Fallback>
                <p:oleObj name="Формула" r:id="rId8" imgW="4051080" imgH="12826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4410689"/>
                        <a:ext cx="8028384" cy="23421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115616" y="1033789"/>
            <a:ext cx="410445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NewRoman"/>
                <a:cs typeface="Arial" pitchFamily="34" charset="0"/>
              </a:rPr>
              <a:t>Перша формула </a:t>
            </a:r>
            <a:r>
              <a:rPr kumimoji="0" lang="uk-UA" sz="2800" b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ea typeface="TimesNewRoman"/>
                <a:cs typeface="Arial" pitchFamily="34" charset="0"/>
              </a:rPr>
              <a:t>Гаусса</a:t>
            </a:r>
            <a:r>
              <a:rPr kumimoji="0" lang="uk-UA" sz="2800" b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NewRoman"/>
                <a:cs typeface="Arial" pitchFamily="34" charset="0"/>
              </a:rPr>
              <a:t>: </a:t>
            </a:r>
            <a:endParaRPr kumimoji="0" lang="uk-UA" sz="2800" b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cs typeface="Arial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115616" y="3887470"/>
            <a:ext cx="36978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NewRoman"/>
                <a:cs typeface="Arial" pitchFamily="34" charset="0"/>
              </a:rPr>
              <a:t>Друга </a:t>
            </a:r>
            <a:r>
              <a:rPr kumimoji="0" lang="uk-UA" sz="2800" b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ea typeface="TimesNewRoman"/>
                <a:cs typeface="Arial" pitchFamily="34" charset="0"/>
              </a:rPr>
              <a:t>формулаГаусса</a:t>
            </a:r>
            <a:r>
              <a:rPr kumimoji="0" lang="uk-UA" sz="2800" b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NewRoman"/>
                <a:cs typeface="Arial" pitchFamily="34" charset="0"/>
              </a:rPr>
              <a:t>: </a:t>
            </a:r>
            <a:endParaRPr kumimoji="0" lang="uk-UA" sz="2800" b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cs typeface="Arial" pitchFamily="34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1752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6200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9315458"/>
              </p:ext>
            </p:extLst>
          </p:nvPr>
        </p:nvGraphicFramePr>
        <p:xfrm>
          <a:off x="6660232" y="109220"/>
          <a:ext cx="1928743" cy="497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12" name="Формула" r:id="rId3" imgW="889000" imgH="228600" progId="Equation.3">
                  <p:embed/>
                </p:oleObj>
              </mc:Choice>
              <mc:Fallback>
                <p:oleObj name="Формула" r:id="rId3" imgW="8890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109220"/>
                        <a:ext cx="1928743" cy="4977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923924"/>
              </p:ext>
            </p:extLst>
          </p:nvPr>
        </p:nvGraphicFramePr>
        <p:xfrm>
          <a:off x="4441689" y="595331"/>
          <a:ext cx="1418461" cy="6278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13" name="Формула" r:id="rId5" imgW="583947" imgH="253890" progId="Equation.3">
                  <p:embed/>
                </p:oleObj>
              </mc:Choice>
              <mc:Fallback>
                <p:oleObj name="Формула" r:id="rId5" imgW="583947" imgH="25389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1689" y="595331"/>
                        <a:ext cx="1418461" cy="6278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2146353"/>
              </p:ext>
            </p:extLst>
          </p:nvPr>
        </p:nvGraphicFramePr>
        <p:xfrm>
          <a:off x="971600" y="1340768"/>
          <a:ext cx="8276175" cy="48307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14" name="Формула" r:id="rId7" imgW="3797280" imgH="2222280" progId="Equation.3">
                  <p:embed/>
                </p:oleObj>
              </mc:Choice>
              <mc:Fallback>
                <p:oleObj name="Формула" r:id="rId7" imgW="3797280" imgH="22222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340768"/>
                        <a:ext cx="8276175" cy="48307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127796" y="50556"/>
            <a:ext cx="76206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Інтерполяційна формула </a:t>
            </a:r>
            <a:r>
              <a:rPr kumimoji="0" lang="uk-UA" sz="2800" b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Стірлінга</a:t>
            </a:r>
            <a:r>
              <a:rPr kumimoji="0" lang="uk-UA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: </a:t>
            </a:r>
            <a:endParaRPr kumimoji="0" lang="uk-UA" sz="2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102762" y="595331"/>
            <a:ext cx="333892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 застосовується при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0652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1335383"/>
              </p:ext>
            </p:extLst>
          </p:nvPr>
        </p:nvGraphicFramePr>
        <p:xfrm>
          <a:off x="6563481" y="-33012"/>
          <a:ext cx="2214570" cy="571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6" name="Формула" r:id="rId3" imgW="889000" imgH="228600" progId="Equation.3">
                  <p:embed/>
                </p:oleObj>
              </mc:Choice>
              <mc:Fallback>
                <p:oleObj name="Формула" r:id="rId3" imgW="8890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3481" y="-33012"/>
                        <a:ext cx="2214570" cy="5715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2505915"/>
              </p:ext>
            </p:extLst>
          </p:nvPr>
        </p:nvGraphicFramePr>
        <p:xfrm>
          <a:off x="4214522" y="511243"/>
          <a:ext cx="1931758" cy="501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7" name="Формула" r:id="rId5" imgW="990170" imgH="253890" progId="Equation.3">
                  <p:embed/>
                </p:oleObj>
              </mc:Choice>
              <mc:Fallback>
                <p:oleObj name="Формула" r:id="rId5" imgW="990170" imgH="25389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4522" y="511243"/>
                        <a:ext cx="1931758" cy="5015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9562927"/>
              </p:ext>
            </p:extLst>
          </p:nvPr>
        </p:nvGraphicFramePr>
        <p:xfrm>
          <a:off x="1149254" y="1268760"/>
          <a:ext cx="7876529" cy="4752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8" name="Формула" r:id="rId7" imgW="4343400" imgH="2616120" progId="Equation.3">
                  <p:embed/>
                </p:oleObj>
              </mc:Choice>
              <mc:Fallback>
                <p:oleObj name="Формула" r:id="rId7" imgW="4343400" imgH="261612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9254" y="1268760"/>
                        <a:ext cx="7876529" cy="47525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115616" y="-33012"/>
            <a:ext cx="763284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 Інтерполяційна формула </a:t>
            </a:r>
            <a:r>
              <a:rPr kumimoji="0" lang="uk-UA" sz="2800" b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Бесселя</a:t>
            </a:r>
            <a:r>
              <a:rPr kumimoji="0" lang="uk-UA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: </a:t>
            </a:r>
            <a:endParaRPr kumimoji="0" lang="uk-UA" sz="2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115616" y="490208"/>
            <a:ext cx="3105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 застосовують при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54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498080" cy="576039"/>
          </a:xfrm>
        </p:spPr>
        <p:txBody>
          <a:bodyPr>
            <a:normAutofit fontScale="90000"/>
          </a:bodyPr>
          <a:lstStyle/>
          <a:p>
            <a:r>
              <a:rPr lang="uk-UA" sz="3200" b="1" dirty="0">
                <a:solidFill>
                  <a:schemeClr val="accent3">
                    <a:lumMod val="50000"/>
                  </a:schemeClr>
                </a:solidFill>
              </a:rPr>
              <a:t>§ 6 Інтерполяційний поліном </a:t>
            </a:r>
            <a:r>
              <a:rPr lang="uk-UA" sz="3200" b="1" dirty="0" err="1">
                <a:solidFill>
                  <a:schemeClr val="accent3">
                    <a:lumMod val="50000"/>
                  </a:schemeClr>
                </a:solidFill>
              </a:rPr>
              <a:t>Чебишева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2561" y="845130"/>
            <a:ext cx="7890080" cy="1906873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model.exponenta.ru/bt/bt_1_126.htm</a:t>
            </a:r>
            <a:endParaRPr lang="en-US" dirty="0" smtClean="0"/>
          </a:p>
          <a:p>
            <a:pPr marL="82296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Пол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номи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Чебишева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першого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роду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представляють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ортогональную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систему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визначаються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3643717"/>
            <a:ext cx="80648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Використовуючи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тригонометричні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співвідношення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косинусів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різниці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вивести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рекурентне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співвідношення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знахождення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поліномів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Чебишева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2374006"/>
              </p:ext>
            </p:extLst>
          </p:nvPr>
        </p:nvGraphicFramePr>
        <p:xfrm>
          <a:off x="2212429" y="5730600"/>
          <a:ext cx="5583238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0" name="Формула" r:id="rId4" imgW="2057400" imgH="228600" progId="Equation.3">
                  <p:embed/>
                </p:oleObj>
              </mc:Choice>
              <mc:Fallback>
                <p:oleObj name="Формула" r:id="rId4" imgW="2057400" imgH="228600" progId="Equation.3">
                  <p:embed/>
                  <p:pic>
                    <p:nvPicPr>
                      <p:cNvPr id="0" name="Объект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2429" y="5730600"/>
                        <a:ext cx="5583238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125273" y="2883494"/>
                <a:ext cx="5904656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unc>
                        <m:func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 b="0" i="0" smtClean="0">
                              <a:latin typeface="Cambria Math" panose="02040503050406030204" pitchFamily="18" charset="0"/>
                            </a:rPr>
                            <m:t>arccos</m:t>
                          </m:r>
                        </m:fName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uk-UA" sz="36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5273" y="2883494"/>
                <a:ext cx="5904656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8718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437103" y="195590"/>
            <a:ext cx="62697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Поліноми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Чебишева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роду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8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66245"/>
              </p:ext>
            </p:extLst>
          </p:nvPr>
        </p:nvGraphicFramePr>
        <p:xfrm>
          <a:off x="1469753" y="2018225"/>
          <a:ext cx="1224136" cy="51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71" name="Формула" r:id="rId3" imgW="545863" imgH="228501" progId="Equation.3">
                  <p:embed/>
                </p:oleObj>
              </mc:Choice>
              <mc:Fallback>
                <p:oleObj name="Формула" r:id="rId3" imgW="545863" imgH="228501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9753" y="2018225"/>
                        <a:ext cx="1224136" cy="515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7499232"/>
              </p:ext>
            </p:extLst>
          </p:nvPr>
        </p:nvGraphicFramePr>
        <p:xfrm>
          <a:off x="3203848" y="1954762"/>
          <a:ext cx="1484974" cy="57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72" name="Формула" r:id="rId5" imgW="558558" imgH="215806" progId="Equation.3">
                  <p:embed/>
                </p:oleObj>
              </mc:Choice>
              <mc:Fallback>
                <p:oleObj name="Формула" r:id="rId5" imgW="558558" imgH="215806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1954762"/>
                        <a:ext cx="1484974" cy="5788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909459"/>
              </p:ext>
            </p:extLst>
          </p:nvPr>
        </p:nvGraphicFramePr>
        <p:xfrm>
          <a:off x="5436096" y="1962905"/>
          <a:ext cx="2077827" cy="519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73" name="Формула" r:id="rId7" imgW="914400" imgH="228600" progId="Equation.3">
                  <p:embed/>
                </p:oleObj>
              </mc:Choice>
              <mc:Fallback>
                <p:oleObj name="Формула" r:id="rId7" imgW="914400" imgH="2286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1962905"/>
                        <a:ext cx="2077827" cy="5194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0121444"/>
              </p:ext>
            </p:extLst>
          </p:nvPr>
        </p:nvGraphicFramePr>
        <p:xfrm>
          <a:off x="1437103" y="2680343"/>
          <a:ext cx="2304256" cy="548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74" name="Формула" r:id="rId9" imgW="1002865" imgH="241195" progId="Equation.3">
                  <p:embed/>
                </p:oleObj>
              </mc:Choice>
              <mc:Fallback>
                <p:oleObj name="Формула" r:id="rId9" imgW="1002865" imgH="241195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7103" y="2680343"/>
                        <a:ext cx="2304256" cy="5486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0656923"/>
              </p:ext>
            </p:extLst>
          </p:nvPr>
        </p:nvGraphicFramePr>
        <p:xfrm>
          <a:off x="4929594" y="2533650"/>
          <a:ext cx="2808312" cy="5106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75" name="Формула" r:id="rId11" imgW="1257300" imgH="228600" progId="Equation.3">
                  <p:embed/>
                </p:oleObj>
              </mc:Choice>
              <mc:Fallback>
                <p:oleObj name="Формула" r:id="rId11" imgW="1257300" imgH="2286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594" y="2533650"/>
                        <a:ext cx="2808312" cy="5106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2299646"/>
              </p:ext>
            </p:extLst>
          </p:nvPr>
        </p:nvGraphicFramePr>
        <p:xfrm>
          <a:off x="1427797" y="3348037"/>
          <a:ext cx="3618932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76" name="Формула" r:id="rId13" imgW="1497950" imgH="241195" progId="Equation.3">
                  <p:embed/>
                </p:oleObj>
              </mc:Choice>
              <mc:Fallback>
                <p:oleObj name="Формула" r:id="rId13" imgW="1497950" imgH="241195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7797" y="3348037"/>
                        <a:ext cx="3618932" cy="576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835069"/>
              </p:ext>
            </p:extLst>
          </p:nvPr>
        </p:nvGraphicFramePr>
        <p:xfrm>
          <a:off x="1436145" y="4005064"/>
          <a:ext cx="4447214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77" name="Формула" r:id="rId15" imgW="1841500" imgH="241300" progId="Equation.3">
                  <p:embed/>
                </p:oleObj>
              </mc:Choice>
              <mc:Fallback>
                <p:oleObj name="Формула" r:id="rId15" imgW="1841500" imgH="2413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6145" y="4005064"/>
                        <a:ext cx="4447214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5136349"/>
              </p:ext>
            </p:extLst>
          </p:nvPr>
        </p:nvGraphicFramePr>
        <p:xfrm>
          <a:off x="1403649" y="4725144"/>
          <a:ext cx="5256584" cy="619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78" name="Формула" r:id="rId17" imgW="2019300" imgH="241300" progId="Equation.3">
                  <p:embed/>
                </p:oleObj>
              </mc:Choice>
              <mc:Fallback>
                <p:oleObj name="Формула" r:id="rId17" imgW="2019300" imgH="2413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9" y="4725144"/>
                        <a:ext cx="5256584" cy="6198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4767078"/>
              </p:ext>
            </p:extLst>
          </p:nvPr>
        </p:nvGraphicFramePr>
        <p:xfrm>
          <a:off x="1403648" y="5373216"/>
          <a:ext cx="6765872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79" name="Формула" r:id="rId19" imgW="2489200" imgH="241300" progId="Equation.3">
                  <p:embed/>
                </p:oleObj>
              </mc:Choice>
              <mc:Fallback>
                <p:oleObj name="Формула" r:id="rId19" imgW="2489200" imgH="2413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5373216"/>
                        <a:ext cx="6765872" cy="648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1017440"/>
              </p:ext>
            </p:extLst>
          </p:nvPr>
        </p:nvGraphicFramePr>
        <p:xfrm>
          <a:off x="1403648" y="6021288"/>
          <a:ext cx="6659300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80" name="Формула" r:id="rId21" imgW="2755900" imgH="241300" progId="Equation.3">
                  <p:embed/>
                </p:oleObj>
              </mc:Choice>
              <mc:Fallback>
                <p:oleObj name="Формула" r:id="rId21" imgW="2755900" imgH="2413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6021288"/>
                        <a:ext cx="6659300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0" y="685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0" y="23050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0" y="30003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7000101"/>
              </p:ext>
            </p:extLst>
          </p:nvPr>
        </p:nvGraphicFramePr>
        <p:xfrm>
          <a:off x="1619672" y="914400"/>
          <a:ext cx="5583237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81" name="Формула" r:id="rId23" imgW="2057400" imgH="228600" progId="Equation.3">
                  <p:embed/>
                </p:oleObj>
              </mc:Choice>
              <mc:Fallback>
                <p:oleObj name="Формула" r:id="rId23" imgW="2057400" imgH="2286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914400"/>
                        <a:ext cx="5583237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77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36" y="548680"/>
            <a:ext cx="8342164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30700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116632"/>
            <a:ext cx="62339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Поліноми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Чебишева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другого роду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28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3975464"/>
              </p:ext>
            </p:extLst>
          </p:nvPr>
        </p:nvGraphicFramePr>
        <p:xfrm>
          <a:off x="1475656" y="1196752"/>
          <a:ext cx="1098122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84" name="Формула" r:id="rId3" imgW="583947" imgH="228501" progId="Equation.3">
                  <p:embed/>
                </p:oleObj>
              </mc:Choice>
              <mc:Fallback>
                <p:oleObj name="Формула" r:id="rId3" imgW="583947" imgH="228501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1196752"/>
                        <a:ext cx="1098122" cy="4320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1069133"/>
              </p:ext>
            </p:extLst>
          </p:nvPr>
        </p:nvGraphicFramePr>
        <p:xfrm>
          <a:off x="2987824" y="1196752"/>
          <a:ext cx="1352498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85" name="Формула" r:id="rId5" imgW="685502" imgH="215806" progId="Equation.3">
                  <p:embed/>
                </p:oleObj>
              </mc:Choice>
              <mc:Fallback>
                <p:oleObj name="Формула" r:id="rId5" imgW="685502" imgH="215806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1196752"/>
                        <a:ext cx="1352498" cy="4320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793798"/>
              </p:ext>
            </p:extLst>
          </p:nvPr>
        </p:nvGraphicFramePr>
        <p:xfrm>
          <a:off x="2162175" y="639763"/>
          <a:ext cx="463391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86" name="Формула" r:id="rId7" imgW="2184120" imgH="228600" progId="Equation.3">
                  <p:embed/>
                </p:oleObj>
              </mc:Choice>
              <mc:Fallback>
                <p:oleObj name="Формула" r:id="rId7" imgW="218412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2175" y="639763"/>
                        <a:ext cx="4633913" cy="485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458026" y="547301"/>
            <a:ext cx="22794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4135946"/>
              </p:ext>
            </p:extLst>
          </p:nvPr>
        </p:nvGraphicFramePr>
        <p:xfrm>
          <a:off x="5148064" y="1118616"/>
          <a:ext cx="2304256" cy="553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87" name="Формула" r:id="rId9" imgW="952087" imgH="228501" progId="Equation.3">
                  <p:embed/>
                </p:oleObj>
              </mc:Choice>
              <mc:Fallback>
                <p:oleObj name="Формула" r:id="rId9" imgW="952087" imgH="228501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1118616"/>
                        <a:ext cx="2304256" cy="5530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6418370"/>
              </p:ext>
            </p:extLst>
          </p:nvPr>
        </p:nvGraphicFramePr>
        <p:xfrm>
          <a:off x="1475656" y="1728787"/>
          <a:ext cx="2512507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88" name="Формула" r:id="rId11" imgW="1040948" imgH="241195" progId="Equation.3">
                  <p:embed/>
                </p:oleObj>
              </mc:Choice>
              <mc:Fallback>
                <p:oleObj name="Формула" r:id="rId11" imgW="1040948" imgH="241195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1728787"/>
                        <a:ext cx="2512507" cy="576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3353523"/>
              </p:ext>
            </p:extLst>
          </p:nvPr>
        </p:nvGraphicFramePr>
        <p:xfrm>
          <a:off x="5076056" y="1803595"/>
          <a:ext cx="28765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89" name="Формула" r:id="rId13" imgW="1435100" imgH="228600" progId="Equation.3">
                  <p:embed/>
                </p:oleObj>
              </mc:Choice>
              <mc:Fallback>
                <p:oleObj name="Формула" r:id="rId13" imgW="143510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1803595"/>
                        <a:ext cx="2876550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7191663"/>
              </p:ext>
            </p:extLst>
          </p:nvPr>
        </p:nvGraphicFramePr>
        <p:xfrm>
          <a:off x="1403648" y="2424112"/>
          <a:ext cx="375723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90" name="Формула" r:id="rId15" imgW="1548728" imgH="241195" progId="Equation.3">
                  <p:embed/>
                </p:oleObj>
              </mc:Choice>
              <mc:Fallback>
                <p:oleObj name="Формула" r:id="rId15" imgW="1548728" imgH="241195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2424112"/>
                        <a:ext cx="3757235" cy="576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7382372"/>
              </p:ext>
            </p:extLst>
          </p:nvPr>
        </p:nvGraphicFramePr>
        <p:xfrm>
          <a:off x="1393189" y="3079242"/>
          <a:ext cx="4907003" cy="616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91" name="Формула" r:id="rId17" imgW="1892300" imgH="241300" progId="Equation.3">
                  <p:embed/>
                </p:oleObj>
              </mc:Choice>
              <mc:Fallback>
                <p:oleObj name="Формула" r:id="rId17" imgW="1892300" imgH="2413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3189" y="3079242"/>
                        <a:ext cx="4907003" cy="6164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9839616"/>
              </p:ext>
            </p:extLst>
          </p:nvPr>
        </p:nvGraphicFramePr>
        <p:xfrm>
          <a:off x="1331640" y="3698150"/>
          <a:ext cx="5085608" cy="5752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92" name="Формула" r:id="rId19" imgW="2108200" imgH="241300" progId="Equation.3">
                  <p:embed/>
                </p:oleObj>
              </mc:Choice>
              <mc:Fallback>
                <p:oleObj name="Формула" r:id="rId19" imgW="2108200" imgH="2413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3698150"/>
                        <a:ext cx="5085608" cy="5752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7879378"/>
              </p:ext>
            </p:extLst>
          </p:nvPr>
        </p:nvGraphicFramePr>
        <p:xfrm>
          <a:off x="1331640" y="4437112"/>
          <a:ext cx="6135688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93" name="Формула" r:id="rId21" imgW="2539800" imgH="241200" progId="Equation.3">
                  <p:embed/>
                </p:oleObj>
              </mc:Choice>
              <mc:Fallback>
                <p:oleObj name="Формула" r:id="rId21" imgW="2539800" imgH="241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4437112"/>
                        <a:ext cx="6135688" cy="5762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8804101"/>
              </p:ext>
            </p:extLst>
          </p:nvPr>
        </p:nvGraphicFramePr>
        <p:xfrm>
          <a:off x="1475656" y="5157192"/>
          <a:ext cx="6827837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94" name="Формула" r:id="rId23" imgW="2819160" imgH="241200" progId="Equation.3">
                  <p:embed/>
                </p:oleObj>
              </mc:Choice>
              <mc:Fallback>
                <p:oleObj name="Формула" r:id="rId23" imgW="2819160" imgH="24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5157192"/>
                        <a:ext cx="6827837" cy="576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0" y="11525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0" y="18478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0" y="25431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0" y="32385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0" y="3933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56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00100" y="214290"/>
            <a:ext cx="81439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Геометрично задача інтерполяції полягає в побудові кривої 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проходить через задану множину точок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8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і=0,1,2…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endParaRPr lang="uk-UA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857364"/>
            <a:ext cx="6760679" cy="4371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1644" y="-266998"/>
            <a:ext cx="8143900" cy="1143000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Інтерполяційний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поліном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Лагранжа</a:t>
            </a: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4186268"/>
              </p:ext>
            </p:extLst>
          </p:nvPr>
        </p:nvGraphicFramePr>
        <p:xfrm>
          <a:off x="3429929" y="594565"/>
          <a:ext cx="2714644" cy="11634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0" name="Формула" r:id="rId3" imgW="1002865" imgH="431613" progId="Equation.3">
                  <p:embed/>
                </p:oleObj>
              </mc:Choice>
              <mc:Fallback>
                <p:oleObj name="Формула" r:id="rId3" imgW="1002865" imgH="431613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929" y="594565"/>
                        <a:ext cx="2714644" cy="11634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525713"/>
              </p:ext>
            </p:extLst>
          </p:nvPr>
        </p:nvGraphicFramePr>
        <p:xfrm>
          <a:off x="638413" y="1688273"/>
          <a:ext cx="8505587" cy="1071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1" name="Формула" r:id="rId5" imgW="3632200" imgH="457200" progId="Equation.3">
                  <p:embed/>
                </p:oleObj>
              </mc:Choice>
              <mc:Fallback>
                <p:oleObj name="Формула" r:id="rId5" imgW="363220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413" y="1688273"/>
                        <a:ext cx="8505587" cy="10715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1552021"/>
              </p:ext>
            </p:extLst>
          </p:nvPr>
        </p:nvGraphicFramePr>
        <p:xfrm>
          <a:off x="1612482" y="2890614"/>
          <a:ext cx="836617" cy="654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2" name="Формула" r:id="rId7" imgW="291960" imgH="228600" progId="Equation.3">
                  <p:embed/>
                </p:oleObj>
              </mc:Choice>
              <mc:Fallback>
                <p:oleObj name="Формула" r:id="rId7" imgW="29196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2482" y="2890614"/>
                        <a:ext cx="836617" cy="6547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483767" y="2946604"/>
            <a:ext cx="46069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базисні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поліноми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степені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4547943"/>
              </p:ext>
            </p:extLst>
          </p:nvPr>
        </p:nvGraphicFramePr>
        <p:xfrm>
          <a:off x="3231308" y="3745729"/>
          <a:ext cx="2384586" cy="10598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3" name="Формула" r:id="rId9" imgW="1028520" imgH="457200" progId="Equation.3">
                  <p:embed/>
                </p:oleObj>
              </mc:Choice>
              <mc:Fallback>
                <p:oleObj name="Формула" r:id="rId9" imgW="102852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231308" y="3745729"/>
                        <a:ext cx="2384586" cy="10598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6863639"/>
              </p:ext>
            </p:extLst>
          </p:nvPr>
        </p:nvGraphicFramePr>
        <p:xfrm>
          <a:off x="1021644" y="4985618"/>
          <a:ext cx="4419328" cy="17293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4" name="Формула" r:id="rId11" imgW="1752480" imgH="685800" progId="Equation.3">
                  <p:embed/>
                </p:oleObj>
              </mc:Choice>
              <mc:Fallback>
                <p:oleObj name="Формула" r:id="rId11" imgW="1752480" imgH="685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021644" y="4985618"/>
                        <a:ext cx="4419328" cy="17293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13330" y="5373216"/>
            <a:ext cx="31035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Інтерполяційний</a:t>
            </a:r>
          </a:p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поліном Лагранжа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1405843"/>
              </p:ext>
            </p:extLst>
          </p:nvPr>
        </p:nvGraphicFramePr>
        <p:xfrm>
          <a:off x="1547664" y="567420"/>
          <a:ext cx="6378600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11" r:id="rId3" imgW="3314700" imgH="520700" progId="Equation.3">
                  <p:embed/>
                </p:oleObj>
              </mc:Choice>
              <mc:Fallback>
                <p:oleObj r:id="rId3" imgW="3314700" imgH="5207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567420"/>
                        <a:ext cx="6378600" cy="1008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59632" y="40574"/>
            <a:ext cx="57938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Оцінка похибки формули Лагранжа: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373464"/>
              </p:ext>
            </p:extLst>
          </p:nvPr>
        </p:nvGraphicFramePr>
        <p:xfrm>
          <a:off x="2633323" y="1844824"/>
          <a:ext cx="3877354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12" r:id="rId5" imgW="1904174" imgH="495085" progId="Equation.3">
                  <p:embed/>
                </p:oleObj>
              </mc:Choice>
              <mc:Fallback>
                <p:oleObj r:id="rId5" imgW="1904174" imgH="49508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3323" y="1844824"/>
                        <a:ext cx="3877354" cy="1008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Содержимое 2"/>
          <p:cNvSpPr>
            <a:spLocks noGrp="1"/>
          </p:cNvSpPr>
          <p:nvPr>
            <p:ph idx="1"/>
          </p:nvPr>
        </p:nvSpPr>
        <p:spPr>
          <a:xfrm>
            <a:off x="1043608" y="3212976"/>
            <a:ext cx="8100392" cy="5714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Приклад.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Функцію 		задано таблицею: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9872851"/>
              </p:ext>
            </p:extLst>
          </p:nvPr>
        </p:nvGraphicFramePr>
        <p:xfrm>
          <a:off x="4156579" y="3140968"/>
          <a:ext cx="1311275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13" name="Формула" r:id="rId7" imgW="482391" imgH="241195" progId="Equation.3">
                  <p:embed/>
                </p:oleObj>
              </mc:Choice>
              <mc:Fallback>
                <p:oleObj name="Формула" r:id="rId7" imgW="482391" imgH="24119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6579" y="3140968"/>
                        <a:ext cx="1311275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911392"/>
              </p:ext>
            </p:extLst>
          </p:nvPr>
        </p:nvGraphicFramePr>
        <p:xfrm>
          <a:off x="992928" y="3861048"/>
          <a:ext cx="8143900" cy="1201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8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8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87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87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87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NewRoman"/>
                          <a:cs typeface="Times New Roman" panose="02020603050405020304" pitchFamily="18" charset="0"/>
                        </a:rPr>
                        <a:t>№</a:t>
                      </a:r>
                      <a:endParaRPr lang="uk-UA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NewRoman"/>
                          <a:cs typeface="Times New Roman" panose="02020603050405020304" pitchFamily="18" charset="0"/>
                        </a:rPr>
                        <a:t>0</a:t>
                      </a:r>
                      <a:endParaRPr lang="uk-UA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NewRoman"/>
                          <a:cs typeface="Times New Roman" panose="02020603050405020304" pitchFamily="18" charset="0"/>
                        </a:rPr>
                        <a:t>1</a:t>
                      </a:r>
                      <a:endParaRPr lang="uk-UA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NewRoman"/>
                          <a:cs typeface="Times New Roman" panose="02020603050405020304" pitchFamily="18" charset="0"/>
                        </a:rPr>
                        <a:t>2</a:t>
                      </a:r>
                      <a:endParaRPr lang="uk-UA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NewRoman"/>
                          <a:cs typeface="Times New Roman" panose="02020603050405020304" pitchFamily="18" charset="0"/>
                        </a:rPr>
                        <a:t>3</a:t>
                      </a:r>
                      <a:endParaRPr lang="uk-UA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NewRoman"/>
                          <a:cs typeface="Times New Roman" panose="02020603050405020304" pitchFamily="18" charset="0"/>
                        </a:rPr>
                        <a:t>14</a:t>
                      </a:r>
                      <a:endParaRPr lang="uk-UA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NewRoman"/>
                          <a:cs typeface="Times New Roman" panose="02020603050405020304" pitchFamily="18" charset="0"/>
                        </a:rPr>
                        <a:t>16</a:t>
                      </a:r>
                      <a:endParaRPr lang="uk-UA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NewRoman"/>
                          <a:cs typeface="Times New Roman" panose="02020603050405020304" pitchFamily="18" charset="0"/>
                        </a:rPr>
                        <a:t>19</a:t>
                      </a:r>
                      <a:endParaRPr lang="uk-UA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NewRoman"/>
                          <a:cs typeface="Times New Roman" panose="02020603050405020304" pitchFamily="18" charset="0"/>
                        </a:rPr>
                        <a:t>21</a:t>
                      </a:r>
                      <a:endParaRPr lang="uk-UA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uk-UA" sz="24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uk-UA" sz="240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х</a:t>
                      </a:r>
                      <a:r>
                        <a:rPr lang="uk-UA" sz="24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)</a:t>
                      </a:r>
                      <a:endParaRPr lang="uk-UA" sz="24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NewRoman"/>
                          <a:cs typeface="Times New Roman" panose="02020603050405020304" pitchFamily="18" charset="0"/>
                        </a:rPr>
                        <a:t>3,74166</a:t>
                      </a:r>
                      <a:endParaRPr lang="uk-UA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NewRoman"/>
                          <a:cs typeface="Times New Roman" panose="02020603050405020304" pitchFamily="18" charset="0"/>
                        </a:rPr>
                        <a:t>4,00000</a:t>
                      </a:r>
                      <a:endParaRPr lang="uk-UA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NewRoman"/>
                          <a:cs typeface="Times New Roman" panose="02020603050405020304" pitchFamily="18" charset="0"/>
                        </a:rPr>
                        <a:t>4,35890</a:t>
                      </a:r>
                      <a:endParaRPr lang="uk-UA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NewRoman"/>
                          <a:cs typeface="Times New Roman" panose="02020603050405020304" pitchFamily="18" charset="0"/>
                        </a:rPr>
                        <a:t>4,58258</a:t>
                      </a:r>
                      <a:endParaRPr lang="uk-UA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5557560"/>
              </p:ext>
            </p:extLst>
          </p:nvPr>
        </p:nvGraphicFramePr>
        <p:xfrm>
          <a:off x="1601845" y="5421350"/>
          <a:ext cx="6420742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14" name="Формула" r:id="rId9" imgW="2311200" imgH="482400" progId="Equation.3">
                  <p:embed/>
                </p:oleObj>
              </mc:Choice>
              <mc:Fallback>
                <p:oleObj name="Формула" r:id="rId9" imgW="231120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1845" y="5421350"/>
                        <a:ext cx="6420742" cy="120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867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1035766" y="0"/>
            <a:ext cx="80724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800" dirty="0" smtClean="0"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З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астосуємо поліном Лагранжа. Обчислимо множники Лагранжа: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946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4239840"/>
              </p:ext>
            </p:extLst>
          </p:nvPr>
        </p:nvGraphicFramePr>
        <p:xfrm>
          <a:off x="1050298" y="1052736"/>
          <a:ext cx="4923893" cy="9298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86" name="Формула" r:id="rId3" imgW="2222500" imgH="419100" progId="Equation.3">
                  <p:embed/>
                </p:oleObj>
              </mc:Choice>
              <mc:Fallback>
                <p:oleObj name="Формула" r:id="rId3" imgW="2222500" imgH="4191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298" y="1052736"/>
                        <a:ext cx="4923893" cy="9298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946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26430"/>
              </p:ext>
            </p:extLst>
          </p:nvPr>
        </p:nvGraphicFramePr>
        <p:xfrm>
          <a:off x="3851920" y="1988840"/>
          <a:ext cx="4733700" cy="9298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87" name="Формула" r:id="rId5" imgW="2133600" imgH="419100" progId="Equation.3">
                  <p:embed/>
                </p:oleObj>
              </mc:Choice>
              <mc:Fallback>
                <p:oleObj name="Формула" r:id="rId5" imgW="2133600" imgH="4191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1988840"/>
                        <a:ext cx="4733700" cy="9298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946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6358095"/>
              </p:ext>
            </p:extLst>
          </p:nvPr>
        </p:nvGraphicFramePr>
        <p:xfrm>
          <a:off x="1051968" y="3107133"/>
          <a:ext cx="4816176" cy="897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88" name="Формула" r:id="rId7" imgW="2247900" imgH="419100" progId="Equation.3">
                  <p:embed/>
                </p:oleObj>
              </mc:Choice>
              <mc:Fallback>
                <p:oleObj name="Формула" r:id="rId7" imgW="2247900" imgH="4191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1968" y="3107133"/>
                        <a:ext cx="4816176" cy="8979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947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6145738"/>
              </p:ext>
            </p:extLst>
          </p:nvPr>
        </p:nvGraphicFramePr>
        <p:xfrm>
          <a:off x="3995936" y="4077072"/>
          <a:ext cx="4957097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89" name="Формула" r:id="rId9" imgW="2222500" imgH="419100" progId="Equation.3">
                  <p:embed/>
                </p:oleObj>
              </mc:Choice>
              <mc:Fallback>
                <p:oleObj name="Формула" r:id="rId9" imgW="2222500" imgH="4191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4077072"/>
                        <a:ext cx="4957097" cy="9361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5890051"/>
              </p:ext>
            </p:extLst>
          </p:nvPr>
        </p:nvGraphicFramePr>
        <p:xfrm>
          <a:off x="260707" y="5229200"/>
          <a:ext cx="8858250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90" name="Формула" r:id="rId11" imgW="4457700" imgH="393700" progId="Equation.3">
                  <p:embed/>
                </p:oleObj>
              </mc:Choice>
              <mc:Fallback>
                <p:oleObj name="Формула" r:id="rId11" imgW="4457700" imgH="3937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707" y="5229200"/>
                        <a:ext cx="8858250" cy="776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68898" y="450250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похибки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методу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застосуємо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формулу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0301331"/>
              </p:ext>
            </p:extLst>
          </p:nvPr>
        </p:nvGraphicFramePr>
        <p:xfrm>
          <a:off x="1619672" y="1573635"/>
          <a:ext cx="6141755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18" name="Формула" r:id="rId3" imgW="2565360" imgH="393480" progId="Equation.3">
                  <p:embed/>
                </p:oleObj>
              </mc:Choice>
              <mc:Fallback>
                <p:oleObj name="Формула" r:id="rId3" imgW="2565360" imgH="393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1573635"/>
                        <a:ext cx="6141755" cy="9361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2222080"/>
              </p:ext>
            </p:extLst>
          </p:nvPr>
        </p:nvGraphicFramePr>
        <p:xfrm>
          <a:off x="2699792" y="2492896"/>
          <a:ext cx="4104456" cy="947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19" name="Формула" r:id="rId5" imgW="1854200" imgH="431800" progId="Equation.3">
                  <p:embed/>
                </p:oleObj>
              </mc:Choice>
              <mc:Fallback>
                <p:oleObj name="Формула" r:id="rId5" imgW="1854200" imgH="431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2492896"/>
                        <a:ext cx="4104456" cy="9471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774209"/>
              </p:ext>
            </p:extLst>
          </p:nvPr>
        </p:nvGraphicFramePr>
        <p:xfrm>
          <a:off x="1330325" y="3716338"/>
          <a:ext cx="7405688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20" name="Формула" r:id="rId7" imgW="3670200" imgH="431640" progId="Equation.3">
                  <p:embed/>
                </p:oleObj>
              </mc:Choice>
              <mc:Fallback>
                <p:oleObj name="Формула" r:id="rId7" imgW="367020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0325" y="3716338"/>
                        <a:ext cx="7405688" cy="8651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086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1680" y="112474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uk-UA" dirty="0"/>
          </a:p>
          <a:p>
            <a:endParaRPr lang="uk-UA" dirty="0"/>
          </a:p>
          <a:p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uk-UA" dirty="0"/>
          </a:p>
          <a:p>
            <a:endParaRPr lang="uk-UA" dirty="0"/>
          </a:p>
          <a:p>
            <a:endParaRPr lang="uk-UA" dirty="0"/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88640"/>
            <a:ext cx="6014810" cy="5840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308303" y="386080"/>
            <a:ext cx="16081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err="1" smtClean="0"/>
              <a:t>Вставка</a:t>
            </a:r>
            <a:r>
              <a:rPr lang="uk-UA" sz="2400" dirty="0" err="1" smtClean="0">
                <a:sym typeface="Symbol"/>
              </a:rPr>
              <a:t></a:t>
            </a:r>
            <a:endParaRPr lang="uk-UA" sz="2400" dirty="0" smtClean="0">
              <a:sym typeface="Symbol"/>
            </a:endParaRPr>
          </a:p>
          <a:p>
            <a:r>
              <a:rPr lang="uk-UA" sz="2400" dirty="0" err="1" smtClean="0">
                <a:sym typeface="Symbol"/>
              </a:rPr>
              <a:t>Данн</a:t>
            </a:r>
            <a:r>
              <a:rPr lang="ru-RU" sz="2400" dirty="0" err="1" smtClean="0">
                <a:sym typeface="Symbol"/>
              </a:rPr>
              <a:t>ые</a:t>
            </a:r>
            <a:r>
              <a:rPr lang="uk-UA" sz="2400" dirty="0">
                <a:sym typeface="Symbol"/>
              </a:rPr>
              <a:t> </a:t>
            </a:r>
            <a:r>
              <a:rPr lang="uk-UA" sz="2400" dirty="0" smtClean="0">
                <a:sym typeface="Symbol"/>
              </a:rPr>
              <a:t></a:t>
            </a:r>
          </a:p>
          <a:p>
            <a:r>
              <a:rPr lang="ru-RU" sz="2400" dirty="0" smtClean="0">
                <a:sym typeface="Symbol"/>
              </a:rPr>
              <a:t>Таблица</a:t>
            </a:r>
            <a:endParaRPr lang="uk-UA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504878" y="2729804"/>
            <a:ext cx="24098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Панель Матрица</a:t>
            </a:r>
            <a:endParaRPr lang="uk-UA" sz="24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5292080" y="2960636"/>
            <a:ext cx="1212798" cy="66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508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500</TotalTime>
  <Words>454</Words>
  <Application>Microsoft Office PowerPoint</Application>
  <PresentationFormat>On-screen Show (4:3)</PresentationFormat>
  <Paragraphs>155</Paragraphs>
  <Slides>37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37</vt:i4>
      </vt:variant>
    </vt:vector>
  </HeadingPairs>
  <TitlesOfParts>
    <vt:vector size="51" baseType="lpstr">
      <vt:lpstr>SimSun</vt:lpstr>
      <vt:lpstr>Arial</vt:lpstr>
      <vt:lpstr>Cambria Math</vt:lpstr>
      <vt:lpstr>Corbel</vt:lpstr>
      <vt:lpstr>Gill Sans MT</vt:lpstr>
      <vt:lpstr>Symbol</vt:lpstr>
      <vt:lpstr>Times New Roman</vt:lpstr>
      <vt:lpstr>TimesNewRoman</vt:lpstr>
      <vt:lpstr>Verdana</vt:lpstr>
      <vt:lpstr>Wingdings 2</vt:lpstr>
      <vt:lpstr>Солнцестояние</vt:lpstr>
      <vt:lpstr>Формула</vt:lpstr>
      <vt:lpstr>Microsoft Equation 3.0</vt:lpstr>
      <vt:lpstr>Equation.DSMT4</vt:lpstr>
      <vt:lpstr>Тема 2 Інтерполяційні  поліноми</vt:lpstr>
      <vt:lpstr>§ 1 Постановка задачі</vt:lpstr>
      <vt:lpstr>PowerPoint Presentation</vt:lpstr>
      <vt:lpstr>PowerPoint Presentation</vt:lpstr>
      <vt:lpstr>§ 2 Інтерполяційний поліном Лагранжа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§ 3 Схема Ейткена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§ 4 Інтерполяційні поліноми Ньютона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§ 5 Інтерполяційні формули Гаусса, Стірлінга, Бесселя </vt:lpstr>
      <vt:lpstr>PowerPoint Presentation</vt:lpstr>
      <vt:lpstr>PowerPoint Presentation</vt:lpstr>
      <vt:lpstr>§ 6 Інтерполяційний поліном Чебишева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5 Інтерполяційні  поліноми</dc:title>
  <dc:creator>Admin</dc:creator>
  <cp:lastModifiedBy>Андрей</cp:lastModifiedBy>
  <cp:revision>64</cp:revision>
  <dcterms:created xsi:type="dcterms:W3CDTF">2017-11-13T17:03:37Z</dcterms:created>
  <dcterms:modified xsi:type="dcterms:W3CDTF">2019-11-03T19:17:34Z</dcterms:modified>
</cp:coreProperties>
</file>