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3" r:id="rId13"/>
    <p:sldId id="271" r:id="rId14"/>
    <p:sldId id="268" r:id="rId15"/>
    <p:sldId id="273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4" r:id="rId36"/>
    <p:sldId id="295" r:id="rId37"/>
    <p:sldId id="296" r:id="rId38"/>
    <p:sldId id="297" r:id="rId39"/>
    <p:sldId id="291" r:id="rId40"/>
    <p:sldId id="293" r:id="rId41"/>
    <p:sldId id="292" r:id="rId42"/>
    <p:sldId id="298" r:id="rId43"/>
    <p:sldId id="299" r:id="rId4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34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87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wmf"/><Relationship Id="rId1" Type="http://schemas.openxmlformats.org/officeDocument/2006/relationships/image" Target="../media/image129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7.wmf"/><Relationship Id="rId1" Type="http://schemas.openxmlformats.org/officeDocument/2006/relationships/image" Target="../media/image14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FFB850-A809-47B3-BA17-9FACBAAA35F8}" type="datetimeFigureOut">
              <a:rPr lang="uk-UA" smtClean="0"/>
              <a:t>17.10.2019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391E6C-8A73-403C-A1EE-13AB832AEB2E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63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8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7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8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9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98.bin"/><Relationship Id="rId18" Type="http://schemas.openxmlformats.org/officeDocument/2006/relationships/image" Target="../media/image108.wmf"/><Relationship Id="rId26" Type="http://schemas.openxmlformats.org/officeDocument/2006/relationships/image" Target="../media/image112.wmf"/><Relationship Id="rId3" Type="http://schemas.openxmlformats.org/officeDocument/2006/relationships/oleObject" Target="../embeddings/oleObject93.bin"/><Relationship Id="rId21" Type="http://schemas.openxmlformats.org/officeDocument/2006/relationships/oleObject" Target="../embeddings/oleObject102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100.bin"/><Relationship Id="rId25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7.wmf"/><Relationship Id="rId20" Type="http://schemas.openxmlformats.org/officeDocument/2006/relationships/image" Target="../media/image109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97.bin"/><Relationship Id="rId24" Type="http://schemas.openxmlformats.org/officeDocument/2006/relationships/image" Target="../media/image111.wmf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99.bin"/><Relationship Id="rId23" Type="http://schemas.openxmlformats.org/officeDocument/2006/relationships/oleObject" Target="../embeddings/oleObject103.bin"/><Relationship Id="rId10" Type="http://schemas.openxmlformats.org/officeDocument/2006/relationships/image" Target="../media/image104.wmf"/><Relationship Id="rId19" Type="http://schemas.openxmlformats.org/officeDocument/2006/relationships/oleObject" Target="../embeddings/oleObject101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106.wmf"/><Relationship Id="rId22" Type="http://schemas.openxmlformats.org/officeDocument/2006/relationships/image" Target="../media/image1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1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12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26.wmf"/><Relationship Id="rId5" Type="http://schemas.openxmlformats.org/officeDocument/2006/relationships/oleObject" Target="../embeddings/oleObject118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2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2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7" Type="http://schemas.openxmlformats.org/officeDocument/2006/relationships/image" Target="../media/image1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2.w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131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5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3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0" Type="http://schemas.openxmlformats.org/officeDocument/2006/relationships/image" Target="../media/image14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14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7" Type="http://schemas.openxmlformats.org/officeDocument/2006/relationships/image" Target="../media/image1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47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4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png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4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Тема </a:t>
            </a:r>
            <a:r>
              <a:rPr lang="en-US" sz="4800" b="1" smtClean="0"/>
              <a:t>3</a:t>
            </a:r>
            <a:r>
              <a:rPr lang="uk-UA" sz="4800" b="1" dirty="0" smtClean="0"/>
              <a:t/>
            </a:r>
            <a:br>
              <a:rPr lang="uk-UA" sz="4800" b="1" dirty="0" smtClean="0"/>
            </a:br>
            <a:r>
              <a:rPr lang="uk-UA" sz="4800" b="1" dirty="0" smtClean="0">
                <a:effectLst/>
              </a:rPr>
              <a:t>Методи розв'язання систем</a:t>
            </a:r>
            <a:r>
              <a:rPr lang="en-US" sz="4800" b="1" dirty="0" smtClean="0">
                <a:effectLst/>
              </a:rPr>
              <a:t> </a:t>
            </a:r>
            <a:r>
              <a:rPr lang="uk-UA" sz="4800" b="1" dirty="0" smtClean="0">
                <a:effectLst/>
              </a:rPr>
              <a:t>лінійних і</a:t>
            </a:r>
            <a:br>
              <a:rPr lang="uk-UA" sz="4800" b="1" dirty="0" smtClean="0">
                <a:effectLst/>
              </a:rPr>
            </a:br>
            <a:r>
              <a:rPr lang="uk-UA" sz="4800" b="1" dirty="0" smtClean="0">
                <a:effectLst/>
              </a:rPr>
              <a:t>нелінійних рівнянь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Розв’язати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лінійних рівнянь методом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Гауса.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2071670" y="928670"/>
          <a:ext cx="4891451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5" name="Формула" r:id="rId3" imgW="2463800" imgH="825500" progId="Equation.3">
                  <p:embed/>
                </p:oleObj>
              </mc:Choice>
              <mc:Fallback>
                <p:oleObj name="Формула" r:id="rId3" imgW="2463800" imgH="825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928670"/>
                        <a:ext cx="4891451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1538" y="2500306"/>
          <a:ext cx="7929591" cy="3943939"/>
        </p:xfrm>
        <a:graphic>
          <a:graphicData uri="http://schemas.openxmlformats.org/drawingml/2006/table">
            <a:tbl>
              <a:tblPr/>
              <a:tblGrid>
                <a:gridCol w="857256"/>
                <a:gridCol w="1214446"/>
                <a:gridCol w="1214446"/>
                <a:gridCol w="1214446"/>
                <a:gridCol w="3428997"/>
              </a:tblGrid>
              <a:tr h="771530">
                <a:tc grid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Коефіцієнти системи</a:t>
                      </a:r>
                      <a:endParaRPr lang="uk-UA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Права</a:t>
                      </a:r>
                      <a:endParaRPr lang="uk-UA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частина</a:t>
                      </a:r>
                      <a:endParaRPr lang="uk-UA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Зворотній хід</a:t>
                      </a:r>
                      <a:endParaRPr lang="uk-UA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0.32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0.55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0.61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2.25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0.70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-0.65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-0.26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-0.12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1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1.20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-2.32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0.75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0.98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8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1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1.71875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1.90625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7.03125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-1.85313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-1.59437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-5.04188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-4.3825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-1.5375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-7.4575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1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0.86037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2.72074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0</a:t>
                      </a:r>
                      <a:endParaRPr lang="uk-UA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2.23307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4.46614</a:t>
                      </a:r>
                      <a:endParaRPr lang="uk-UA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786446" y="6072206"/>
          <a:ext cx="2714644" cy="3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6" name="Формула" r:id="rId5" imgW="1803400" imgH="241300" progId="Equation.3">
                  <p:embed/>
                </p:oleObj>
              </mc:Choice>
              <mc:Fallback>
                <p:oleObj name="Формула" r:id="rId5" imgW="1803400" imgH="2413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6072206"/>
                        <a:ext cx="2714644" cy="359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643570" y="5643578"/>
          <a:ext cx="325757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Формула" r:id="rId7" imgW="2171700" imgH="241300" progId="Equation.3">
                  <p:embed/>
                </p:oleObj>
              </mc:Choice>
              <mc:Fallback>
                <p:oleObj name="Формула" r:id="rId7" imgW="2171700" imgH="2413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5643578"/>
                        <a:ext cx="3257573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715008" y="4429132"/>
          <a:ext cx="3116196" cy="73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Формула" r:id="rId9" imgW="1688760" imgH="406080" progId="Equation.3">
                  <p:embed/>
                </p:oleObj>
              </mc:Choice>
              <mc:Fallback>
                <p:oleObj name="Формула" r:id="rId9" imgW="1688760" imgH="4060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429132"/>
                        <a:ext cx="3116196" cy="735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92867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 Метод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розкладу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785795"/>
            <a:ext cx="8143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Невироджену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трикутної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трикутної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U:   A=LU.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матричному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961735"/>
              </p:ext>
            </p:extLst>
          </p:nvPr>
        </p:nvGraphicFramePr>
        <p:xfrm>
          <a:off x="1180722" y="2636912"/>
          <a:ext cx="6826628" cy="23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Формула" r:id="rId3" imgW="3441600" imgH="1168200" progId="Equation.3">
                  <p:embed/>
                </p:oleObj>
              </mc:Choice>
              <mc:Fallback>
                <p:oleObj name="Формула" r:id="rId3" imgW="3441600" imgH="1168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722" y="2636912"/>
                        <a:ext cx="6826628" cy="2325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071538" y="5143512"/>
            <a:ext cx="8072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розв‘язання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286116" y="5715016"/>
          <a:ext cx="2428892" cy="49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Формула" r:id="rId5" imgW="888614" imgH="177723" progId="Equation.3">
                  <p:embed/>
                </p:oleObj>
              </mc:Choice>
              <mc:Fallback>
                <p:oleObj name="Формула" r:id="rId5" imgW="888614" imgH="177723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715016"/>
                        <a:ext cx="2428892" cy="49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10715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Розв‘язок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розбити на два кроки: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285852" y="928670"/>
          <a:ext cx="1357322" cy="6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Формула" r:id="rId3" imgW="444307" imgH="203112" progId="Equation.3">
                  <p:embed/>
                </p:oleObj>
              </mc:Choice>
              <mc:Fallback>
                <p:oleObj name="Формула" r:id="rId3" imgW="444307" imgH="20311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928670"/>
                        <a:ext cx="1357322" cy="6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43174" y="857232"/>
            <a:ext cx="4376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214414" y="1500174"/>
          <a:ext cx="150019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Формула" r:id="rId5" imgW="469696" imgH="203112" progId="Equation.3">
                  <p:embed/>
                </p:oleObj>
              </mc:Choice>
              <mc:Fallback>
                <p:oleObj name="Формула" r:id="rId5" imgW="469696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500174"/>
                        <a:ext cx="150019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714612" y="1571612"/>
            <a:ext cx="4733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000101" y="2143116"/>
            <a:ext cx="81438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розкладення матриці  на нижню та верхню трикутні матриці застосовують метод виключення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Гаусса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034974"/>
              </p:ext>
            </p:extLst>
          </p:nvPr>
        </p:nvGraphicFramePr>
        <p:xfrm>
          <a:off x="1000101" y="3212976"/>
          <a:ext cx="777086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Формула" r:id="rId7" imgW="2819160" imgH="914400" progId="Equation.3">
                  <p:embed/>
                </p:oleObj>
              </mc:Choice>
              <mc:Fallback>
                <p:oleObj name="Формула" r:id="rId7" imgW="28191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0101" y="3212976"/>
                        <a:ext cx="7770864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5860" y="5720549"/>
            <a:ext cx="79386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елементи матриць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L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розмір матриці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1276" y="0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Розв’язати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лінійних рівнянь методом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-розкладу.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96614"/>
              </p:ext>
            </p:extLst>
          </p:nvPr>
        </p:nvGraphicFramePr>
        <p:xfrm>
          <a:off x="2267744" y="954107"/>
          <a:ext cx="357187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9" name="Формула" r:id="rId3" imgW="1612900" imgH="825500" progId="Equation.3">
                  <p:embed/>
                </p:oleObj>
              </mc:Choice>
              <mc:Fallback>
                <p:oleObj name="Формула" r:id="rId3" imgW="1612900" imgH="825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954107"/>
                        <a:ext cx="357187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1276" y="2780928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Запишемо матрицю коефіцієнтів та праву частину: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117189"/>
              </p:ext>
            </p:extLst>
          </p:nvPr>
        </p:nvGraphicFramePr>
        <p:xfrm>
          <a:off x="1187624" y="3304148"/>
          <a:ext cx="257175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0" name="Формула" r:id="rId5" imgW="1231366" imgH="558558" progId="Equation.3">
                  <p:embed/>
                </p:oleObj>
              </mc:Choice>
              <mc:Fallback>
                <p:oleObj name="Формула" r:id="rId5" imgW="1231366" imgH="55855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04148"/>
                        <a:ext cx="257175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362210"/>
              </p:ext>
            </p:extLst>
          </p:nvPr>
        </p:nvGraphicFramePr>
        <p:xfrm>
          <a:off x="4283968" y="3301096"/>
          <a:ext cx="11430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1" name="Формула" r:id="rId7" imgW="571252" imgH="558558" progId="Equation.3">
                  <p:embed/>
                </p:oleObj>
              </mc:Choice>
              <mc:Fallback>
                <p:oleObj name="Формула" r:id="rId7" imgW="571252" imgH="55855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301096"/>
                        <a:ext cx="11430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73277"/>
              </p:ext>
            </p:extLst>
          </p:nvPr>
        </p:nvGraphicFramePr>
        <p:xfrm>
          <a:off x="1200150" y="4887913"/>
          <a:ext cx="7323138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2" name="Формула" r:id="rId9" imgW="3340080" imgH="711000" progId="Equation.3">
                  <p:embed/>
                </p:oleObj>
              </mc:Choice>
              <mc:Fallback>
                <p:oleObj name="Формула" r:id="rId9" imgW="3340080" imgH="71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887913"/>
                        <a:ext cx="7323138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32968" y="4365104"/>
            <a:ext cx="5214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Розкладання матриці: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1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21136" y="25976"/>
            <a:ext cx="29110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/>
              <a:t>Перший рядок U 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64584"/>
              </p:ext>
            </p:extLst>
          </p:nvPr>
        </p:nvGraphicFramePr>
        <p:xfrm>
          <a:off x="1221137" y="549196"/>
          <a:ext cx="3854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73"/>
                <a:gridCol w="1284973"/>
                <a:gridCol w="1284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114730"/>
              </p:ext>
            </p:extLst>
          </p:nvPr>
        </p:nvGraphicFramePr>
        <p:xfrm>
          <a:off x="5508104" y="25976"/>
          <a:ext cx="22098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2" name="Формула" r:id="rId3" imgW="838080" imgH="685800" progId="Equation.3">
                  <p:embed/>
                </p:oleObj>
              </mc:Choice>
              <mc:Fallback>
                <p:oleObj name="Формула" r:id="rId3" imgW="83808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25976"/>
                        <a:ext cx="2209800" cy="180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307452" y="2231286"/>
            <a:ext cx="3353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 smtClean="0"/>
              <a:t>Перший стовпчик </a:t>
            </a:r>
            <a:r>
              <a:rPr lang="uk-UA" sz="2800" dirty="0"/>
              <a:t>L </a:t>
            </a:r>
            <a:r>
              <a:rPr lang="uk-UA" sz="2800" dirty="0" smtClean="0"/>
              <a:t>:</a:t>
            </a:r>
            <a:endParaRPr lang="uk-UA" sz="28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3314"/>
              </p:ext>
            </p:extLst>
          </p:nvPr>
        </p:nvGraphicFramePr>
        <p:xfrm>
          <a:off x="1224228" y="2772446"/>
          <a:ext cx="3854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73"/>
                <a:gridCol w="1284973"/>
                <a:gridCol w="1284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232237"/>
              </p:ext>
            </p:extLst>
          </p:nvPr>
        </p:nvGraphicFramePr>
        <p:xfrm>
          <a:off x="5364088" y="1916832"/>
          <a:ext cx="3482975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Формула" r:id="rId5" imgW="1320480" imgH="888840" progId="Equation.3">
                  <p:embed/>
                </p:oleObj>
              </mc:Choice>
              <mc:Fallback>
                <p:oleObj name="Формула" r:id="rId5" imgW="13204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088" y="1916832"/>
                        <a:ext cx="3482975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8703" y="4509120"/>
            <a:ext cx="4053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Другий </a:t>
            </a:r>
            <a:r>
              <a:rPr lang="uk-UA" sz="2800" dirty="0"/>
              <a:t>рядок матриці U: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3878"/>
              </p:ext>
            </p:extLst>
          </p:nvPr>
        </p:nvGraphicFramePr>
        <p:xfrm>
          <a:off x="1240914" y="5032340"/>
          <a:ext cx="3854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73"/>
                <a:gridCol w="1284973"/>
                <a:gridCol w="1284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-2,5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309143"/>
              </p:ext>
            </p:extLst>
          </p:nvPr>
        </p:nvGraphicFramePr>
        <p:xfrm>
          <a:off x="5257800" y="4445000"/>
          <a:ext cx="3683000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4" name="Формула" r:id="rId7" imgW="1396800" imgH="914400" progId="Equation.3">
                  <p:embed/>
                </p:oleObj>
              </mc:Choice>
              <mc:Fallback>
                <p:oleObj name="Формула" r:id="rId7" imgW="13968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7800" y="4445000"/>
                        <a:ext cx="3683000" cy="24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16632"/>
            <a:ext cx="449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Д</a:t>
            </a:r>
            <a:r>
              <a:rPr lang="uk-UA" sz="2800" dirty="0" smtClean="0"/>
              <a:t>ругий </a:t>
            </a:r>
            <a:r>
              <a:rPr lang="uk-UA" sz="2800" dirty="0"/>
              <a:t>стовпчик матриці L: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79887"/>
              </p:ext>
            </p:extLst>
          </p:nvPr>
        </p:nvGraphicFramePr>
        <p:xfrm>
          <a:off x="1201736" y="836712"/>
          <a:ext cx="3854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73"/>
                <a:gridCol w="1284973"/>
                <a:gridCol w="1284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-2,5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2883767"/>
            <a:ext cx="3855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Т</a:t>
            </a:r>
            <a:r>
              <a:rPr lang="uk-UA" sz="2800" dirty="0" smtClean="0"/>
              <a:t>ретій </a:t>
            </a:r>
            <a:r>
              <a:rPr lang="uk-UA" sz="2800" dirty="0"/>
              <a:t>рядок матриці U: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135496"/>
              </p:ext>
            </p:extLst>
          </p:nvPr>
        </p:nvGraphicFramePr>
        <p:xfrm>
          <a:off x="5612168" y="120258"/>
          <a:ext cx="3214687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Формула" r:id="rId3" imgW="1218960" imgH="863280" progId="Equation.3">
                  <p:embed/>
                </p:oleObj>
              </mc:Choice>
              <mc:Fallback>
                <p:oleObj name="Формула" r:id="rId3" imgW="1218960" imgH="86328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168" y="120258"/>
                        <a:ext cx="3214687" cy="227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6025"/>
              </p:ext>
            </p:extLst>
          </p:nvPr>
        </p:nvGraphicFramePr>
        <p:xfrm>
          <a:off x="1249368" y="3438284"/>
          <a:ext cx="3854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73"/>
                <a:gridCol w="1284973"/>
                <a:gridCol w="1284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-2,5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-0,5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757137"/>
              </p:ext>
            </p:extLst>
          </p:nvPr>
        </p:nvGraphicFramePr>
        <p:xfrm>
          <a:off x="1228651" y="5229200"/>
          <a:ext cx="547460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Формула" r:id="rId5" imgW="2044440" imgH="457200" progId="Equation.3">
                  <p:embed/>
                </p:oleObj>
              </mc:Choice>
              <mc:Fallback>
                <p:oleObj name="Формула" r:id="rId5" imgW="20444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8651" y="5229200"/>
                        <a:ext cx="5474608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213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847139"/>
              </p:ext>
            </p:extLst>
          </p:nvPr>
        </p:nvGraphicFramePr>
        <p:xfrm>
          <a:off x="1417225" y="116632"/>
          <a:ext cx="6309550" cy="1426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5" name="Формула" r:id="rId3" imgW="2489200" imgH="558800" progId="Equation.3">
                  <p:embed/>
                </p:oleObj>
              </mc:Choice>
              <mc:Fallback>
                <p:oleObj name="Формула" r:id="rId3" imgW="2489200" imgH="558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225" y="116632"/>
                        <a:ext cx="6309550" cy="1426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91790" y="1628800"/>
            <a:ext cx="336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Розв‘яжемо</a:t>
            </a:r>
            <a:r>
              <a:rPr lang="ru-RU" sz="2800" dirty="0"/>
              <a:t> систему </a:t>
            </a:r>
            <a:endParaRPr lang="uk-UA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178313"/>
              </p:ext>
            </p:extLst>
          </p:nvPr>
        </p:nvGraphicFramePr>
        <p:xfrm>
          <a:off x="4460789" y="1655799"/>
          <a:ext cx="27828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6" name="Формула" r:id="rId5" imgW="1104840" imgH="228600" progId="Equation.3">
                  <p:embed/>
                </p:oleObj>
              </mc:Choice>
              <mc:Fallback>
                <p:oleObj name="Формула" r:id="rId5" imgW="1104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789" y="1655799"/>
                        <a:ext cx="27828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196878"/>
              </p:ext>
            </p:extLst>
          </p:nvPr>
        </p:nvGraphicFramePr>
        <p:xfrm>
          <a:off x="1259632" y="2420888"/>
          <a:ext cx="5692775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7" name="Формула" r:id="rId7" imgW="2628720" imgH="711000" progId="Equation.3">
                  <p:embed/>
                </p:oleObj>
              </mc:Choice>
              <mc:Fallback>
                <p:oleObj name="Формула" r:id="rId7" imgW="262872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5692775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774061"/>
              </p:ext>
            </p:extLst>
          </p:nvPr>
        </p:nvGraphicFramePr>
        <p:xfrm>
          <a:off x="1547664" y="4149080"/>
          <a:ext cx="5214974" cy="179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8" name="Формула" r:id="rId9" imgW="2082600" imgH="711000" progId="Equation.3">
                  <p:embed/>
                </p:oleObj>
              </mc:Choice>
              <mc:Fallback>
                <p:oleObj name="Формула" r:id="rId9" imgW="2082600" imgH="7110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149080"/>
                        <a:ext cx="5214974" cy="17998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639975"/>
              </p:ext>
            </p:extLst>
          </p:nvPr>
        </p:nvGraphicFramePr>
        <p:xfrm>
          <a:off x="7164288" y="2492896"/>
          <a:ext cx="11430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" name="Формула" r:id="rId11" imgW="571252" imgH="558558" progId="Equation.3">
                  <p:embed/>
                </p:oleObj>
              </mc:Choice>
              <mc:Fallback>
                <p:oleObj name="Формула" r:id="rId11" imgW="571252" imgH="558558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492896"/>
                        <a:ext cx="11430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142976" y="928670"/>
          <a:ext cx="7623175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Формула" r:id="rId3" imgW="3517560" imgH="711000" progId="Equation.3">
                  <p:embed/>
                </p:oleObj>
              </mc:Choice>
              <mc:Fallback>
                <p:oleObj name="Формула" r:id="rId3" imgW="35175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928670"/>
                        <a:ext cx="7623175" cy="154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357166"/>
            <a:ext cx="336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Розв‘яжемо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500562" y="285728"/>
          <a:ext cx="31226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Формула" r:id="rId5" imgW="1257120" imgH="228600" progId="Equation.3">
                  <p:embed/>
                </p:oleObj>
              </mc:Choice>
              <mc:Fallback>
                <p:oleObj name="Формула" r:id="rId5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85728"/>
                        <a:ext cx="3122613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500166" y="2786058"/>
          <a:ext cx="566896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Формула" r:id="rId7" imgW="2616120" imgH="711000" progId="Equation.3">
                  <p:embed/>
                </p:oleObj>
              </mc:Choice>
              <mc:Fallback>
                <p:oleObj name="Формула" r:id="rId7" imgW="26161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786058"/>
                        <a:ext cx="5668963" cy="154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167"/>
            <a:ext cx="7498080" cy="6695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.4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Холецького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метод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293567"/>
              </p:ext>
            </p:extLst>
          </p:nvPr>
        </p:nvGraphicFramePr>
        <p:xfrm>
          <a:off x="2532718" y="1987704"/>
          <a:ext cx="1593780" cy="55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" name="Формула" r:id="rId3" imgW="545863" imgH="190417" progId="Equation.3">
                  <p:embed/>
                </p:oleObj>
              </mc:Choice>
              <mc:Fallback>
                <p:oleObj name="Формула" r:id="rId3" imgW="545863" imgH="19041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718" y="1987704"/>
                        <a:ext cx="1593780" cy="559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2546925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верхня трикутна матриця. Для обчислення елементів матриці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 формули: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64732"/>
              </p:ext>
            </p:extLst>
          </p:nvPr>
        </p:nvGraphicFramePr>
        <p:xfrm>
          <a:off x="1998663" y="3705225"/>
          <a:ext cx="4497387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" name="Формула" r:id="rId5" imgW="1879560" imgH="482400" progId="Equation.3">
                  <p:embed/>
                </p:oleObj>
              </mc:Choice>
              <mc:Fallback>
                <p:oleObj name="Формула" r:id="rId5" imgW="18795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705225"/>
                        <a:ext cx="4497387" cy="1163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6050"/>
              </p:ext>
            </p:extLst>
          </p:nvPr>
        </p:nvGraphicFramePr>
        <p:xfrm>
          <a:off x="2041525" y="4941888"/>
          <a:ext cx="52768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Формула" r:id="rId7" imgW="2184120" imgH="444240" progId="Equation.3">
                  <p:embed/>
                </p:oleObj>
              </mc:Choice>
              <mc:Fallback>
                <p:oleObj name="Формула" r:id="rId7" imgW="218412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4941888"/>
                        <a:ext cx="5276850" cy="107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</a:t>
            </a: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1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24930"/>
              </p:ext>
            </p:extLst>
          </p:nvPr>
        </p:nvGraphicFramePr>
        <p:xfrm>
          <a:off x="4355976" y="353966"/>
          <a:ext cx="320579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2" name="Формула" r:id="rId3" imgW="1511300" imgH="711200" progId="Equation.3">
                  <p:embed/>
                </p:oleObj>
              </mc:Choice>
              <mc:Fallback>
                <p:oleObj name="Формула" r:id="rId3" imgW="15113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53966"/>
                        <a:ext cx="3205797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25103"/>
              </p:ext>
            </p:extLst>
          </p:nvPr>
        </p:nvGraphicFramePr>
        <p:xfrm>
          <a:off x="7642285" y="414811"/>
          <a:ext cx="1501715" cy="1390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3" name="Формула" r:id="rId5" imgW="774364" imgH="710891" progId="Equation.3">
                  <p:embed/>
                </p:oleObj>
              </mc:Choice>
              <mc:Fallback>
                <p:oleObj name="Формула" r:id="rId5" imgW="774364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285" y="414811"/>
                        <a:ext cx="1501715" cy="1390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-59531"/>
            <a:ext cx="8172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i="1" dirty="0" smtClean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Приклад</a:t>
            </a:r>
            <a:r>
              <a:rPr lang="uk-UA" sz="2800" dirty="0" smtClean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.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Розв’язати систему лінійних рівнянь методом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Холецького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5209" y="1737490"/>
            <a:ext cx="509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Знайдемо елементи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107916"/>
              </p:ext>
            </p:extLst>
          </p:nvPr>
        </p:nvGraphicFramePr>
        <p:xfrm>
          <a:off x="1052513" y="2133600"/>
          <a:ext cx="20462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4" name="Формула" r:id="rId7" imgW="838080" imgH="241200" progId="Equation.3">
                  <p:embed/>
                </p:oleObj>
              </mc:Choice>
              <mc:Fallback>
                <p:oleObj name="Формула" r:id="rId7" imgW="8380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133600"/>
                        <a:ext cx="2046287" cy="577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65466"/>
              </p:ext>
            </p:extLst>
          </p:nvPr>
        </p:nvGraphicFramePr>
        <p:xfrm>
          <a:off x="1057275" y="2781300"/>
          <a:ext cx="3121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5" name="Формула" r:id="rId9" imgW="1333440" imgH="279360" progId="Equation.3">
                  <p:embed/>
                </p:oleObj>
              </mc:Choice>
              <mc:Fallback>
                <p:oleObj name="Формула" r:id="rId9" imgW="133344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81300"/>
                        <a:ext cx="3121025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38101"/>
              </p:ext>
            </p:extLst>
          </p:nvPr>
        </p:nvGraphicFramePr>
        <p:xfrm>
          <a:off x="2792413" y="3213100"/>
          <a:ext cx="3784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6" name="Формула" r:id="rId11" imgW="1396800" imgH="279360" progId="Equation.3">
                  <p:embed/>
                </p:oleObj>
              </mc:Choice>
              <mc:Fallback>
                <p:oleObj name="Формула" r:id="rId11" imgW="139680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213100"/>
                        <a:ext cx="378460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73012"/>
              </p:ext>
            </p:extLst>
          </p:nvPr>
        </p:nvGraphicFramePr>
        <p:xfrm>
          <a:off x="3267075" y="2133600"/>
          <a:ext cx="2838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7" name="Формула" r:id="rId13" imgW="1079280" imgH="215640" progId="Equation.3">
                  <p:embed/>
                </p:oleObj>
              </mc:Choice>
              <mc:Fallback>
                <p:oleObj name="Формула" r:id="rId13" imgW="10792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2133600"/>
                        <a:ext cx="2838450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829117"/>
              </p:ext>
            </p:extLst>
          </p:nvPr>
        </p:nvGraphicFramePr>
        <p:xfrm>
          <a:off x="4458026" y="2780928"/>
          <a:ext cx="396044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8" name="Формула" r:id="rId15" imgW="1574640" imgH="228600" progId="Equation.3">
                  <p:embed/>
                </p:oleObj>
              </mc:Choice>
              <mc:Fallback>
                <p:oleObj name="Формула" r:id="rId15" imgW="15746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026" y="2780928"/>
                        <a:ext cx="3960440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06036"/>
              </p:ext>
            </p:extLst>
          </p:nvPr>
        </p:nvGraphicFramePr>
        <p:xfrm>
          <a:off x="6372200" y="2132856"/>
          <a:ext cx="228025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9" name="Формула" r:id="rId17" imgW="901440" imgH="228600" progId="Equation.3">
                  <p:embed/>
                </p:oleObj>
              </mc:Choice>
              <mc:Fallback>
                <p:oleObj name="Формула" r:id="rId17" imgW="901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132856"/>
                        <a:ext cx="2280253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458026" y="833051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6167" y="378904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 матрицю А можна представити наступним чином: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343542"/>
              </p:ext>
            </p:extLst>
          </p:nvPr>
        </p:nvGraphicFramePr>
        <p:xfrm>
          <a:off x="2387600" y="4302125"/>
          <a:ext cx="44878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0" name="Формула" r:id="rId19" imgW="2361960" imgH="711000" progId="Equation.3">
                  <p:embed/>
                </p:oleObj>
              </mc:Choice>
              <mc:Fallback>
                <p:oleObj name="Формула" r:id="rId19" imgW="2361960" imgH="7110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4302125"/>
                        <a:ext cx="4487863" cy="1358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372074"/>
              </p:ext>
            </p:extLst>
          </p:nvPr>
        </p:nvGraphicFramePr>
        <p:xfrm>
          <a:off x="1167096" y="5949280"/>
          <a:ext cx="1165275" cy="52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1" name="Формула" r:id="rId21" imgW="444307" imgH="203112" progId="Equation.3">
                  <p:embed/>
                </p:oleObj>
              </mc:Choice>
              <mc:Fallback>
                <p:oleObj name="Формула" r:id="rId21" imgW="444307" imgH="203112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096" y="5949280"/>
                        <a:ext cx="1165275" cy="520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70004"/>
              </p:ext>
            </p:extLst>
          </p:nvPr>
        </p:nvGraphicFramePr>
        <p:xfrm>
          <a:off x="2339752" y="5517232"/>
          <a:ext cx="1859198" cy="134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2" name="Формула" r:id="rId23" imgW="990170" imgH="710891" progId="Equation.3">
                  <p:embed/>
                </p:oleObj>
              </mc:Choice>
              <mc:Fallback>
                <p:oleObj name="Формула" r:id="rId23" imgW="990170" imgH="710891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517232"/>
                        <a:ext cx="1859198" cy="1340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675966"/>
              </p:ext>
            </p:extLst>
          </p:nvPr>
        </p:nvGraphicFramePr>
        <p:xfrm>
          <a:off x="5056363" y="5733256"/>
          <a:ext cx="1410411" cy="60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3" name="Формула" r:id="rId25" imgW="533169" imgH="228501" progId="Equation.3">
                  <p:embed/>
                </p:oleObj>
              </mc:Choice>
              <mc:Fallback>
                <p:oleObj name="Формула" r:id="rId25" imgW="533169" imgH="228501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363" y="5733256"/>
                        <a:ext cx="1410411" cy="604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172306"/>
              </p:ext>
            </p:extLst>
          </p:nvPr>
        </p:nvGraphicFramePr>
        <p:xfrm>
          <a:off x="6516215" y="5301208"/>
          <a:ext cx="1992694" cy="1556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4" name="Формула" r:id="rId27" imgW="914400" imgH="711200" progId="Equation.3">
                  <p:embed/>
                </p:oleObj>
              </mc:Choice>
              <mc:Fallback>
                <p:oleObj name="Формула" r:id="rId27" imgW="914400" imgH="71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5" y="5301208"/>
                        <a:ext cx="1992694" cy="1556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2" name="Rectangle 47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5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§1 </a:t>
            </a:r>
            <a:r>
              <a:rPr lang="uk-UA" sz="4000" b="1" dirty="0" smtClean="0"/>
              <a:t>Системи лінійних алгебраїчних рівнянь </a:t>
            </a:r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142984"/>
            <a:ext cx="8143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алгебраїчних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5214974" cy="241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42976" y="6000768"/>
            <a:ext cx="6572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або в матричному вигляді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=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де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47667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Наближені методи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b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86972"/>
            <a:ext cx="6317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задана система лінійних рівнянь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333914"/>
              </p:ext>
            </p:extLst>
          </p:nvPr>
        </p:nvGraphicFramePr>
        <p:xfrm>
          <a:off x="7347588" y="663174"/>
          <a:ext cx="1291705" cy="48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" name="Формула" r:id="rId3" imgW="508000" imgH="190500" progId="Equation.3">
                  <p:embed/>
                </p:oleObj>
              </mc:Choice>
              <mc:Fallback>
                <p:oleObj name="Формула" r:id="rId3" imgW="508000" imgH="19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588" y="663174"/>
                        <a:ext cx="1291705" cy="487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118242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застосування ітераційних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 необхідно привести до еквівалентного вигляду: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95717"/>
              </p:ext>
            </p:extLst>
          </p:nvPr>
        </p:nvGraphicFramePr>
        <p:xfrm>
          <a:off x="1078422" y="2136108"/>
          <a:ext cx="2076573" cy="50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" name="Формула" r:id="rId5" imgW="787400" imgH="190500" progId="Equation.3">
                  <p:embed/>
                </p:oleObj>
              </mc:Choice>
              <mc:Fallback>
                <p:oleObj name="Формула" r:id="rId5" imgW="7874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422" y="2136108"/>
                        <a:ext cx="2076573" cy="5003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434041"/>
              </p:ext>
            </p:extLst>
          </p:nvPr>
        </p:nvGraphicFramePr>
        <p:xfrm>
          <a:off x="3747913" y="2091131"/>
          <a:ext cx="1806172" cy="51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" name="Формула" r:id="rId7" imgW="825500" imgH="241300" progId="Equation.3">
                  <p:embed/>
                </p:oleObj>
              </mc:Choice>
              <mc:Fallback>
                <p:oleObj name="Формула" r:id="rId7" imgW="8255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913" y="2091131"/>
                        <a:ext cx="1806172" cy="519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755226"/>
              </p:ext>
            </p:extLst>
          </p:nvPr>
        </p:nvGraphicFramePr>
        <p:xfrm>
          <a:off x="6156176" y="2061719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1" name="Формула" r:id="rId9" imgW="685800" imgH="228600" progId="Equation.3">
                  <p:embed/>
                </p:oleObj>
              </mc:Choice>
              <mc:Fallback>
                <p:oleObj name="Формула" r:id="rId9" imgW="6858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061719"/>
                        <a:ext cx="1728192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0846"/>
              </p:ext>
            </p:extLst>
          </p:nvPr>
        </p:nvGraphicFramePr>
        <p:xfrm>
          <a:off x="4860032" y="2564904"/>
          <a:ext cx="181048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2" name="Формула" r:id="rId11" imgW="837836" imgH="203112" progId="Equation.3">
                  <p:embed/>
                </p:oleObj>
              </mc:Choice>
              <mc:Fallback>
                <p:oleObj name="Формула" r:id="rId11" imgW="837836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564904"/>
                        <a:ext cx="1810487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1014268" y="2852936"/>
            <a:ext cx="5284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Задавши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початкове наближення 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15440"/>
              </p:ext>
            </p:extLst>
          </p:nvPr>
        </p:nvGraphicFramePr>
        <p:xfrm>
          <a:off x="6299176" y="2885904"/>
          <a:ext cx="2521296" cy="49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3" name="Формула" r:id="rId13" imgW="1371600" imgH="266700" progId="Equation.3">
                  <p:embed/>
                </p:oleObj>
              </mc:Choice>
              <mc:Fallback>
                <p:oleObj name="Формула" r:id="rId13" imgW="1371600" imgH="266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176" y="2885904"/>
                        <a:ext cx="2521296" cy="4902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043608" y="3376156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 послідовне наближення до кореня. Для збіжності ітераційного процесу достатньо, що б виконувалась умова 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47637"/>
              </p:ext>
            </p:extLst>
          </p:nvPr>
        </p:nvGraphicFramePr>
        <p:xfrm>
          <a:off x="4355976" y="4257095"/>
          <a:ext cx="84009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" name="Формула" r:id="rId15" imgW="431613" imgH="253890" progId="Equation.3">
                  <p:embed/>
                </p:oleObj>
              </mc:Choice>
              <mc:Fallback>
                <p:oleObj name="Формула" r:id="rId15" imgW="431613" imgH="25389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257095"/>
                        <a:ext cx="840093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063148" y="4761151"/>
            <a:ext cx="79013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ця умова не виконується, то матрицю необхідно нормувати. Критерій завершення процесу ітерацій залежить від методу.</a:t>
            </a:r>
          </a:p>
        </p:txBody>
      </p:sp>
    </p:spTree>
    <p:extLst>
      <p:ext uri="{BB962C8B-B14F-4D97-AF65-F5344CB8AC3E}">
        <p14:creationId xmlns:p14="http://schemas.microsoft.com/office/powerpoint/2010/main" val="1879312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143000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 ітерацій (метод Якобі).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24744"/>
            <a:ext cx="5723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Розрахункова формула має вигляд: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132268"/>
              </p:ext>
            </p:extLst>
          </p:nvPr>
        </p:nvGraphicFramePr>
        <p:xfrm>
          <a:off x="6588224" y="1098653"/>
          <a:ext cx="2361243" cy="44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5" name="Формула" r:id="rId3" imgW="1066337" imgH="203112" progId="Equation.3">
                  <p:embed/>
                </p:oleObj>
              </mc:Choice>
              <mc:Fallback>
                <p:oleObj name="Формула" r:id="rId3" imgW="106633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098653"/>
                        <a:ext cx="2361243" cy="442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1556792"/>
            <a:ext cx="4785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координатному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422747"/>
              </p:ext>
            </p:extLst>
          </p:nvPr>
        </p:nvGraphicFramePr>
        <p:xfrm>
          <a:off x="2483768" y="2080012"/>
          <a:ext cx="4989824" cy="55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6" name="Формула" r:id="rId5" imgW="2133600" imgH="241300" progId="Equation.3">
                  <p:embed/>
                </p:oleObj>
              </mc:Choice>
              <mc:Fallback>
                <p:oleObj name="Формула" r:id="rId5" imgW="2133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80012"/>
                        <a:ext cx="4989824" cy="55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1743" y="2746068"/>
            <a:ext cx="5047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завершення ітерацій: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38623"/>
              </p:ext>
            </p:extLst>
          </p:nvPr>
        </p:nvGraphicFramePr>
        <p:xfrm>
          <a:off x="6007100" y="2686050"/>
          <a:ext cx="27352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7" name="Формула" r:id="rId7" imgW="1295280" imgH="279360" progId="Equation.3">
                  <p:embed/>
                </p:oleObj>
              </mc:Choice>
              <mc:Fallback>
                <p:oleObj name="Формула" r:id="rId7" imgW="129528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2686050"/>
                        <a:ext cx="2735263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1071743" y="3255042"/>
            <a:ext cx="7892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збіжності методу достатнім є виконання однієї з умов: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520079"/>
              </p:ext>
            </p:extLst>
          </p:nvPr>
        </p:nvGraphicFramePr>
        <p:xfrm>
          <a:off x="3560303" y="3722668"/>
          <a:ext cx="2915623" cy="314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8" name="Формула" r:id="rId9" imgW="1307880" imgH="1409400" progId="Equation.3">
                  <p:embed/>
                </p:oleObj>
              </mc:Choice>
              <mc:Fallback>
                <p:oleObj name="Формула" r:id="rId9" imgW="1307880" imgH="140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0303" y="3722668"/>
                        <a:ext cx="2915623" cy="3142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711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764704"/>
          </a:xfrm>
        </p:spPr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 Метод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Зейделя.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49898"/>
              </p:ext>
            </p:extLst>
          </p:nvPr>
        </p:nvGraphicFramePr>
        <p:xfrm>
          <a:off x="2195736" y="1718811"/>
          <a:ext cx="5414767" cy="1206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Формула" r:id="rId3" imgW="2005729" imgH="444307" progId="Equation.3">
                  <p:embed/>
                </p:oleObj>
              </mc:Choice>
              <mc:Fallback>
                <p:oleObj name="Формула" r:id="rId3" imgW="2005729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718811"/>
                        <a:ext cx="5414767" cy="12061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7412" y="2852936"/>
            <a:ext cx="79890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кожному кроці застосовуються вже знайдені значення невідомих. Для існування єдиного розв‘язку  і збіжності методу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Зейделя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достатньо, що б виконувалась хоча б одна з умов: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54337" y="4509120"/>
            <a:ext cx="6694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діагонально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675618"/>
              </p:ext>
            </p:extLst>
          </p:nvPr>
        </p:nvGraphicFramePr>
        <p:xfrm>
          <a:off x="2987824" y="4869160"/>
          <a:ext cx="312784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Формула" r:id="rId5" imgW="1320800" imgH="457200" progId="Equation.3">
                  <p:embed/>
                </p:oleObj>
              </mc:Choice>
              <mc:Fallback>
                <p:oleObj name="Формула" r:id="rId5" imgW="1320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69160"/>
                        <a:ext cx="3127846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63148" y="5733256"/>
            <a:ext cx="79733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матриця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симетричною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додатньо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визначеною (всі її власні числа додатні).</a:t>
            </a:r>
          </a:p>
        </p:txBody>
      </p:sp>
    </p:spTree>
    <p:extLst>
      <p:ext uri="{BB962C8B-B14F-4D97-AF65-F5344CB8AC3E}">
        <p14:creationId xmlns:p14="http://schemas.microsoft.com/office/powerpoint/2010/main" val="297758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методом Зейделя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51898"/>
              </p:ext>
            </p:extLst>
          </p:nvPr>
        </p:nvGraphicFramePr>
        <p:xfrm>
          <a:off x="2555776" y="882816"/>
          <a:ext cx="1410217" cy="516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6" name="Формула" r:id="rId3" imgW="545760" imgH="203040" progId="Equation.3">
                  <p:embed/>
                </p:oleObj>
              </mc:Choice>
              <mc:Fallback>
                <p:oleObj name="Формула" r:id="rId3" imgW="54576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882816"/>
                        <a:ext cx="1410217" cy="516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39072"/>
              </p:ext>
            </p:extLst>
          </p:nvPr>
        </p:nvGraphicFramePr>
        <p:xfrm>
          <a:off x="2853555" y="1384995"/>
          <a:ext cx="4480498" cy="1395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Формула" r:id="rId5" imgW="1892300" imgH="558800" progId="Equation.3">
                  <p:embed/>
                </p:oleObj>
              </mc:Choice>
              <mc:Fallback>
                <p:oleObj name="Формула" r:id="rId5" imgW="18923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555" y="1384995"/>
                        <a:ext cx="4480498" cy="1395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2208" y="2708920"/>
            <a:ext cx="7964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 цієї системи є діагонально домінуючою, отже, вона задовольняє умові збіжності ітерацій. Якщо почати виконувати ітерації, то буде очевидним, що вони збігаються дуже повільно. Прискорити їх збіжність можна, якщо коефіцієнти матриці будуть задовольняти умові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830611"/>
              </p:ext>
            </p:extLst>
          </p:nvPr>
        </p:nvGraphicFramePr>
        <p:xfrm>
          <a:off x="3612535" y="5367104"/>
          <a:ext cx="2962537" cy="121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8" name="Формула" r:id="rId7" imgW="1091726" imgH="444307" progId="Equation.3">
                  <p:embed/>
                </p:oleObj>
              </mc:Choice>
              <mc:Fallback>
                <p:oleObj name="Формула" r:id="rId7" imgW="1091726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535" y="5367104"/>
                        <a:ext cx="2962537" cy="1210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097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5" y="0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досягнення виконання цієї умови можна зробити наступні перетворення: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49845"/>
              </p:ext>
            </p:extLst>
          </p:nvPr>
        </p:nvGraphicFramePr>
        <p:xfrm>
          <a:off x="1907704" y="764704"/>
          <a:ext cx="663402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0" name="Формула" r:id="rId3" imgW="3200400" imgH="558800" progId="Equation.3">
                  <p:embed/>
                </p:oleObj>
              </mc:Choice>
              <mc:Fallback>
                <p:oleObj name="Формула" r:id="rId3" imgW="32004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6634027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33486" y="1844824"/>
            <a:ext cx="79030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діагоналі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153319"/>
              </p:ext>
            </p:extLst>
          </p:nvPr>
        </p:nvGraphicFramePr>
        <p:xfrm>
          <a:off x="5220072" y="2204864"/>
          <a:ext cx="2911279" cy="72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Формула" r:id="rId5" imgW="965200" imgH="241300" progId="Equation.3">
                  <p:embed/>
                </p:oleObj>
              </mc:Choice>
              <mc:Fallback>
                <p:oleObj name="Формула" r:id="rId5" imgW="965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204864"/>
                        <a:ext cx="2911279" cy="720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15616" y="2996952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підбираючи значення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щоб сума діагональних елементів була меншою за одиницю. Тоді ітерації можна записати наступним чином: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310626"/>
              </p:ext>
            </p:extLst>
          </p:nvPr>
        </p:nvGraphicFramePr>
        <p:xfrm>
          <a:off x="2339752" y="4803132"/>
          <a:ext cx="5941603" cy="143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Формула" r:id="rId7" imgW="2209800" imgH="533400" progId="Equation.3">
                  <p:embed/>
                </p:oleObj>
              </mc:Choice>
              <mc:Fallback>
                <p:oleObj name="Формула" r:id="rId7" imgW="22098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803132"/>
                        <a:ext cx="5941603" cy="1434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466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497828"/>
              </p:ext>
            </p:extLst>
          </p:nvPr>
        </p:nvGraphicFramePr>
        <p:xfrm>
          <a:off x="2411760" y="188640"/>
          <a:ext cx="480267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4" name="Формула" r:id="rId3" imgW="2374900" imgH="533400" progId="Equation.3">
                  <p:embed/>
                </p:oleObj>
              </mc:Choice>
              <mc:Fallback>
                <p:oleObj name="Формула" r:id="rId3" imgW="2374900" imgH="53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88640"/>
                        <a:ext cx="4802676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5" y="1196752"/>
            <a:ext cx="2964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Тоді будемо мати: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216992"/>
              </p:ext>
            </p:extLst>
          </p:nvPr>
        </p:nvGraphicFramePr>
        <p:xfrm>
          <a:off x="1259632" y="1719972"/>
          <a:ext cx="7257483" cy="91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" name="Формула" r:id="rId5" imgW="3543300" imgH="444500" progId="Equation.3">
                  <p:embed/>
                </p:oleObj>
              </mc:Choice>
              <mc:Fallback>
                <p:oleObj name="Формула" r:id="rId5" imgW="35433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719972"/>
                        <a:ext cx="7257483" cy="916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837850"/>
              </p:ext>
            </p:extLst>
          </p:nvPr>
        </p:nvGraphicFramePr>
        <p:xfrm>
          <a:off x="4427984" y="2492896"/>
          <a:ext cx="158097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" name="Формула" r:id="rId7" imgW="723586" imgH="431613" progId="Equation.3">
                  <p:embed/>
                </p:oleObj>
              </mc:Choice>
              <mc:Fallback>
                <p:oleObj name="Формула" r:id="rId7" imgW="723586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492896"/>
                        <a:ext cx="1580976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15613" y="3429000"/>
            <a:ext cx="79208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</a:t>
            </a:r>
            <a:r>
              <a:rPr lang="ru-RU" sz="2800" dirty="0" err="1"/>
              <a:t>якості</a:t>
            </a:r>
            <a:r>
              <a:rPr lang="ru-RU" sz="2800" dirty="0"/>
              <a:t> </a:t>
            </a:r>
            <a:r>
              <a:rPr lang="ru-RU" sz="2800" dirty="0" err="1"/>
              <a:t>початкових</a:t>
            </a:r>
            <a:r>
              <a:rPr lang="ru-RU" sz="2800" dirty="0"/>
              <a:t> </a:t>
            </a:r>
            <a:r>
              <a:rPr lang="ru-RU" sz="2800" dirty="0" err="1"/>
              <a:t>наближень</a:t>
            </a:r>
            <a:r>
              <a:rPr lang="ru-RU" sz="2800" dirty="0"/>
              <a:t> </a:t>
            </a:r>
            <a:r>
              <a:rPr lang="ru-RU" sz="2800" dirty="0" err="1"/>
              <a:t>візьмемо</a:t>
            </a:r>
            <a:r>
              <a:rPr lang="ru-RU" sz="2800" dirty="0"/>
              <a:t> вектор </a:t>
            </a:r>
            <a:r>
              <a:rPr lang="ru-RU" sz="2800" dirty="0" err="1"/>
              <a:t>правої</a:t>
            </a:r>
            <a:r>
              <a:rPr lang="ru-RU" sz="2800" dirty="0"/>
              <a:t> </a:t>
            </a:r>
            <a:r>
              <a:rPr lang="ru-RU" sz="2800" dirty="0" err="1"/>
              <a:t>частини</a:t>
            </a:r>
            <a:r>
              <a:rPr lang="ru-RU" sz="2800" dirty="0"/>
              <a:t> </a:t>
            </a:r>
            <a:endParaRPr lang="uk-UA" sz="2800" dirty="0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417258"/>
              </p:ext>
            </p:extLst>
          </p:nvPr>
        </p:nvGraphicFramePr>
        <p:xfrm>
          <a:off x="2597815" y="4417989"/>
          <a:ext cx="4331724" cy="63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" name="Формула" r:id="rId9" imgW="1574800" imgH="228600" progId="Equation.3">
                  <p:embed/>
                </p:oleObj>
              </mc:Choice>
              <mc:Fallback>
                <p:oleObj name="Формула" r:id="rId9" imgW="15748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815" y="4417989"/>
                        <a:ext cx="4331724" cy="630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254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160217"/>
              </p:ext>
            </p:extLst>
          </p:nvPr>
        </p:nvGraphicFramePr>
        <p:xfrm>
          <a:off x="4283968" y="260648"/>
          <a:ext cx="1394774" cy="1375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Формула" r:id="rId3" imgW="698500" imgH="685800" progId="Equation.3">
                  <p:embed/>
                </p:oleObj>
              </mc:Choice>
              <mc:Fallback>
                <p:oleObj name="Формула" r:id="rId3" imgW="6985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60648"/>
                        <a:ext cx="1394774" cy="1375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16087"/>
              </p:ext>
            </p:extLst>
          </p:nvPr>
        </p:nvGraphicFramePr>
        <p:xfrm>
          <a:off x="1259632" y="2132856"/>
          <a:ext cx="782887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Формула" r:id="rId5" imgW="3924300" imgH="685800" progId="Equation.3">
                  <p:embed/>
                </p:oleObj>
              </mc:Choice>
              <mc:Fallback>
                <p:oleObj name="Формула" r:id="rId5" imgW="39243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32856"/>
                        <a:ext cx="7828870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963101"/>
              </p:ext>
            </p:extLst>
          </p:nvPr>
        </p:nvGraphicFramePr>
        <p:xfrm>
          <a:off x="3995936" y="4077072"/>
          <a:ext cx="1743194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Формула" r:id="rId7" imgW="787400" imgH="685800" progId="Equation.3">
                  <p:embed/>
                </p:oleObj>
              </mc:Choice>
              <mc:Fallback>
                <p:oleObj name="Формула" r:id="rId7" imgW="787400" imgH="685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7072"/>
                        <a:ext cx="1743194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461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114027"/>
              </p:ext>
            </p:extLst>
          </p:nvPr>
        </p:nvGraphicFramePr>
        <p:xfrm>
          <a:off x="4148137" y="116632"/>
          <a:ext cx="178019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Формула" r:id="rId3" imgW="850900" imgH="685800" progId="Equation.3">
                  <p:embed/>
                </p:oleObj>
              </mc:Choice>
              <mc:Fallback>
                <p:oleObj name="Формула" r:id="rId3" imgW="8509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7" y="116632"/>
                        <a:ext cx="1780198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60470"/>
              </p:ext>
            </p:extLst>
          </p:nvPr>
        </p:nvGraphicFramePr>
        <p:xfrm>
          <a:off x="1043608" y="1988840"/>
          <a:ext cx="826976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Формула" r:id="rId5" imgW="4368800" imgH="685800" progId="Equation.3">
                  <p:embed/>
                </p:oleObj>
              </mc:Choice>
              <mc:Fallback>
                <p:oleObj name="Формула" r:id="rId5" imgW="43688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8269764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264403"/>
              </p:ext>
            </p:extLst>
          </p:nvPr>
        </p:nvGraphicFramePr>
        <p:xfrm>
          <a:off x="4283968" y="3501008"/>
          <a:ext cx="152245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Формула" r:id="rId7" imgW="800100" imgH="685800" progId="Equation.3">
                  <p:embed/>
                </p:oleObj>
              </mc:Choice>
              <mc:Fallback>
                <p:oleObj name="Формула" r:id="rId7" imgW="8001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501008"/>
                        <a:ext cx="1522455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788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784222"/>
              </p:ext>
            </p:extLst>
          </p:nvPr>
        </p:nvGraphicFramePr>
        <p:xfrm>
          <a:off x="971600" y="3379"/>
          <a:ext cx="114412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2" name="Формула" r:id="rId3" imgW="838200" imgH="685800" progId="Equation.3">
                  <p:embed/>
                </p:oleObj>
              </mc:Choice>
              <mc:Fallback>
                <p:oleObj name="Формула" r:id="rId3" imgW="8382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79"/>
                        <a:ext cx="1144127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144526"/>
              </p:ext>
            </p:extLst>
          </p:nvPr>
        </p:nvGraphicFramePr>
        <p:xfrm>
          <a:off x="2339752" y="25794"/>
          <a:ext cx="689147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3" name="Формула" r:id="rId5" imgW="4368800" imgH="685800" progId="Equation.3">
                  <p:embed/>
                </p:oleObj>
              </mc:Choice>
              <mc:Fallback>
                <p:oleObj name="Формула" r:id="rId5" imgW="43688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5794"/>
                        <a:ext cx="6891470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471730"/>
              </p:ext>
            </p:extLst>
          </p:nvPr>
        </p:nvGraphicFramePr>
        <p:xfrm>
          <a:off x="3419872" y="1196752"/>
          <a:ext cx="11841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4" name="Формула" r:id="rId7" imgW="800100" imgH="685800" progId="Equation.3">
                  <p:embed/>
                </p:oleObj>
              </mc:Choice>
              <mc:Fallback>
                <p:oleObj name="Формула" r:id="rId7" imgW="8001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196752"/>
                        <a:ext cx="118413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680821"/>
              </p:ext>
            </p:extLst>
          </p:nvPr>
        </p:nvGraphicFramePr>
        <p:xfrm>
          <a:off x="899592" y="2276872"/>
          <a:ext cx="133514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5" name="Формула" r:id="rId9" imgW="850900" imgH="685800" progId="Equation.3">
                  <p:embed/>
                </p:oleObj>
              </mc:Choice>
              <mc:Fallback>
                <p:oleObj name="Формула" r:id="rId9" imgW="8509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1335148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86189"/>
              </p:ext>
            </p:extLst>
          </p:nvPr>
        </p:nvGraphicFramePr>
        <p:xfrm>
          <a:off x="2584574" y="2348880"/>
          <a:ext cx="6559426" cy="1023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6" name="Формула" r:id="rId11" imgW="4394200" imgH="685800" progId="Equation.3">
                  <p:embed/>
                </p:oleObj>
              </mc:Choice>
              <mc:Fallback>
                <p:oleObj name="Формула" r:id="rId11" imgW="4394200" imgH="685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574" y="2348880"/>
                        <a:ext cx="6559426" cy="1023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89541"/>
              </p:ext>
            </p:extLst>
          </p:nvPr>
        </p:nvGraphicFramePr>
        <p:xfrm>
          <a:off x="3635896" y="3429000"/>
          <a:ext cx="1224136" cy="104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7" name="Формула" r:id="rId13" imgW="800100" imgH="685800" progId="Equation.3">
                  <p:embed/>
                </p:oleObj>
              </mc:Choice>
              <mc:Fallback>
                <p:oleObj name="Формула" r:id="rId13" imgW="800100" imgH="685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429000"/>
                        <a:ext cx="1224136" cy="1042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393339"/>
              </p:ext>
            </p:extLst>
          </p:nvPr>
        </p:nvGraphicFramePr>
        <p:xfrm>
          <a:off x="1043608" y="4509120"/>
          <a:ext cx="125250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8" name="Формула" r:id="rId15" imgW="850900" imgH="685800" progId="Equation.3">
                  <p:embed/>
                </p:oleObj>
              </mc:Choice>
              <mc:Fallback>
                <p:oleObj name="Формула" r:id="rId15" imgW="85090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509120"/>
                        <a:ext cx="1252503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540166"/>
              </p:ext>
            </p:extLst>
          </p:nvPr>
        </p:nvGraphicFramePr>
        <p:xfrm>
          <a:off x="2627784" y="4509120"/>
          <a:ext cx="638944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9" name="Формула" r:id="rId17" imgW="4343400" imgH="685800" progId="Equation.3">
                  <p:embed/>
                </p:oleObj>
              </mc:Choice>
              <mc:Fallback>
                <p:oleObj name="Формула" r:id="rId17" imgW="4343400" imgH="685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509120"/>
                        <a:ext cx="638944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37794"/>
              </p:ext>
            </p:extLst>
          </p:nvPr>
        </p:nvGraphicFramePr>
        <p:xfrm>
          <a:off x="3779912" y="5589240"/>
          <a:ext cx="1008112" cy="97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0" name="Формула" r:id="rId19" imgW="711200" imgH="685800" progId="Equation.3">
                  <p:embed/>
                </p:oleObj>
              </mc:Choice>
              <mc:Fallback>
                <p:oleObj name="Формула" r:id="rId19" imgW="711200" imgH="685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589240"/>
                        <a:ext cx="1008112" cy="977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35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/>
              <a:t>Роз</a:t>
            </a:r>
            <a:r>
              <a:rPr lang="uk-UA" sz="2800" dirty="0"/>
              <a:t>в’язок системи лінійних рівнянь методом </a:t>
            </a:r>
            <a:r>
              <a:rPr lang="uk-UA" sz="2800" dirty="0" err="1"/>
              <a:t>Зейделя</a:t>
            </a:r>
            <a:r>
              <a:rPr lang="uk-UA" sz="2800" dirty="0"/>
              <a:t>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85934"/>
              </p:ext>
            </p:extLst>
          </p:nvPr>
        </p:nvGraphicFramePr>
        <p:xfrm>
          <a:off x="971600" y="954107"/>
          <a:ext cx="1049104" cy="103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1" name="Формула" r:id="rId3" imgW="698500" imgH="685800" progId="Equation.3">
                  <p:embed/>
                </p:oleObj>
              </mc:Choice>
              <mc:Fallback>
                <p:oleObj name="Формула" r:id="rId3" imgW="6985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54107"/>
                        <a:ext cx="1049104" cy="1034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279251"/>
              </p:ext>
            </p:extLst>
          </p:nvPr>
        </p:nvGraphicFramePr>
        <p:xfrm>
          <a:off x="2245241" y="954107"/>
          <a:ext cx="573363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2" name="Формула" r:id="rId5" imgW="4203700" imgH="685800" progId="Equation.3">
                  <p:embed/>
                </p:oleObj>
              </mc:Choice>
              <mc:Fallback>
                <p:oleObj name="Формула" r:id="rId5" imgW="42037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241" y="954107"/>
                        <a:ext cx="5733637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755554"/>
              </p:ext>
            </p:extLst>
          </p:nvPr>
        </p:nvGraphicFramePr>
        <p:xfrm>
          <a:off x="8172400" y="1052736"/>
          <a:ext cx="800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3" name="Формула" r:id="rId7" imgW="800100" imgH="685800" progId="Equation.3">
                  <p:embed/>
                </p:oleObj>
              </mc:Choice>
              <mc:Fallback>
                <p:oleObj name="Формула" r:id="rId7" imgW="8001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1052736"/>
                        <a:ext cx="800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80211"/>
              </p:ext>
            </p:extLst>
          </p:nvPr>
        </p:nvGraphicFramePr>
        <p:xfrm>
          <a:off x="996367" y="2420888"/>
          <a:ext cx="106811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4" name="Формула" r:id="rId9" imgW="850900" imgH="685800" progId="Equation.3">
                  <p:embed/>
                </p:oleObj>
              </mc:Choice>
              <mc:Fallback>
                <p:oleObj name="Формула" r:id="rId9" imgW="8509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367" y="2420888"/>
                        <a:ext cx="106811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675317"/>
              </p:ext>
            </p:extLst>
          </p:nvPr>
        </p:nvGraphicFramePr>
        <p:xfrm>
          <a:off x="2267744" y="2420888"/>
          <a:ext cx="548883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5" name="Формула" r:id="rId11" imgW="4356100" imgH="685800" progId="Equation.3">
                  <p:embed/>
                </p:oleObj>
              </mc:Choice>
              <mc:Fallback>
                <p:oleObj name="Формула" r:id="rId11" imgW="435610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888"/>
                        <a:ext cx="548883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755501"/>
              </p:ext>
            </p:extLst>
          </p:nvPr>
        </p:nvGraphicFramePr>
        <p:xfrm>
          <a:off x="8244407" y="2420888"/>
          <a:ext cx="93038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" name="Формула" r:id="rId13" imgW="800100" imgH="685800" progId="Equation.3">
                  <p:embed/>
                </p:oleObj>
              </mc:Choice>
              <mc:Fallback>
                <p:oleObj name="Формула" r:id="rId13" imgW="8001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7" y="2420888"/>
                        <a:ext cx="93038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767097"/>
              </p:ext>
            </p:extLst>
          </p:nvPr>
        </p:nvGraphicFramePr>
        <p:xfrm>
          <a:off x="971600" y="3789040"/>
          <a:ext cx="115712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7" name="Формула" r:id="rId15" imgW="850900" imgH="685800" progId="Equation.3">
                  <p:embed/>
                </p:oleObj>
              </mc:Choice>
              <mc:Fallback>
                <p:oleObj name="Формула" r:id="rId15" imgW="850900" imgH="685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89040"/>
                        <a:ext cx="115712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293495"/>
              </p:ext>
            </p:extLst>
          </p:nvPr>
        </p:nvGraphicFramePr>
        <p:xfrm>
          <a:off x="2405062" y="3789040"/>
          <a:ext cx="55375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8" name="Формула" r:id="rId17" imgW="4394200" imgH="685800" progId="Equation.3">
                  <p:embed/>
                </p:oleObj>
              </mc:Choice>
              <mc:Fallback>
                <p:oleObj name="Формула" r:id="rId17" imgW="4394200" imgH="685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3789040"/>
                        <a:ext cx="5537517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173672"/>
              </p:ext>
            </p:extLst>
          </p:nvPr>
        </p:nvGraphicFramePr>
        <p:xfrm>
          <a:off x="8244407" y="3789040"/>
          <a:ext cx="93038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9" name="Формула" r:id="rId19" imgW="800100" imgH="685800" progId="Equation.3">
                  <p:embed/>
                </p:oleObj>
              </mc:Choice>
              <mc:Fallback>
                <p:oleObj name="Формула" r:id="rId19" imgW="8001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7" y="3789040"/>
                        <a:ext cx="93038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64032"/>
              </p:ext>
            </p:extLst>
          </p:nvPr>
        </p:nvGraphicFramePr>
        <p:xfrm>
          <a:off x="974446" y="5301208"/>
          <a:ext cx="1149282" cy="9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0" name="Формула" r:id="rId21" imgW="850900" imgH="685800" progId="Equation.3">
                  <p:embed/>
                </p:oleObj>
              </mc:Choice>
              <mc:Fallback>
                <p:oleObj name="Формула" r:id="rId21" imgW="850900" imgH="685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446" y="5301208"/>
                        <a:ext cx="1149282" cy="929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21886"/>
              </p:ext>
            </p:extLst>
          </p:nvPr>
        </p:nvGraphicFramePr>
        <p:xfrm>
          <a:off x="2424112" y="5301207"/>
          <a:ext cx="5316240" cy="8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1" name="Формула" r:id="rId23" imgW="4356100" imgH="685800" progId="Equation.3">
                  <p:embed/>
                </p:oleObj>
              </mc:Choice>
              <mc:Fallback>
                <p:oleObj name="Формула" r:id="rId23" imgW="4356100" imgH="685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2" y="5301207"/>
                        <a:ext cx="5316240" cy="83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73826"/>
              </p:ext>
            </p:extLst>
          </p:nvPr>
        </p:nvGraphicFramePr>
        <p:xfrm>
          <a:off x="8172399" y="5301208"/>
          <a:ext cx="93038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2" name="Формула" r:id="rId25" imgW="800100" imgH="685800" progId="Equation.3">
                  <p:embed/>
                </p:oleObj>
              </mc:Choice>
              <mc:Fallback>
                <p:oleObj name="Формула" r:id="rId25" imgW="80010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399" y="5301208"/>
                        <a:ext cx="93038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72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89"/>
            <a:ext cx="3357586" cy="229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429000"/>
            <a:ext cx="1571636" cy="232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429000"/>
            <a:ext cx="1434947" cy="224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43438" y="1071546"/>
            <a:ext cx="3098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928934"/>
            <a:ext cx="2934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невідомих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2928934"/>
            <a:ext cx="3565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376487"/>
              </p:ext>
            </p:extLst>
          </p:nvPr>
        </p:nvGraphicFramePr>
        <p:xfrm>
          <a:off x="1043608" y="116632"/>
          <a:ext cx="1093936" cy="880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1" name="Формула" r:id="rId3" imgW="850900" imgH="685800" progId="Equation.3">
                  <p:embed/>
                </p:oleObj>
              </mc:Choice>
              <mc:Fallback>
                <p:oleObj name="Формула" r:id="rId3" imgW="8509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6632"/>
                        <a:ext cx="1093936" cy="8804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87054"/>
              </p:ext>
            </p:extLst>
          </p:nvPr>
        </p:nvGraphicFramePr>
        <p:xfrm>
          <a:off x="2339752" y="116632"/>
          <a:ext cx="56561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2" name="Формула" r:id="rId5" imgW="4140200" imgH="685800" progId="Equation.3">
                  <p:embed/>
                </p:oleObj>
              </mc:Choice>
              <mc:Fallback>
                <p:oleObj name="Формула" r:id="rId5" imgW="41402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16632"/>
                        <a:ext cx="5656178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37952"/>
              </p:ext>
            </p:extLst>
          </p:nvPr>
        </p:nvGraphicFramePr>
        <p:xfrm>
          <a:off x="8207896" y="188640"/>
          <a:ext cx="936104" cy="79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3" name="Формула" r:id="rId7" imgW="800100" imgH="685800" progId="Equation.3">
                  <p:embed/>
                </p:oleObj>
              </mc:Choice>
              <mc:Fallback>
                <p:oleObj name="Формула" r:id="rId7" imgW="8001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896" y="188640"/>
                        <a:ext cx="936104" cy="7969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17952"/>
              </p:ext>
            </p:extLst>
          </p:nvPr>
        </p:nvGraphicFramePr>
        <p:xfrm>
          <a:off x="1043608" y="1628800"/>
          <a:ext cx="104957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4" name="Формула" r:id="rId9" imgW="774364" imgH="685502" progId="Equation.3">
                  <p:embed/>
                </p:oleObj>
              </mc:Choice>
              <mc:Fallback>
                <p:oleObj name="Формула" r:id="rId9" imgW="774364" imgH="6855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28800"/>
                        <a:ext cx="1049571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477444"/>
              </p:ext>
            </p:extLst>
          </p:nvPr>
        </p:nvGraphicFramePr>
        <p:xfrm>
          <a:off x="2394520" y="1628800"/>
          <a:ext cx="53914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5" name="Формула" r:id="rId11" imgW="4279900" imgH="685800" progId="Equation.3">
                  <p:embed/>
                </p:oleObj>
              </mc:Choice>
              <mc:Fallback>
                <p:oleObj name="Формула" r:id="rId11" imgW="4279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520" y="1628800"/>
                        <a:ext cx="5391472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175053"/>
              </p:ext>
            </p:extLst>
          </p:nvPr>
        </p:nvGraphicFramePr>
        <p:xfrm>
          <a:off x="8232108" y="1556792"/>
          <a:ext cx="90524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6" name="Формула" r:id="rId13" imgW="787400" imgH="685800" progId="Equation.3">
                  <p:embed/>
                </p:oleObj>
              </mc:Choice>
              <mc:Fallback>
                <p:oleObj name="Формула" r:id="rId13" imgW="7874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108" y="1556792"/>
                        <a:ext cx="90524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666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5680"/>
            <a:ext cx="7498080" cy="84239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§</a:t>
            </a:r>
            <a:r>
              <a:rPr lang="en-US" sz="4400" b="1" dirty="0" smtClean="0"/>
              <a:t>4</a:t>
            </a:r>
            <a:r>
              <a:rPr lang="ru-RU" sz="4400" b="1" dirty="0" smtClean="0"/>
              <a:t> </a:t>
            </a:r>
            <a:r>
              <a:rPr lang="uk-UA" sz="4400" b="1" dirty="0"/>
              <a:t>Системи </a:t>
            </a:r>
            <a:r>
              <a:rPr lang="uk-UA" sz="4400" b="1" dirty="0" smtClean="0"/>
              <a:t>нелінійних рівнянь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92696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Розглянемо</a:t>
            </a:r>
            <a:r>
              <a:rPr lang="ru-RU" sz="2800" dirty="0"/>
              <a:t> систему </a:t>
            </a:r>
            <a:r>
              <a:rPr lang="ru-RU" sz="2800" dirty="0" err="1"/>
              <a:t>нелінійний</a:t>
            </a:r>
            <a:r>
              <a:rPr lang="ru-RU" sz="2800" dirty="0"/>
              <a:t> </a:t>
            </a:r>
            <a:r>
              <a:rPr lang="ru-RU" sz="2800" dirty="0" err="1"/>
              <a:t>рівнянь</a:t>
            </a:r>
            <a:r>
              <a:rPr lang="ru-RU" sz="2800" dirty="0"/>
              <a:t>, яку у </a:t>
            </a:r>
            <a:r>
              <a:rPr lang="ru-RU" sz="2800" dirty="0" err="1"/>
              <a:t>загальному</a:t>
            </a:r>
            <a:r>
              <a:rPr lang="ru-RU" sz="2800" dirty="0"/>
              <a:t> </a:t>
            </a:r>
            <a:r>
              <a:rPr lang="ru-RU" sz="2800" dirty="0" err="1"/>
              <a:t>вигляді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записати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080419"/>
              </p:ext>
            </p:extLst>
          </p:nvPr>
        </p:nvGraphicFramePr>
        <p:xfrm>
          <a:off x="1187624" y="1549212"/>
          <a:ext cx="3059650" cy="224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8" name="Формула" r:id="rId3" imgW="1282680" imgH="939600" progId="Equation.3">
                  <p:embed/>
                </p:oleObj>
              </mc:Choice>
              <mc:Fallback>
                <p:oleObj name="Формула" r:id="rId3" imgW="1282680" imgH="93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549212"/>
                        <a:ext cx="3059650" cy="2241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4749690" y="2057861"/>
            <a:ext cx="3669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або</a:t>
            </a:r>
            <a:r>
              <a:rPr lang="ru-RU" sz="2800" dirty="0"/>
              <a:t> у </a:t>
            </a:r>
            <a:r>
              <a:rPr lang="ru-RU" sz="2800" dirty="0" err="1"/>
              <a:t>векторній</a:t>
            </a:r>
            <a:r>
              <a:rPr lang="ru-RU" sz="2800" dirty="0"/>
              <a:t> </a:t>
            </a:r>
            <a:r>
              <a:rPr lang="ru-RU" sz="2800" dirty="0" err="1"/>
              <a:t>формі</a:t>
            </a:r>
            <a:r>
              <a:rPr lang="ru-RU" sz="2800" dirty="0"/>
              <a:t> </a:t>
            </a:r>
            <a:endParaRPr lang="uk-UA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33716"/>
              </p:ext>
            </p:extLst>
          </p:nvPr>
        </p:nvGraphicFramePr>
        <p:xfrm>
          <a:off x="5114925" y="2566988"/>
          <a:ext cx="254158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9" name="Формула" r:id="rId5" imgW="901440" imgH="228600" progId="Equation.3">
                  <p:embed/>
                </p:oleObj>
              </mc:Choice>
              <mc:Fallback>
                <p:oleObj name="Формула" r:id="rId5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2566988"/>
                        <a:ext cx="2541588" cy="6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99592" y="3645024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де </a:t>
            </a:r>
            <a:r>
              <a:rPr lang="en-US" sz="2800" i="1" dirty="0" smtClean="0"/>
              <a:t>f</a:t>
            </a:r>
            <a:r>
              <a:rPr lang="ru-RU" sz="2800" i="1" dirty="0" smtClean="0"/>
              <a:t>1 ,</a:t>
            </a:r>
            <a:r>
              <a:rPr lang="en-US" sz="2800" i="1" dirty="0" smtClean="0"/>
              <a:t>f</a:t>
            </a:r>
            <a:r>
              <a:rPr lang="ru-RU" sz="2800" i="1" dirty="0" smtClean="0"/>
              <a:t>2 ,……,</a:t>
            </a:r>
            <a:r>
              <a:rPr lang="en-US" sz="2800" i="1" dirty="0" smtClean="0"/>
              <a:t>f</a:t>
            </a:r>
            <a:r>
              <a:rPr lang="ru-RU" sz="2800" i="1" dirty="0" smtClean="0"/>
              <a:t>n </a:t>
            </a:r>
            <a:r>
              <a:rPr lang="ru-RU" sz="2800" dirty="0" smtClean="0"/>
              <a:t>– </a:t>
            </a:r>
            <a:r>
              <a:rPr lang="ru-RU" sz="2800" dirty="0" err="1" smtClean="0"/>
              <a:t>нел</a:t>
            </a:r>
            <a:r>
              <a:rPr lang="uk-UA" sz="2800" dirty="0" err="1" smtClean="0"/>
              <a:t>інійні</a:t>
            </a:r>
            <a:r>
              <a:rPr lang="uk-UA" sz="2800" dirty="0" smtClean="0"/>
              <a:t> функції </a:t>
            </a:r>
            <a:r>
              <a:rPr lang="ru-RU" sz="2800" i="1" dirty="0" smtClean="0"/>
              <a:t>n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змінних</a:t>
            </a:r>
            <a:r>
              <a:rPr lang="ru-RU" sz="2800" dirty="0" smtClean="0"/>
              <a:t> х1, х2,….</a:t>
            </a:r>
            <a:r>
              <a:rPr lang="ru-RU" sz="2800" dirty="0" err="1"/>
              <a:t>хn</a:t>
            </a:r>
            <a:r>
              <a:rPr lang="ru-RU" sz="2800" dirty="0"/>
              <a:t> 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28358"/>
              </p:ext>
            </p:extLst>
          </p:nvPr>
        </p:nvGraphicFramePr>
        <p:xfrm>
          <a:off x="4515948" y="4818456"/>
          <a:ext cx="1134380" cy="18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0" name="Формула" r:id="rId7" imgW="571320" imgH="939600" progId="Equation.3">
                  <p:embed/>
                </p:oleObj>
              </mc:Choice>
              <mc:Fallback>
                <p:oleObj name="Формула" r:id="rId7" imgW="571320" imgH="939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948" y="4818456"/>
                        <a:ext cx="1134380" cy="18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68158" y="4599129"/>
            <a:ext cx="33843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Будемо</a:t>
            </a:r>
            <a:r>
              <a:rPr lang="ru-RU" sz="2800" dirty="0"/>
              <a:t> </a:t>
            </a:r>
            <a:r>
              <a:rPr lang="ru-RU" sz="2800" dirty="0" err="1"/>
              <a:t>вважати</a:t>
            </a:r>
            <a:r>
              <a:rPr lang="ru-RU" sz="2800" dirty="0"/>
              <a:t> </a:t>
            </a:r>
            <a:r>
              <a:rPr lang="ru-RU" sz="2800" dirty="0" err="1"/>
              <a:t>сукупність</a:t>
            </a:r>
            <a:r>
              <a:rPr lang="ru-RU" sz="2800" dirty="0"/>
              <a:t> </a:t>
            </a:r>
            <a:r>
              <a:rPr lang="ru-RU" sz="2800" dirty="0" err="1"/>
              <a:t>аргументів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 </a:t>
            </a:r>
            <a:endParaRPr lang="ru-RU" sz="2800" dirty="0" smtClean="0"/>
          </a:p>
          <a:p>
            <a:r>
              <a:rPr lang="ru-RU" sz="2800" dirty="0" smtClean="0"/>
              <a:t>n- </a:t>
            </a:r>
            <a:r>
              <a:rPr lang="ru-RU" sz="2800" dirty="0" err="1"/>
              <a:t>вимірним</a:t>
            </a:r>
            <a:r>
              <a:rPr lang="ru-RU" sz="2800" dirty="0"/>
              <a:t> вектором:</a:t>
            </a:r>
            <a:endParaRPr lang="uk-UA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4437112"/>
            <a:ext cx="27671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сукупність</a:t>
            </a:r>
            <a:r>
              <a:rPr lang="ru-RU" sz="2800" dirty="0" smtClean="0"/>
              <a:t> 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endParaRPr lang="ru-RU" sz="2800" dirty="0" smtClean="0"/>
          </a:p>
          <a:p>
            <a:r>
              <a:rPr lang="ru-RU" sz="2800" dirty="0" smtClean="0"/>
              <a:t>n-</a:t>
            </a:r>
            <a:r>
              <a:rPr lang="ru-RU" sz="2800" dirty="0" err="1" smtClean="0"/>
              <a:t>вимірним</a:t>
            </a:r>
            <a:r>
              <a:rPr lang="ru-RU" sz="2800" dirty="0" smtClean="0"/>
              <a:t> вектором–</a:t>
            </a:r>
            <a:r>
              <a:rPr lang="ru-RU" sz="2800" dirty="0" err="1" smtClean="0"/>
              <a:t>функцій</a:t>
            </a:r>
            <a:endParaRPr lang="uk-UA" sz="28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446575"/>
              </p:ext>
            </p:extLst>
          </p:nvPr>
        </p:nvGraphicFramePr>
        <p:xfrm>
          <a:off x="7735071" y="4495110"/>
          <a:ext cx="136842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1" name="Формула" r:id="rId9" imgW="596880" imgH="939600" progId="Equation.3">
                  <p:embed/>
                </p:oleObj>
              </mc:Choice>
              <mc:Fallback>
                <p:oleObj name="Формула" r:id="rId9" imgW="596880" imgH="939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071" y="4495110"/>
                        <a:ext cx="1368425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708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43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Метод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нелінійних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1872208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відоме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наближення для одного з коренів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Тоді точне значення можна обчислити так: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</a:t>
            </a:r>
            <a:r>
              <a:rPr lang="en-US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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похибка кореня).</a:t>
            </a:r>
          </a:p>
          <a:p>
            <a:pPr marL="82296" indent="0" algn="just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Підставимо в (1): 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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</a:p>
          <a:p>
            <a:pPr marL="82296" indent="0" algn="just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75937" y="2807930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,то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384286"/>
              </p:ext>
            </p:extLst>
          </p:nvPr>
        </p:nvGraphicFramePr>
        <p:xfrm>
          <a:off x="2543093" y="3645024"/>
          <a:ext cx="4970544" cy="63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Формула" r:id="rId3" imgW="1803240" imgH="228600" progId="Equation.3">
                  <p:embed/>
                </p:oleObj>
              </mc:Choice>
              <mc:Fallback>
                <p:oleObj name="Формула" r:id="rId3" imgW="1803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3093" y="3645024"/>
                        <a:ext cx="4970544" cy="630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668801"/>
              </p:ext>
            </p:extLst>
          </p:nvPr>
        </p:nvGraphicFramePr>
        <p:xfrm>
          <a:off x="1043608" y="4338560"/>
          <a:ext cx="4214336" cy="251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Формула" r:id="rId5" imgW="2336760" imgH="1396800" progId="Equation.3">
                  <p:embed/>
                </p:oleObj>
              </mc:Choice>
              <mc:Fallback>
                <p:oleObj name="Формула" r:id="rId5" imgW="233676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4338560"/>
                        <a:ext cx="4214336" cy="251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505151" y="5013176"/>
            <a:ext cx="3372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якобіан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Якобі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946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Ньютона для систем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нелінійних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ітераційною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формулою: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974067"/>
              </p:ext>
            </p:extLst>
          </p:nvPr>
        </p:nvGraphicFramePr>
        <p:xfrm>
          <a:off x="1901825" y="954088"/>
          <a:ext cx="53514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9" name="Формула" r:id="rId3" imgW="2400120" imgH="241200" progId="Equation.3">
                  <p:embed/>
                </p:oleObj>
              </mc:Choice>
              <mc:Fallback>
                <p:oleObj name="Формула" r:id="rId3" imgW="24001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954088"/>
                        <a:ext cx="5351463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43608" y="1556792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 Ньютона для систем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пов‘язаний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великою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510110"/>
              </p:ext>
            </p:extLst>
          </p:nvPr>
        </p:nvGraphicFramePr>
        <p:xfrm>
          <a:off x="3347864" y="2510211"/>
          <a:ext cx="869146" cy="43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0" name="Формула" r:id="rId5" imgW="457200" imgH="228600" progId="Equation.3">
                  <p:embed/>
                </p:oleObj>
              </mc:Choice>
              <mc:Fallback>
                <p:oleObj name="Формула" r:id="rId5" imgW="457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10211"/>
                        <a:ext cx="869146" cy="43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54583" y="2916931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рекурентним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45804"/>
              </p:ext>
            </p:extLst>
          </p:nvPr>
        </p:nvGraphicFramePr>
        <p:xfrm>
          <a:off x="1901825" y="3870325"/>
          <a:ext cx="57848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1" name="Формула" r:id="rId7" imgW="2387520" imgH="241200" progId="Equation.3">
                  <p:embed/>
                </p:oleObj>
              </mc:Choice>
              <mc:Fallback>
                <p:oleObj name="Формула" r:id="rId7" imgW="23875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870325"/>
                        <a:ext cx="5784850" cy="576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060797" y="4581128"/>
            <a:ext cx="79146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якобіана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відшукується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для початкового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54583" y="5992527"/>
            <a:ext cx="4975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47060"/>
              </p:ext>
            </p:extLst>
          </p:nvPr>
        </p:nvGraphicFramePr>
        <p:xfrm>
          <a:off x="5976938" y="5992813"/>
          <a:ext cx="22272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2" name="Формула" r:id="rId9" imgW="990360" imgH="279360" progId="Equation.3">
                  <p:embed/>
                </p:oleObj>
              </mc:Choice>
              <mc:Fallback>
                <p:oleObj name="Формула" r:id="rId9" imgW="99036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5992813"/>
                        <a:ext cx="2227262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6227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184"/>
            <a:ext cx="5976664" cy="729139"/>
          </a:xfrm>
        </p:spPr>
        <p:txBody>
          <a:bodyPr>
            <a:normAutofit/>
          </a:bodyPr>
          <a:lstStyle/>
          <a:p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метода Ньютона: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93610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sz="2800" dirty="0" smtClean="0"/>
              <a:t>1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Визначити початкове наближення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Заходимо значення кореня за формулою: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59550"/>
              </p:ext>
            </p:extLst>
          </p:nvPr>
        </p:nvGraphicFramePr>
        <p:xfrm>
          <a:off x="2123728" y="1628800"/>
          <a:ext cx="53498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Формула" r:id="rId3" imgW="2400120" imgH="241200" progId="Equation.3">
                  <p:embed/>
                </p:oleObj>
              </mc:Choice>
              <mc:Fallback>
                <p:oleObj name="Формула" r:id="rId3" imgW="2400120" imgH="241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28800"/>
                        <a:ext cx="53498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2060848"/>
            <a:ext cx="2371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3.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умова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12298"/>
              </p:ext>
            </p:extLst>
          </p:nvPr>
        </p:nvGraphicFramePr>
        <p:xfrm>
          <a:off x="3635896" y="2060848"/>
          <a:ext cx="21701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Формула" r:id="rId5" imgW="965160" imgH="279360" progId="Equation.3">
                  <p:embed/>
                </p:oleObj>
              </mc:Choice>
              <mc:Fallback>
                <p:oleObj name="Формула" r:id="rId5" imgW="965160" imgH="27936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060848"/>
                        <a:ext cx="21701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258406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виконується, то розв'язок знайдено, інакше перейти на крок 2.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974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166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 систему нелінійних рівнянь методом Ньютона з точністю до 0,001: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853012"/>
              </p:ext>
            </p:extLst>
          </p:nvPr>
        </p:nvGraphicFramePr>
        <p:xfrm>
          <a:off x="2843807" y="1060762"/>
          <a:ext cx="3522039" cy="1144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Формула" r:id="rId3" imgW="1497950" imgH="482391" progId="Equation.3">
                  <p:embed/>
                </p:oleObj>
              </mc:Choice>
              <mc:Fallback>
                <p:oleObj name="Формула" r:id="rId3" imgW="1497950" imgH="4823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060762"/>
                        <a:ext cx="3522039" cy="1144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66878" y="2276872"/>
            <a:ext cx="481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Перепишемо перше рівняння: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21737"/>
              </p:ext>
            </p:extLst>
          </p:nvPr>
        </p:nvGraphicFramePr>
        <p:xfrm>
          <a:off x="3029739" y="2794906"/>
          <a:ext cx="3774510" cy="504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Формула" r:id="rId5" imgW="1637589" imgH="215806" progId="Equation.3">
                  <p:embed/>
                </p:oleObj>
              </mc:Choice>
              <mc:Fallback>
                <p:oleObj name="Формула" r:id="rId5" imgW="1637589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739" y="2794906"/>
                        <a:ext cx="3774510" cy="504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39206" y="3429000"/>
            <a:ext cx="78972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Друге рівняння описує еліпс. Побудуємо графіки для визначення кількості коренів та області їх локалізації.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1"/>
            <a:ext cx="4536504" cy="209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722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видно з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рисунка,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має два корені. Будемо шукати розв’язок, що лежить в області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742901"/>
              </p:ext>
            </p:extLst>
          </p:nvPr>
        </p:nvGraphicFramePr>
        <p:xfrm>
          <a:off x="2339752" y="1046941"/>
          <a:ext cx="5166410" cy="51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5" name="Формула" r:id="rId3" imgW="2019300" imgH="203200" progId="Equation.3">
                  <p:embed/>
                </p:oleObj>
              </mc:Choice>
              <mc:Fallback>
                <p:oleObj name="Формула" r:id="rId3" imgW="20193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046941"/>
                        <a:ext cx="5166410" cy="511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4566" y="1628800"/>
            <a:ext cx="7991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цього приймемо початкове наближення: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750695"/>
              </p:ext>
            </p:extLst>
          </p:nvPr>
        </p:nvGraphicFramePr>
        <p:xfrm>
          <a:off x="1907704" y="2184246"/>
          <a:ext cx="1075082" cy="452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6" name="Формула" r:id="rId5" imgW="545863" imgH="228501" progId="Equation.3">
                  <p:embed/>
                </p:oleObj>
              </mc:Choice>
              <mc:Fallback>
                <p:oleObj name="Формула" r:id="rId5" imgW="545863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184246"/>
                        <a:ext cx="1075082" cy="452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648138"/>
              </p:ext>
            </p:extLst>
          </p:nvPr>
        </p:nvGraphicFramePr>
        <p:xfrm>
          <a:off x="3690381" y="2159943"/>
          <a:ext cx="135015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7" name="Формула" r:id="rId7" imgW="711200" imgH="228600" progId="Equation.3">
                  <p:embed/>
                </p:oleObj>
              </mc:Choice>
              <mc:Fallback>
                <p:oleObj name="Формула" r:id="rId7" imgW="711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381" y="2159943"/>
                        <a:ext cx="135015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09357"/>
              </p:ext>
            </p:extLst>
          </p:nvPr>
        </p:nvGraphicFramePr>
        <p:xfrm>
          <a:off x="2627784" y="2852936"/>
          <a:ext cx="434871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8" name="Формула" r:id="rId9" imgW="2095500" imgH="482600" progId="Equation.3">
                  <p:embed/>
                </p:oleObj>
              </mc:Choice>
              <mc:Fallback>
                <p:oleObj name="Формула" r:id="rId9" imgW="20955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852936"/>
                        <a:ext cx="4348718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187624" y="3933056"/>
            <a:ext cx="6975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визначення якобіану знайдемо похідні: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318624"/>
              </p:ext>
            </p:extLst>
          </p:nvPr>
        </p:nvGraphicFramePr>
        <p:xfrm>
          <a:off x="1215513" y="4581128"/>
          <a:ext cx="338861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9" name="Формула" r:id="rId11" imgW="1524000" imgH="482600" progId="Equation.3">
                  <p:embed/>
                </p:oleObj>
              </mc:Choice>
              <mc:Fallback>
                <p:oleObj name="Формула" r:id="rId11" imgW="15240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513" y="4581128"/>
                        <a:ext cx="3388612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195246"/>
              </p:ext>
            </p:extLst>
          </p:nvPr>
        </p:nvGraphicFramePr>
        <p:xfrm>
          <a:off x="6012160" y="4581128"/>
          <a:ext cx="2699821" cy="109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0" name="Формула" r:id="rId13" imgW="1244600" imgH="508000" progId="Equation.3">
                  <p:embed/>
                </p:oleObj>
              </mc:Choice>
              <mc:Fallback>
                <p:oleObj name="Формула" r:id="rId13" imgW="12446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581128"/>
                        <a:ext cx="2699821" cy="10922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200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0"/>
            <a:ext cx="7851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кореня виконується за ітераційними формулами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807655"/>
              </p:ext>
            </p:extLst>
          </p:nvPr>
        </p:nvGraphicFramePr>
        <p:xfrm>
          <a:off x="3347864" y="477053"/>
          <a:ext cx="271088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Формула" r:id="rId3" imgW="914400" imgH="482600" progId="Equation.3">
                  <p:embed/>
                </p:oleObj>
              </mc:Choice>
              <mc:Fallback>
                <p:oleObj name="Формула" r:id="rId3" imgW="9144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77053"/>
                        <a:ext cx="2710889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263411"/>
              </p:ext>
            </p:extLst>
          </p:nvPr>
        </p:nvGraphicFramePr>
        <p:xfrm>
          <a:off x="1259632" y="3717032"/>
          <a:ext cx="2120125" cy="131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name="Формула" r:id="rId5" imgW="736560" imgH="457200" progId="Equation.3">
                  <p:embed/>
                </p:oleObj>
              </mc:Choice>
              <mc:Fallback>
                <p:oleObj name="Формула" r:id="rId5" imgW="7365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17032"/>
                        <a:ext cx="2120125" cy="1315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661031"/>
              </p:ext>
            </p:extLst>
          </p:nvPr>
        </p:nvGraphicFramePr>
        <p:xfrm>
          <a:off x="3779912" y="3717032"/>
          <a:ext cx="4873635" cy="1373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4" name="Формула" r:id="rId7" imgW="1726451" imgH="482391" progId="Equation.3">
                  <p:embed/>
                </p:oleObj>
              </mc:Choice>
              <mc:Fallback>
                <p:oleObj name="Формула" r:id="rId7" imgW="1726451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717032"/>
                        <a:ext cx="4873635" cy="1373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47186"/>
              </p:ext>
            </p:extLst>
          </p:nvPr>
        </p:nvGraphicFramePr>
        <p:xfrm>
          <a:off x="755576" y="5301208"/>
          <a:ext cx="406633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5" name="Формула" r:id="rId9" imgW="1714500" imgH="482600" progId="Equation.3">
                  <p:embed/>
                </p:oleObj>
              </mc:Choice>
              <mc:Fallback>
                <p:oleObj name="Формула" r:id="rId9" imgW="17145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01208"/>
                        <a:ext cx="4066333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00876"/>
              </p:ext>
            </p:extLst>
          </p:nvPr>
        </p:nvGraphicFramePr>
        <p:xfrm>
          <a:off x="4891292" y="5301208"/>
          <a:ext cx="4252708" cy="120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6" name="Формула" r:id="rId11" imgW="1714500" imgH="482600" progId="Equation.3">
                  <p:embed/>
                </p:oleObj>
              </mc:Choice>
              <mc:Fallback>
                <p:oleObj name="Формула" r:id="rId11" imgW="17145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292" y="5301208"/>
                        <a:ext cx="4252708" cy="1204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546990"/>
              </p:ext>
            </p:extLst>
          </p:nvPr>
        </p:nvGraphicFramePr>
        <p:xfrm>
          <a:off x="1259632" y="2060848"/>
          <a:ext cx="69881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7" name="Формула" r:id="rId13" imgW="2476440" imgH="507960" progId="Equation.3">
                  <p:embed/>
                </p:oleObj>
              </mc:Choice>
              <mc:Fallback>
                <p:oleObj name="Формула" r:id="rId13" imgW="2476440" imgH="50796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060848"/>
                        <a:ext cx="6988175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115616" y="4581128"/>
            <a:ext cx="673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 корені рівняння з точністю до 0,001: 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590857"/>
              </p:ext>
            </p:extLst>
          </p:nvPr>
        </p:nvGraphicFramePr>
        <p:xfrm>
          <a:off x="1763688" y="5229200"/>
          <a:ext cx="1584176" cy="45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9" name="Формула" r:id="rId3" imgW="698197" imgH="203112" progId="Equation.3">
                  <p:embed/>
                </p:oleObj>
              </mc:Choice>
              <mc:Fallback>
                <p:oleObj name="Формула" r:id="rId3" imgW="698197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229200"/>
                        <a:ext cx="1584176" cy="455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887061"/>
              </p:ext>
            </p:extLst>
          </p:nvPr>
        </p:nvGraphicFramePr>
        <p:xfrm>
          <a:off x="3938588" y="5229225"/>
          <a:ext cx="1698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0" name="Формула" r:id="rId5" imgW="787320" imgH="203040" progId="Equation.3">
                  <p:embed/>
                </p:oleObj>
              </mc:Choice>
              <mc:Fallback>
                <p:oleObj name="Формула" r:id="rId5" imgW="78732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5229225"/>
                        <a:ext cx="1698625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971"/>
            <a:ext cx="9144000" cy="327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1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54107"/>
            <a:ext cx="31051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48" y="2215842"/>
            <a:ext cx="47815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0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Розв'язати систему нелінійних рівнянь методом Ньютона, використовуючи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504" y="1954232"/>
            <a:ext cx="2127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Розв'язання:</a:t>
            </a:r>
            <a:endParaRPr lang="uk-UA" sz="2800" dirty="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908694"/>
            <a:ext cx="79438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8446" y="5667345"/>
            <a:ext cx="8125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ORIGIN  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прописується для </a:t>
            </a:r>
            <a:r>
              <a:rPr lang="uk-UA" sz="2000" dirty="0" err="1" smtClean="0">
                <a:solidFill>
                  <a:schemeClr val="accent4">
                    <a:lumMod val="50000"/>
                  </a:schemeClr>
                </a:solidFill>
              </a:rPr>
              <a:t>перевизначення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нульового індексу матриці, тобто відлік буде не з нуля, а з одиниці.</a:t>
            </a:r>
            <a:endParaRPr lang="uk-UA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071538" y="428604"/>
            <a:ext cx="7858180" cy="5035110"/>
            <a:chOff x="1071538" y="428604"/>
            <a:chExt cx="7858180" cy="503511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071538" y="428604"/>
              <a:ext cx="7858180" cy="5035110"/>
              <a:chOff x="1071538" y="428604"/>
              <a:chExt cx="7858180" cy="5035110"/>
            </a:xfrm>
          </p:grpSpPr>
          <p:sp>
            <p:nvSpPr>
              <p:cNvPr id="11" name="TextBox 4"/>
              <p:cNvSpPr txBox="1"/>
              <p:nvPr/>
            </p:nvSpPr>
            <p:spPr>
              <a:xfrm>
                <a:off x="1785918" y="428604"/>
                <a:ext cx="6382609" cy="9541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uk-UA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Методи розв'язання систем лінійних алгебраїчних рівнянь 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6"/>
              <p:cNvSpPr txBox="1"/>
              <p:nvPr/>
            </p:nvSpPr>
            <p:spPr>
              <a:xfrm>
                <a:off x="5153667" y="1866485"/>
                <a:ext cx="3776051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uk-UA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k-UA" sz="28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Ітераційні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(наближені)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34"/>
              <p:cNvSpPr txBox="1"/>
              <p:nvPr/>
            </p:nvSpPr>
            <p:spPr>
              <a:xfrm>
                <a:off x="5214942" y="2786058"/>
                <a:ext cx="3714776" cy="224676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uk-UA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Зейделя</a:t>
                </a:r>
                <a:endPara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простих ітерацій (метод Якобі)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Ньютона</a:t>
                </a:r>
              </a:p>
            </p:txBody>
          </p:sp>
          <p:sp>
            <p:nvSpPr>
              <p:cNvPr id="12" name="TextBox 5"/>
              <p:cNvSpPr txBox="1"/>
              <p:nvPr/>
            </p:nvSpPr>
            <p:spPr>
              <a:xfrm>
                <a:off x="1071538" y="1866485"/>
                <a:ext cx="3535664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uk-UA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k-UA" sz="28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Прямі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(точні)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34"/>
              <p:cNvSpPr txBox="1"/>
              <p:nvPr/>
            </p:nvSpPr>
            <p:spPr>
              <a:xfrm>
                <a:off x="1071538" y="2786058"/>
                <a:ext cx="3500462" cy="26776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uk-UA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uk-UA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Крамера</a:t>
                </a:r>
                <a:endPara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Гауса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розкладу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uk-UA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Холецького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Метод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прогонки</a:t>
                </a:r>
              </a:p>
            </p:txBody>
          </p:sp>
        </p:grpSp>
        <p:sp>
          <p:nvSpPr>
            <p:cNvPr id="23" name="Полилиния 22"/>
            <p:cNvSpPr/>
            <p:nvPr/>
          </p:nvSpPr>
          <p:spPr>
            <a:xfrm>
              <a:off x="2643188" y="1571625"/>
              <a:ext cx="4343400" cy="314325"/>
            </a:xfrm>
            <a:custGeom>
              <a:avLst/>
              <a:gdLst>
                <a:gd name="connsiteX0" fmla="*/ 14287 w 4343400"/>
                <a:gd name="connsiteY0" fmla="*/ 285750 h 314325"/>
                <a:gd name="connsiteX1" fmla="*/ 0 w 4343400"/>
                <a:gd name="connsiteY1" fmla="*/ 0 h 314325"/>
                <a:gd name="connsiteX2" fmla="*/ 4343400 w 4343400"/>
                <a:gd name="connsiteY2" fmla="*/ 14288 h 314325"/>
                <a:gd name="connsiteX3" fmla="*/ 4343400 w 4343400"/>
                <a:gd name="connsiteY3" fmla="*/ 3143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3400" h="314325">
                  <a:moveTo>
                    <a:pt x="14287" y="285750"/>
                  </a:moveTo>
                  <a:lnTo>
                    <a:pt x="0" y="0"/>
                  </a:lnTo>
                  <a:lnTo>
                    <a:pt x="4343400" y="14288"/>
                  </a:lnTo>
                  <a:lnTo>
                    <a:pt x="4343400" y="31432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4750595" y="1464455"/>
              <a:ext cx="21431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648482"/>
            <a:ext cx="48482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знаходження першого наближення побудуємо графік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525716" cy="440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3176"/>
            <a:ext cx="52387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6087"/>
            <a:ext cx="67722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478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42930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розв'язання систем нелінійних рівнянь в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блок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96646" indent="-514350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Задати початкові наближення.</a:t>
            </a:r>
          </a:p>
          <a:p>
            <a:pPr marL="596646" indent="-514350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ключове слово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 систему рівнянь, використовуючи знак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(жирний)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логічної панелі.</a:t>
            </a:r>
          </a:p>
          <a:p>
            <a:pPr marL="596646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Задати обмеження, якщо вони є.</a:t>
            </a:r>
          </a:p>
          <a:p>
            <a:pPr marL="596646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функцію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Minerr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невідомими в якості параметрів.</a:t>
            </a:r>
          </a:p>
          <a:p>
            <a:pPr marL="82296" indent="0" algn="just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6436" y="3820851"/>
            <a:ext cx="8100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x1,x2,…,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розвязку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Мinerr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x1,x2,…,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розвязку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002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5590" y="261690"/>
            <a:ext cx="77688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Приклад.</a:t>
            </a:r>
            <a:r>
              <a:rPr lang="uk-UA" sz="2800" dirty="0"/>
              <a:t> Розв'язати систему нелінійних рівнянь </a:t>
            </a:r>
            <a:r>
              <a:rPr lang="uk-UA" sz="2800" dirty="0" smtClean="0"/>
              <a:t>засобами </a:t>
            </a:r>
            <a:r>
              <a:rPr lang="en-US" sz="2800" dirty="0" err="1" smtClean="0"/>
              <a:t>MathCad</a:t>
            </a:r>
            <a:r>
              <a:rPr lang="uk-UA" sz="2800" dirty="0"/>
              <a:t>.</a:t>
            </a:r>
          </a:p>
          <a:p>
            <a:endParaRPr lang="uk-UA" sz="2800" i="1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896544" cy="4390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333" y="116632"/>
            <a:ext cx="7848872" cy="87119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§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Крамера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79"/>
            <a:ext cx="8460432" cy="1571636"/>
          </a:xfrm>
        </p:spPr>
        <p:txBody>
          <a:bodyPr/>
          <a:lstStyle/>
          <a:p>
            <a:pPr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 системі det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тобто матриця має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обернену, то система має єдиний розв’язок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5618" y="2246531"/>
            <a:ext cx="2643207" cy="9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071538" y="3094562"/>
            <a:ext cx="8072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Визначник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sym typeface="Symbol" pitchFamily="18" charset="2"/>
              </a:rPr>
              <a:t>отримано з визначника 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заміною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sym typeface="Symbol" pitchFamily="18" charset="2"/>
              </a:rPr>
              <a:t>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sym typeface="Symbol" pitchFamily="18" charset="2"/>
              </a:rPr>
              <a:t>-го стовпця на стовпець вільних членів.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1538" y="4027872"/>
            <a:ext cx="6055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7" y="4581128"/>
            <a:ext cx="273269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69" y="285728"/>
            <a:ext cx="442163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075" y="2071678"/>
            <a:ext cx="9036925" cy="165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196244"/>
            <a:ext cx="8286776" cy="101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14356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 Метод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Гауса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714356"/>
            <a:ext cx="8460432" cy="26432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задана система приводиться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трикутного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(прям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формулами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214686"/>
            <a:ext cx="6317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задана система лінійних рівнянь 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7215206" y="3214686"/>
          <a:ext cx="1325175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Формула" r:id="rId3" imgW="508000" imgH="190500" progId="Equation.3">
                  <p:embed/>
                </p:oleObj>
              </mc:Choice>
              <mc:Fallback>
                <p:oleObj name="Формула" r:id="rId3" imgW="508000" imgH="190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3214686"/>
                        <a:ext cx="1325175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142976" y="3714752"/>
            <a:ext cx="8001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Запишемо розширену матрицю цієї системи: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018002"/>
              </p:ext>
            </p:extLst>
          </p:nvPr>
        </p:nvGraphicFramePr>
        <p:xfrm>
          <a:off x="2714612" y="4562436"/>
          <a:ext cx="3714776" cy="2032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Формула" r:id="rId5" imgW="1511300" imgH="825500" progId="Equation.3">
                  <p:embed/>
                </p:oleObj>
              </mc:Choice>
              <mc:Fallback>
                <p:oleObj name="Формула" r:id="rId5" imgW="1511300" imgH="825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562436"/>
                        <a:ext cx="3714776" cy="2032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8143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Прямий хід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приведення матриці до верхньої трикутної (починається зверху до низу). На першому кроці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вибираємо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ведучий і ділимо на нього перший рядок: 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357290" y="1785926"/>
          <a:ext cx="3881464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1" name="Формула" r:id="rId3" imgW="1549400" imgH="825500" progId="Equation.3">
                  <p:embed/>
                </p:oleObj>
              </mc:Choice>
              <mc:Fallback>
                <p:oleObj name="Формула" r:id="rId3" imgW="1549400" imgH="825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785926"/>
                        <a:ext cx="3881464" cy="2071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643570" y="2000240"/>
          <a:ext cx="2112524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2" name="Формула" r:id="rId5" imgW="875920" imgH="266584" progId="Equation.3">
                  <p:embed/>
                </p:oleObj>
              </mc:Choice>
              <mc:Fallback>
                <p:oleObj name="Формула" r:id="rId5" imgW="875920" imgH="26658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2000240"/>
                        <a:ext cx="2112524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643570" y="3214686"/>
          <a:ext cx="1000132" cy="509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3" name="Формула" r:id="rId7" imgW="520474" imgH="266584" progId="Equation.3">
                  <p:embed/>
                </p:oleObj>
              </mc:Choice>
              <mc:Fallback>
                <p:oleObj name="Формула" r:id="rId7" imgW="520474" imgH="26658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3214686"/>
                        <a:ext cx="1000132" cy="509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643570" y="2643182"/>
          <a:ext cx="1828813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4" name="Формула" r:id="rId9" imgW="761669" imgH="241195" progId="Equation.3">
                  <p:embed/>
                </p:oleObj>
              </mc:Choice>
              <mc:Fallback>
                <p:oleObj name="Формула" r:id="rId9" imgW="761669" imgH="241195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2643182"/>
                        <a:ext cx="1828813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00100" y="3786190"/>
            <a:ext cx="81439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Далі, послідовно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помножуючи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рядок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і відніма</a:t>
            </a:r>
            <a:r>
              <a:rPr 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ю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чи його від відповідного рядка,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обнулимо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коефіцієнти першого стовпчика: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714612" y="5143512"/>
          <a:ext cx="3330442" cy="17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5" name="Формула" r:id="rId11" imgW="1612900" imgH="825500" progId="Equation.3">
                  <p:embed/>
                </p:oleObj>
              </mc:Choice>
              <mc:Fallback>
                <p:oleObj name="Формула" r:id="rId11" imgW="1612900" imgH="8255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5143512"/>
                        <a:ext cx="3330442" cy="171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8143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рядком 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рядка)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рекурентною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формулою: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071538" y="2143116"/>
          <a:ext cx="4357718" cy="84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Формула" r:id="rId3" imgW="1320480" imgH="253800" progId="Equation.3">
                  <p:embed/>
                </p:oleObj>
              </mc:Choice>
              <mc:Fallback>
                <p:oleObj name="Формула" r:id="rId3" imgW="1320480" imgH="253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143116"/>
                        <a:ext cx="4357718" cy="84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85918" y="3071810"/>
            <a:ext cx="32414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верхню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трикутну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429256" y="2571744"/>
          <a:ext cx="3389610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Формула" r:id="rId5" imgW="1638300" imgH="825500" progId="Equation.3">
                  <p:embed/>
                </p:oleObj>
              </mc:Choice>
              <mc:Fallback>
                <p:oleObj name="Формула" r:id="rId5" imgW="1638300" imgH="825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2571744"/>
                        <a:ext cx="3389610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0100" y="4286256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 хід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розв’язання верхньої трикутної матриці (починається з останнього рядка).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714480" y="5214950"/>
          <a:ext cx="201169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4" name="Формула" r:id="rId7" imgW="838200" imgH="241300" progId="Equation.3">
                  <p:embed/>
                </p:oleObj>
              </mc:Choice>
              <mc:Fallback>
                <p:oleObj name="Формула" r:id="rId7" imgW="838200" imgH="241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214950"/>
                        <a:ext cx="201169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357686" y="5143512"/>
          <a:ext cx="3738578" cy="59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5" name="Формула" r:id="rId9" imgW="1497950" imgH="241195" progId="Equation.3">
                  <p:embed/>
                </p:oleObj>
              </mc:Choice>
              <mc:Fallback>
                <p:oleObj name="Формула" r:id="rId9" imgW="1497950" imgH="241195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5143512"/>
                        <a:ext cx="3738578" cy="595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786050" y="5715016"/>
          <a:ext cx="3470515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6" name="Формула" r:id="rId11" imgW="1587500" imgH="520700" progId="Equation.3">
                  <p:embed/>
                </p:oleObj>
              </mc:Choice>
              <mc:Fallback>
                <p:oleObj name="Формула" r:id="rId11" imgW="1587500" imgH="520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5715016"/>
                        <a:ext cx="3470515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1249</Words>
  <Application>Microsoft Office PowerPoint</Application>
  <PresentationFormat>Экран (4:3)</PresentationFormat>
  <Paragraphs>197</Paragraphs>
  <Slides>43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4" baseType="lpstr">
      <vt:lpstr>Arial</vt:lpstr>
      <vt:lpstr>Calibri</vt:lpstr>
      <vt:lpstr>Corbel</vt:lpstr>
      <vt:lpstr>Gill Sans MT</vt:lpstr>
      <vt:lpstr>Symbol</vt:lpstr>
      <vt:lpstr>Times New Roman</vt:lpstr>
      <vt:lpstr>TimesNewRoman</vt:lpstr>
      <vt:lpstr>Verdana</vt:lpstr>
      <vt:lpstr>Wingdings 2</vt:lpstr>
      <vt:lpstr>Солнцестояние</vt:lpstr>
      <vt:lpstr>Формула</vt:lpstr>
      <vt:lpstr>Тема 3 Методи розв'язання систем лінійних і нелінійних рівнянь</vt:lpstr>
      <vt:lpstr>§1 Системи лінійних алгебраїчних рівнянь </vt:lpstr>
      <vt:lpstr>Презентация PowerPoint</vt:lpstr>
      <vt:lpstr>Презентация PowerPoint</vt:lpstr>
      <vt:lpstr>§2 Точні методи розв’язання  2.1 Метод Крамера</vt:lpstr>
      <vt:lpstr>Презентация PowerPoint</vt:lpstr>
      <vt:lpstr>2.2 Метод Гауса </vt:lpstr>
      <vt:lpstr>Презентация PowerPoint</vt:lpstr>
      <vt:lpstr>Презентация PowerPoint</vt:lpstr>
      <vt:lpstr>Презентация PowerPoint</vt:lpstr>
      <vt:lpstr>2.3 Метод LU-розкладу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2.4 Метод Холецького. </vt:lpstr>
      <vt:lpstr>Презентация PowerPoint</vt:lpstr>
      <vt:lpstr>§3 Наближені методи розв'язання  </vt:lpstr>
      <vt:lpstr>3.1 Метод простих ітерацій (метод Якобі).</vt:lpstr>
      <vt:lpstr>3.2 Метод Зейделя.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§4 Системи нелінійних рівнянь </vt:lpstr>
      <vt:lpstr>4.1 Метод Ньютона розв’язання системи нелінійних рівнянь</vt:lpstr>
      <vt:lpstr>Презентация PowerPoint</vt:lpstr>
      <vt:lpstr>Алгоритм метода Ньютона: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Методи розв'язання систем нелінійних рівнянь</dc:title>
  <dc:creator>Admin</dc:creator>
  <cp:lastModifiedBy>1</cp:lastModifiedBy>
  <cp:revision>56</cp:revision>
  <dcterms:created xsi:type="dcterms:W3CDTF">2017-10-28T06:55:15Z</dcterms:created>
  <dcterms:modified xsi:type="dcterms:W3CDTF">2019-10-17T11:34:47Z</dcterms:modified>
</cp:coreProperties>
</file>