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69" r:id="rId19"/>
    <p:sldId id="274" r:id="rId20"/>
    <p:sldId id="275" r:id="rId21"/>
    <p:sldId id="277" r:id="rId22"/>
    <p:sldId id="271" r:id="rId23"/>
    <p:sldId id="272" r:id="rId24"/>
    <p:sldId id="278" r:id="rId25"/>
    <p:sldId id="273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56812-72E5-4238-BC1B-548D68E3651F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CBE53-8B69-410A-AE47-C019E0420F3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61937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BE53-8B69-410A-AE47-C019E0420F33}" type="slidenum">
              <a:rPr lang="uk-UA" smtClean="0"/>
              <a:pPr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8357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BE53-8B69-410A-AE47-C019E0420F33}" type="slidenum">
              <a:rPr lang="uk-UA" smtClean="0"/>
              <a:pPr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6027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0412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165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6196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7701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1165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642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8975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830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0261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3839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7869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48D8-39E6-4190-B7C2-3AD221F24D3B}" type="datetimeFigureOut">
              <a:rPr lang="uk-UA" smtClean="0"/>
              <a:pPr/>
              <a:t>08.10.2022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FCAB-DFB6-4E34-A046-BC89AD8F560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1088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 smtClean="0"/>
              <a:t>Тема 4.</a:t>
            </a:r>
            <a:br>
              <a:rPr lang="uk-UA" b="1" i="1" dirty="0" smtClean="0"/>
            </a:br>
            <a:r>
              <a:rPr lang="uk-UA" b="1" i="1" dirty="0" smtClean="0"/>
              <a:t>Алгебраїчні структури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xmlns="" val="8691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179512" y="116632"/>
                <a:ext cx="8784976" cy="49360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800" dirty="0" smtClean="0"/>
                  <a:t>Елемент</a:t>
                </a:r>
                <a:r>
                  <a:rPr lang="ru-RU" sz="2800" dirty="0"/>
                  <a:t/>
                </a:r>
                <a:r>
                  <a:rPr lang="ru-RU" sz="2800" i="1" dirty="0"/>
                  <a:t>a</a:t>
                </a:r>
                <a:r>
                  <a:rPr lang="ru-RU" sz="2800" dirty="0"/>
                  <a:t>′ </a:t>
                </a:r>
                <a:r>
                  <a:rPr lang="ru-RU" sz="2800" dirty="0" err="1"/>
                  <a:t>називається</a:t>
                </a:r>
                <a:r>
                  <a:rPr lang="ru-RU" sz="2800" dirty="0"/>
                  <a:t/>
                </a:r>
                <a:r>
                  <a:rPr lang="ru-RU" sz="2800" b="1" i="1" dirty="0" err="1"/>
                  <a:t>симетричним</a:t>
                </a:r>
                <a:r>
                  <a:rPr lang="ru-RU" sz="2800" b="1" i="1" dirty="0"/>
                  <a:t/>
                </a:r>
                <a:r>
                  <a:rPr lang="ru-RU" sz="2800" dirty="0" err="1"/>
                  <a:t>елементу</a:t>
                </a:r>
                <a:r>
                  <a:rPr lang="ru-RU" sz="2800" dirty="0"/>
                  <a:t/>
                </a:r>
                <a:r>
                  <a:rPr lang="ru-RU" sz="2800" i="1" dirty="0"/>
                  <a:t>а </a:t>
                </a:r>
                <a:r>
                  <a:rPr lang="ru-RU" sz="2800" dirty="0"/>
                  <a:t>у </a:t>
                </a:r>
                <a:r>
                  <a:rPr lang="ru-RU" sz="2800" dirty="0" err="1"/>
                  <a:t>групоїді</a:t>
                </a:r>
                <a:r>
                  <a:rPr lang="ru-RU" sz="2800" dirty="0"/>
                  <a:t/>
                </a:r>
                <a:r>
                  <a:rPr lang="ru-RU" sz="2800" dirty="0" smtClean="0"/>
                  <a:t>з </a:t>
                </a:r>
                <a:r>
                  <a:rPr lang="ru-RU" sz="2800" dirty="0" err="1" smtClean="0"/>
                  <a:t>нейтральним</a:t>
                </a:r>
                <a:r>
                  <a:rPr lang="ru-RU" sz="2800" dirty="0" smtClean="0"/>
                  <a:t/>
                </a:r>
                <a:r>
                  <a:rPr lang="ru-RU" sz="2800" dirty="0" err="1"/>
                  <a:t>елементом</a:t>
                </a:r>
                <a:r>
                  <a:rPr lang="ru-RU" sz="2800" dirty="0"/>
                  <a:t/>
                </a:r>
                <a:r>
                  <a:rPr lang="ru-RU" sz="2800" i="1" dirty="0"/>
                  <a:t>е</a:t>
                </a:r>
                <a:r>
                  <a:rPr lang="ru-RU" sz="2800" dirty="0"/>
                  <a:t>, </a:t>
                </a:r>
                <a:r>
                  <a:rPr lang="ru-RU" sz="2800" dirty="0" err="1"/>
                  <a:t>якщо</a:t>
                </a:r>
                <a:r>
                  <a:rPr lang="ru-RU" sz="2800" dirty="0"/>
                  <a:t/>
                </a:r>
                <a:endParaRPr lang="ru-RU" sz="2800" dirty="0" smtClean="0"/>
              </a:p>
              <a:p>
                <a:pPr algn="ctr"/>
                <a:r>
                  <a:rPr lang="ru-RU" sz="2800" i="1" dirty="0" smtClean="0"/>
                  <a:t>а </a:t>
                </a:r>
                <a:r>
                  <a:rPr lang="ru-RU" sz="2800" dirty="0" smtClean="0">
                    <a:sym typeface="Symbol"/>
                  </a:rPr>
                  <a:t></a:t>
                </a:r>
                <a:r>
                  <a:rPr lang="ru-RU" sz="2800" dirty="0" smtClean="0"/>
                  <a:t/>
                </a:r>
                <a:r>
                  <a:rPr lang="ru-RU" sz="2800" i="1" dirty="0"/>
                  <a:t>a</a:t>
                </a:r>
                <a:r>
                  <a:rPr lang="ru-RU" sz="2800" dirty="0"/>
                  <a:t>′ = </a:t>
                </a:r>
                <a:r>
                  <a:rPr lang="ru-RU" sz="2800" i="1" dirty="0"/>
                  <a:t>a</a:t>
                </a:r>
                <a:r>
                  <a:rPr lang="ru-RU" sz="2800" dirty="0"/>
                  <a:t>′ </a:t>
                </a:r>
                <a:r>
                  <a:rPr lang="ru-RU" sz="2800" dirty="0" smtClean="0">
                    <a:sym typeface="Symbol"/>
                  </a:rPr>
                  <a:t></a:t>
                </a:r>
                <a:r>
                  <a:rPr lang="ru-RU" sz="2800" dirty="0" smtClean="0"/>
                  <a:t/>
                </a:r>
                <a:r>
                  <a:rPr lang="ru-RU" sz="2800" i="1" dirty="0"/>
                  <a:t>а </a:t>
                </a:r>
                <a:r>
                  <a:rPr lang="ru-RU" sz="2800" dirty="0"/>
                  <a:t>= </a:t>
                </a:r>
                <a:r>
                  <a:rPr lang="ru-RU" sz="2800" i="1" dirty="0"/>
                  <a:t>е</a:t>
                </a:r>
                <a:r>
                  <a:rPr lang="ru-RU" sz="2800" dirty="0"/>
                  <a:t>.</a:t>
                </a:r>
              </a:p>
              <a:p>
                <a:pPr algn="just"/>
                <a:endParaRPr lang="ru-RU" sz="2800" dirty="0" smtClean="0"/>
              </a:p>
              <a:p>
                <a:pPr algn="just"/>
                <a:r>
                  <a:rPr lang="ru-RU" sz="2800" dirty="0" err="1" smtClean="0"/>
                  <a:t>Елемент</a:t>
                </a:r>
                <a:r>
                  <a:rPr lang="ru-RU" sz="2800" dirty="0" smtClean="0"/>
                  <a:t/>
                </a:r>
                <a:r>
                  <a:rPr lang="ru-RU" sz="2800" i="1" dirty="0"/>
                  <a:t>a</a:t>
                </a:r>
                <a:r>
                  <a:rPr lang="ru-RU" sz="2800" dirty="0"/>
                  <a:t>′ , </a:t>
                </a:r>
                <a:r>
                  <a:rPr lang="ru-RU" sz="2800" dirty="0" err="1"/>
                  <a:t>симетричний</a:t>
                </a:r>
                <a:r>
                  <a:rPr lang="ru-RU" sz="2800" dirty="0"/>
                  <a:t> до </a:t>
                </a:r>
                <a:r>
                  <a:rPr lang="ru-RU" sz="2800" i="1" dirty="0"/>
                  <a:t>a </a:t>
                </a:r>
                <a:r>
                  <a:rPr lang="ru-RU" sz="2800" dirty="0" err="1"/>
                  <a:t>відносно</a:t>
                </a:r>
                <a:r>
                  <a:rPr lang="ru-RU" sz="2800" dirty="0"/>
                  <a:t/>
                </a:r>
                <a:r>
                  <a:rPr lang="ru-RU" sz="2800" dirty="0" err="1"/>
                  <a:t>операції</a:t>
                </a:r>
                <a:r>
                  <a:rPr lang="ru-RU" sz="2800" dirty="0"/>
                  <a:t/>
                </a:r>
                <a:r>
                  <a:rPr lang="ru-RU" sz="2800" dirty="0" err="1"/>
                  <a:t>додавання</a:t>
                </a:r>
                <a:r>
                  <a:rPr lang="ru-RU" sz="2800" dirty="0"/>
                  <a:t>, </a:t>
                </a:r>
                <a:r>
                  <a:rPr lang="ru-RU" sz="2800" dirty="0" err="1" smtClean="0"/>
                  <a:t>називається</a:t>
                </a:r>
                <a:r>
                  <a:rPr lang="ru-RU" sz="2800" dirty="0" smtClean="0"/>
                  <a:t/>
                </a:r>
                <a:r>
                  <a:rPr lang="ru-RU" sz="2800" dirty="0" err="1" smtClean="0"/>
                  <a:t>протилежним</a:t>
                </a:r>
                <a:r>
                  <a:rPr lang="ru-RU" sz="2800" dirty="0" smtClean="0"/>
                  <a:t/>
                </a:r>
                <a:r>
                  <a:rPr lang="ru-RU" sz="2800" dirty="0"/>
                  <a:t>до </a:t>
                </a:r>
                <a:r>
                  <a:rPr lang="ru-RU" sz="2800" i="1" dirty="0"/>
                  <a:t>а </a:t>
                </a:r>
                <a:r>
                  <a:rPr lang="ru-RU" sz="2800" dirty="0"/>
                  <a:t>і </a:t>
                </a:r>
                <a:r>
                  <a:rPr lang="ru-RU" sz="2800" dirty="0" err="1"/>
                  <a:t>позначається</a:t>
                </a:r>
                <a:r>
                  <a:rPr lang="ru-RU" sz="2800" dirty="0"/>
                  <a:t> символом −</a:t>
                </a:r>
                <a:r>
                  <a:rPr lang="ru-RU" sz="2800" i="1" dirty="0"/>
                  <a:t>а</a:t>
                </a:r>
                <a:r>
                  <a:rPr lang="ru-RU" sz="2800" dirty="0" smtClean="0"/>
                  <a:t>.</a:t>
                </a:r>
              </a:p>
              <a:p>
                <a:pPr algn="just"/>
                <a:endParaRPr lang="ru-RU" sz="2800" dirty="0"/>
              </a:p>
              <a:p>
                <a:pPr algn="just"/>
                <a:r>
                  <a:rPr lang="ru-RU" sz="2800" dirty="0" smtClean="0"/>
                  <a:t/>
                </a:r>
                <a:r>
                  <a:rPr lang="ru-RU" sz="2800" dirty="0" err="1"/>
                  <a:t>Елемент</a:t>
                </a:r>
                <a:r>
                  <a:rPr lang="ru-RU" sz="2800" dirty="0"/>
                  <a:t/>
                </a:r>
                <a:r>
                  <a:rPr lang="ru-RU" sz="2800" i="1" dirty="0"/>
                  <a:t>a</a:t>
                </a:r>
                <a:r>
                  <a:rPr lang="ru-RU" sz="2800" dirty="0"/>
                  <a:t>′ , </a:t>
                </a:r>
                <a:r>
                  <a:rPr lang="ru-RU" sz="2800" dirty="0" err="1"/>
                  <a:t>симетричний</a:t>
                </a:r>
                <a:r>
                  <a:rPr lang="ru-RU" sz="2800" dirty="0"/>
                  <a:t> до </a:t>
                </a:r>
                <a:r>
                  <a:rPr lang="ru-RU" sz="2800" i="1" dirty="0" smtClean="0"/>
                  <a:t>a </a:t>
                </a:r>
                <a:r>
                  <a:rPr lang="ru-RU" sz="2800" dirty="0" err="1" smtClean="0"/>
                  <a:t>відносно</a:t>
                </a:r>
                <a:r>
                  <a:rPr lang="ru-RU" sz="2800" dirty="0" smtClean="0"/>
                  <a:t/>
                </a:r>
                <a:r>
                  <a:rPr lang="ru-RU" sz="2800" dirty="0" err="1"/>
                  <a:t>операції</a:t>
                </a:r>
                <a:r>
                  <a:rPr lang="ru-RU" sz="2800" dirty="0"/>
                  <a:t/>
                </a:r>
                <a:r>
                  <a:rPr lang="ru-RU" sz="2800" dirty="0" err="1"/>
                  <a:t>множення</a:t>
                </a:r>
                <a:r>
                  <a:rPr lang="ru-RU" sz="2800" dirty="0"/>
                  <a:t>, </a:t>
                </a:r>
                <a:r>
                  <a:rPr lang="ru-RU" sz="2800" dirty="0" err="1"/>
                  <a:t>називається</a:t>
                </a:r>
                <a:r>
                  <a:rPr lang="ru-RU" sz="2800" dirty="0"/>
                  <a:t/>
                </a:r>
                <a:r>
                  <a:rPr lang="ru-RU" sz="2800" dirty="0" err="1"/>
                  <a:t>оберненим</a:t>
                </a:r>
                <a:r>
                  <a:rPr lang="ru-RU" sz="2800" dirty="0"/>
                  <a:t> до </a:t>
                </a:r>
                <a:r>
                  <a:rPr lang="ru-RU" sz="2800" dirty="0" err="1"/>
                  <a:t>елемента</a:t>
                </a:r>
                <a:r>
                  <a:rPr lang="ru-RU" sz="2800" dirty="0"/>
                  <a:t/>
                </a:r>
                <a:r>
                  <a:rPr lang="ru-RU" sz="2800" i="1" dirty="0"/>
                  <a:t>а </a:t>
                </a:r>
                <a:r>
                  <a:rPr lang="ru-RU" sz="2800" dirty="0"/>
                  <a:t>і</a:t>
                </a:r>
              </a:p>
              <a:p>
                <a:pPr algn="just"/>
                <a:r>
                  <a:rPr lang="uk-UA" sz="2800" dirty="0"/>
                  <a:t>позначається </a:t>
                </a:r>
                <a:r>
                  <a:rPr lang="uk-UA" sz="2800" dirty="0" smtClean="0"/>
                  <a:t>символом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uk-UA" sz="2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uk-UA" sz="2800" dirty="0" smtClean="0"/>
                  <a:t>.</a:t>
                </a:r>
                <a:endParaRPr lang="uk-UA" sz="28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8784976" cy="4936095"/>
              </a:xfrm>
              <a:prstGeom prst="rect">
                <a:avLst/>
              </a:prstGeom>
              <a:blipFill rotWithShape="1">
                <a:blip r:embed="rId2"/>
                <a:stretch>
                  <a:fillRect l="-1387" t="-1111" r="-1387" b="-49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8409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38" y="0"/>
            <a:ext cx="8376286" cy="76470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§</a:t>
            </a:r>
            <a:r>
              <a:rPr lang="en-US" b="1" i="1" dirty="0" smtClean="0"/>
              <a:t>3</a:t>
            </a:r>
            <a:r>
              <a:rPr lang="ru-RU" b="1" i="1" dirty="0" smtClean="0"/>
              <a:t> </a:t>
            </a:r>
            <a:r>
              <a:rPr lang="uk-UA" b="1" dirty="0" smtClean="0"/>
              <a:t>Алгебраїчні структури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24" y="692696"/>
            <a:ext cx="90208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Алгебраїчною структурою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 множина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із заданими Q операціями,  визначеними і замкненими на цій множині.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носій алгебраїчної структури.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79812" y="2708920"/>
            <a:ext cx="374441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Загальні </a:t>
            </a:r>
          </a:p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алгебраїчні структури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437112"/>
            <a:ext cx="2520280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Групи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4437112"/>
            <a:ext cx="2520280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Кільця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50933" y="4399404"/>
            <a:ext cx="2520280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Поля</a:t>
            </a:r>
            <a:endParaRPr lang="uk-UA" sz="28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5" idx="2"/>
            <a:endCxn id="7" idx="0"/>
          </p:cNvCxnSpPr>
          <p:nvPr/>
        </p:nvCxnSpPr>
        <p:spPr>
          <a:xfrm>
            <a:off x="4752020" y="357301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55676" y="4005064"/>
            <a:ext cx="6155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0"/>
          </p:cNvCxnSpPr>
          <p:nvPr/>
        </p:nvCxnSpPr>
        <p:spPr>
          <a:xfrm flipV="1">
            <a:off x="7811073" y="4005064"/>
            <a:ext cx="0" cy="394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0"/>
          </p:cNvCxnSpPr>
          <p:nvPr/>
        </p:nvCxnSpPr>
        <p:spPr>
          <a:xfrm flipV="1">
            <a:off x="1655676" y="400506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56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5256584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3.1 Група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76672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	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бінарною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операцією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обернена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оберненим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5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0" y="19689"/>
                <a:ext cx="9144000" cy="6401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визначення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випливає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кожній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групі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існує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одиничний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нейтральний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і для кожного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групи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існує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обернений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/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іншого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боку,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показати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асоціативна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операція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гарантує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існування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нейтрального та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оберненого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елементів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такою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операцією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є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групою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/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зв’язку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цим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часто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користуються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іншим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визначенням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групи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рівносильним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першого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Непорожня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на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якій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визначена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бінарна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операція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називається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групою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виконуються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такі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умови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операція є асоціативна;</a:t>
                </a:r>
              </a:p>
              <a:p>
                <a:pPr algn="just"/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в </a:t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існує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нейтральний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algn="just"/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для кожного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елемента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існує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обернений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uk-UA" sz="2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689"/>
                <a:ext cx="9144000" cy="6401753"/>
              </a:xfrm>
              <a:prstGeom prst="rect">
                <a:avLst/>
              </a:prstGeom>
              <a:blipFill>
                <a:blip r:embed="rId2"/>
                <a:stretch>
                  <a:fillRect l="-1333" t="-952" r="-1333" b="-171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577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абелевою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має наступні властивості: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496" y="1114526"/>
            <a:ext cx="91145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 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G, то c = a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 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a і b 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G,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a*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a*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 в G 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b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нейтрального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G 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a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a.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інверсії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 в G 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',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*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a' = a'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e.</a:t>
            </a:r>
          </a:p>
        </p:txBody>
      </p:sp>
    </p:spTree>
    <p:extLst>
      <p:ext uri="{BB962C8B-B14F-4D97-AF65-F5344CB8AC3E}">
        <p14:creationId xmlns:p14="http://schemas.microsoft.com/office/powerpoint/2010/main" xmlns="" val="1851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012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р и к л 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 є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абелевою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 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число.</a:t>
            </a:r>
          </a:p>
          <a:p>
            <a:pPr marL="514350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Асоціативність: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4+(5+6)=(4+5)+6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Комутативність: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4+5=5+4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число 0.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число –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(4, -4)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адитивною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= &lt;Z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+&gt;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1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323528" y="116632"/>
                <a:ext cx="8568952" cy="970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Розглянемо групу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>
                            <a:latin typeface="Cambria Math" panose="02040503050406030204" pitchFamily="18" charset="0"/>
                          </a:rPr>
                          <m:t>⊕</m:t>
                        </m:r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П</a:t>
                </a:r>
                <a:r>
                  <a:rPr lang="uk-UA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обудуємо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для операції таблицю </a:t>
                </a:r>
                <a:r>
                  <a:rPr lang="uk-UA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Келі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6632"/>
                <a:ext cx="8568952" cy="970779"/>
              </a:xfrm>
              <a:prstGeom prst="rect">
                <a:avLst/>
              </a:prstGeom>
              <a:blipFill>
                <a:blip r:embed="rId2"/>
                <a:stretch>
                  <a:fillRect l="-1422" t="-6289" b="-1509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87411"/>
            <a:ext cx="5211734" cy="330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323528" y="4395984"/>
                <a:ext cx="8424936" cy="1832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Нейтральним елементом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відносно операції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>
                            <a:latin typeface="Cambria Math" panose="02040503050406030204" pitchFamily="18" charset="0"/>
                          </a:rPr>
                          <m:t>⊕</m:t>
                        </m:r>
                      </m:e>
                      <m:sub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=0, таблиця симетрична відносно діагоналі - операція комутативна, існують обернені елементи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 ,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ʹ=4;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=2,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ʹ=3;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=3,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ʹ=2…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395984"/>
                <a:ext cx="8424936" cy="1832553"/>
              </a:xfrm>
              <a:prstGeom prst="rect">
                <a:avLst/>
              </a:prstGeom>
              <a:blipFill>
                <a:blip r:embed="rId4"/>
                <a:stretch>
                  <a:fillRect l="-1447" t="-3322" r="-1520" b="-730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405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78" y="4264"/>
            <a:ext cx="91093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не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та об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й правила,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підстановок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перестановок і оператор 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композицією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перестановок,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переміщують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вхідні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утворити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12807"/>
            <a:ext cx="7272808" cy="338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792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42412"/>
            <a:ext cx="5284642" cy="288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6408712" cy="297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09398" y="237394"/>
            <a:ext cx="385182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Властивості: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Замкнутість – так</a:t>
            </a:r>
          </a:p>
          <a:p>
            <a:pPr marL="457200" indent="-457200">
              <a:buFontTx/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Асоціативність – так</a:t>
            </a:r>
          </a:p>
          <a:p>
            <a:pPr marL="457200" indent="-457200">
              <a:buFontTx/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Комутативність – ні</a:t>
            </a:r>
          </a:p>
          <a:p>
            <a:pPr marL="457200" indent="-457200">
              <a:buFontTx/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Нейтральний елемент – 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(1 2 3 )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Інверсія – так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не є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абелевою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8537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674"/>
            <a:ext cx="7488832" cy="74003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3.2 Кільце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70" y="692696"/>
            <a:ext cx="90278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	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Кільцем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R,+,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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бінарні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алгебраїчні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абелевою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друга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дистрибутивна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4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-33443"/>
            <a:ext cx="9396536" cy="90872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§1 </a:t>
            </a:r>
            <a:r>
              <a:rPr lang="uk-UA" b="1" dirty="0"/>
              <a:t>Алгебраїчні </a:t>
            </a:r>
            <a:r>
              <a:rPr lang="uk-UA" b="1" dirty="0" smtClean="0"/>
              <a:t>операції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690964"/>
                <a:ext cx="9144000" cy="6093296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ru-RU" dirty="0" smtClean="0"/>
                  <a:t/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Алгебра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вивчає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множини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для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елементів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яких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введено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відношення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які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називаються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алгебраїчними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операціями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арною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алгебраїчною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операцією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внутрішнім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законом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композиції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на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множині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розуміють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відображення множини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800" i="1" smtClean="0">
                            <a:latin typeface="Cambria Math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𝑀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×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𝑀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×…×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𝑀</m:t>
                            </m:r>
                          </m:e>
                        </m:groupChr>
                      </m:e>
                      <m:lim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lim>
                    </m:limLow>
                  </m:oMath>
                </a14:m>
                <a:r>
                  <a:rPr lang="uk-UA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uk-UA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Поняття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арної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алгебраїчної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операції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є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рівносильне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поняття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pt-B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відношення </a:t>
                </a:r>
                <a:r>
                  <a:rPr lang="pt-BR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pt-B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(</a:t>
                </a:r>
                <a:r>
                  <a:rPr lang="pt-B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pt-B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pt-B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pt-B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 … , </a:t>
                </a:r>
                <a:r>
                  <a:rPr lang="pt-B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</a:t>
                </a:r>
                <a:r>
                  <a:rPr lang="pt-B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pt-B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pt-B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∈ </a:t>
                </a:r>
                <a:r>
                  <a:rPr lang="pt-B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pt-B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якщо </a:t>
                </a:r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pt-B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pt-B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pt-B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pt-B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pt-B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 …, </a:t>
                </a:r>
                <a:r>
                  <a:rPr lang="pt-B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</a:t>
                </a:r>
                <a:r>
                  <a:rPr lang="pt-B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→ </a:t>
                </a:r>
                <a:r>
                  <a:rPr lang="pt-BR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pt-B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Під бінарною операцією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множині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розумітимемо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закон, за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яким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кожним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двом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елементам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 </a:t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множини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ставиться у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відповідність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певний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цієї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множини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(</a:t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→ </a:t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indent="0" algn="just">
                  <a:buNone/>
                </a:pPr>
                <a:endParaRPr lang="uk-UA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90964"/>
                <a:ext cx="9144000" cy="6093296"/>
              </a:xfrm>
              <a:blipFill>
                <a:blip r:embed="rId2"/>
                <a:stretch>
                  <a:fillRect l="-1333" t="-1200" r="-1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0490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783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3.</a:t>
            </a:r>
            <a:r>
              <a:rPr lang="en-US" dirty="0" smtClean="0"/>
              <a:t>3</a:t>
            </a:r>
            <a:r>
              <a:rPr lang="uk-UA" dirty="0" smtClean="0"/>
              <a:t> Поле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335" y="638958"/>
            <a:ext cx="9036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Ненульові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кільця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утворювати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кільцем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Поле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абелевих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адитивної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мультиплікативної.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3078" y="3212976"/>
            <a:ext cx="88396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криптографії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снінчені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поля. </a:t>
            </a:r>
          </a:p>
          <a:p>
            <a:pPr algn="just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Галуа показав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скенчені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8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 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 n 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додатнє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Скінчені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полями Галуа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GF(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8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4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260648"/>
                <a:ext cx="871296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Розглянемо алгебраїчну структуру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uk-UA" sz="2800" i="1">
                        <a:latin typeface="Cambria Math" panose="02040503050406030204" pitchFamily="18" charset="0"/>
                      </a:rPr>
                      <m:t>; </m:t>
                    </m:r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>
                            <a:latin typeface="Cambria Math" panose="02040503050406030204" pitchFamily="18" charset="0"/>
                          </a:rPr>
                          <m:t>⊗</m:t>
                        </m:r>
                      </m:e>
                      <m:sub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uk-UA" sz="2800" i="1">
                        <a:latin typeface="Cambria Math" panose="02040503050406030204" pitchFamily="18" charset="0"/>
                      </a:rPr>
                      <m:t>; </m:t>
                    </m:r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>
                            <a:latin typeface="Cambria Math" panose="02040503050406030204" pitchFamily="18" charset="0"/>
                          </a:rPr>
                          <m:t>⊕</m:t>
                        </m:r>
                      </m:e>
                      <m:sub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uk-UA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=8.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Побудуємо таблиці </a:t>
                </a:r>
                <a:r>
                  <a:rPr lang="uk-UA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Келі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0648"/>
                <a:ext cx="8712968" cy="954107"/>
              </a:xfrm>
              <a:prstGeom prst="rect">
                <a:avLst/>
              </a:prstGeom>
              <a:blipFill>
                <a:blip r:embed="rId2"/>
                <a:stretch>
                  <a:fillRect l="-1399" t="-7051" b="-1730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6131327"/>
                  </p:ext>
                </p:extLst>
              </p:nvPr>
            </p:nvGraphicFramePr>
            <p:xfrm>
              <a:off x="467544" y="1484784"/>
              <a:ext cx="3600400" cy="35661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3296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89566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89566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389566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389566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389566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  <a:gridCol w="389566">
                      <a:extLst>
                        <a:ext uri="{9D8B030D-6E8A-4147-A177-3AD203B41FA5}">
                          <a16:colId xmlns:a16="http://schemas.microsoft.com/office/drawing/2014/main" xmlns="" val="20006"/>
                        </a:ext>
                      </a:extLst>
                    </a:gridCol>
                    <a:gridCol w="406312">
                      <a:extLst>
                        <a:ext uri="{9D8B030D-6E8A-4147-A177-3AD203B41FA5}">
                          <a16:colId xmlns:a16="http://schemas.microsoft.com/office/drawing/2014/main" xmlns="" val="20007"/>
                        </a:ext>
                      </a:extLst>
                    </a:gridCol>
                    <a:gridCol w="383396">
                      <a:extLst>
                        <a:ext uri="{9D8B030D-6E8A-4147-A177-3AD203B41FA5}">
                          <a16:colId xmlns:a16="http://schemas.microsoft.com/office/drawing/2014/main" xmlns="" val="20008"/>
                        </a:ext>
                      </a:extLst>
                    </a:gridCol>
                  </a:tblGrid>
                  <a:tr h="37439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20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⊕</m:t>
                                    </m:r>
                                  </m:e>
                                  <m:sub>
                                    <m:r>
                                      <a:rPr lang="uk-UA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31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31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31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31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31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31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31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31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266131327"/>
                  </p:ext>
                </p:extLst>
              </p:nvPr>
            </p:nvGraphicFramePr>
            <p:xfrm>
              <a:off x="467544" y="1484784"/>
              <a:ext cx="3600400" cy="332543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3296"/>
                    <a:gridCol w="389566"/>
                    <a:gridCol w="389566"/>
                    <a:gridCol w="389566"/>
                    <a:gridCol w="389566"/>
                    <a:gridCol w="389566"/>
                    <a:gridCol w="389566"/>
                    <a:gridCol w="406312"/>
                    <a:gridCol w="383396"/>
                  </a:tblGrid>
                  <a:tr h="411544"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282" t="-4478" r="-657692" b="-7522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42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42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42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42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42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42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42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42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2962292"/>
                  </p:ext>
                </p:extLst>
              </p:nvPr>
            </p:nvGraphicFramePr>
            <p:xfrm>
              <a:off x="4427985" y="1471768"/>
              <a:ext cx="3384378" cy="35661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7561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62316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62316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362316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362316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362316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  <a:gridCol w="362316">
                      <a:extLst>
                        <a:ext uri="{9D8B030D-6E8A-4147-A177-3AD203B41FA5}">
                          <a16:colId xmlns:a16="http://schemas.microsoft.com/office/drawing/2014/main" xmlns="" val="20006"/>
                        </a:ext>
                      </a:extLst>
                    </a:gridCol>
                    <a:gridCol w="377239">
                      <a:extLst>
                        <a:ext uri="{9D8B030D-6E8A-4147-A177-3AD203B41FA5}">
                          <a16:colId xmlns:a16="http://schemas.microsoft.com/office/drawing/2014/main" xmlns="" val="20007"/>
                        </a:ext>
                      </a:extLst>
                    </a:gridCol>
                    <a:gridCol w="355682">
                      <a:extLst>
                        <a:ext uri="{9D8B030D-6E8A-4147-A177-3AD203B41FA5}">
                          <a16:colId xmlns:a16="http://schemas.microsoft.com/office/drawing/2014/main" xmlns="" val="20008"/>
                        </a:ext>
                      </a:extLst>
                    </a:gridCol>
                  </a:tblGrid>
                  <a:tr h="38062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20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⊗</m:t>
                                    </m:r>
                                  </m:e>
                                  <m:sub>
                                    <m:r>
                                      <a:rPr lang="uk-UA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232962292"/>
                  </p:ext>
                </p:extLst>
              </p:nvPr>
            </p:nvGraphicFramePr>
            <p:xfrm>
              <a:off x="4427985" y="1471768"/>
              <a:ext cx="3384378" cy="33432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7561"/>
                    <a:gridCol w="362316"/>
                    <a:gridCol w="362316"/>
                    <a:gridCol w="362316"/>
                    <a:gridCol w="362316"/>
                    <a:gridCol w="362316"/>
                    <a:gridCol w="362316"/>
                    <a:gridCol w="377239"/>
                    <a:gridCol w="355682"/>
                  </a:tblGrid>
                  <a:tr h="411544"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2941" r="-612821" b="-74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6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uk-UA" sz="20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uk-UA" sz="20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251520" y="5013176"/>
                <a:ext cx="8712968" cy="1832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Існують випадки, коли добуток ненульових членів дорівнює 0, а саме (2;4), (4;6), (4;4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)…,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отже </a:t>
                </a:r>
                <a14:m>
                  <m:oMath xmlns:m="http://schemas.openxmlformats.org/officeDocument/2006/math">
                    <m:r>
                      <a:rPr lang="uk-UA" sz="28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uk-UA" sz="2800" i="1">
                        <a:latin typeface="Cambria Math" panose="02040503050406030204" pitchFamily="18" charset="0"/>
                      </a:rPr>
                      <m:t>; </m:t>
                    </m:r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>
                            <a:latin typeface="Cambria Math" panose="02040503050406030204" pitchFamily="18" charset="0"/>
                          </a:rPr>
                          <m:t>⊗</m:t>
                        </m:r>
                      </m:e>
                      <m:sub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uk-UA" sz="2800" i="1">
                        <a:latin typeface="Cambria Math" panose="02040503050406030204" pitchFamily="18" charset="0"/>
                      </a:rPr>
                      <m:t>; </m:t>
                    </m:r>
                    <m:sSub>
                      <m:sSubPr>
                        <m:ctrlPr>
                          <a:rPr lang="uk-UA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>
                            <a:latin typeface="Cambria Math" panose="02040503050406030204" pitchFamily="18" charset="0"/>
                          </a:rPr>
                          <m:t>⊕</m:t>
                        </m:r>
                      </m:e>
                      <m:sub>
                        <m:r>
                          <a:rPr lang="uk-UA" sz="2800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uk-UA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є полем, а є комутативним кільцем з 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нейтральним елементом 0.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13176"/>
                <a:ext cx="8712968" cy="1832553"/>
              </a:xfrm>
              <a:prstGeom prst="rect">
                <a:avLst/>
              </a:prstGeom>
              <a:blipFill>
                <a:blip r:embed="rId5"/>
                <a:stretch>
                  <a:fillRect l="-1399" t="-3322" r="-1399" b="-730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123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0000847"/>
                  </p:ext>
                </p:extLst>
              </p:nvPr>
            </p:nvGraphicFramePr>
            <p:xfrm>
              <a:off x="683568" y="404664"/>
              <a:ext cx="7920879" cy="27363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0293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640293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2640293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9993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Алгебраїчна структура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Операції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Набори цілих  чисел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578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Група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(+ -) або (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 /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uk-UA" sz="28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2800" dirty="0" err="1" smtClean="0">
                              <a:solidFill>
                                <a:schemeClr val="tx1"/>
                              </a:solidFill>
                            </a:rPr>
                            <a:t>або</a:t>
                          </a: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8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𝑍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/>
                              </m:sSubSup>
                            </m:oMath>
                          </a14:m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578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Кільце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(+ -) та (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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Z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578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Поле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(+ -) та (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 /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940000847"/>
                  </p:ext>
                </p:extLst>
              </p:nvPr>
            </p:nvGraphicFramePr>
            <p:xfrm>
              <a:off x="683568" y="404664"/>
              <a:ext cx="7920879" cy="27363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0293"/>
                    <a:gridCol w="2640293"/>
                    <a:gridCol w="2640293"/>
                  </a:tblGrid>
                  <a:tr h="9993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Алгебраїчна структура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Операції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Набори цілих  чисел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Група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(+ -) або (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 /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00000" t="-182105" r="-231" b="-220000"/>
                          </a:stretch>
                        </a:blipFill>
                      </a:tcPr>
                    </a:tc>
                  </a:tr>
                  <a:tr h="578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Кільце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(+ -) та (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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Z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Поле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(+ -) та (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 /</a:t>
                          </a:r>
                          <a:r>
                            <a:rPr lang="uk-UA" sz="28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uk-U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00000" t="-382105" r="-231" b="-2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37158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334" y="0"/>
            <a:ext cx="911366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«+»,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адитивне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вивчанні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бінарних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символ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«*».</a:t>
            </a:r>
          </a:p>
          <a:p>
            <a:pPr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бінарної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векторного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векторів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скалярного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добутку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векторів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бінарною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алгебраїчною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операцією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скалярний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добуток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число, а не вектор.</a:t>
            </a:r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63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8345"/>
            <a:ext cx="89289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задання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бінарної алгебраїчної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складають таблицю операції (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таблицю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Келлі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рядки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стовпці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перетинанні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стовпця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ставиться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1630" y="1988840"/>
            <a:ext cx="6900740" cy="190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107504" y="3826356"/>
                <a:ext cx="8928992" cy="2781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dirty="0" smtClean="0"/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Кількість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бінарних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операцій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множині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елементів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можна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визначити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такий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спосіб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маючи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клітинок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таблиці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до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кожної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них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слід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записати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будь-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який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елементів множини </a:t>
                </a:r>
                <a:r>
                  <a:rPr lang="uk-UA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М. </a:t>
                </a:r>
                <a:endPara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Звідси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випливає, що кількість 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бінарних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операцій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множині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елементів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дорівнює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sSup>
                          <m:sSup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826356"/>
                <a:ext cx="8928992" cy="2781659"/>
              </a:xfrm>
              <a:prstGeom prst="rect">
                <a:avLst/>
              </a:prstGeom>
              <a:blipFill>
                <a:blip r:embed="rId3"/>
                <a:stretch>
                  <a:fillRect l="-1434" t="-2632" r="-1434" b="-372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1248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179512" y="39423"/>
                <a:ext cx="8712968" cy="10504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множина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складається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елементів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 </a:t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існує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=16 </m:t>
                    </m:r>
                  </m:oMath>
                </a14:m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операцій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9423"/>
                <a:ext cx="8712968" cy="1050480"/>
              </a:xfrm>
              <a:prstGeom prst="rect">
                <a:avLst/>
              </a:prstGeom>
              <a:blipFill>
                <a:blip r:embed="rId2"/>
                <a:stretch>
                  <a:fillRect l="-1399" t="-5780" b="-1156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5676" y="1062559"/>
            <a:ext cx="5760640" cy="15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1276" y="2624333"/>
            <a:ext cx="89827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	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 має велике значення, оскільки деякі операції в комп’ютерній математиці не придатні для словесного завдання.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29309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бінарну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алгебраїчну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групоїдом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4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9324527" cy="83671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алгебраїчних операцій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354" y="836712"/>
            <a:ext cx="91136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Бінарна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асоціативної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неасоціативної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векторного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добутку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векторів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 × j)× j ≠ i × ( j × j).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півгрупою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3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Бінарна</a:t>
            </a:r>
            <a:r>
              <a:rPr lang="ru-RU" sz="2800" dirty="0" smtClean="0"/>
              <a:t> </a:t>
            </a:r>
            <a:r>
              <a:rPr lang="ru-RU" sz="2800" dirty="0" err="1" smtClean="0"/>
              <a:t>операція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комутативною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для будь-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елементів</a:t>
            </a:r>
            <a:r>
              <a:rPr lang="ru-RU" sz="2800" dirty="0" smtClean="0"/>
              <a:t> </a:t>
            </a:r>
            <a:r>
              <a:rPr lang="uk-UA" sz="2800" dirty="0" smtClean="0"/>
              <a:t>множини </a:t>
            </a:r>
            <a:r>
              <a:rPr lang="uk-UA" sz="2800" i="1" dirty="0" smtClean="0"/>
              <a:t>М</a:t>
            </a:r>
          </a:p>
          <a:p>
            <a:pPr algn="ctr"/>
            <a:r>
              <a:rPr lang="uk-UA" sz="2800" i="1" dirty="0" smtClean="0"/>
              <a:t>а </a:t>
            </a:r>
            <a:r>
              <a:rPr lang="uk-UA" sz="2800" dirty="0" smtClean="0"/>
              <a:t>* </a:t>
            </a:r>
            <a:r>
              <a:rPr lang="en-US" sz="2800" i="1" dirty="0" smtClean="0"/>
              <a:t>b </a:t>
            </a:r>
            <a:r>
              <a:rPr lang="en-US" sz="2800" dirty="0" smtClean="0"/>
              <a:t>= </a:t>
            </a:r>
            <a:r>
              <a:rPr lang="en-US" sz="2800" i="1" dirty="0" smtClean="0"/>
              <a:t>b </a:t>
            </a:r>
            <a:r>
              <a:rPr lang="en-US" sz="2800" dirty="0" smtClean="0"/>
              <a:t>* </a:t>
            </a:r>
            <a:r>
              <a:rPr lang="en-US" sz="2800" i="1" dirty="0" smtClean="0"/>
              <a:t>a</a:t>
            </a:r>
            <a:r>
              <a:rPr lang="en-US" sz="2800" dirty="0" smtClean="0"/>
              <a:t>.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72816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/>
              <a:t>Прикладом </a:t>
            </a:r>
            <a:r>
              <a:rPr lang="ru-RU" sz="2800" i="1" dirty="0" err="1"/>
              <a:t>комутативної</a:t>
            </a:r>
            <a:r>
              <a:rPr lang="ru-RU" sz="2800" i="1" dirty="0"/>
              <a:t> </a:t>
            </a:r>
            <a:r>
              <a:rPr lang="ru-RU" sz="2800" i="1" dirty="0" err="1"/>
              <a:t>операції</a:t>
            </a:r>
            <a:r>
              <a:rPr lang="ru-RU" sz="2800" i="1" dirty="0"/>
              <a:t> є </a:t>
            </a:r>
            <a:r>
              <a:rPr lang="ru-RU" sz="2800" i="1" dirty="0" err="1"/>
              <a:t>операція</a:t>
            </a:r>
            <a:r>
              <a:rPr lang="ru-RU" sz="2800" i="1" dirty="0"/>
              <a:t> </a:t>
            </a:r>
            <a:r>
              <a:rPr lang="ru-RU" sz="2800" i="1" dirty="0" err="1"/>
              <a:t>додавання</a:t>
            </a:r>
            <a:r>
              <a:rPr lang="ru-RU" sz="2800" i="1" dirty="0"/>
              <a:t> </a:t>
            </a:r>
            <a:r>
              <a:rPr lang="ru-RU" sz="2800" i="1" dirty="0" err="1"/>
              <a:t>матриць</a:t>
            </a:r>
            <a:r>
              <a:rPr lang="ru-RU" sz="2800" i="1" dirty="0"/>
              <a:t>, </a:t>
            </a:r>
            <a:r>
              <a:rPr lang="ru-RU" sz="2800" i="1" dirty="0" smtClean="0"/>
              <a:t>а прикладом </a:t>
            </a:r>
            <a:r>
              <a:rPr lang="ru-RU" sz="2800" i="1" dirty="0" err="1"/>
              <a:t>некомутативної</a:t>
            </a:r>
            <a:r>
              <a:rPr lang="ru-RU" sz="2800" i="1" dirty="0"/>
              <a:t> </a:t>
            </a:r>
            <a:r>
              <a:rPr lang="ru-RU" sz="2800" i="1" dirty="0" err="1"/>
              <a:t>операції</a:t>
            </a:r>
            <a:r>
              <a:rPr lang="ru-RU" sz="2800" i="1" dirty="0"/>
              <a:t> є </a:t>
            </a:r>
            <a:r>
              <a:rPr lang="ru-RU" sz="2800" i="1" dirty="0" err="1"/>
              <a:t>операція</a:t>
            </a:r>
            <a:r>
              <a:rPr lang="ru-RU" sz="2800" i="1" dirty="0"/>
              <a:t> </a:t>
            </a:r>
            <a:r>
              <a:rPr lang="ru-RU" sz="2800" i="1" dirty="0" err="1"/>
              <a:t>множення</a:t>
            </a:r>
            <a:r>
              <a:rPr lang="ru-RU" sz="2800" i="1" dirty="0"/>
              <a:t> </a:t>
            </a:r>
            <a:r>
              <a:rPr lang="ru-RU" sz="2800" i="1" dirty="0" err="1"/>
              <a:t>матриць</a:t>
            </a:r>
            <a:r>
              <a:rPr lang="ru-RU" sz="2800" i="1" dirty="0"/>
              <a:t>.</a:t>
            </a:r>
          </a:p>
          <a:p>
            <a:endParaRPr lang="ru-RU" sz="2800" dirty="0" smtClean="0"/>
          </a:p>
          <a:p>
            <a:pPr algn="just"/>
            <a:r>
              <a:rPr lang="ru-RU" sz="2800" dirty="0" err="1" smtClean="0"/>
              <a:t>Векторний</a:t>
            </a:r>
            <a:r>
              <a:rPr lang="ru-RU" sz="2800" dirty="0" smtClean="0"/>
              <a:t> </a:t>
            </a:r>
            <a:r>
              <a:rPr lang="ru-RU" sz="2800" dirty="0" err="1"/>
              <a:t>добуток</a:t>
            </a:r>
            <a:r>
              <a:rPr lang="ru-RU" sz="2800" dirty="0"/>
              <a:t> </a:t>
            </a:r>
            <a:r>
              <a:rPr lang="ru-RU" sz="2800" dirty="0" err="1"/>
              <a:t>векторів</a:t>
            </a:r>
            <a:r>
              <a:rPr lang="ru-RU" sz="2800" dirty="0"/>
              <a:t> є </a:t>
            </a:r>
            <a:r>
              <a:rPr lang="ru-RU" sz="2800" dirty="0" err="1"/>
              <a:t>антикомутативною</a:t>
            </a:r>
            <a:r>
              <a:rPr lang="ru-RU" sz="2800" dirty="0"/>
              <a:t> </a:t>
            </a:r>
            <a:r>
              <a:rPr lang="ru-RU" sz="2800" dirty="0" err="1"/>
              <a:t>операцією</a:t>
            </a:r>
            <a:r>
              <a:rPr lang="ru-RU" sz="2800" dirty="0"/>
              <a:t>:</a:t>
            </a:r>
          </a:p>
          <a:p>
            <a:pPr algn="ctr"/>
            <a:r>
              <a:rPr lang="en-US" sz="2800" i="1" dirty="0"/>
              <a:t>a </a:t>
            </a:r>
            <a:r>
              <a:rPr lang="en-US" sz="2800" dirty="0"/>
              <a:t>× </a:t>
            </a:r>
            <a:r>
              <a:rPr lang="en-US" sz="2800" i="1" dirty="0"/>
              <a:t>b </a:t>
            </a:r>
            <a:r>
              <a:rPr lang="en-US" sz="2800" dirty="0"/>
              <a:t>= −</a:t>
            </a:r>
            <a:r>
              <a:rPr lang="en-US" sz="2800" i="1" dirty="0"/>
              <a:t>b </a:t>
            </a:r>
            <a:r>
              <a:rPr lang="en-US" sz="2800" dirty="0"/>
              <a:t>× </a:t>
            </a:r>
            <a:r>
              <a:rPr lang="en-US" sz="2800" i="1" dirty="0"/>
              <a:t>a </a:t>
            </a:r>
            <a:r>
              <a:rPr lang="en-US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13740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97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Бінарна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дистрибутивною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зліва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будь-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algn="ctr"/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(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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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дистрибутивною справа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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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 є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дистрибутивною відносно додавання чисел:</a:t>
            </a:r>
          </a:p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)·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є дистрибутивною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(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≠ (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)·(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перерізу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дистрибутивною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зліва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 справа.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2402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48" y="0"/>
            <a:ext cx="90330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Елемент</a:t>
            </a:r>
            <a:r>
              <a:rPr lang="ru-RU" sz="2800" dirty="0"/>
              <a:t> </a:t>
            </a:r>
            <a:r>
              <a:rPr lang="ru-RU" sz="2800" i="1" dirty="0"/>
              <a:t>е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/>
              <a:t>нейтральним</a:t>
            </a:r>
            <a:r>
              <a:rPr lang="ru-RU" sz="2800" b="1" i="1" dirty="0"/>
              <a:t> </a:t>
            </a:r>
            <a:r>
              <a:rPr lang="ru-RU" sz="2800" b="1" i="1" dirty="0" err="1"/>
              <a:t>елементом</a:t>
            </a:r>
            <a:r>
              <a:rPr lang="ru-RU" sz="2800" b="1" i="1" dirty="0"/>
              <a:t> </a:t>
            </a:r>
            <a:r>
              <a:rPr lang="ru-RU" sz="2800" dirty="0" err="1"/>
              <a:t>відносно</a:t>
            </a:r>
            <a:r>
              <a:rPr lang="ru-RU" sz="2800" dirty="0"/>
              <a:t> </a:t>
            </a:r>
            <a:r>
              <a:rPr lang="ru-RU" sz="2800" dirty="0" err="1"/>
              <a:t>операції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b="1" dirty="0" smtClean="0">
                <a:sym typeface="Symbol"/>
              </a:rPr>
              <a:t>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/>
              <a:t>для кожного </a:t>
            </a:r>
            <a:r>
              <a:rPr lang="ru-RU" sz="2800" dirty="0" err="1"/>
              <a:t>елемента</a:t>
            </a:r>
            <a:r>
              <a:rPr lang="ru-RU" sz="2800" dirty="0"/>
              <a:t> </a:t>
            </a:r>
            <a:r>
              <a:rPr lang="ru-RU" sz="2800" i="1" dirty="0"/>
              <a:t>а</a:t>
            </a:r>
          </a:p>
          <a:p>
            <a:pPr algn="ctr"/>
            <a:r>
              <a:rPr lang="ru-RU" sz="2800" i="1" dirty="0"/>
              <a:t>a </a:t>
            </a:r>
            <a:r>
              <a:rPr lang="ru-RU" sz="2800" b="1" dirty="0" smtClean="0">
                <a:sym typeface="Symbol"/>
              </a:rPr>
              <a:t></a:t>
            </a:r>
            <a:r>
              <a:rPr lang="ru-RU" sz="2800" dirty="0" smtClean="0"/>
              <a:t> </a:t>
            </a:r>
            <a:r>
              <a:rPr lang="ru-RU" sz="2800" i="1" dirty="0"/>
              <a:t>е </a:t>
            </a:r>
            <a:r>
              <a:rPr lang="ru-RU" sz="2800" dirty="0"/>
              <a:t>= </a:t>
            </a:r>
            <a:r>
              <a:rPr lang="ru-RU" sz="2800" i="1" dirty="0"/>
              <a:t>а </a:t>
            </a:r>
            <a:r>
              <a:rPr lang="ru-RU" sz="2800" dirty="0"/>
              <a:t>і </a:t>
            </a:r>
            <a:r>
              <a:rPr lang="ru-RU" sz="2800" i="1" dirty="0"/>
              <a:t>е </a:t>
            </a:r>
            <a:r>
              <a:rPr lang="ru-RU" sz="2800" b="1" dirty="0" smtClean="0">
                <a:sym typeface="Symbol"/>
              </a:rPr>
              <a:t></a:t>
            </a:r>
            <a:r>
              <a:rPr lang="ru-RU" sz="2800" dirty="0" smtClean="0"/>
              <a:t> </a:t>
            </a:r>
            <a:r>
              <a:rPr lang="ru-RU" sz="2800" i="1" dirty="0"/>
              <a:t>а </a:t>
            </a:r>
            <a:r>
              <a:rPr lang="ru-RU" sz="2800" dirty="0"/>
              <a:t>= </a:t>
            </a:r>
            <a:r>
              <a:rPr lang="ru-RU" sz="2800" i="1" dirty="0"/>
              <a:t>а</a:t>
            </a:r>
            <a:r>
              <a:rPr lang="ru-RU" sz="2800" dirty="0"/>
              <a:t>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err="1" smtClean="0"/>
              <a:t>Нейтральний</a:t>
            </a:r>
            <a:r>
              <a:rPr lang="ru-RU" sz="2800" dirty="0" smtClean="0"/>
              <a:t> </a:t>
            </a:r>
            <a:r>
              <a:rPr lang="ru-RU" sz="2800" dirty="0" err="1"/>
              <a:t>елемент</a:t>
            </a:r>
            <a:r>
              <a:rPr lang="ru-RU" sz="2800" dirty="0"/>
              <a:t> є </a:t>
            </a:r>
            <a:r>
              <a:rPr lang="ru-RU" sz="2800" dirty="0" err="1"/>
              <a:t>єдиний</a:t>
            </a:r>
            <a:r>
              <a:rPr lang="ru-RU" sz="2800" dirty="0"/>
              <a:t>, </a:t>
            </a:r>
            <a:r>
              <a:rPr lang="ru-RU" sz="2800" dirty="0" err="1"/>
              <a:t>оскільки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i="1" dirty="0"/>
              <a:t>e</a:t>
            </a:r>
            <a:r>
              <a:rPr lang="ru-RU" sz="2800" dirty="0"/>
              <a:t>′ − </a:t>
            </a:r>
            <a:r>
              <a:rPr lang="ru-RU" sz="2800" dirty="0" err="1"/>
              <a:t>інший</a:t>
            </a:r>
            <a:r>
              <a:rPr lang="ru-RU" sz="2800" dirty="0"/>
              <a:t> </a:t>
            </a:r>
            <a:r>
              <a:rPr lang="ru-RU" sz="2800" dirty="0" err="1" smtClean="0"/>
              <a:t>нейтральний</a:t>
            </a:r>
            <a:r>
              <a:rPr lang="ru-RU" sz="2800" dirty="0" smtClean="0"/>
              <a:t> </a:t>
            </a:r>
            <a:r>
              <a:rPr lang="uk-UA" sz="2800" dirty="0" smtClean="0"/>
              <a:t>елемент</a:t>
            </a:r>
            <a:r>
              <a:rPr lang="uk-UA" sz="2800" dirty="0"/>
              <a:t>, то</a:t>
            </a:r>
          </a:p>
          <a:p>
            <a:pPr algn="ctr"/>
            <a:r>
              <a:rPr lang="uk-UA" sz="2800" i="1" dirty="0"/>
              <a:t>е </a:t>
            </a:r>
            <a:r>
              <a:rPr lang="uk-UA" sz="2800" dirty="0"/>
              <a:t>= </a:t>
            </a:r>
            <a:r>
              <a:rPr lang="uk-UA" sz="2800" i="1" dirty="0"/>
              <a:t>е </a:t>
            </a:r>
            <a:r>
              <a:rPr lang="ru-RU" sz="2800" b="1" dirty="0" smtClean="0">
                <a:sym typeface="Symbol"/>
              </a:rPr>
              <a:t></a:t>
            </a:r>
            <a:r>
              <a:rPr lang="en-US" sz="2800" dirty="0" smtClean="0"/>
              <a:t> </a:t>
            </a:r>
            <a:r>
              <a:rPr lang="en-US" sz="2800" i="1" dirty="0"/>
              <a:t>e</a:t>
            </a:r>
            <a:r>
              <a:rPr lang="en-US" sz="2800" dirty="0"/>
              <a:t>′ = </a:t>
            </a:r>
            <a:r>
              <a:rPr lang="en-US" sz="2800" i="1" dirty="0"/>
              <a:t>e</a:t>
            </a:r>
            <a:r>
              <a:rPr lang="en-US" sz="2800" dirty="0"/>
              <a:t>′ 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Нейтральний</a:t>
            </a:r>
            <a:r>
              <a:rPr lang="ru-RU" sz="2800" dirty="0" smtClean="0"/>
              <a:t> </a:t>
            </a:r>
            <a:r>
              <a:rPr lang="ru-RU" sz="2800" dirty="0" err="1"/>
              <a:t>елемент</a:t>
            </a:r>
            <a:r>
              <a:rPr lang="ru-RU" sz="2800" dirty="0"/>
              <a:t> </a:t>
            </a:r>
            <a:r>
              <a:rPr lang="ru-RU" sz="2800" dirty="0" err="1"/>
              <a:t>відносно</a:t>
            </a:r>
            <a:r>
              <a:rPr lang="ru-RU" sz="2800" dirty="0"/>
              <a:t> </a:t>
            </a:r>
            <a:r>
              <a:rPr lang="ru-RU" sz="2800" dirty="0" err="1"/>
              <a:t>операції</a:t>
            </a:r>
            <a:r>
              <a:rPr lang="ru-RU" sz="2800" dirty="0"/>
              <a:t> </a:t>
            </a:r>
            <a:r>
              <a:rPr lang="ru-RU" sz="2800" dirty="0" err="1"/>
              <a:t>додавання</a:t>
            </a:r>
            <a:r>
              <a:rPr lang="ru-RU" sz="2800" dirty="0"/>
              <a:t>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 smtClean="0"/>
              <a:t>нульовим</a:t>
            </a:r>
            <a:r>
              <a:rPr lang="ru-RU" sz="2800" b="1" i="1" dirty="0" smtClean="0"/>
              <a:t> </a:t>
            </a:r>
            <a:r>
              <a:rPr lang="ru-RU" sz="2800" dirty="0" err="1" smtClean="0"/>
              <a:t>елементом</a:t>
            </a:r>
            <a:r>
              <a:rPr lang="ru-RU" sz="2800" dirty="0" smtClean="0"/>
              <a:t> </a:t>
            </a:r>
            <a:r>
              <a:rPr lang="ru-RU" sz="2800" dirty="0"/>
              <a:t>і </a:t>
            </a:r>
            <a:r>
              <a:rPr lang="ru-RU" sz="2800" dirty="0" err="1"/>
              <a:t>позначається</a:t>
            </a:r>
            <a:r>
              <a:rPr lang="ru-RU" sz="2800" dirty="0"/>
              <a:t> символом 0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Нейтральний</a:t>
            </a:r>
            <a:r>
              <a:rPr lang="ru-RU" sz="2800" dirty="0" smtClean="0"/>
              <a:t> </a:t>
            </a:r>
            <a:r>
              <a:rPr lang="ru-RU" sz="2800" dirty="0" err="1"/>
              <a:t>елемент</a:t>
            </a:r>
            <a:r>
              <a:rPr lang="ru-RU" sz="2800" dirty="0"/>
              <a:t> </a:t>
            </a:r>
            <a:r>
              <a:rPr lang="ru-RU" sz="2800" dirty="0" err="1"/>
              <a:t>відносно</a:t>
            </a:r>
            <a:r>
              <a:rPr lang="ru-RU" sz="2800" dirty="0"/>
              <a:t> </a:t>
            </a:r>
            <a:r>
              <a:rPr lang="ru-RU" sz="2800" dirty="0" err="1"/>
              <a:t>операції</a:t>
            </a:r>
            <a:r>
              <a:rPr lang="ru-RU" sz="2800" dirty="0"/>
              <a:t> </a:t>
            </a:r>
            <a:r>
              <a:rPr lang="ru-RU" sz="2800" dirty="0" err="1"/>
              <a:t>множення</a:t>
            </a:r>
            <a:r>
              <a:rPr lang="ru-RU" sz="2800" dirty="0"/>
              <a:t>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одиничним</a:t>
            </a:r>
            <a:r>
              <a:rPr lang="ru-RU" sz="2800" b="1" i="1" dirty="0" smtClean="0"/>
              <a:t> </a:t>
            </a:r>
            <a:r>
              <a:rPr lang="ru-RU" sz="2800" dirty="0" err="1"/>
              <a:t>елементом</a:t>
            </a:r>
            <a:r>
              <a:rPr lang="ru-RU" sz="2800" dirty="0"/>
              <a:t> і </a:t>
            </a:r>
            <a:r>
              <a:rPr lang="ru-RU" sz="2800" dirty="0" err="1"/>
              <a:t>позначається</a:t>
            </a:r>
            <a:r>
              <a:rPr lang="ru-RU" sz="2800" dirty="0"/>
              <a:t> символом 1.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920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DDF41F42CA4B04EAEFD0D380E5ABEC9" ma:contentTypeVersion="16" ma:contentTypeDescription="Створення нового документа." ma:contentTypeScope="" ma:versionID="6a678cdcafa099040b6ef4b343ba67c2">
  <xsd:schema xmlns:xsd="http://www.w3.org/2001/XMLSchema" xmlns:xs="http://www.w3.org/2001/XMLSchema" xmlns:p="http://schemas.microsoft.com/office/2006/metadata/properties" xmlns:ns2="dae31748-7135-4915-ac04-b02f7d6d0c4b" xmlns:ns3="52dbdaf3-bb59-4277-ac8c-e4cdb332f465" targetNamespace="http://schemas.microsoft.com/office/2006/metadata/properties" ma:root="true" ma:fieldsID="a176389a7707098397e8814059479f24" ns2:_="" ns3:_="">
    <xsd:import namespace="dae31748-7135-4915-ac04-b02f7d6d0c4b"/>
    <xsd:import namespace="52dbdaf3-bb59-4277-ac8c-e4cdb332f4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31748-7135-4915-ac04-b02f7d6d0c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Теги зображень" ma:readOnly="false" ma:fieldId="{5cf76f15-5ced-4ddc-b409-7134ff3c332f}" ma:taxonomyMulti="true" ma:sspId="5b72861a-f4a8-45e9-bb96-918f8c6c5c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dbdaf3-bb59-4277-ac8c-e4cdb332f46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d7eecd2-4e65-4529-95a2-6dd5b72fe9bc}" ma:internalName="TaxCatchAll" ma:showField="CatchAllData" ma:web="52dbdaf3-bb59-4277-ac8c-e4cdb332f4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Спільний доступ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Відомості про тих, хто має доступ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e31748-7135-4915-ac04-b02f7d6d0c4b">
      <Terms xmlns="http://schemas.microsoft.com/office/infopath/2007/PartnerControls"/>
    </lcf76f155ced4ddcb4097134ff3c332f>
    <TaxCatchAll xmlns="52dbdaf3-bb59-4277-ac8c-e4cdb332f46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61F77E-E909-4E95-BF07-37FD0A451E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e31748-7135-4915-ac04-b02f7d6d0c4b"/>
    <ds:schemaRef ds:uri="52dbdaf3-bb59-4277-ac8c-e4cdb332f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2BF8B9-2E80-43AF-89C7-96C0ACA7C851}">
  <ds:schemaRefs>
    <ds:schemaRef ds:uri="http://schemas.microsoft.com/office/2006/metadata/properties"/>
    <ds:schemaRef ds:uri="http://schemas.microsoft.com/office/infopath/2007/PartnerControls"/>
    <ds:schemaRef ds:uri="dae31748-7135-4915-ac04-b02f7d6d0c4b"/>
    <ds:schemaRef ds:uri="52dbdaf3-bb59-4277-ac8c-e4cdb332f465"/>
  </ds:schemaRefs>
</ds:datastoreItem>
</file>

<file path=customXml/itemProps3.xml><?xml version="1.0" encoding="utf-8"?>
<ds:datastoreItem xmlns:ds="http://schemas.openxmlformats.org/officeDocument/2006/customXml" ds:itemID="{52A0DE29-3BB2-408A-BB49-691454BC63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499</Words>
  <Application>Microsoft Office PowerPoint</Application>
  <PresentationFormat>Экран (4:3)</PresentationFormat>
  <Paragraphs>280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Тема 4. Алгебраїчні структури</vt:lpstr>
      <vt:lpstr>§1 Алгебраїчні операції</vt:lpstr>
      <vt:lpstr>Слайд 3</vt:lpstr>
      <vt:lpstr>Слайд 4</vt:lpstr>
      <vt:lpstr>Слайд 5</vt:lpstr>
      <vt:lpstr>§2 Властивості алгебраїчних операцій</vt:lpstr>
      <vt:lpstr>Слайд 7</vt:lpstr>
      <vt:lpstr>Слайд 8</vt:lpstr>
      <vt:lpstr>Слайд 9</vt:lpstr>
      <vt:lpstr>Слайд 10</vt:lpstr>
      <vt:lpstr>§3 Алгебраїчні структури</vt:lpstr>
      <vt:lpstr>3.1 Група</vt:lpstr>
      <vt:lpstr>Слайд 13</vt:lpstr>
      <vt:lpstr>Слайд 14</vt:lpstr>
      <vt:lpstr>Слайд 15</vt:lpstr>
      <vt:lpstr>Слайд 16</vt:lpstr>
      <vt:lpstr>Слайд 17</vt:lpstr>
      <vt:lpstr>Слайд 18</vt:lpstr>
      <vt:lpstr>3.2 Кільце</vt:lpstr>
      <vt:lpstr>3.3 Поле</vt:lpstr>
      <vt:lpstr>Слайд 21</vt:lpstr>
      <vt:lpstr>Слайд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Алгебраїчні структури</dc:title>
  <dc:creator>BAO</dc:creator>
  <cp:lastModifiedBy>НАТАША</cp:lastModifiedBy>
  <cp:revision>27</cp:revision>
  <dcterms:created xsi:type="dcterms:W3CDTF">2018-03-12T17:07:49Z</dcterms:created>
  <dcterms:modified xsi:type="dcterms:W3CDTF">2022-10-08T05:30:40Z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0x0101003DDF41F42CA4B04EAEFD0D380E5ABEC9</vt:lpwstr>
  </property>
</Properties>
</file>