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1" r:id="rId9"/>
    <p:sldId id="262" r:id="rId10"/>
    <p:sldId id="260" r:id="rId11"/>
    <p:sldId id="263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14" autoAdjust="0"/>
    <p:restoredTop sz="94660"/>
  </p:normalViewPr>
  <p:slideViewPr>
    <p:cSldViewPr snapToGrid="0">
      <p:cViewPr varScale="1">
        <p:scale>
          <a:sx n="75" d="100"/>
          <a:sy n="75" d="100"/>
        </p:scale>
        <p:origin x="-54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DC2BA-1156-4DAC-8EA0-DA773064B8EB}" type="datetimeFigureOut">
              <a:rPr lang="ru-RU" smtClean="0"/>
              <a:pPr/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EB08-B10D-4964-9D3F-F816899756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8581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DC2BA-1156-4DAC-8EA0-DA773064B8EB}" type="datetimeFigureOut">
              <a:rPr lang="ru-RU" smtClean="0"/>
              <a:pPr/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EB08-B10D-4964-9D3F-F816899756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33886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DC2BA-1156-4DAC-8EA0-DA773064B8EB}" type="datetimeFigureOut">
              <a:rPr lang="ru-RU" smtClean="0"/>
              <a:pPr/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EB08-B10D-4964-9D3F-F816899756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6105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DC2BA-1156-4DAC-8EA0-DA773064B8EB}" type="datetimeFigureOut">
              <a:rPr lang="ru-RU" smtClean="0"/>
              <a:pPr/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EB08-B10D-4964-9D3F-F816899756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09797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DC2BA-1156-4DAC-8EA0-DA773064B8EB}" type="datetimeFigureOut">
              <a:rPr lang="ru-RU" smtClean="0"/>
              <a:pPr/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EB08-B10D-4964-9D3F-F816899756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497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DC2BA-1156-4DAC-8EA0-DA773064B8EB}" type="datetimeFigureOut">
              <a:rPr lang="ru-RU" smtClean="0"/>
              <a:pPr/>
              <a:t>12.09.2022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EB08-B10D-4964-9D3F-F816899756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0922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DC2BA-1156-4DAC-8EA0-DA773064B8EB}" type="datetimeFigureOut">
              <a:rPr lang="ru-RU" smtClean="0"/>
              <a:pPr/>
              <a:t>12.09.2022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EB08-B10D-4964-9D3F-F816899756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6832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DC2BA-1156-4DAC-8EA0-DA773064B8EB}" type="datetimeFigureOut">
              <a:rPr lang="ru-RU" smtClean="0"/>
              <a:pPr/>
              <a:t>12.09.2022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EB08-B10D-4964-9D3F-F816899756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53710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DC2BA-1156-4DAC-8EA0-DA773064B8EB}" type="datetimeFigureOut">
              <a:rPr lang="ru-RU" smtClean="0"/>
              <a:pPr/>
              <a:t>12.09.2022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EB08-B10D-4964-9D3F-F816899756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415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DC2BA-1156-4DAC-8EA0-DA773064B8EB}" type="datetimeFigureOut">
              <a:rPr lang="ru-RU" smtClean="0"/>
              <a:pPr/>
              <a:t>12.09.2022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EB08-B10D-4964-9D3F-F816899756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37700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DC2BA-1156-4DAC-8EA0-DA773064B8EB}" type="datetimeFigureOut">
              <a:rPr lang="ru-RU" smtClean="0"/>
              <a:pPr/>
              <a:t>12.09.2022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EB08-B10D-4964-9D3F-F816899756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67737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DC2BA-1156-4DAC-8EA0-DA773064B8EB}" type="datetimeFigureOut">
              <a:rPr lang="ru-RU" smtClean="0"/>
              <a:pPr/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8EB08-B10D-4964-9D3F-F816899756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97007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847898"/>
            <a:ext cx="9144000" cy="1440094"/>
          </a:xfrm>
        </p:spPr>
        <p:txBody>
          <a:bodyPr/>
          <a:lstStyle/>
          <a:p>
            <a:r>
              <a:rPr lang="uk-UA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Дискретна математика</a:t>
            </a:r>
            <a:br>
              <a:rPr lang="uk-UA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семестр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704263"/>
            <a:ext cx="9144000" cy="3480406"/>
          </a:xfrm>
        </p:spPr>
        <p:txBody>
          <a:bodyPr/>
          <a:lstStyle/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Лектор </a:t>
            </a:r>
          </a:p>
          <a:p>
            <a:r>
              <a:rPr lang="uk-UA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Серпінська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Ольга Ігорівна</a:t>
            </a:r>
          </a:p>
          <a:p>
            <a:r>
              <a:rPr lang="uk-UA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367</a:t>
            </a:r>
          </a:p>
          <a:p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o.serpinska@gmail.com</a:t>
            </a:r>
            <a:endParaRPr lang="uk-UA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2988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151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літератури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96153" y="832169"/>
            <a:ext cx="10999694" cy="5847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uk-UA" alt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Базова</a:t>
            </a:r>
            <a:endParaRPr kumimoji="0" lang="uk-UA" altLang="uk-UA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42900" algn="l"/>
              </a:tabLst>
            </a:pPr>
            <a:r>
              <a:rPr kumimoji="0" lang="uk-UA" altLang="uk-UA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Міхайленко</a:t>
            </a:r>
            <a:r>
              <a:rPr kumimoji="0" lang="uk-UA" alt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В.М., Федоренко Н.Д., Демченко В.В. Дискретна математика. Підручник. К. ЄУ., 2003., 318 с. </a:t>
            </a:r>
            <a:endParaRPr kumimoji="0" lang="uk-UA" altLang="uk-UA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42900" algn="l"/>
              </a:tabLst>
            </a:pPr>
            <a:r>
              <a:rPr kumimoji="0" lang="uk-UA" altLang="uk-UA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Акімов</a:t>
            </a:r>
            <a:r>
              <a:rPr kumimoji="0" lang="uk-UA" alt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О.Е. </a:t>
            </a:r>
            <a:r>
              <a:rPr kumimoji="0" lang="uk-UA" altLang="uk-UA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Дискретная</a:t>
            </a:r>
            <a:r>
              <a:rPr kumimoji="0" lang="uk-UA" alt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математика. -М., </a:t>
            </a:r>
            <a:r>
              <a:rPr kumimoji="0" lang="uk-UA" altLang="uk-UA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Лаборатория</a:t>
            </a:r>
            <a:r>
              <a:rPr kumimoji="0" lang="uk-UA" alt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uk-UA" altLang="uk-UA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базов</a:t>
            </a:r>
            <a:r>
              <a:rPr kumimoji="0" lang="ru-RU" alt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ы</a:t>
            </a:r>
            <a:r>
              <a:rPr kumimoji="0" lang="uk-UA" alt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 знаний, 2001, 350 с.</a:t>
            </a:r>
            <a:endParaRPr kumimoji="0" lang="uk-UA" altLang="uk-UA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42900" algn="l"/>
              </a:tabLst>
            </a:pPr>
            <a:r>
              <a:rPr kumimoji="0" lang="uk-UA" altLang="uk-UA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Иванов</a:t>
            </a:r>
            <a:r>
              <a:rPr kumimoji="0" lang="uk-UA" alt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Б.Н. </a:t>
            </a:r>
            <a:r>
              <a:rPr kumimoji="0" lang="uk-UA" altLang="uk-UA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Дискретная</a:t>
            </a:r>
            <a:r>
              <a:rPr kumimoji="0" lang="uk-UA" alt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математика – М., </a:t>
            </a:r>
            <a:r>
              <a:rPr kumimoji="0" lang="uk-UA" altLang="uk-UA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Лаборат</a:t>
            </a:r>
            <a:r>
              <a:rPr kumimoji="0" lang="uk-UA" alt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баз. </a:t>
            </a:r>
            <a:r>
              <a:rPr kumimoji="0" lang="uk-UA" altLang="uk-UA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</a:t>
            </a:r>
            <a:r>
              <a:rPr kumimoji="0" lang="uk-UA" alt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., 2002 г. 288 с.</a:t>
            </a:r>
            <a:endParaRPr kumimoji="0" lang="uk-UA" altLang="uk-UA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42900" algn="l"/>
              </a:tabLst>
            </a:pPr>
            <a:r>
              <a:rPr kumimoji="0" lang="uk-UA" alt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М. </a:t>
            </a:r>
            <a:r>
              <a:rPr kumimoji="0" lang="uk-UA" altLang="uk-UA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Свалш</a:t>
            </a:r>
            <a:r>
              <a:rPr kumimoji="0" lang="uk-UA" alt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uk-UA" altLang="uk-UA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К.Тхуласирами</a:t>
            </a:r>
            <a:r>
              <a:rPr kumimoji="0" lang="uk-UA" alt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uk-UA" altLang="uk-UA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Графн</a:t>
            </a:r>
            <a:r>
              <a:rPr kumimoji="0" lang="uk-UA" alt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сети и алгоритм</a:t>
            </a:r>
            <a:r>
              <a:rPr kumimoji="0" lang="ru-RU" alt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ы</a:t>
            </a:r>
            <a:r>
              <a:rPr kumimoji="0" lang="uk-UA" alt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uk-UA" altLang="uk-UA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М.Мир</a:t>
            </a:r>
            <a:r>
              <a:rPr kumimoji="0" lang="uk-UA" alt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1984. - 452 с.</a:t>
            </a:r>
            <a:endParaRPr kumimoji="0" lang="uk-UA" altLang="uk-UA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42900" algn="l"/>
              </a:tabLst>
            </a:pPr>
            <a:r>
              <a:rPr kumimoji="0" lang="uk-UA" altLang="uk-UA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Нікольський</a:t>
            </a:r>
            <a:r>
              <a:rPr kumimoji="0" lang="uk-UA" altLang="uk-UA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Ю. В., Пасічник В. В., Щербина Ю. М. Дискретна математика: підручник. – Львів: Магнолія-2006, 2010.- 431с.</a:t>
            </a:r>
            <a:endParaRPr kumimoji="0" lang="uk-UA" altLang="uk-UA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uk-UA" alt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Допоміжна</a:t>
            </a:r>
            <a:endParaRPr kumimoji="0" lang="uk-UA" altLang="uk-UA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42900" algn="l"/>
              </a:tabLst>
            </a:pPr>
            <a:r>
              <a:rPr kumimoji="0" lang="uk-UA" alt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Федоренко Н.Д., Демченко В.В., Основи дискретного аналізу. Навчальний посібник. - К. КНУБА, 2003. -108 с.</a:t>
            </a:r>
            <a:endParaRPr kumimoji="0" lang="uk-UA" altLang="uk-UA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42900" algn="l"/>
              </a:tabLst>
            </a:pPr>
            <a:r>
              <a:rPr kumimoji="0" lang="uk-UA" altLang="uk-UA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Міхайленко</a:t>
            </a:r>
            <a:r>
              <a:rPr kumimoji="0" lang="uk-UA" alt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В.М., Федоренко Н.Д., Спеціальні розділи математики. К. Вища школа, 1992, - 214 с.</a:t>
            </a:r>
            <a:endParaRPr kumimoji="0" lang="uk-UA" altLang="uk-UA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42900" algn="l"/>
              </a:tabLst>
            </a:pPr>
            <a:r>
              <a:rPr kumimoji="0" lang="ru-RU" alt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Кузнецов О.П., Адельсон-Вельский П.М. Дискретная математика для инженера. – М.: </a:t>
            </a:r>
            <a:r>
              <a:rPr kumimoji="0" lang="ru-RU" altLang="uk-UA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Энергоатомиздат</a:t>
            </a:r>
            <a:r>
              <a:rPr kumimoji="0" lang="ru-RU" alt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1998. – 480с.</a:t>
            </a:r>
            <a:endParaRPr kumimoji="0" lang="uk-UA" altLang="uk-UA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42900" algn="l"/>
              </a:tabLst>
            </a:pPr>
            <a:r>
              <a:rPr kumimoji="0" lang="ru-RU" alt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Новиков П.С. Элементы математической логики. – М.: Наука, 1973. – 399с.</a:t>
            </a:r>
            <a:endParaRPr kumimoji="0" lang="uk-UA" altLang="uk-UA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42900" algn="l"/>
              </a:tabLst>
            </a:pPr>
            <a:r>
              <a:rPr kumimoji="0" lang="ru-RU" alt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Яблонский С.В. Введение в дискретную математику. М.: Наука, 1986. – 384с.</a:t>
            </a:r>
            <a:endParaRPr kumimoji="0" lang="ru-RU" altLang="uk-UA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487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1767" y="165620"/>
            <a:ext cx="10722033" cy="48277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1. </a:t>
            </a:r>
            <a:r>
              <a:rPr lang="ru-RU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Множини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над </a:t>
            </a:r>
            <a:r>
              <a:rPr lang="ru-RU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множинами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084" y="753283"/>
            <a:ext cx="10515600" cy="4603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§1. </a:t>
            </a:r>
            <a:r>
              <a:rPr lang="uk-UA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поняття та визначення теорії множин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2438" y="2332411"/>
            <a:ext cx="1119724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Синонімами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є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збірка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елементами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дочка,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елементами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сім’я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2439" y="3797275"/>
            <a:ext cx="1129007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позначають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великими буквами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латинського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алфавіту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А, В, С, D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,…, 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малими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буквами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алфавіту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а, b, с, d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,... Про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даної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говорять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належать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символічно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записують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так: </a:t>
            </a:r>
          </a:p>
          <a:p>
            <a:pPr algn="ctr"/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Читають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належить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в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протилежному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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472437" y="1318548"/>
            <a:ext cx="111972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ru-RU" sz="2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Під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множиною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розуміють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довільну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сукупність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об’єктів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об’єднаних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деякою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ознакою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uk-UA" sz="2800" dirty="0"/>
          </a:p>
        </p:txBody>
      </p:sp>
    </p:spTree>
    <p:extLst>
      <p:ext uri="{BB962C8B-B14F-4D97-AF65-F5344CB8AC3E}">
        <p14:creationId xmlns="" xmlns:p14="http://schemas.microsoft.com/office/powerpoint/2010/main" val="160047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423949" y="0"/>
                <a:ext cx="11521440" cy="22467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Множина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що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не </a:t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містить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жодного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елемента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називається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b="1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порожньою</a:t>
                </a:r>
                <a:r>
                  <a:rPr lang="ru-RU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множиною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Позначається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символом Ø. </a:t>
                </a:r>
              </a:p>
              <a:p>
                <a:pPr algn="just"/>
                <a:r>
                  <a:rPr lang="ru-RU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Приклад 1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Множина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трикутників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з </a:t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двома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прямими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кутами - </a:t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порожня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algn="just"/>
                <a:r>
                  <a:rPr lang="ru-RU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Приклад 2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Множина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коренів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рівняння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=−1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 </a:t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множині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дійсних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чисел – </a:t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порожня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949" y="0"/>
                <a:ext cx="11521440" cy="2246769"/>
              </a:xfrm>
              <a:prstGeom prst="rect">
                <a:avLst/>
              </a:prstGeom>
              <a:blipFill>
                <a:blip r:embed="rId2"/>
                <a:stretch>
                  <a:fillRect l="-1111" t="-2710" r="-1058" b="-6504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423949" y="2246769"/>
            <a:ext cx="115214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uk-UA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Множина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яка вміщує в собі всі множини, що розглядаються, називається </a:t>
            </a:r>
            <a:r>
              <a:rPr lang="uk-UA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універсальною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множиною або </a:t>
            </a:r>
            <a:r>
              <a:rPr lang="uk-UA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універс</a:t>
            </a:r>
            <a:r>
              <a:rPr lang="uk-UA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uk-UA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мом</a:t>
            </a:r>
            <a:r>
              <a:rPr lang="uk-UA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 позначається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uk-UA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9446" y="4108817"/>
            <a:ext cx="115214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Позначують </a:t>
            </a:r>
            <a:r>
              <a:rPr lang="uk-UA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lang="uk-UA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або </a:t>
            </a:r>
            <a:r>
              <a:rPr lang="uk-UA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</a:t>
            </a:r>
            <a:r>
              <a:rPr lang="uk-UA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Читають: “множина </a:t>
            </a:r>
            <a:r>
              <a:rPr lang="uk-UA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міститься у множині </a:t>
            </a:r>
            <a:r>
              <a:rPr lang="uk-UA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”, “множина </a:t>
            </a:r>
            <a:r>
              <a:rPr lang="uk-UA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містить множину </a:t>
            </a:r>
            <a:r>
              <a:rPr lang="uk-UA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”. Знаки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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називаються </a:t>
            </a:r>
            <a:r>
              <a:rPr lang="uk-UA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знаками включення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або </a:t>
            </a:r>
            <a:r>
              <a:rPr lang="uk-UA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нестрогого включення</a:t>
            </a:r>
            <a:r>
              <a:rPr lang="uk-UA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Якщо </a:t>
            </a:r>
            <a:r>
              <a:rPr lang="uk-UA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lang="uk-UA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однак </a:t>
            </a:r>
            <a:r>
              <a:rPr lang="uk-UA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uk-UA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то пишуть </a:t>
            </a:r>
            <a:r>
              <a:rPr lang="uk-UA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</a:t>
            </a:r>
            <a:r>
              <a:rPr lang="uk-UA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називають множину </a:t>
            </a:r>
            <a:r>
              <a:rPr lang="uk-UA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власною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строгою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або </a:t>
            </a:r>
            <a:r>
              <a:rPr lang="uk-UA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істинною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uk-UA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підмножиною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множини </a:t>
            </a:r>
            <a:r>
              <a:rPr lang="uk-UA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Знак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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(або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 на відміну від </a:t>
            </a:r>
            <a:r>
              <a:rPr lang="uk-UA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знака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(або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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 називається </a:t>
            </a:r>
            <a:r>
              <a:rPr lang="uk-UA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знаком строгого включення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19446" y="3154710"/>
            <a:ext cx="115214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705" indent="450215" algn="just"/>
            <a:r>
              <a:rPr lang="uk-UA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Множину </a:t>
            </a:r>
            <a:r>
              <a:rPr lang="uk-UA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називають </a:t>
            </a:r>
            <a:r>
              <a:rPr lang="uk-UA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підмножиною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множини </a:t>
            </a:r>
            <a:r>
              <a:rPr lang="uk-UA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тоді і тільки тоді, коли кожний елемент множини </a:t>
            </a:r>
            <a:r>
              <a:rPr lang="uk-UA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належить і множині </a:t>
            </a:r>
            <a:r>
              <a:rPr lang="uk-UA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uk-U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888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5"/>
          <p:cNvSpPr/>
          <p:nvPr/>
        </p:nvSpPr>
        <p:spPr>
          <a:xfrm>
            <a:off x="346167" y="260373"/>
            <a:ext cx="1145493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називаються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рівними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вони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містять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коли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елементом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навпаки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Позначається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А=В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6"/>
          <p:cNvSpPr/>
          <p:nvPr/>
        </p:nvSpPr>
        <p:spPr>
          <a:xfrm>
            <a:off x="346167" y="1769153"/>
            <a:ext cx="115242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3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={2, 4, 6} i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={4, 2, 6}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собою, вони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містять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однакові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6167" y="2834773"/>
            <a:ext cx="1142406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ru-RU" sz="28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Множини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елементами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є числа,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називаються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числовими</a:t>
            </a:r>
            <a:r>
              <a:rPr lang="ru-RU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множинами</a:t>
            </a:r>
            <a:r>
              <a:rPr lang="ru-RU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Для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запису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деяких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стандартних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числових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множин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користуються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загальноприйнятими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позначеннями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</a:p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N = {1, 2, 3, 4, 5, …} –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множина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натуральних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чисел;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= {0, 1, 2, 3, 4, 5 …} –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множина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цілих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невід’ємних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чисел; </a:t>
            </a:r>
          </a:p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Z = {…, -3, -2, -1, 0, 1, 2, 3, …} –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множина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цілих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чисел; </a:t>
            </a:r>
          </a:p>
          <a:p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Q – 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множина раціональних чисел; </a:t>
            </a:r>
          </a:p>
          <a:p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R – 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множина дійсних чисел. </a:t>
            </a:r>
            <a:endParaRPr lang="uk-UA" sz="2800" dirty="0"/>
          </a:p>
        </p:txBody>
      </p:sp>
    </p:spTree>
    <p:extLst>
      <p:ext uri="{BB962C8B-B14F-4D97-AF65-F5344CB8AC3E}">
        <p14:creationId xmlns="" xmlns:p14="http://schemas.microsoft.com/office/powerpoint/2010/main" val="3293370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52548" y="1679637"/>
                <a:ext cx="11686903" cy="50475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9705" indent="450215" algn="just">
                  <a:spcAft>
                    <a:spcPts val="0"/>
                  </a:spcAft>
                </a:pPr>
                <a:r>
                  <a:rPr lang="ru-RU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Кількість</a:t>
                </a:r>
                <a:r>
                  <a:rPr lang="ru-RU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елементів</a:t>
                </a:r>
                <a:r>
                  <a:rPr lang="ru-RU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скінченої</a:t>
                </a:r>
                <a:r>
                  <a:rPr lang="ru-RU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множини</a:t>
                </a:r>
                <a:r>
                  <a:rPr lang="ru-RU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називається</a:t>
                </a:r>
                <a:r>
                  <a:rPr lang="ru-RU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/>
                </a:r>
                <a:r>
                  <a:rPr lang="ru-RU" sz="2800" b="1" i="1" dirty="0" err="1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потужністю</a:t>
                </a:r>
                <a:r>
                  <a:rPr lang="ru-RU" sz="2800" b="1" i="1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множини</a:t>
                </a:r>
                <a:r>
                  <a:rPr lang="ru-RU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179705" indent="450215" algn="just">
                  <a:spcAft>
                    <a:spcPts val="0"/>
                  </a:spcAft>
                </a:pPr>
                <a:r>
                  <a:rPr lang="ru-RU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Потужність</a:t>
                </a:r>
                <a:r>
                  <a:rPr lang="ru-RU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множини</a:t>
                </a:r>
                <a:r>
                  <a:rPr lang="ru-RU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/>
                </a:r>
                <a:r>
                  <a:rPr lang="ru-RU" sz="2800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А</a:t>
                </a:r>
                <a:r>
                  <a:rPr lang="ru-RU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позначається</a:t>
                </a:r>
                <a:r>
                  <a:rPr lang="ru-RU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|</a:t>
                </a:r>
                <a:r>
                  <a:rPr lang="ru-RU" sz="2800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А</a:t>
                </a:r>
                <a:r>
                  <a:rPr lang="ru-RU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|.  </a:t>
                </a:r>
                <a:r>
                  <a:rPr lang="ru-RU" sz="2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Наприклад</a:t>
                </a:r>
                <a:r>
                  <a:rPr lang="ru-RU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|</a:t>
                </a:r>
                <a:r>
                  <a:rPr lang="ru-RU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</a:t>
                </a:r>
                <a:r>
                  <a:rPr lang="ru-RU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| = </a:t>
                </a:r>
                <a:r>
                  <a:rPr lang="ru-RU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0, </a:t>
                </a:r>
                <a:r>
                  <a:rPr lang="ru-RU" sz="2800" dirty="0" err="1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якщо</a:t>
                </a:r>
                <a:r>
                  <a:rPr lang="ru-RU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/>
                </a:r>
                <a:r>
                  <a:rPr lang="ru-RU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{0; 1; 3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}, </a:t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тоді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потужність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|</a:t>
                </a:r>
                <a:r>
                  <a:rPr lang="ru-RU" sz="2800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А</a:t>
                </a:r>
                <a:r>
                  <a:rPr lang="ru-RU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|=3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2800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179705" indent="450215" algn="just">
                  <a:spcAft>
                    <a:spcPts val="0"/>
                  </a:spcAft>
                </a:pPr>
                <a:r>
                  <a:rPr lang="ru-RU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Якщо</a:t>
                </a:r>
                <a:r>
                  <a:rPr lang="ru-RU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|</a:t>
                </a:r>
                <a:r>
                  <a:rPr lang="ru-RU" sz="2800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ru-RU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| = |</a:t>
                </a:r>
                <a:r>
                  <a:rPr lang="ru-RU" sz="2800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r>
                  <a:rPr lang="ru-RU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|, то </a:t>
                </a:r>
                <a:r>
                  <a:rPr lang="ru-RU" sz="2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множини</a:t>
                </a:r>
                <a:r>
                  <a:rPr lang="ru-RU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/>
                </a:r>
                <a:r>
                  <a:rPr lang="ru-RU" sz="2800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А</a:t>
                </a:r>
                <a:r>
                  <a:rPr lang="ru-RU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та </a:t>
                </a:r>
                <a:r>
                  <a:rPr lang="ru-RU" sz="2800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</a:t>
                </a:r>
                <a:r>
                  <a:rPr lang="ru-RU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називають</a:t>
                </a:r>
                <a:r>
                  <a:rPr lang="ru-RU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/>
                </a:r>
                <a:r>
                  <a:rPr lang="ru-RU" sz="2800" b="1" i="1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рівнопотужними</a:t>
                </a:r>
                <a:r>
                  <a:rPr lang="ru-RU" sz="2800" b="1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179705" indent="450215" algn="just"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Множина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всіх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підмножин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деякої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основної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множини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А </a:t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називається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булеаном</a:t>
                </a:r>
                <a:r>
                  <a:rPr lang="ru-RU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і </a:t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позначається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ru-RU" sz="2800" i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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Булеан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включає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порожню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множину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і саму </a:t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множину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uk-UA" dirty="0"/>
                  <a:t/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</a:t>
                </a:r>
                <a:r>
                  <a:rPr lang="uk-UA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кщо 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множина </a:t>
                </a:r>
                <a:r>
                  <a:rPr lang="uk-UA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 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має </a:t>
                </a:r>
                <a:r>
                  <a:rPr lang="uk-UA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 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елементів, то </a:t>
                </a:r>
                <a:r>
                  <a:rPr lang="uk-UA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булеан</a:t>
                </a:r>
                <a:r>
                  <a:rPr lang="uk-UA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ru-RU" sz="2800" i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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міститиме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uk-UA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uk-UA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елементів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через що його називають </a:t>
                </a:r>
                <a:r>
                  <a:rPr lang="uk-UA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множиною-степенем 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множини </a:t>
                </a:r>
                <a:r>
                  <a:rPr lang="uk-UA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:r>
                  <a:rPr lang="uk-UA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548" y="1679637"/>
                <a:ext cx="11686903" cy="5047536"/>
              </a:xfrm>
              <a:prstGeom prst="rect">
                <a:avLst/>
              </a:prstGeom>
              <a:blipFill>
                <a:blip r:embed="rId2"/>
                <a:stretch>
                  <a:fillRect t="-1329" r="-1043" b="-132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579120" y="190140"/>
            <a:ext cx="113603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Скінченною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натуральне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число,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дорівнює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протилежному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нескінченною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877943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40688" y="127062"/>
            <a:ext cx="55397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§2. </a:t>
            </a:r>
            <a:r>
              <a:rPr lang="uk-UA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 задання множин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1886" y="889153"/>
            <a:ext cx="11295809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множини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dirty="0" smtClean="0"/>
          </a:p>
          <a:p>
            <a:pPr algn="just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{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b, 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а,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{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b, c,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…}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трьох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безліч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1886" y="2728462"/>
            <a:ext cx="74661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2. P(</a:t>
            </a:r>
            <a:r>
              <a:rPr lang="ru-RU" sz="28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) – </a:t>
            </a:r>
            <a:r>
              <a:rPr lang="ru-RU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характеристичний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предикат (</a:t>
            </a:r>
            <a:r>
              <a:rPr lang="ru-RU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умова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uk-UA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2785999" y="3428998"/>
            <a:ext cx="43765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А = {</a:t>
            </a: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х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| P(</a:t>
            </a: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)}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або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{</a:t>
            </a: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х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P(</a:t>
            </a: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)}.</a:t>
            </a:r>
            <a:endParaRPr lang="uk-UA" sz="2800" dirty="0"/>
          </a:p>
        </p:txBody>
      </p:sp>
      <p:sp>
        <p:nvSpPr>
          <p:cNvPr id="6" name="Rectangle 5"/>
          <p:cNvSpPr/>
          <p:nvPr/>
        </p:nvSpPr>
        <p:spPr>
          <a:xfrm>
            <a:off x="489667" y="4129534"/>
            <a:ext cx="8691803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Приклад 4.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А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 {</a:t>
            </a: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х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| (</a:t>
            </a: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х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–1)(</a:t>
            </a: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х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– 2)(</a:t>
            </a: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х</a:t>
            </a:r>
            <a:r>
              <a:rPr lang="ru-RU" sz="2800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– 9) = 0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}.</a:t>
            </a:r>
            <a:endParaRPr lang="en-US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{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|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непарне число } </a:t>
            </a:r>
          </a:p>
          <a:p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{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|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uk-UA" sz="2800" b="1" i="1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},</a:t>
            </a:r>
          </a:p>
          <a:p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{ </a:t>
            </a:r>
            <a:r>
              <a:rPr lang="uk-UA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8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|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uk-UA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8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uk-UA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 }.</a:t>
            </a:r>
          </a:p>
          <a:p>
            <a:endParaRPr lang="uk-UA" sz="2800" dirty="0"/>
          </a:p>
        </p:txBody>
      </p:sp>
    </p:spTree>
    <p:extLst>
      <p:ext uri="{BB962C8B-B14F-4D97-AF65-F5344CB8AC3E}">
        <p14:creationId xmlns="" xmlns:p14="http://schemas.microsoft.com/office/powerpoint/2010/main" val="374842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31075" y="285707"/>
            <a:ext cx="44518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Діаграми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Ейлера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-Венна</a:t>
            </a:r>
            <a:endParaRPr lang="uk-UA" sz="2800" b="1" dirty="0"/>
          </a:p>
        </p:txBody>
      </p:sp>
      <p:grpSp>
        <p:nvGrpSpPr>
          <p:cNvPr id="12" name="Группа 298"/>
          <p:cNvGrpSpPr>
            <a:grpSpLocks/>
          </p:cNvGrpSpPr>
          <p:nvPr/>
        </p:nvGrpSpPr>
        <p:grpSpPr bwMode="auto">
          <a:xfrm>
            <a:off x="1431788" y="1095102"/>
            <a:ext cx="3158408" cy="2161690"/>
            <a:chOff x="4941" y="8464"/>
            <a:chExt cx="2471" cy="1920"/>
          </a:xfrm>
        </p:grpSpPr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4941" y="8464"/>
              <a:ext cx="2352" cy="19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uk-UA"/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5541" y="8944"/>
              <a:ext cx="1152" cy="115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uk-UA"/>
            </a:p>
          </p:txBody>
        </p:sp>
        <p:sp>
          <p:nvSpPr>
            <p:cNvPr id="15" name="Text Box 5"/>
            <p:cNvSpPr txBox="1">
              <a:spLocks noChangeArrowheads="1"/>
            </p:cNvSpPr>
            <p:nvPr/>
          </p:nvSpPr>
          <p:spPr bwMode="auto">
            <a:xfrm>
              <a:off x="6836" y="8510"/>
              <a:ext cx="576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U</a:t>
              </a:r>
              <a:endParaRPr lang="uk-U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 Box 6"/>
            <p:cNvSpPr txBox="1">
              <a:spLocks noChangeArrowheads="1"/>
            </p:cNvSpPr>
            <p:nvPr/>
          </p:nvSpPr>
          <p:spPr bwMode="auto">
            <a:xfrm>
              <a:off x="5901" y="9184"/>
              <a:ext cx="565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</a:t>
              </a:r>
              <a:r>
                <a:rPr lang="en-US" sz="1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  <a:endParaRPr lang="uk-U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5593079" y="1068763"/>
            <a:ext cx="3145971" cy="2188029"/>
            <a:chOff x="1872" y="2880"/>
            <a:chExt cx="3024" cy="2304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2228" y="3057"/>
              <a:ext cx="1245" cy="124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pattFill prst="wdUpDiag">
                    <a:fgClr>
                      <a:srgbClr val="000000"/>
                    </a:fgClr>
                    <a:bgClr>
                      <a:srgbClr val="FFFFFF"/>
                    </a:bgClr>
                  </a:patt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uk-UA"/>
            </a:p>
          </p:txBody>
        </p:sp>
        <p:cxnSp>
          <p:nvCxnSpPr>
            <p:cNvPr id="19" name="Line 101"/>
            <p:cNvCxnSpPr/>
            <p:nvPr/>
          </p:nvCxnSpPr>
          <p:spPr bwMode="auto">
            <a:xfrm flipH="1">
              <a:off x="2320" y="3077"/>
              <a:ext cx="652" cy="24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3117" y="3057"/>
              <a:ext cx="1245" cy="124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uk-UA"/>
            </a:p>
          </p:txBody>
        </p:sp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2687" y="3766"/>
              <a:ext cx="1245" cy="124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uk-UA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872" y="2880"/>
              <a:ext cx="3024" cy="230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uk-UA"/>
            </a:p>
          </p:txBody>
        </p:sp>
        <p:sp>
          <p:nvSpPr>
            <p:cNvPr id="23" name="Text Box 105"/>
            <p:cNvSpPr txBox="1">
              <a:spLocks noChangeArrowheads="1"/>
            </p:cNvSpPr>
            <p:nvPr/>
          </p:nvSpPr>
          <p:spPr bwMode="auto">
            <a:xfrm>
              <a:off x="2334" y="3039"/>
              <a:ext cx="432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uk-UA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Journal"/>
                </a:rPr>
                <a:t>А</a:t>
              </a:r>
              <a:endParaRPr lang="uk-UA" sz="2400" dirty="0">
                <a:effectLst/>
                <a:latin typeface="Journal"/>
                <a:ea typeface="Times New Roman" panose="02020603050405020304" pitchFamily="18" charset="0"/>
                <a:cs typeface="Journal"/>
              </a:endParaRPr>
            </a:p>
          </p:txBody>
        </p:sp>
        <p:sp>
          <p:nvSpPr>
            <p:cNvPr id="24" name="Text Box 106"/>
            <p:cNvSpPr txBox="1">
              <a:spLocks noChangeArrowheads="1"/>
            </p:cNvSpPr>
            <p:nvPr/>
          </p:nvSpPr>
          <p:spPr bwMode="auto">
            <a:xfrm>
              <a:off x="3804" y="3024"/>
              <a:ext cx="432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uk-UA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Journal"/>
                </a:rPr>
                <a:t>В</a:t>
              </a:r>
              <a:endParaRPr lang="uk-UA" sz="2400" dirty="0">
                <a:effectLst/>
                <a:latin typeface="Journal"/>
                <a:ea typeface="Times New Roman" panose="02020603050405020304" pitchFamily="18" charset="0"/>
                <a:cs typeface="Journal"/>
              </a:endParaRPr>
            </a:p>
          </p:txBody>
        </p:sp>
        <p:sp>
          <p:nvSpPr>
            <p:cNvPr id="25" name="Text Box 107"/>
            <p:cNvSpPr txBox="1">
              <a:spLocks noChangeArrowheads="1"/>
            </p:cNvSpPr>
            <p:nvPr/>
          </p:nvSpPr>
          <p:spPr bwMode="auto">
            <a:xfrm>
              <a:off x="3138" y="4545"/>
              <a:ext cx="432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uk-UA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Journal"/>
                </a:rPr>
                <a:t>С</a:t>
              </a:r>
              <a:endParaRPr lang="uk-UA" sz="2400" dirty="0">
                <a:effectLst/>
                <a:latin typeface="Journal"/>
                <a:ea typeface="Times New Roman" panose="02020603050405020304" pitchFamily="18" charset="0"/>
                <a:cs typeface="Journal"/>
              </a:endParaRPr>
            </a:p>
          </p:txBody>
        </p:sp>
        <p:sp>
          <p:nvSpPr>
            <p:cNvPr id="26" name="Text Box 108"/>
            <p:cNvSpPr txBox="1">
              <a:spLocks noChangeArrowheads="1"/>
            </p:cNvSpPr>
            <p:nvPr/>
          </p:nvSpPr>
          <p:spPr bwMode="auto">
            <a:xfrm>
              <a:off x="4464" y="2957"/>
              <a:ext cx="432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2400" b="1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Journal"/>
                </a:rPr>
                <a:t>U</a:t>
              </a:r>
              <a:endParaRPr lang="uk-UA" sz="2400" dirty="0">
                <a:effectLst/>
                <a:latin typeface="Journal"/>
                <a:ea typeface="Times New Roman" panose="02020603050405020304" pitchFamily="18" charset="0"/>
                <a:cs typeface="Journal"/>
              </a:endParaRPr>
            </a:p>
          </p:txBody>
        </p:sp>
        <p:sp>
          <p:nvSpPr>
            <p:cNvPr id="27" name="Text Box 109"/>
            <p:cNvSpPr txBox="1">
              <a:spLocks noChangeArrowheads="1"/>
            </p:cNvSpPr>
            <p:nvPr/>
          </p:nvSpPr>
          <p:spPr bwMode="auto">
            <a:xfrm>
              <a:off x="3093" y="3699"/>
              <a:ext cx="432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Journal"/>
                </a:rPr>
                <a:t>5</a:t>
              </a:r>
              <a:endParaRPr lang="uk-UA" sz="1200">
                <a:effectLst/>
                <a:latin typeface="Journal"/>
                <a:ea typeface="Times New Roman" panose="02020603050405020304" pitchFamily="18" charset="0"/>
                <a:cs typeface="Journal"/>
              </a:endParaRPr>
            </a:p>
          </p:txBody>
        </p:sp>
        <p:sp>
          <p:nvSpPr>
            <p:cNvPr id="28" name="Text Box 110"/>
            <p:cNvSpPr txBox="1">
              <a:spLocks noChangeArrowheads="1"/>
            </p:cNvSpPr>
            <p:nvPr/>
          </p:nvSpPr>
          <p:spPr bwMode="auto">
            <a:xfrm>
              <a:off x="3456" y="3888"/>
              <a:ext cx="432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Journal"/>
                </a:rPr>
                <a:t>6</a:t>
              </a:r>
              <a:endParaRPr lang="uk-UA" sz="1200">
                <a:effectLst/>
                <a:latin typeface="Journal"/>
                <a:ea typeface="Times New Roman" panose="02020603050405020304" pitchFamily="18" charset="0"/>
                <a:cs typeface="Journal"/>
              </a:endParaRPr>
            </a:p>
          </p:txBody>
        </p:sp>
        <p:sp>
          <p:nvSpPr>
            <p:cNvPr id="29" name="Text Box 111"/>
            <p:cNvSpPr txBox="1">
              <a:spLocks noChangeArrowheads="1"/>
            </p:cNvSpPr>
            <p:nvPr/>
          </p:nvSpPr>
          <p:spPr bwMode="auto">
            <a:xfrm>
              <a:off x="2736" y="3888"/>
              <a:ext cx="720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Journal"/>
                </a:rPr>
                <a:t>7,9</a:t>
              </a:r>
              <a:endParaRPr lang="uk-UA" sz="1200">
                <a:effectLst/>
                <a:latin typeface="Journal"/>
                <a:ea typeface="Times New Roman" panose="02020603050405020304" pitchFamily="18" charset="0"/>
                <a:cs typeface="Journal"/>
              </a:endParaRPr>
            </a:p>
          </p:txBody>
        </p:sp>
        <p:sp>
          <p:nvSpPr>
            <p:cNvPr id="30" name="Text Box 112"/>
            <p:cNvSpPr txBox="1">
              <a:spLocks noChangeArrowheads="1"/>
            </p:cNvSpPr>
            <p:nvPr/>
          </p:nvSpPr>
          <p:spPr bwMode="auto">
            <a:xfrm>
              <a:off x="2547" y="3456"/>
              <a:ext cx="432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Journal"/>
                </a:rPr>
                <a:t>1</a:t>
              </a:r>
              <a:endParaRPr lang="uk-UA" sz="1200">
                <a:effectLst/>
                <a:latin typeface="Journal"/>
                <a:ea typeface="Times New Roman" panose="02020603050405020304" pitchFamily="18" charset="0"/>
                <a:cs typeface="Journal"/>
              </a:endParaRPr>
            </a:p>
          </p:txBody>
        </p:sp>
        <p:sp>
          <p:nvSpPr>
            <p:cNvPr id="31" name="Text Box 113"/>
            <p:cNvSpPr txBox="1">
              <a:spLocks noChangeArrowheads="1"/>
            </p:cNvSpPr>
            <p:nvPr/>
          </p:nvSpPr>
          <p:spPr bwMode="auto">
            <a:xfrm>
              <a:off x="3600" y="3312"/>
              <a:ext cx="432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Journal"/>
                </a:rPr>
                <a:t>2 </a:t>
              </a:r>
              <a:endParaRPr lang="uk-UA" sz="1200">
                <a:effectLst/>
                <a:latin typeface="Journal"/>
                <a:ea typeface="Times New Roman" panose="02020603050405020304" pitchFamily="18" charset="0"/>
                <a:cs typeface="Journal"/>
              </a:endParaRPr>
            </a:p>
            <a:p>
              <a:pPr algn="just">
                <a:spcAft>
                  <a:spcPts val="0"/>
                </a:spcAft>
              </a:pPr>
              <a:r>
                <a:rPr lang="en-US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Journal"/>
                </a:rPr>
                <a:t>4</a:t>
              </a:r>
              <a:endParaRPr lang="uk-UA" sz="1200">
                <a:effectLst/>
                <a:latin typeface="Journal"/>
                <a:ea typeface="Times New Roman" panose="02020603050405020304" pitchFamily="18" charset="0"/>
                <a:cs typeface="Journal"/>
              </a:endParaRPr>
            </a:p>
          </p:txBody>
        </p:sp>
        <p:sp>
          <p:nvSpPr>
            <p:cNvPr id="32" name="Text Box 114"/>
            <p:cNvSpPr txBox="1">
              <a:spLocks noChangeArrowheads="1"/>
            </p:cNvSpPr>
            <p:nvPr/>
          </p:nvSpPr>
          <p:spPr bwMode="auto">
            <a:xfrm>
              <a:off x="3099" y="3357"/>
              <a:ext cx="432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Journal"/>
                </a:rPr>
                <a:t>3</a:t>
              </a:r>
              <a:endParaRPr lang="uk-UA" sz="1200">
                <a:effectLst/>
                <a:latin typeface="Journal"/>
                <a:ea typeface="Times New Roman" panose="02020603050405020304" pitchFamily="18" charset="0"/>
                <a:cs typeface="Journal"/>
              </a:endParaRPr>
            </a:p>
          </p:txBody>
        </p:sp>
        <p:sp>
          <p:nvSpPr>
            <p:cNvPr id="33" name="Text Box 115"/>
            <p:cNvSpPr txBox="1">
              <a:spLocks noChangeArrowheads="1"/>
            </p:cNvSpPr>
            <p:nvPr/>
          </p:nvSpPr>
          <p:spPr bwMode="auto">
            <a:xfrm>
              <a:off x="3138" y="4320"/>
              <a:ext cx="432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Journal"/>
                </a:rPr>
                <a:t>8</a:t>
              </a:r>
              <a:endParaRPr lang="uk-UA" sz="1200">
                <a:effectLst/>
                <a:latin typeface="Journal"/>
                <a:ea typeface="Times New Roman" panose="02020603050405020304" pitchFamily="18" charset="0"/>
                <a:cs typeface="Journal"/>
              </a:endParaRPr>
            </a:p>
          </p:txBody>
        </p:sp>
        <p:cxnSp>
          <p:nvCxnSpPr>
            <p:cNvPr id="34" name="Line 116"/>
            <p:cNvCxnSpPr/>
            <p:nvPr/>
          </p:nvCxnSpPr>
          <p:spPr bwMode="auto">
            <a:xfrm flipH="1">
              <a:off x="2240" y="3224"/>
              <a:ext cx="1003" cy="39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Line 117"/>
            <p:cNvCxnSpPr/>
            <p:nvPr/>
          </p:nvCxnSpPr>
          <p:spPr bwMode="auto">
            <a:xfrm flipH="1">
              <a:off x="2240" y="3392"/>
              <a:ext cx="935" cy="35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" name="Line 118"/>
            <p:cNvCxnSpPr/>
            <p:nvPr/>
          </p:nvCxnSpPr>
          <p:spPr bwMode="auto">
            <a:xfrm flipH="1">
              <a:off x="2272" y="3552"/>
              <a:ext cx="833" cy="3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Line 119"/>
            <p:cNvCxnSpPr/>
            <p:nvPr/>
          </p:nvCxnSpPr>
          <p:spPr bwMode="auto">
            <a:xfrm flipH="1">
              <a:off x="2312" y="3696"/>
              <a:ext cx="805" cy="31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Line 120"/>
            <p:cNvCxnSpPr/>
            <p:nvPr/>
          </p:nvCxnSpPr>
          <p:spPr bwMode="auto">
            <a:xfrm flipH="1">
              <a:off x="2416" y="3816"/>
              <a:ext cx="720" cy="29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Line 121"/>
            <p:cNvCxnSpPr/>
            <p:nvPr/>
          </p:nvCxnSpPr>
          <p:spPr bwMode="auto">
            <a:xfrm flipH="1">
              <a:off x="2675" y="4032"/>
              <a:ext cx="550" cy="23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Line 122"/>
            <p:cNvCxnSpPr/>
            <p:nvPr/>
          </p:nvCxnSpPr>
          <p:spPr bwMode="auto">
            <a:xfrm flipH="1">
              <a:off x="2256" y="3136"/>
              <a:ext cx="890" cy="34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" name="Line 123"/>
            <p:cNvCxnSpPr/>
            <p:nvPr/>
          </p:nvCxnSpPr>
          <p:spPr bwMode="auto">
            <a:xfrm flipH="1">
              <a:off x="2520" y="3944"/>
              <a:ext cx="652" cy="26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Line 124"/>
            <p:cNvCxnSpPr/>
            <p:nvPr/>
          </p:nvCxnSpPr>
          <p:spPr bwMode="auto">
            <a:xfrm flipH="1">
              <a:off x="2872" y="4144"/>
              <a:ext cx="380" cy="15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3" name="Rectangle 42"/>
          <p:cNvSpPr/>
          <p:nvPr/>
        </p:nvSpPr>
        <p:spPr>
          <a:xfrm>
            <a:off x="537412" y="3687941"/>
            <a:ext cx="1114078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Аналітичний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символів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над </a:t>
            </a:r>
            <a:r>
              <a:rPr lang="ru-RU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множинами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дужок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32207983"/>
              </p:ext>
            </p:extLst>
          </p:nvPr>
        </p:nvGraphicFramePr>
        <p:xfrm>
          <a:off x="2377613" y="4763166"/>
          <a:ext cx="6361437" cy="670091"/>
        </p:xfrm>
        <a:graphic>
          <a:graphicData uri="http://schemas.openxmlformats.org/presentationml/2006/ole">
            <p:oleObj spid="_x0000_s3093" name="Уравнение" r:id="rId3" imgW="2616200" imgH="3429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7516659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DDF41F42CA4B04EAEFD0D380E5ABEC9" ma:contentTypeVersion="16" ma:contentTypeDescription="Створення нового документа." ma:contentTypeScope="" ma:versionID="6a678cdcafa099040b6ef4b343ba67c2">
  <xsd:schema xmlns:xsd="http://www.w3.org/2001/XMLSchema" xmlns:xs="http://www.w3.org/2001/XMLSchema" xmlns:p="http://schemas.microsoft.com/office/2006/metadata/properties" xmlns:ns2="dae31748-7135-4915-ac04-b02f7d6d0c4b" xmlns:ns3="52dbdaf3-bb59-4277-ac8c-e4cdb332f465" targetNamespace="http://schemas.microsoft.com/office/2006/metadata/properties" ma:root="true" ma:fieldsID="a176389a7707098397e8814059479f24" ns2:_="" ns3:_="">
    <xsd:import namespace="dae31748-7135-4915-ac04-b02f7d6d0c4b"/>
    <xsd:import namespace="52dbdaf3-bb59-4277-ac8c-e4cdb332f46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e31748-7135-4915-ac04-b02f7d6d0c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Теги зображень" ma:readOnly="false" ma:fieldId="{5cf76f15-5ced-4ddc-b409-7134ff3c332f}" ma:taxonomyMulti="true" ma:sspId="5b72861a-f4a8-45e9-bb96-918f8c6c5ce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dbdaf3-bb59-4277-ac8c-e4cdb332f465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4d7eecd2-4e65-4529-95a2-6dd5b72fe9bc}" ma:internalName="TaxCatchAll" ma:showField="CatchAllData" ma:web="52dbdaf3-bb59-4277-ac8c-e4cdb332f46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Спільний доступ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Відомості про тих, хто має доступ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вмісту"/>
        <xsd:element ref="dc:title" minOccurs="0" maxOccurs="1" ma:index="4" ma:displayName="Заголовок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ae31748-7135-4915-ac04-b02f7d6d0c4b">
      <Terms xmlns="http://schemas.microsoft.com/office/infopath/2007/PartnerControls"/>
    </lcf76f155ced4ddcb4097134ff3c332f>
    <TaxCatchAll xmlns="52dbdaf3-bb59-4277-ac8c-e4cdb332f465" xsi:nil="true"/>
  </documentManagement>
</p:properties>
</file>

<file path=customXml/itemProps1.xml><?xml version="1.0" encoding="utf-8"?>
<ds:datastoreItem xmlns:ds="http://schemas.openxmlformats.org/officeDocument/2006/customXml" ds:itemID="{DF325644-2B78-4839-85EC-F23E11BB1A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e31748-7135-4915-ac04-b02f7d6d0c4b"/>
    <ds:schemaRef ds:uri="52dbdaf3-bb59-4277-ac8c-e4cdb332f4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5D79F2C-FEB6-4AFA-AB24-FF3721757E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415139-D249-489B-90E4-24EA54D4324F}">
  <ds:schemaRefs>
    <ds:schemaRef ds:uri="http://schemas.microsoft.com/office/2006/metadata/properties"/>
    <ds:schemaRef ds:uri="http://schemas.microsoft.com/office/infopath/2007/PartnerControls"/>
    <ds:schemaRef ds:uri="dae31748-7135-4915-ac04-b02f7d6d0c4b"/>
    <ds:schemaRef ds:uri="52dbdaf3-bb59-4277-ac8c-e4cdb332f46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425</Words>
  <Application>Microsoft Office PowerPoint</Application>
  <PresentationFormat>Произвольный</PresentationFormat>
  <Paragraphs>65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Уравнение</vt:lpstr>
      <vt:lpstr>Дискретна математика 1 семестр</vt:lpstr>
      <vt:lpstr>Список літератури</vt:lpstr>
      <vt:lpstr>Тема 1. Множини, операції над множинами</vt:lpstr>
      <vt:lpstr>Слайд 4</vt:lpstr>
      <vt:lpstr>Слайд 5</vt:lpstr>
      <vt:lpstr>Слайд 6</vt:lpstr>
      <vt:lpstr>Слайд 7</vt:lpstr>
      <vt:lpstr>Слайд 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Дискретна математика 1 семестр</dc:title>
  <dc:creator>Stud</dc:creator>
  <cp:lastModifiedBy>НАТАША</cp:lastModifiedBy>
  <cp:revision>33</cp:revision>
  <dcterms:created xsi:type="dcterms:W3CDTF">2019-09-02T08:22:29Z</dcterms:created>
  <dcterms:modified xsi:type="dcterms:W3CDTF">2022-09-12T12:14:17Z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0x0101003DDF41F42CA4B04EAEFD0D380E5ABEC9</vt:lpwstr>
  </property>
  <property fmtid="{D5CDD505-2E9C-101B-9397-08002B2CF9AE}" pid="3" name="MediaServiceImageTags">
    <vt:lpwstr/>
  </property>
</Properties>
</file>