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1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1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0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7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1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0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3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9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68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26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30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77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Ле</a:t>
            </a:r>
            <a:r>
              <a:rPr lang="uk-UA" dirty="0" err="1" smtClean="0"/>
              <a:t>кция</a:t>
            </a:r>
            <a:r>
              <a:rPr lang="uk-UA" dirty="0" smtClean="0"/>
              <a:t> </a:t>
            </a:r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Диаграммы пакетов, диаграммы компонентов и диаграммы размещения 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3234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400" dirty="0"/>
              <a:t>Диаграммы компонентов и размещения строятся и используются на этапе реализации и сопровождения, когда базовая архитектура системы уже обычно определена; поэтому они однозначно получаются из диаграммы классов и для них достаточно привести по одному примеру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/>
          </a:p>
          <a:p>
            <a:pPr marL="0" indent="0">
              <a:buNone/>
            </a:pPr>
            <a:endParaRPr lang="ru-RU" sz="1400" dirty="0"/>
          </a:p>
          <a:p>
            <a:pPr marL="0" indent="0" algn="ctr">
              <a:buNone/>
            </a:pPr>
            <a:r>
              <a:rPr lang="ru-RU" sz="1400" b="1" dirty="0"/>
              <a:t>Рис. </a:t>
            </a:r>
            <a:r>
              <a:rPr lang="ru-RU" sz="1400" b="1" dirty="0" smtClean="0"/>
              <a:t>5</a:t>
            </a:r>
            <a:r>
              <a:rPr lang="ru-RU" sz="1400" dirty="0"/>
              <a:t>. </a:t>
            </a:r>
            <a:r>
              <a:rPr lang="ru-RU" sz="1400" i="1" dirty="0"/>
              <a:t>Диаграмма компонентов</a:t>
            </a: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587" y="2492896"/>
            <a:ext cx="3552825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95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800" dirty="0"/>
              <a:t>Один из важнейших вопросов методологии создания программного обеспечения - как разбить большую систему на небольшие подсистемы? Именно с этой точки зрения изменения, связанные с переходом от структурного подхода к объектно-ориентированному, являются наиболее заметными. Одна из идей заключается в группировке классов в компоненты более высокого уровня. В UML такой механизм группировки носит название пакетов (</a:t>
            </a:r>
            <a:r>
              <a:rPr lang="ru-RU" sz="1800" dirty="0" err="1"/>
              <a:t>package</a:t>
            </a:r>
            <a:r>
              <a:rPr lang="ru-RU" sz="1800" dirty="0"/>
              <a:t>).</a:t>
            </a:r>
          </a:p>
          <a:p>
            <a:pPr marL="0" indent="0">
              <a:buNone/>
            </a:pPr>
            <a:r>
              <a:rPr lang="ru-RU" sz="1800" dirty="0"/>
              <a:t>Диаграммой пакетов является диаграмма, содержащая пакеты классов и зависимости между ними. Строго говоря, пакеты и зависимости являются элементами диаграммы классов, т. е. диаграмма пакетов - это всего лишь форма диаграммы классов. Однако на практике причины построения таких диаграмм различны.</a:t>
            </a:r>
          </a:p>
          <a:p>
            <a:pPr marL="0" indent="0">
              <a:buNone/>
            </a:pPr>
            <a:r>
              <a:rPr lang="ru-RU" sz="1800" dirty="0"/>
              <a:t>Зависимость между двумя элементами имеет место в том случае, если изменения в определении одного элемента могут повлечь за собой изменение в другом. Что касается классов, то причины зависимостей могут быть самыми разными: один класс посылает сообщение другому; один класс включает часть данных другого класса; один класс ссылается на другой как на параметр операции. Если класс меняет свой интерфейс, то любое сообщение, которое он посылает, может стать неправильным.</a:t>
            </a:r>
          </a:p>
          <a:p>
            <a:pPr marL="0" indent="0">
              <a:buNone/>
            </a:pPr>
            <a:r>
              <a:rPr lang="ru-RU" sz="1800" dirty="0"/>
              <a:t>В идеальном случае только изменения в интерфейсе класса должны воздействовать на другие классы. Искусство проектирования больших систем включает в себя минимизацию зависимостей, которая снижает воздействие изменений и требует меньше усилий на их внесение.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84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/>
              <a:t>На рис. </a:t>
            </a:r>
            <a:r>
              <a:rPr lang="ru-RU" sz="1400" dirty="0" smtClean="0"/>
              <a:t>1 </a:t>
            </a:r>
            <a:r>
              <a:rPr lang="ru-RU" sz="1400" dirty="0"/>
              <a:t>мы имеем дело с классами предметной области, моделирующими деятельность организации и </a:t>
            </a:r>
            <a:r>
              <a:rPr lang="ru-RU" sz="1400" dirty="0" smtClean="0"/>
              <a:t>сгруппированными </a:t>
            </a:r>
            <a:r>
              <a:rPr lang="ru-RU" sz="1400" dirty="0"/>
              <a:t>в два пакета: «Клиенты» и «Заказы</a:t>
            </a:r>
            <a:r>
              <a:rPr lang="ru-RU" sz="1400" dirty="0" smtClean="0"/>
              <a:t>».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ru-RU" sz="1400" b="1" dirty="0"/>
              <a:t>Рис. </a:t>
            </a:r>
            <a:r>
              <a:rPr lang="ru-RU" sz="1400" b="1" dirty="0" smtClean="0"/>
              <a:t>1</a:t>
            </a:r>
            <a:r>
              <a:rPr lang="ru-RU" sz="1400" b="1" dirty="0"/>
              <a:t>. </a:t>
            </a:r>
            <a:r>
              <a:rPr lang="ru-RU" sz="1400" dirty="0"/>
              <a:t>Классы предметной области, моделирующие деятельность организации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ru-RU" sz="1400" dirty="0"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1366837"/>
            <a:ext cx="51435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5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«Приложение сбора заказов» имеет зависимости с обоими пакетами предметной области. «Пользовательский интерфейс сбора заказов» имеет зависимости с «Приложением сбора заказов» и «Библиотекой GUI».</a:t>
            </a:r>
          </a:p>
          <a:p>
            <a:pPr marL="0" indent="0">
              <a:buNone/>
            </a:pPr>
            <a:r>
              <a:rPr lang="ru-RU" dirty="0"/>
              <a:t>Зависимость между двумя пакетами существует в том случае, если имеется какая-либо зависимость между любыми двумя классами в пакетах. Например, если любой класс в пакете «Список рассылки» зависит от какого-либо класса в пакете «Клиенты», то между соответствующими пакетами существует зависимость.</a:t>
            </a:r>
          </a:p>
          <a:p>
            <a:pPr marL="0" indent="0">
              <a:buNone/>
            </a:pPr>
            <a:r>
              <a:rPr lang="ru-RU" dirty="0"/>
              <a:t>Пакеты являются жизненно необходимым средством для больших проектов. Их следует использовать в тех случаях, когда диаграмма классов, охватывающая всю систему в целом и размещенная на единственном листе бумаги формата А4, становится трудночитаемой.</a:t>
            </a:r>
          </a:p>
          <a:p>
            <a:pPr marL="0" indent="0">
              <a:buNone/>
            </a:pPr>
            <a:r>
              <a:rPr lang="ru-RU" dirty="0"/>
              <a:t>Пакеты не дают ответа на вопрос, каким образом можно уменьшить количество зависимостей в разрабатываемой системе, однако они помогают выделить эти зависимости. Сведение к минимуму количества зависимостей позволяет снизить связанность компонентов системы. Но эвристический подход к этому процессу далек от идеала.</a:t>
            </a:r>
          </a:p>
          <a:p>
            <a:pPr marL="0" indent="0">
              <a:buNone/>
            </a:pPr>
            <a:r>
              <a:rPr lang="ru-RU" dirty="0"/>
              <a:t>Пакеты особенно полезны при тестировании. Каждый пакет при тестировании может содержать один или несколько тестовых классов, с помощью которых проверяется поведение пакета.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607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Диаграммы компонентов (</a:t>
            </a:r>
            <a:r>
              <a:rPr lang="en-US" b="1" dirty="0"/>
              <a:t>component diagrams)</a:t>
            </a:r>
            <a:endParaRPr lang="en-US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100" dirty="0"/>
              <a:t>Компоненты на диаграмме компонентов представляют собой физические модули программного кода (рис. </a:t>
            </a:r>
            <a:r>
              <a:rPr lang="ru-RU" sz="1100" dirty="0" smtClean="0"/>
              <a:t>2</a:t>
            </a:r>
            <a:r>
              <a:rPr lang="ru-RU" sz="1100" dirty="0"/>
              <a:t>). Обычно они в точности соответствуют пакетам на диаграмме пакетов (см. рис. </a:t>
            </a:r>
            <a:r>
              <a:rPr lang="ru-RU" sz="1100" dirty="0" smtClean="0"/>
              <a:t>1</a:t>
            </a:r>
            <a:r>
              <a:rPr lang="ru-RU" sz="1100" dirty="0"/>
              <a:t>); таким образом, диаграмма компонентов отражает выполнение каждого пакета в системе.</a:t>
            </a:r>
          </a:p>
          <a:p>
            <a:pPr marL="0" indent="0">
              <a:buNone/>
            </a:pPr>
            <a:endParaRPr lang="ru-RU" sz="11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350592"/>
            <a:ext cx="48006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5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dirty="0"/>
              <a:t>Зависимости между компонентами должны совпадать с зависимостями между пакетами. Эти зависимости показывают, каким образом одни компоненты взаимодействуют с другими. Направление данной зависимости показывает уровень осведомленности о коммуникации. Если на панелях инструментов диаграмм размещения отсутствуют некоторые значки, то их можно настроить вызвав диалоговое окно </a:t>
            </a:r>
            <a:r>
              <a:rPr lang="ru-RU" sz="1200" dirty="0" err="1"/>
              <a:t>View</a:t>
            </a:r>
            <a:r>
              <a:rPr lang="ru-RU" sz="1200" dirty="0"/>
              <a:t>/</a:t>
            </a:r>
            <a:r>
              <a:rPr lang="ru-RU" sz="1200" dirty="0" err="1"/>
              <a:t>Toolbar</a:t>
            </a:r>
            <a:r>
              <a:rPr lang="ru-RU" sz="1200" dirty="0"/>
              <a:t>/</a:t>
            </a:r>
            <a:r>
              <a:rPr lang="ru-RU" sz="1200" dirty="0" err="1"/>
              <a:t>Configure</a:t>
            </a:r>
            <a:r>
              <a:rPr lang="ru-RU" sz="1200" dirty="0"/>
              <a:t>/</a:t>
            </a:r>
            <a:r>
              <a:rPr lang="ru-RU" sz="1200" dirty="0" err="1"/>
              <a:t>Toolbars</a:t>
            </a:r>
            <a:r>
              <a:rPr lang="ru-RU" sz="1200" dirty="0"/>
              <a:t>/</a:t>
            </a:r>
            <a:r>
              <a:rPr lang="ru-RU" sz="1200" dirty="0" err="1"/>
              <a:t>Component</a:t>
            </a:r>
            <a:r>
              <a:rPr lang="ru-RU" sz="1200" dirty="0"/>
              <a:t> </a:t>
            </a:r>
            <a:r>
              <a:rPr lang="ru-RU" sz="1200" dirty="0" err="1" smtClean="0"/>
              <a:t>Diagrams</a:t>
            </a:r>
            <a:endParaRPr lang="en-US" sz="1200" dirty="0" smtClean="0"/>
          </a:p>
          <a:p>
            <a:pPr marL="0" indent="0">
              <a:buNone/>
            </a:pPr>
            <a:endParaRPr lang="ru-RU" sz="1200" dirty="0"/>
          </a:p>
          <a:p>
            <a:pPr marL="0" indent="0" algn="ctr">
              <a:buNone/>
            </a:pPr>
            <a:r>
              <a:rPr lang="ru-RU" sz="1200" b="1" dirty="0"/>
              <a:t>Таблица </a:t>
            </a:r>
            <a:r>
              <a:rPr lang="ru-RU" sz="1200" b="1" dirty="0" smtClean="0"/>
              <a:t>1</a:t>
            </a:r>
            <a:r>
              <a:rPr lang="ru-RU" sz="1200" b="1" dirty="0"/>
              <a:t>. </a:t>
            </a:r>
            <a:r>
              <a:rPr lang="ru-RU" sz="1200" i="1" dirty="0"/>
              <a:t>Описание кнопок панели инструментов диаграмм компонентов </a:t>
            </a:r>
            <a:r>
              <a:rPr lang="ru-RU" sz="1200" i="1" dirty="0" err="1"/>
              <a:t>Rational</a:t>
            </a:r>
            <a:r>
              <a:rPr lang="ru-RU" sz="1200" i="1" dirty="0"/>
              <a:t> </a:t>
            </a:r>
            <a:r>
              <a:rPr lang="ru-RU" sz="1200" i="1" dirty="0" err="1" smtClean="0"/>
              <a:t>Rose</a:t>
            </a:r>
            <a:endParaRPr lang="en-US" sz="1200" i="1" dirty="0" smtClean="0"/>
          </a:p>
          <a:p>
            <a:pPr marL="0" indent="0" algn="ctr">
              <a:buNone/>
            </a:pPr>
            <a:endParaRPr lang="ru-RU" sz="1200" dirty="0"/>
          </a:p>
          <a:p>
            <a:pPr marL="0" indent="0">
              <a:buNone/>
            </a:pPr>
            <a:endParaRPr lang="ru-RU" sz="1600" dirty="0"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011636"/>
            <a:ext cx="6753225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1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Диаграммы размещения (</a:t>
            </a:r>
            <a:r>
              <a:rPr lang="en-US" b="1" dirty="0"/>
              <a:t>deployment diagrams</a:t>
            </a:r>
            <a:r>
              <a:rPr lang="en-US" b="1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dirty="0"/>
              <a:t>Диаграмма размещения отражает физические взаимосвязи между программными и аппаратными компонентами системы. Она является хорошим средством для того, чтобы показать маршруты перемещения объектов и компонентов в распределенной системе.</a:t>
            </a:r>
          </a:p>
          <a:p>
            <a:pPr marL="0" indent="0">
              <a:buNone/>
            </a:pPr>
            <a:r>
              <a:rPr lang="ru-RU" sz="1200" dirty="0"/>
              <a:t>Каждый узел на диаграмме размещения представляет собой некоторый тип вычислительного устройства - в большинстве случаев часть аппаратуры. Эта аппаратура может быть простым устройством или датчиком, а может быть и большим компьютером.</a:t>
            </a:r>
          </a:p>
          <a:p>
            <a:pPr marL="0" indent="0">
              <a:buNone/>
            </a:pPr>
            <a:r>
              <a:rPr lang="ru-RU" sz="1200" dirty="0"/>
              <a:t>На рис. </a:t>
            </a:r>
            <a:r>
              <a:rPr lang="ru-RU" sz="1200" dirty="0" smtClean="0"/>
              <a:t>3 </a:t>
            </a:r>
            <a:r>
              <a:rPr lang="ru-RU" sz="1200" dirty="0"/>
              <a:t>изображен персональный компьютер (ПК), связанный с UNIX-сервером посредством протокола TCP/IP. Соединения между узлами показывают коммуникационные каналы, с помощью которых осуществляются системные </a:t>
            </a:r>
            <a:r>
              <a:rPr lang="ru-RU" sz="1200" dirty="0" smtClean="0"/>
              <a:t>взаимодействия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ru-RU" sz="1200" dirty="0" smtClean="0"/>
              <a:t>Рис. 3</a:t>
            </a:r>
            <a:endParaRPr lang="en-US" sz="1200" dirty="0" smtClean="0"/>
          </a:p>
          <a:p>
            <a:pPr marL="0" indent="0">
              <a:buNone/>
            </a:pPr>
            <a:r>
              <a:rPr lang="ru-RU" sz="1300" dirty="0"/>
              <a:t>На практике данные диаграммы применяются не слишком часто. В целом эти диаграммы полезно применять, чтобы выделить особенные физические характеристики данной системы. По мере распространения распределенных систем важность данных диаграмм возрастает</a:t>
            </a:r>
            <a:r>
              <a:rPr lang="ru-RU" sz="1300" dirty="0" smtClean="0"/>
              <a:t>.</a:t>
            </a:r>
            <a:endParaRPr lang="en-US" sz="13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475" y="3284984"/>
            <a:ext cx="23050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14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endParaRPr lang="ru-RU" sz="1600" b="1" dirty="0"/>
          </a:p>
          <a:p>
            <a:pPr marL="0" indent="0" algn="ctr">
              <a:buNone/>
            </a:pPr>
            <a:r>
              <a:rPr lang="ru-RU" sz="1600" b="1" dirty="0" smtClean="0"/>
              <a:t>Таблица 2</a:t>
            </a:r>
            <a:r>
              <a:rPr lang="ru-RU" sz="1600" b="1" dirty="0"/>
              <a:t>. </a:t>
            </a:r>
            <a:r>
              <a:rPr lang="ru-RU" sz="1600" i="1" dirty="0"/>
              <a:t>Описание кнопок панели </a:t>
            </a:r>
            <a:r>
              <a:rPr lang="ru-RU" sz="1600" i="1" dirty="0" smtClean="0"/>
              <a:t>инструментов</a:t>
            </a:r>
          </a:p>
          <a:p>
            <a:pPr marL="0" indent="0" algn="ctr">
              <a:buNone/>
            </a:pPr>
            <a:r>
              <a:rPr lang="ru-RU" sz="1600" i="1" dirty="0" smtClean="0"/>
              <a:t>диаграмм </a:t>
            </a:r>
            <a:r>
              <a:rPr lang="ru-RU" sz="1600" i="1" dirty="0"/>
              <a:t>размещения </a:t>
            </a:r>
            <a:r>
              <a:rPr lang="ru-RU" sz="1600" i="1" dirty="0" err="1"/>
              <a:t>Rational</a:t>
            </a:r>
            <a:r>
              <a:rPr lang="ru-RU" sz="1600" i="1" dirty="0"/>
              <a:t> </a:t>
            </a:r>
            <a:r>
              <a:rPr lang="ru-RU" sz="1600" i="1" dirty="0" err="1" smtClean="0"/>
              <a:t>Rosee</a:t>
            </a:r>
            <a:endParaRPr lang="ru-RU" sz="1600" i="1" dirty="0" smtClean="0"/>
          </a:p>
          <a:p>
            <a:pPr marL="0" indent="0" algn="ctr">
              <a:buNone/>
            </a:pPr>
            <a:endParaRPr lang="ru-RU" sz="16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2309812"/>
            <a:ext cx="67818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14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400" dirty="0"/>
              <a:t>Проводить сравнение диаграмм пакетов, компонентов и размещения в общем случае бессмысленно, так как эти диаграммы не существуют сами по себе, а являются интерпретацией некоторой диаграммы классов, для которой и уместно проводить сравнение с другими диаграммами классов.</a:t>
            </a:r>
          </a:p>
          <a:p>
            <a:pPr marL="0" indent="0">
              <a:buNone/>
            </a:pPr>
            <a:r>
              <a:rPr lang="ru-RU" sz="1400" dirty="0"/>
              <a:t>Диаграммы пакетов содержат один тип элементов - пакет и один тип связей - зависимость, поэтому численная оценка для диаграммы пакетов не столь важна, как для диаграммы классов.</a:t>
            </a:r>
          </a:p>
          <a:p>
            <a:pPr marL="0" indent="0">
              <a:buNone/>
            </a:pPr>
            <a:r>
              <a:rPr lang="ru-RU" sz="1400" dirty="0"/>
              <a:t>На рис. </a:t>
            </a:r>
            <a:r>
              <a:rPr lang="ru-RU" sz="1400" dirty="0" smtClean="0"/>
              <a:t>4 </a:t>
            </a:r>
            <a:r>
              <a:rPr lang="ru-RU" sz="1400" dirty="0"/>
              <a:t>изображена диаграмма пакетов подсистемы «Служба занятости в рамках вуза» системы «Дистанционное обучение». Численная оценка для нее равна</a:t>
            </a:r>
            <a:r>
              <a:rPr lang="ru-RU" sz="1400" dirty="0" smtClean="0"/>
              <a:t>: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 algn="ctr">
              <a:buNone/>
            </a:pPr>
            <a:r>
              <a:rPr lang="ru-RU" sz="1400" b="1" dirty="0" smtClean="0"/>
              <a:t>Рис.</a:t>
            </a:r>
            <a:r>
              <a:rPr lang="ru-RU" sz="1400" dirty="0" smtClean="0"/>
              <a:t>4</a:t>
            </a:r>
            <a:r>
              <a:rPr lang="ru-RU" sz="1400" dirty="0"/>
              <a:t>. </a:t>
            </a:r>
            <a:r>
              <a:rPr lang="ru-RU" sz="1400" i="1" dirty="0"/>
              <a:t>Диаграмма пакетов</a:t>
            </a: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2924944"/>
            <a:ext cx="31432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39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862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Лекция 5</vt:lpstr>
      <vt:lpstr>Презентация PowerPoint</vt:lpstr>
      <vt:lpstr>Презентация PowerPoint</vt:lpstr>
      <vt:lpstr>Презентация PowerPoint</vt:lpstr>
      <vt:lpstr>Диаграммы компонентов (component diagrams)</vt:lpstr>
      <vt:lpstr>Презентация PowerPoint</vt:lpstr>
      <vt:lpstr>Диаграммы размещения (deployment diagrams)</vt:lpstr>
      <vt:lpstr>Презентация PowerPoint</vt:lpstr>
      <vt:lpstr>Примеры</vt:lpstr>
      <vt:lpstr>Примеры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Admin</dc:creator>
  <cp:lastModifiedBy>kate</cp:lastModifiedBy>
  <cp:revision>15</cp:revision>
  <dcterms:created xsi:type="dcterms:W3CDTF">2017-09-10T18:33:55Z</dcterms:created>
  <dcterms:modified xsi:type="dcterms:W3CDTF">2017-12-02T21:09:49Z</dcterms:modified>
</cp:coreProperties>
</file>