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61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01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0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7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1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30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3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59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68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26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30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F59C1-DA49-4306-A460-B706AAAF1A11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92A52-9E62-4AFA-A169-037EA9881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77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Ле</a:t>
            </a:r>
            <a:r>
              <a:rPr lang="uk-UA" dirty="0" err="1" smtClean="0"/>
              <a:t>кция</a:t>
            </a:r>
            <a:r>
              <a:rPr lang="uk-UA" dirty="0" smtClean="0"/>
              <a:t> </a:t>
            </a:r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Диаграммы состояний (</a:t>
            </a:r>
            <a:r>
              <a:rPr lang="en-US" b="1" dirty="0"/>
              <a:t>state diagrams)</a:t>
            </a:r>
            <a:endParaRPr lang="en-US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53234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dirty="0"/>
              <a:t>Диаграммы состояний являются хорошо известным средством описа­ния поведения систем. Они определяют все возможные состояния, в кото­рых может находиться конкретный объект, а также процесс смены состояний объекта в результате влияния некоторых событий.</a:t>
            </a:r>
          </a:p>
          <a:p>
            <a:pPr marL="0" indent="0">
              <a:buNone/>
            </a:pPr>
            <a:r>
              <a:rPr lang="ru-RU" sz="1800" dirty="0"/>
              <a:t>На рис. </a:t>
            </a:r>
            <a:r>
              <a:rPr lang="ru-RU" sz="1800" dirty="0" smtClean="0"/>
              <a:t>1 </a:t>
            </a:r>
            <a:r>
              <a:rPr lang="ru-RU" sz="1800" dirty="0"/>
              <a:t>показана диаграмма состояний UML, отражающая поведение отчета в системе управления проектами. На диаграмме изображены различные состояния, в которых может находиться отчет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b="1" dirty="0" smtClean="0"/>
          </a:p>
          <a:p>
            <a:pPr marL="0" indent="0" algn="ctr">
              <a:buNone/>
            </a:pPr>
            <a:r>
              <a:rPr lang="ru-RU" sz="1800" b="1" dirty="0" smtClean="0"/>
              <a:t>Рис 1</a:t>
            </a:r>
            <a:r>
              <a:rPr lang="ru-RU" sz="1800" dirty="0" smtClean="0"/>
              <a:t> </a:t>
            </a:r>
            <a:r>
              <a:rPr lang="ru-RU" sz="1800" dirty="0"/>
              <a:t>Диаграмма состояний UML, отражающая поведение отчета в системе управления проектами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925" y="2420888"/>
            <a:ext cx="4248150" cy="311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1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Диаграммы состояний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dirty="0"/>
              <a:t>Процесс начинается с начальной точки, затем следует самый первый переход в состояние «Проверка даты отчета». В поведении объекта в системе можно выделить действия, отображаемые переходами, и деятельности, отображаемые состояниями. Хотя и то и другое - это процессы, реализуемые, как правило, некоторым методом класса «Отчет», они трактуются различным образом. Действия связаны с переходами и рассматриваются, как мгновенные и непрерываемые. Деятельности связаны с состояниями и могут длиться достаточно долго. Деятельность может быть прервана в результате наступления некоторого события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Переход может содержать метку. Синтаксически метка перехода состоит из трех частей, каждая из которых является необязательной: &lt;Событие&gt; [&lt;Условие&gt;]/&lt;Действие&gt;. Если метка перехода не содержит никакого события, это означает, что переход происходит, как только завершается какая-либо деятельность, связанная с данным состоянием. Из состояния «Проверка даты отчета» возможны два перехода. Метка одного из них включает условие. Условие - это логическое условие, которое может принимать два значения: «истина» или «ложь». Условный переход выполняется только в том случае, если условие принимает значение «истина», в противном случае выполняется переход, не помеченный условием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Из конкретного состояния в данный момент времени может быть осуществлен только один переход; таким образом, условия являются взаимно исключающими для любого события. Существует два особых состояния: вход и выход. Любое действие, связанное с событием входа, выполняется, когда объект входит в данное со­стояние. Событие выхода выполняется в том случае, когда объект выходит из данного состояния. Диаграммы состояний хорошо использовать для описания поведения некоторого объекта в нескольких различных вариантах использования. Они не слишком пригодны для описания поведения ряда взаимодействующих объектов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Рекомендуется строить диаграммы состояний только для тех классов, поведение которых влияет на общее поведение системы, например для классов пользовательского интерфейса и управляющих объектов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685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Диаграммы состояний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/>
              <a:t>Таблица </a:t>
            </a:r>
            <a:r>
              <a:rPr lang="ru-RU" sz="1600" b="1" dirty="0" smtClean="0"/>
              <a:t>1</a:t>
            </a:r>
            <a:r>
              <a:rPr lang="ru-RU" sz="1600" b="1" dirty="0"/>
              <a:t>. </a:t>
            </a:r>
            <a:r>
              <a:rPr lang="ru-RU" sz="1600" dirty="0"/>
              <a:t>Описание кнопок панели </a:t>
            </a:r>
            <a:r>
              <a:rPr lang="ru-RU" sz="1600" dirty="0" smtClean="0"/>
              <a:t>инструментов</a:t>
            </a:r>
            <a:endParaRPr lang="en-US" sz="1600" dirty="0" smtClean="0"/>
          </a:p>
          <a:p>
            <a:pPr marL="0" indent="0" algn="ctr">
              <a:buNone/>
            </a:pPr>
            <a:endParaRPr lang="ru-RU" sz="1600" dirty="0"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862" y="2276872"/>
            <a:ext cx="677227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542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Пример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100" dirty="0"/>
              <a:t>На рис. </a:t>
            </a:r>
            <a:r>
              <a:rPr lang="ru-RU" sz="1100" dirty="0" smtClean="0"/>
              <a:t>2 приведен</a:t>
            </a:r>
            <a:r>
              <a:rPr lang="en-US" sz="1100" dirty="0" smtClean="0"/>
              <a:t> </a:t>
            </a:r>
            <a:r>
              <a:rPr lang="uk-UA" sz="1100" dirty="0" smtClean="0"/>
              <a:t>пример</a:t>
            </a:r>
            <a:r>
              <a:rPr lang="ru-RU" sz="1100" dirty="0" smtClean="0"/>
              <a:t> </a:t>
            </a:r>
            <a:r>
              <a:rPr lang="ru-RU" sz="1100" dirty="0"/>
              <a:t>диаграммы состояний экземпляра класса «Студент». Эти диаграммы показывают состояния экземпляра в ходе взаимодействия объекта класса «Студент» с БД студентов. Первая диаграмма расписывает состояния объекта подробно, а вторая показывает только общее состояние взаимодействия с БД</a:t>
            </a:r>
            <a:r>
              <a:rPr lang="ru-RU" sz="1100" dirty="0" smtClean="0"/>
              <a:t>.</a:t>
            </a:r>
            <a:endParaRPr lang="en-US" sz="1100" dirty="0" smtClean="0"/>
          </a:p>
          <a:p>
            <a:pPr marL="0" indent="0">
              <a:buNone/>
            </a:pPr>
            <a:endParaRPr lang="ru-RU" sz="11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137" y="2658268"/>
            <a:ext cx="465772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5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Пример создания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1600" dirty="0"/>
              <a:t>Создание диаграммы состояний для класса </a:t>
            </a:r>
            <a:r>
              <a:rPr lang="ru-RU" sz="1600" dirty="0" err="1" smtClean="0"/>
              <a:t>CourseOffering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r>
              <a:rPr lang="ru-RU" sz="1600" dirty="0"/>
              <a:t>Для создания диаграммы состояний: 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Щелкните правой кнопкой мыши в браузере по нужному классу.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Выберите пункт </a:t>
            </a:r>
            <a:r>
              <a:rPr lang="ru-RU" sz="1600" dirty="0" err="1"/>
              <a:t>New</a:t>
            </a:r>
            <a:r>
              <a:rPr lang="ru-RU" sz="1600" dirty="0"/>
              <a:t> &gt; </a:t>
            </a:r>
            <a:r>
              <a:rPr lang="ru-RU" sz="1600" dirty="0" err="1"/>
              <a:t>Statechart</a:t>
            </a:r>
            <a:r>
              <a:rPr lang="ru-RU" sz="1600" dirty="0"/>
              <a:t> </a:t>
            </a:r>
            <a:r>
              <a:rPr lang="ru-RU" sz="1600" dirty="0" err="1"/>
              <a:t>Diagram</a:t>
            </a:r>
            <a:r>
              <a:rPr lang="ru-RU" sz="1600" dirty="0"/>
              <a:t> в открывшемся меню.</a:t>
            </a:r>
          </a:p>
          <a:p>
            <a:pPr marL="0" indent="0">
              <a:buNone/>
            </a:pPr>
            <a:r>
              <a:rPr lang="ru-RU" sz="1600" dirty="0"/>
              <a:t>Для того чтобы добавить состояние: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На панели инструментов нажмите кнопку </a:t>
            </a:r>
            <a:r>
              <a:rPr lang="ru-RU" sz="1600" dirty="0" err="1"/>
              <a:t>State</a:t>
            </a:r>
            <a:r>
              <a:rPr lang="ru-RU" sz="1600" dirty="0"/>
              <a:t>.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Щелкните мышью на диаграмме состояний по тому месту, куда хотите поместить состояние.</a:t>
            </a:r>
          </a:p>
          <a:p>
            <a:pPr marL="0" indent="0">
              <a:buNone/>
            </a:pPr>
            <a:r>
              <a:rPr lang="ru-RU" sz="1600" dirty="0"/>
              <a:t>Все элементы состояния можно добавить с помощью вкладки </a:t>
            </a:r>
            <a:r>
              <a:rPr lang="ru-RU" sz="1600" dirty="0" err="1"/>
              <a:t>Detail</a:t>
            </a:r>
            <a:r>
              <a:rPr lang="ru-RU" sz="1600" dirty="0"/>
              <a:t> окна спецификации состояния. Для того чтобы добавить деятельность: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Откройте окно спецификации требуемого состояния.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Перейдите на вкладку </a:t>
            </a:r>
            <a:r>
              <a:rPr lang="ru-RU" sz="1600" dirty="0" err="1"/>
              <a:t>Detail</a:t>
            </a:r>
            <a:r>
              <a:rPr lang="ru-RU" sz="1600" dirty="0"/>
              <a:t>.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Щелкните правой кнопкой мыши по окну </a:t>
            </a:r>
            <a:r>
              <a:rPr lang="ru-RU" sz="1600" dirty="0" err="1"/>
              <a:t>Actions</a:t>
            </a:r>
            <a:r>
              <a:rPr lang="ru-RU" sz="1600" dirty="0"/>
              <a:t>.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Выберите пункт </a:t>
            </a:r>
            <a:r>
              <a:rPr lang="ru-RU" sz="1600" dirty="0" err="1"/>
              <a:t>Insert</a:t>
            </a:r>
            <a:r>
              <a:rPr lang="ru-RU" sz="1600" dirty="0"/>
              <a:t> в открывшемся меню.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Дважды щелкните по новому действию.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Введите действие в поле </a:t>
            </a:r>
            <a:r>
              <a:rPr lang="ru-RU" sz="1600" dirty="0" err="1"/>
              <a:t>Actions</a:t>
            </a:r>
            <a:r>
              <a:rPr lang="ru-RU" sz="1600" dirty="0"/>
              <a:t>.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В окне </a:t>
            </a:r>
            <a:r>
              <a:rPr lang="ru-RU" sz="1600" dirty="0" err="1"/>
              <a:t>When</a:t>
            </a:r>
            <a:r>
              <a:rPr lang="ru-RU" sz="1600" dirty="0"/>
              <a:t> укажите </a:t>
            </a:r>
            <a:r>
              <a:rPr lang="ru-RU" sz="1600" dirty="0" err="1"/>
              <a:t>Do</a:t>
            </a:r>
            <a:r>
              <a:rPr lang="ru-RU" sz="1600" dirty="0"/>
              <a:t>, чтобы сделать новое действие деятельностью.</a:t>
            </a:r>
          </a:p>
          <a:p>
            <a:pPr marL="0" indent="0">
              <a:buNone/>
            </a:pPr>
            <a:r>
              <a:rPr lang="ru-RU" sz="1600" dirty="0"/>
              <a:t>Для того чтобы добавить входное действие, в </a:t>
            </a:r>
            <a:r>
              <a:rPr lang="ru-RU" sz="1600" dirty="0" err="1" smtClean="0"/>
              <a:t>окн</a:t>
            </a:r>
            <a:r>
              <a:rPr lang="ru-RU" sz="1600" dirty="0" err="1"/>
              <a:t>Exit</a:t>
            </a:r>
            <a:r>
              <a:rPr lang="ru-RU" sz="1600" dirty="0"/>
              <a:t>. Послать событие можно с помощью следующих операций: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Откройте </a:t>
            </a:r>
            <a:r>
              <a:rPr lang="ru-RU" sz="1600" dirty="0" err="1"/>
              <a:t>окнр</a:t>
            </a:r>
            <a:r>
              <a:rPr lang="ru-RU" sz="1600" dirty="0"/>
              <a:t> спецификации требуемого состояния.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Перейдите на вкладку </a:t>
            </a:r>
            <a:r>
              <a:rPr lang="ru-RU" sz="1600" dirty="0" err="1"/>
              <a:t>Detail</a:t>
            </a:r>
            <a:r>
              <a:rPr lang="ru-RU" sz="1600" dirty="0"/>
              <a:t>.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Щелкните правой кнопкой мыши по окну </a:t>
            </a:r>
            <a:r>
              <a:rPr lang="ru-RU" sz="1600" dirty="0" err="1"/>
              <a:t>Actions</a:t>
            </a:r>
            <a:r>
              <a:rPr lang="ru-RU" sz="1600" dirty="0"/>
              <a:t>.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Выберите пункт </a:t>
            </a:r>
            <a:r>
              <a:rPr lang="ru-RU" sz="1600" dirty="0" err="1"/>
              <a:t>Insert</a:t>
            </a:r>
            <a:r>
              <a:rPr lang="ru-RU" sz="1600" dirty="0"/>
              <a:t> в открывшемся меню.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Дважды щелкните по новому действию.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В качестве типа действия укажите </a:t>
            </a:r>
            <a:r>
              <a:rPr lang="ru-RU" sz="1600" dirty="0" err="1"/>
              <a:t>Send</a:t>
            </a:r>
            <a:r>
              <a:rPr lang="ru-RU" sz="1600" dirty="0"/>
              <a:t> </a:t>
            </a:r>
            <a:r>
              <a:rPr lang="ru-RU" sz="1600" dirty="0" err="1"/>
              <a:t>Event</a:t>
            </a:r>
            <a:r>
              <a:rPr lang="ru-RU" sz="1600" dirty="0"/>
              <a:t>.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В соответствующие </a:t>
            </a:r>
            <a:r>
              <a:rPr lang="ru-RU" sz="1600" dirty="0" smtClean="0"/>
              <a:t>е </a:t>
            </a:r>
            <a:r>
              <a:rPr lang="ru-RU" sz="1600" dirty="0" err="1"/>
              <a:t>When</a:t>
            </a:r>
            <a:r>
              <a:rPr lang="ru-RU" sz="1600" dirty="0"/>
              <a:t> ука­жите </a:t>
            </a:r>
            <a:r>
              <a:rPr lang="ru-RU" sz="1600" dirty="0" err="1"/>
              <a:t>On</a:t>
            </a:r>
            <a:r>
              <a:rPr lang="ru-RU" sz="1600" dirty="0"/>
              <a:t> </a:t>
            </a:r>
            <a:r>
              <a:rPr lang="ru-RU" sz="1600" dirty="0" err="1"/>
              <a:t>Entry</a:t>
            </a:r>
            <a:r>
              <a:rPr lang="ru-RU" sz="1600" dirty="0"/>
              <a:t>. Для того чтобы добавить выходное действие, в окне </a:t>
            </a:r>
            <a:r>
              <a:rPr lang="ru-RU" sz="1600" dirty="0" err="1"/>
              <a:t>When</a:t>
            </a:r>
            <a:r>
              <a:rPr lang="ru-RU" sz="1600" dirty="0"/>
              <a:t> укажите </a:t>
            </a:r>
            <a:r>
              <a:rPr lang="ru-RU" sz="1600" dirty="0" err="1"/>
              <a:t>On</a:t>
            </a:r>
            <a:r>
              <a:rPr lang="ru-RU" sz="1600" dirty="0"/>
              <a:t> </a:t>
            </a:r>
            <a:r>
              <a:rPr lang="ru-RU" sz="1600" dirty="0" smtClean="0"/>
              <a:t>поля </a:t>
            </a:r>
            <a:r>
              <a:rPr lang="ru-RU" sz="1600" dirty="0"/>
              <a:t>введите событие (</a:t>
            </a:r>
            <a:r>
              <a:rPr lang="ru-RU" sz="1600" dirty="0" err="1"/>
              <a:t>event</a:t>
            </a:r>
            <a:r>
              <a:rPr lang="ru-RU" sz="1600" dirty="0"/>
              <a:t>), аргументы (</a:t>
            </a:r>
            <a:r>
              <a:rPr lang="ru-RU" sz="1600" dirty="0" err="1"/>
              <a:t>arguments</a:t>
            </a:r>
            <a:r>
              <a:rPr lang="ru-RU" sz="1600" dirty="0"/>
              <a:t>) и целевой объект (</a:t>
            </a:r>
            <a:r>
              <a:rPr lang="ru-RU" sz="1600" dirty="0" err="1"/>
              <a:t>Target</a:t>
            </a:r>
            <a:r>
              <a:rPr lang="ru-RU" sz="1600" dirty="0"/>
              <a:t>).</a:t>
            </a:r>
          </a:p>
          <a:p>
            <a:pPr marL="0" indent="0">
              <a:buNone/>
            </a:pPr>
            <a:endParaRPr lang="ru-RU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29512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dirty="0"/>
              <a:t>Для того чтобы добавить </a:t>
            </a:r>
            <a:r>
              <a:rPr lang="ru-RU" sz="3400" dirty="0"/>
              <a:t>переход: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/>
              <a:t>Нажмите кнопку </a:t>
            </a:r>
            <a:r>
              <a:rPr lang="ru-RU" sz="3400" dirty="0" err="1"/>
              <a:t>Transition</a:t>
            </a:r>
            <a:r>
              <a:rPr lang="ru-RU" sz="3400" dirty="0"/>
              <a:t> панели инструментов.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/>
              <a:t>Щелкните мышью по состоянию, откуда осуществляется переход.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 smtClean="0"/>
              <a:t>Проведите </a:t>
            </a:r>
            <a:r>
              <a:rPr lang="ru-RU" sz="3400" dirty="0"/>
              <a:t>линию перехода до того состояния, где он завершается.</a:t>
            </a:r>
          </a:p>
          <a:p>
            <a:pPr marL="0" indent="0">
              <a:buNone/>
            </a:pPr>
            <a:r>
              <a:rPr lang="ru-RU" sz="3400" dirty="0"/>
              <a:t>Чтобы добавить рефлексивный переход: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/>
              <a:t>Нажмите кнопку </a:t>
            </a:r>
            <a:r>
              <a:rPr lang="ru-RU" sz="3400" dirty="0" err="1"/>
              <a:t>Transition</a:t>
            </a:r>
            <a:r>
              <a:rPr lang="ru-RU" sz="3400" dirty="0"/>
              <a:t> </a:t>
            </a:r>
            <a:r>
              <a:rPr lang="ru-RU" sz="3400" dirty="0" err="1"/>
              <a:t>to</a:t>
            </a:r>
            <a:r>
              <a:rPr lang="ru-RU" sz="3400" dirty="0"/>
              <a:t> </a:t>
            </a:r>
            <a:r>
              <a:rPr lang="ru-RU" sz="3400" dirty="0" err="1"/>
              <a:t>Self</a:t>
            </a:r>
            <a:r>
              <a:rPr lang="ru-RU" sz="3400" dirty="0"/>
              <a:t> панели инструментов.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/>
              <a:t>Щелкните мышью по тому состоянию, где осуществляется рефлексивный переход.</a:t>
            </a:r>
          </a:p>
          <a:p>
            <a:pPr marL="0" indent="0">
              <a:buNone/>
            </a:pPr>
            <a:r>
              <a:rPr lang="ru-RU" sz="3400" dirty="0"/>
              <a:t>Для того чтобы добавить событие, его аргументы, огражда­ющее условие и действие: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/>
              <a:t>Дважды щелкните по переходу, чтобы открыть окно его спецификации.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/>
              <a:t>Перейдите на вкладку </a:t>
            </a:r>
            <a:r>
              <a:rPr lang="ru-RU" sz="3400" dirty="0" err="1"/>
              <a:t>General</a:t>
            </a:r>
            <a:r>
              <a:rPr lang="ru-RU" sz="34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/>
              <a:t>Введите событие в поле </a:t>
            </a:r>
            <a:r>
              <a:rPr lang="ru-RU" sz="3400" dirty="0" err="1"/>
              <a:t>Event</a:t>
            </a:r>
            <a:r>
              <a:rPr lang="ru-RU" sz="34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/>
              <a:t>Введите аргументы в поле </a:t>
            </a:r>
            <a:r>
              <a:rPr lang="ru-RU" sz="3400" dirty="0" err="1"/>
              <a:t>Arguments</a:t>
            </a:r>
            <a:r>
              <a:rPr lang="ru-RU" sz="34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/>
              <a:t>Введите ограждающее условие в поле </a:t>
            </a:r>
            <a:r>
              <a:rPr lang="ru-RU" sz="3400" dirty="0" err="1"/>
              <a:t>Condition</a:t>
            </a:r>
            <a:r>
              <a:rPr lang="ru-RU" sz="34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/>
              <a:t>Введите действие в поле </a:t>
            </a:r>
            <a:r>
              <a:rPr lang="ru-RU" sz="3400" dirty="0" err="1"/>
              <a:t>Action</a:t>
            </a:r>
            <a:r>
              <a:rPr lang="ru-RU" sz="3400" dirty="0"/>
              <a:t>.</a:t>
            </a:r>
          </a:p>
          <a:p>
            <a:pPr marL="0" indent="0">
              <a:buNone/>
            </a:pPr>
            <a:r>
              <a:rPr lang="ru-RU" sz="3400" dirty="0"/>
              <a:t>Для отправки события: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/>
              <a:t>Дважды щелкните по переходу, чтобы открыть окно его спецификации.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/>
              <a:t>Перейдите на вкладку </a:t>
            </a:r>
            <a:r>
              <a:rPr lang="ru-RU" sz="3400" dirty="0" err="1"/>
              <a:t>Detail</a:t>
            </a:r>
            <a:r>
              <a:rPr lang="ru-RU" sz="34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/>
              <a:t>Введите событие в поле </a:t>
            </a:r>
            <a:r>
              <a:rPr lang="ru-RU" sz="3400" dirty="0" err="1"/>
              <a:t>Send</a:t>
            </a:r>
            <a:r>
              <a:rPr lang="ru-RU" sz="3400" dirty="0"/>
              <a:t> </a:t>
            </a:r>
            <a:r>
              <a:rPr lang="ru-RU" sz="3400" dirty="0" err="1"/>
              <a:t>Event</a:t>
            </a:r>
            <a:r>
              <a:rPr lang="ru-RU" sz="34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/>
              <a:t>Введите аргументы в поле </a:t>
            </a:r>
            <a:r>
              <a:rPr lang="ru-RU" sz="3400" dirty="0" err="1"/>
              <a:t>Send</a:t>
            </a:r>
            <a:r>
              <a:rPr lang="ru-RU" sz="3400" dirty="0"/>
              <a:t> </a:t>
            </a:r>
            <a:r>
              <a:rPr lang="ru-RU" sz="3400" dirty="0" err="1"/>
              <a:t>Arguments</a:t>
            </a:r>
            <a:r>
              <a:rPr lang="ru-RU" sz="34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/>
              <a:t>Задайте цель в поле </a:t>
            </a:r>
            <a:r>
              <a:rPr lang="ru-RU" sz="3400" dirty="0" err="1"/>
              <a:t>Send</a:t>
            </a:r>
            <a:r>
              <a:rPr lang="ru-RU" sz="3400" dirty="0"/>
              <a:t> </a:t>
            </a:r>
            <a:r>
              <a:rPr lang="ru-RU" sz="3400" dirty="0" err="1"/>
              <a:t>Target</a:t>
            </a:r>
            <a:r>
              <a:rPr lang="ru-RU" sz="3400" dirty="0"/>
              <a:t>.</a:t>
            </a:r>
          </a:p>
          <a:p>
            <a:pPr marL="0" indent="0">
              <a:buNone/>
            </a:pPr>
            <a:r>
              <a:rPr lang="ru-RU" sz="3400" dirty="0"/>
              <a:t>Для указания начального или конечного состояния: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/>
              <a:t>На панели инструментов нажмите кнопку </a:t>
            </a:r>
            <a:r>
              <a:rPr lang="ru-RU" sz="3400" dirty="0" err="1"/>
              <a:t>Start</a:t>
            </a:r>
            <a:r>
              <a:rPr lang="ru-RU" sz="3400" dirty="0"/>
              <a:t> </a:t>
            </a:r>
            <a:r>
              <a:rPr lang="ru-RU" sz="3400" dirty="0" err="1"/>
              <a:t>State</a:t>
            </a:r>
            <a:r>
              <a:rPr lang="ru-RU" sz="3400" dirty="0"/>
              <a:t> или </a:t>
            </a:r>
            <a:r>
              <a:rPr lang="ru-RU" sz="3400" dirty="0" err="1"/>
              <a:t>End</a:t>
            </a:r>
            <a:r>
              <a:rPr lang="ru-RU" sz="3400" dirty="0"/>
              <a:t> </a:t>
            </a:r>
            <a:r>
              <a:rPr lang="ru-RU" sz="3400" dirty="0" err="1"/>
              <a:t>State</a:t>
            </a:r>
            <a:r>
              <a:rPr lang="ru-RU" sz="34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/>
              <a:t>Щелкните мышью на диаграмме состояний по тому месту, куда хотите поместить состояние.</a:t>
            </a:r>
          </a:p>
          <a:p>
            <a:pPr marL="0" indent="0">
              <a:buNone/>
            </a:pPr>
            <a:r>
              <a:rPr lang="ru-RU" sz="3400" dirty="0"/>
              <a:t>Уточнение ассоциаций: некоторые ассоциации (семантические, структурные, устойчивые связи по данным) могут быть преобразованы в зависимости (неструктурные, временные связи отражают видимость), а агрегации - в композиции (рис. 13.3).</a:t>
            </a:r>
          </a:p>
          <a:p>
            <a:pPr marL="0" indent="0">
              <a:buNone/>
            </a:pPr>
            <a:r>
              <a:rPr lang="ru-RU" sz="3400" dirty="0"/>
              <a:t>Для преобразования агрегации в композицию: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/>
              <a:t>Щелкните правой кнопкой мыши по тому концу агрегации, который упирается в класс-часть </a:t>
            </a:r>
            <a:r>
              <a:rPr lang="ru-RU" sz="3400" i="1" dirty="0"/>
              <a:t>(см. </a:t>
            </a:r>
            <a:r>
              <a:rPr lang="ru-RU" sz="3400" dirty="0"/>
              <a:t>рис.13.2 - </a:t>
            </a:r>
            <a:r>
              <a:rPr lang="ru-RU" sz="3400" dirty="0" err="1"/>
              <a:t>Schedule</a:t>
            </a:r>
            <a:r>
              <a:rPr lang="ru-RU" sz="3400" dirty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/>
              <a:t>Выберите пункт </a:t>
            </a:r>
            <a:r>
              <a:rPr lang="ru-RU" sz="3400" dirty="0" err="1"/>
              <a:t>Containment</a:t>
            </a:r>
            <a:r>
              <a:rPr lang="ru-RU" sz="3400" dirty="0"/>
              <a:t> в открывшемся меню.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dirty="0"/>
              <a:t>Укажите метод включения </a:t>
            </a:r>
            <a:r>
              <a:rPr lang="ru-RU" sz="3400" dirty="0" err="1"/>
              <a:t>By</a:t>
            </a:r>
            <a:r>
              <a:rPr lang="ru-RU" sz="3400" dirty="0"/>
              <a:t> </a:t>
            </a:r>
            <a:r>
              <a:rPr lang="ru-RU" sz="3400" dirty="0" err="1"/>
              <a:t>Value</a:t>
            </a:r>
            <a:r>
              <a:rPr lang="ru-RU" sz="3400" dirty="0"/>
              <a:t>. Значение </a:t>
            </a:r>
            <a:r>
              <a:rPr lang="ru-RU" sz="3400" dirty="0" err="1"/>
              <a:t>By</a:t>
            </a:r>
            <a:r>
              <a:rPr lang="ru-RU" sz="3400" dirty="0"/>
              <a:t> </a:t>
            </a:r>
            <a:r>
              <a:rPr lang="ru-RU" sz="3400" dirty="0" err="1"/>
              <a:t>Value</a:t>
            </a:r>
            <a:r>
              <a:rPr lang="ru-RU" sz="3400" dirty="0"/>
              <a:t> предполагает, что целое и часть создаются и разрушаются одновременно, что соответствует ком­позиции. Агрегация (</a:t>
            </a:r>
            <a:r>
              <a:rPr lang="ru-RU" sz="3400" dirty="0" err="1"/>
              <a:t>By</a:t>
            </a:r>
            <a:r>
              <a:rPr lang="ru-RU" sz="3400" dirty="0"/>
              <a:t> </a:t>
            </a:r>
            <a:r>
              <a:rPr lang="ru-RU" sz="3400" dirty="0" err="1"/>
              <a:t>Reference</a:t>
            </a:r>
            <a:r>
              <a:rPr lang="ru-RU" sz="3400" dirty="0"/>
              <a:t>) предполагает, что целое и часть создаются и разрушаются в разное время</a:t>
            </a:r>
            <a:r>
              <a:rPr lang="ru-RU" sz="3400" i="1" dirty="0"/>
              <a:t>.</a:t>
            </a:r>
            <a:endParaRPr lang="ru-RU" sz="3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6070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991</Words>
  <Application>Microsoft Office PowerPoint</Application>
  <PresentationFormat>Экран (4:3)</PresentationFormat>
  <Paragraphs>82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Лекция 4</vt:lpstr>
      <vt:lpstr>Презентация PowerPoint</vt:lpstr>
      <vt:lpstr>Диаграммы состояний</vt:lpstr>
      <vt:lpstr>Диаграммы состояний</vt:lpstr>
      <vt:lpstr>Пример</vt:lpstr>
      <vt:lpstr>Пример создания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</dc:title>
  <dc:creator>Admin</dc:creator>
  <cp:lastModifiedBy>kate</cp:lastModifiedBy>
  <cp:revision>13</cp:revision>
  <dcterms:created xsi:type="dcterms:W3CDTF">2017-09-10T18:33:55Z</dcterms:created>
  <dcterms:modified xsi:type="dcterms:W3CDTF">2017-12-02T20:57:12Z</dcterms:modified>
</cp:coreProperties>
</file>