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Ле</a:t>
            </a:r>
            <a:r>
              <a:rPr lang="uk-UA" dirty="0" err="1" smtClean="0"/>
              <a:t>кция</a:t>
            </a:r>
            <a:r>
              <a:rPr lang="uk-UA" dirty="0" smtClean="0"/>
              <a:t>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Диаграммы взаимодействия </a:t>
            </a:r>
            <a:r>
              <a:rPr lang="en-US" b="1" dirty="0" smtClean="0"/>
              <a:t>(interaction </a:t>
            </a:r>
            <a:r>
              <a:rPr lang="en-US" b="1" dirty="0"/>
              <a:t>diagrams</a:t>
            </a:r>
            <a:r>
              <a:rPr lang="en-US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23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Диаграммы взаимодействия являются моделями, описывающими поведение взаимодействующих групп объектов.</a:t>
            </a:r>
          </a:p>
          <a:p>
            <a:pPr marL="0" indent="0">
              <a:buNone/>
            </a:pPr>
            <a:r>
              <a:rPr lang="ru-RU" sz="1800" dirty="0"/>
              <a:t>Как правило, диаграмма взаимодействия охватывает поведение только одного варианта использования. На такой диаграмме отображается ряд объектов и те сообщения, которыми они обмениваются между собой в рамках данного варианта использования.</a:t>
            </a:r>
          </a:p>
          <a:p>
            <a:pPr marL="0" indent="0">
              <a:buNone/>
            </a:pPr>
            <a:r>
              <a:rPr lang="ru-RU" sz="1800" dirty="0"/>
              <a:t>Данный подход будет проиллюстрирован на примере простого варианта использования, который описывает следующее </a:t>
            </a:r>
            <a:r>
              <a:rPr lang="ru-RU" sz="1800" dirty="0" smtClean="0"/>
              <a:t>поведение:</a:t>
            </a:r>
            <a:endParaRPr lang="en-US" sz="1800" dirty="0" smtClean="0"/>
          </a:p>
          <a:p>
            <a:pPr lvl="0"/>
            <a:r>
              <a:rPr lang="ru-RU" sz="1800" dirty="0"/>
              <a:t>«Менеджер» запрашивает текущий «Отчет» «Исполнителя»;</a:t>
            </a:r>
          </a:p>
          <a:p>
            <a:pPr lvl="0"/>
            <a:r>
              <a:rPr lang="ru-RU" sz="1800" dirty="0"/>
              <a:t>если «Отчет» устарел, «Менеджер» посылает запрос «Исполнителю» на обновление «Отчета»;</a:t>
            </a:r>
          </a:p>
          <a:p>
            <a:pPr lvl="0"/>
            <a:r>
              <a:rPr lang="ru-RU" sz="1800" dirty="0"/>
              <a:t>«Исполнитель» создает новый «Отчет»;</a:t>
            </a:r>
          </a:p>
          <a:p>
            <a:pPr lvl="0"/>
            <a:r>
              <a:rPr lang="ru-RU" sz="1800" dirty="0"/>
              <a:t>«Менеджер» делает повторный запрос «Отчета</a:t>
            </a:r>
            <a:r>
              <a:rPr lang="ru-RU" sz="1800" dirty="0" smtClean="0"/>
              <a:t>».</a:t>
            </a:r>
            <a:endParaRPr lang="en-US" sz="1800" dirty="0" smtClean="0"/>
          </a:p>
          <a:p>
            <a:pPr marL="0" lv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Существует два вида диаграмм взаимодействия: диаграммы последовательности (</a:t>
            </a:r>
            <a:r>
              <a:rPr lang="ru-RU" sz="1800" dirty="0" err="1"/>
              <a:t>sequence</a:t>
            </a:r>
            <a:r>
              <a:rPr lang="ru-RU" sz="1800" dirty="0"/>
              <a:t> </a:t>
            </a:r>
            <a:r>
              <a:rPr lang="ru-RU" sz="1800" dirty="0" err="1"/>
              <a:t>diagrams</a:t>
            </a:r>
            <a:r>
              <a:rPr lang="ru-RU" sz="1800" dirty="0"/>
              <a:t>) и кооперативные диаграммы (</a:t>
            </a:r>
            <a:r>
              <a:rPr lang="ru-RU" sz="1800" dirty="0" err="1"/>
              <a:t>collaboration</a:t>
            </a:r>
            <a:r>
              <a:rPr lang="ru-RU" sz="1800" dirty="0"/>
              <a:t> </a:t>
            </a:r>
            <a:r>
              <a:rPr lang="ru-RU" sz="1800" dirty="0" err="1"/>
              <a:t>diagrams</a:t>
            </a:r>
            <a:r>
              <a:rPr lang="ru-RU" sz="1800" dirty="0"/>
              <a:t>).</a:t>
            </a:r>
          </a:p>
          <a:p>
            <a:pPr marL="0" indent="0">
              <a:buNone/>
            </a:pPr>
            <a:endParaRPr lang="ru-RU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84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Диаграммы последовательности</a:t>
            </a:r>
            <a:endParaRPr lang="ru-RU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На диаграмме последовательности объект изображается в виде прямоугольника на вершине пунктирной вертикальной линии (рис. </a:t>
            </a:r>
            <a:r>
              <a:rPr lang="ru-RU" sz="1600" dirty="0" smtClean="0"/>
              <a:t>1</a:t>
            </a:r>
            <a:r>
              <a:rPr lang="ru-RU" sz="1600" dirty="0"/>
              <a:t>).</a:t>
            </a:r>
          </a:p>
          <a:p>
            <a:pPr marL="0" indent="0">
              <a:buNone/>
            </a:pPr>
            <a:r>
              <a:rPr lang="ru-RU" sz="1600" dirty="0"/>
              <a:t>Эта вертикальная линия называется линией жизни (</a:t>
            </a:r>
            <a:r>
              <a:rPr lang="ru-RU" sz="1600" dirty="0" err="1"/>
              <a:t>lifeline</a:t>
            </a:r>
            <a:r>
              <a:rPr lang="ru-RU" sz="1600" dirty="0"/>
              <a:t>) объекта. Она представляет собой фрагмент жизненного цикла объекта в процессе взаимодействия.</a:t>
            </a:r>
          </a:p>
          <a:p>
            <a:pPr marL="0" indent="0">
              <a:buNone/>
            </a:pPr>
            <a:r>
              <a:rPr lang="ru-RU" sz="1600" dirty="0"/>
              <a:t>Каждое сообщение представляется в виде стрелки между линиями жизни двух объектов. Сообщения появляются в том порядке, как они </a:t>
            </a:r>
            <a:r>
              <a:rPr lang="ru-RU" sz="1600" dirty="0" smtClean="0"/>
              <a:t>показаны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ru-RU" sz="1600" b="1" dirty="0" smtClean="0"/>
              <a:t>Рис</a:t>
            </a:r>
            <a:r>
              <a:rPr lang="ru-RU" sz="1600" b="1" dirty="0"/>
              <a:t>. </a:t>
            </a:r>
            <a:r>
              <a:rPr lang="ru-RU" sz="1600" b="1" dirty="0" smtClean="0"/>
              <a:t>1</a:t>
            </a:r>
            <a:r>
              <a:rPr lang="ru-RU" sz="1600" b="1" dirty="0"/>
              <a:t>. </a:t>
            </a:r>
            <a:r>
              <a:rPr lang="ru-RU" sz="1600" dirty="0"/>
              <a:t>Пример диаграммы последовательности</a:t>
            </a:r>
          </a:p>
          <a:p>
            <a:pPr marL="0" indent="0" algn="ctr">
              <a:buNone/>
            </a:pP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852936"/>
            <a:ext cx="3219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3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Диаграммы последовательности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На диаграмме (сверху </a:t>
            </a:r>
            <a:r>
              <a:rPr lang="ru-RU" dirty="0" err="1"/>
              <a:t>рниз</a:t>
            </a:r>
            <a:r>
              <a:rPr lang="ru-RU" dirty="0"/>
              <a:t>). Каждое сообщение может быть помечено именем, при желании можно показать также аргументы и некоторую управляющую информацию. Также можно показать </a:t>
            </a:r>
            <a:r>
              <a:rPr lang="ru-RU" dirty="0" err="1"/>
              <a:t>самоделегирование</a:t>
            </a:r>
            <a:r>
              <a:rPr lang="ru-RU" dirty="0"/>
              <a:t> - сообщение, которое объект посылает самому себе, при этом стрелка сообщения указывает на ту же </a:t>
            </a:r>
            <a:r>
              <a:rPr lang="ru-RU" dirty="0" err="1"/>
              <a:t>самуто</a:t>
            </a:r>
            <a:r>
              <a:rPr lang="ru-RU" dirty="0"/>
              <a:t> линию жизни.</a:t>
            </a:r>
          </a:p>
          <a:p>
            <a:r>
              <a:rPr lang="ru-RU" dirty="0"/>
              <a:t>Изо всей возможной управляющей информации два ее вида имеют существенное значение. Во-первых, это условие, показывающее, в каком случае посылается сообщение (например, [</a:t>
            </a:r>
            <a:r>
              <a:rPr lang="ru-RU" dirty="0" err="1"/>
              <a:t>ОтчетУстарел</a:t>
            </a:r>
            <a:r>
              <a:rPr lang="ru-RU" dirty="0"/>
              <a:t>() == </a:t>
            </a:r>
            <a:r>
              <a:rPr lang="ru-RU" dirty="0" err="1"/>
              <a:t>true</a:t>
            </a:r>
            <a:r>
              <a:rPr lang="ru-RU" dirty="0"/>
              <a:t>]). Сообщение посылается только при выполнении данного условия. Другой полезный </a:t>
            </a:r>
            <a:r>
              <a:rPr lang="ru-RU" dirty="0" err="1"/>
              <a:t>управавляющий</a:t>
            </a:r>
            <a:r>
              <a:rPr lang="ru-RU" dirty="0"/>
              <a:t> маркер - это маркер итерации, показывающий, что сообщение посылается много раз для множества объектов-адресатов (например, обновить).</a:t>
            </a:r>
          </a:p>
          <a:p>
            <a:r>
              <a:rPr lang="ru-RU" dirty="0"/>
              <a:t>Активизации - прямоугольники на линиях жизни - показывают, когда метод становится активным (во время его выполнения либо при ожидании результата выполнения какой-либо процедуры). Используя механизм активизаций, можно более четко показать смысл </a:t>
            </a:r>
            <a:r>
              <a:rPr lang="ru-RU" dirty="0" err="1"/>
              <a:t>самоделегирования</a:t>
            </a:r>
            <a:r>
              <a:rPr lang="ru-RU" dirty="0"/>
              <a:t>. Без них довольно трудно определить, где же выполняются следующие после </a:t>
            </a:r>
            <a:r>
              <a:rPr lang="ru-RU" dirty="0" err="1"/>
              <a:t>самоделегирования</a:t>
            </a:r>
            <a:r>
              <a:rPr lang="ru-RU" dirty="0"/>
              <a:t> вызовы - в вызывающем методе или в вызываемом. Активизации вносят ясность в этот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85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Диаграммы последовательности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Таблица </a:t>
            </a:r>
            <a:r>
              <a:rPr lang="ru-RU" sz="1600" b="1" dirty="0" smtClean="0"/>
              <a:t>1</a:t>
            </a:r>
            <a:r>
              <a:rPr lang="ru-RU" sz="1600" b="1" dirty="0"/>
              <a:t>. </a:t>
            </a:r>
            <a:r>
              <a:rPr lang="ru-RU" sz="1600" dirty="0"/>
              <a:t>Описание кнопок панели </a:t>
            </a:r>
            <a:r>
              <a:rPr lang="ru-RU" sz="1600" dirty="0" smtClean="0"/>
              <a:t>ин</a:t>
            </a:r>
            <a:endParaRPr lang="en-US" sz="1600" dirty="0" smtClean="0"/>
          </a:p>
          <a:p>
            <a:pPr marL="0" indent="0" algn="ctr">
              <a:buNone/>
            </a:pPr>
            <a:r>
              <a:rPr lang="ru-RU" sz="1600" dirty="0" err="1" smtClean="0"/>
              <a:t>струментов</a:t>
            </a:r>
            <a:r>
              <a:rPr lang="ru-RU" sz="1600" dirty="0" smtClean="0"/>
              <a:t> </a:t>
            </a:r>
            <a:r>
              <a:rPr lang="ru-RU" sz="1600" dirty="0"/>
              <a:t>диаграмм взаимодействия </a:t>
            </a:r>
            <a:r>
              <a:rPr lang="ru-RU" sz="1600" dirty="0" err="1"/>
              <a:t>Rational</a:t>
            </a:r>
            <a:r>
              <a:rPr lang="ru-RU" sz="1600" dirty="0"/>
              <a:t> </a:t>
            </a:r>
            <a:r>
              <a:rPr lang="ru-RU" sz="1600" dirty="0" err="1"/>
              <a:t>Rose</a:t>
            </a:r>
            <a:endParaRPr lang="ru-RU" sz="1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42" y="2636912"/>
            <a:ext cx="8729116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4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Кооперативные диаграммы (</a:t>
            </a:r>
            <a:r>
              <a:rPr lang="en-US" b="1" dirty="0"/>
              <a:t>collaboration diagrams)</a:t>
            </a:r>
            <a:endParaRPr lang="en-US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3700" dirty="0"/>
              <a:t>Вторым видом диаграмм взаимодействия является кооперативная </a:t>
            </a:r>
            <a:r>
              <a:rPr lang="ru-RU" sz="3700" dirty="0" smtClean="0"/>
              <a:t>диаграмма</a:t>
            </a: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 algn="ctr">
              <a:buNone/>
            </a:pPr>
            <a:r>
              <a:rPr lang="ru-RU" sz="3700" b="1" dirty="0"/>
              <a:t>Рис. </a:t>
            </a:r>
            <a:r>
              <a:rPr lang="ru-RU" sz="3700" b="1" dirty="0" smtClean="0"/>
              <a:t>2</a:t>
            </a:r>
            <a:r>
              <a:rPr lang="ru-RU" sz="3700" b="1" dirty="0"/>
              <a:t>. </a:t>
            </a:r>
            <a:r>
              <a:rPr lang="ru-RU" sz="3700" dirty="0"/>
              <a:t>Кооперативная диаграмма</a:t>
            </a:r>
          </a:p>
          <a:p>
            <a:pPr marL="0" indent="0">
              <a:buNone/>
            </a:pPr>
            <a:r>
              <a:rPr lang="ru-RU" sz="3700" dirty="0"/>
              <a:t>На кооперативной диаграмме экземпляры объектов показаны в виде пиктограмм. Линии между ними обозначают сообщения, обмен которыми осуществляется в рамках данного варианта использования.</a:t>
            </a:r>
          </a:p>
          <a:p>
            <a:pPr marL="0" indent="0">
              <a:buNone/>
            </a:pPr>
            <a:r>
              <a:rPr lang="ru-RU" sz="3700" dirty="0"/>
              <a:t>Каждый вид диаграмм взаимодействия имеет свои преимущества, выбор обычно осуществляется исходя из предпочтений разработчика. На диаграммах последовательности делается акцент именно на последовательности сообщений, при этом легче наблюдать порядок, в котором происходят различные события. В случае кооперативных диаграмм можно использовать пространственное расположение объектов для того, чтобы показать их статическое взаимодействие.</a:t>
            </a:r>
          </a:p>
          <a:p>
            <a:pPr marL="0" indent="0">
              <a:buNone/>
            </a:pPr>
            <a:r>
              <a:rPr lang="ru-RU" sz="3700" dirty="0"/>
              <a:t>Одним из главных свойств любой диаграммы взаимодействия является ее простота. Посмотрев на диаграмму, можно легко увидеть все сообщения.</a:t>
            </a:r>
          </a:p>
          <a:p>
            <a:pPr marL="0" indent="0">
              <a:buNone/>
            </a:pPr>
            <a:r>
              <a:rPr lang="ru-RU" sz="3700" dirty="0"/>
              <a:t>Однако при попытке изобразить нечто более сложное, чем единственный последовательный процесс без множества условных переходов или циклов, данный подход может не сработать.</a:t>
            </a:r>
          </a:p>
          <a:p>
            <a:pPr marL="0" indent="0">
              <a:buNone/>
            </a:pPr>
            <a:r>
              <a:rPr lang="ru-RU" sz="3700" dirty="0"/>
              <a:t>Для отображения условного поведения на диаграммах взаимодействия существует два подхода. Один из них состоит в использовании отдельных диаграмм для каждого сценария. Второй заключается в том, что сообщения сопровождаются условиями, показывающими поведение объектов.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1772816"/>
            <a:ext cx="23431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5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Кооперативные диаграммы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Таблица </a:t>
            </a:r>
            <a:r>
              <a:rPr lang="ru-RU" sz="1600" b="1" dirty="0" smtClean="0"/>
              <a:t>2</a:t>
            </a:r>
            <a:r>
              <a:rPr lang="ru-RU" sz="1600" b="1" dirty="0"/>
              <a:t>. </a:t>
            </a:r>
            <a:r>
              <a:rPr lang="ru-RU" sz="1600" dirty="0"/>
              <a:t>Описание кнопок панели инструментов кооперативных диаграмм </a:t>
            </a:r>
            <a:r>
              <a:rPr lang="ru-RU" sz="1600" dirty="0" err="1"/>
              <a:t>Rational</a:t>
            </a:r>
            <a:r>
              <a:rPr lang="ru-RU" sz="1600" dirty="0"/>
              <a:t> </a:t>
            </a:r>
            <a:r>
              <a:rPr lang="ru-RU" sz="1600" dirty="0" err="1"/>
              <a:t>Rose</a:t>
            </a:r>
            <a:endParaRPr lang="ru-RU" sz="16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76872"/>
            <a:ext cx="67722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1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диаграммы взаимодействия</a:t>
            </a:r>
            <a:endParaRPr lang="ru-RU" b="1" dirty="0"/>
          </a:p>
        </p:txBody>
      </p:sp>
      <p:pic>
        <p:nvPicPr>
          <p:cNvPr id="4" name="Объект 3" descr="http://www.planerka.info/img/Diagrammy-posledovatelnosti_00000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26" y="1600200"/>
            <a:ext cx="5821401" cy="470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607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598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Лекция 3</vt:lpstr>
      <vt:lpstr>Презентация PowerPoint</vt:lpstr>
      <vt:lpstr>Диаграммы последовательности</vt:lpstr>
      <vt:lpstr>Диаграммы последовательности</vt:lpstr>
      <vt:lpstr>Диаграммы последовательности</vt:lpstr>
      <vt:lpstr>Кооперативные диаграммы (collaboration diagrams)</vt:lpstr>
      <vt:lpstr>Кооперативные диаграммы</vt:lpstr>
      <vt:lpstr>Пример диаграммы взаимодействия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Admin</dc:creator>
  <cp:lastModifiedBy>kate</cp:lastModifiedBy>
  <cp:revision>11</cp:revision>
  <dcterms:created xsi:type="dcterms:W3CDTF">2017-09-10T18:33:55Z</dcterms:created>
  <dcterms:modified xsi:type="dcterms:W3CDTF">2017-12-02T20:43:56Z</dcterms:modified>
</cp:coreProperties>
</file>