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A3F59C1-DA49-4306-A460-B706AAAF1A11}" type="datetimeFigureOut">
              <a:rPr lang="ru-RU" smtClean="0"/>
              <a:t>02.12.2017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418161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3F59C1-DA49-4306-A460-B706AAAF1A11}" type="datetimeFigureOut">
              <a:rPr lang="ru-RU" smtClean="0"/>
              <a:t>02.12.2017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1693016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3F59C1-DA49-4306-A460-B706AAAF1A11}" type="datetimeFigureOut">
              <a:rPr lang="ru-RU" smtClean="0"/>
              <a:t>02.12.2017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84970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3F59C1-DA49-4306-A460-B706AAAF1A11}" type="datetimeFigureOut">
              <a:rPr lang="ru-RU" smtClean="0"/>
              <a:t>02.12.2017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335547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A3F59C1-DA49-4306-A460-B706AAAF1A11}" type="datetimeFigureOut">
              <a:rPr lang="ru-RU" smtClean="0"/>
              <a:t>02.12.2017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274910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3F59C1-DA49-4306-A460-B706AAAF1A11}" type="datetimeFigureOut">
              <a:rPr lang="ru-RU" smtClean="0"/>
              <a:t>02.12.2017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3758304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3F59C1-DA49-4306-A460-B706AAAF1A11}" type="datetimeFigureOut">
              <a:rPr lang="ru-RU" smtClean="0"/>
              <a:t>02.12.2017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308973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A3F59C1-DA49-4306-A460-B706AAAF1A11}" type="datetimeFigureOut">
              <a:rPr lang="ru-RU" smtClean="0"/>
              <a:t>02.12.2017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138859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3F59C1-DA49-4306-A460-B706AAAF1A11}" type="datetimeFigureOut">
              <a:rPr lang="ru-RU" smtClean="0"/>
              <a:t>02.12.2017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172268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3F59C1-DA49-4306-A460-B706AAAF1A11}" type="datetimeFigureOut">
              <a:rPr lang="ru-RU" smtClean="0"/>
              <a:t>02.12.2017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1731266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3F59C1-DA49-4306-A460-B706AAAF1A11}" type="datetimeFigureOut">
              <a:rPr lang="ru-RU" smtClean="0"/>
              <a:t>02.12.2017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A92A52-9E62-4AFA-A169-037EA9881795}" type="slidenum">
              <a:rPr lang="ru-RU" smtClean="0"/>
              <a:t>‹#›</a:t>
            </a:fld>
            <a:endParaRPr lang="ru-RU"/>
          </a:p>
        </p:txBody>
      </p:sp>
    </p:spTree>
    <p:extLst>
      <p:ext uri="{BB962C8B-B14F-4D97-AF65-F5344CB8AC3E}">
        <p14:creationId xmlns:p14="http://schemas.microsoft.com/office/powerpoint/2010/main" val="3824300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F59C1-DA49-4306-A460-B706AAAF1A11}" type="datetimeFigureOut">
              <a:rPr lang="ru-RU" smtClean="0"/>
              <a:t>02.12.2017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92A52-9E62-4AFA-A169-037EA9881795}" type="slidenum">
              <a:rPr lang="ru-RU" smtClean="0"/>
              <a:t>‹#›</a:t>
            </a:fld>
            <a:endParaRPr lang="ru-RU"/>
          </a:p>
        </p:txBody>
      </p:sp>
    </p:spTree>
    <p:extLst>
      <p:ext uri="{BB962C8B-B14F-4D97-AF65-F5344CB8AC3E}">
        <p14:creationId xmlns:p14="http://schemas.microsoft.com/office/powerpoint/2010/main" val="3932776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smtClean="0"/>
              <a:t>Ле</a:t>
            </a:r>
            <a:r>
              <a:rPr lang="uk-UA" dirty="0" err="1" smtClean="0"/>
              <a:t>кция</a:t>
            </a:r>
            <a:r>
              <a:rPr lang="uk-UA" dirty="0" smtClean="0"/>
              <a:t> </a:t>
            </a:r>
            <a:r>
              <a:rPr lang="en-US" dirty="0" smtClean="0"/>
              <a:t>2</a:t>
            </a:r>
            <a:endParaRPr lang="ru-RU" dirty="0"/>
          </a:p>
        </p:txBody>
      </p:sp>
      <p:sp>
        <p:nvSpPr>
          <p:cNvPr id="3" name="Подзаголовок 2"/>
          <p:cNvSpPr>
            <a:spLocks noGrp="1"/>
          </p:cNvSpPr>
          <p:nvPr>
            <p:ph type="subTitle" idx="1"/>
          </p:nvPr>
        </p:nvSpPr>
        <p:spPr/>
        <p:txBody>
          <a:bodyPr>
            <a:normAutofit/>
          </a:bodyPr>
          <a:lstStyle/>
          <a:p>
            <a:r>
              <a:rPr lang="ru-RU" b="1" dirty="0"/>
              <a:t>Диаграммы классов (</a:t>
            </a:r>
            <a:r>
              <a:rPr lang="en-US" b="1" dirty="0"/>
              <a:t>class diagrams)</a:t>
            </a:r>
            <a:endParaRPr lang="ru-RU" dirty="0"/>
          </a:p>
        </p:txBody>
      </p:sp>
    </p:spTree>
    <p:extLst>
      <p:ext uri="{BB962C8B-B14F-4D97-AF65-F5344CB8AC3E}">
        <p14:creationId xmlns:p14="http://schemas.microsoft.com/office/powerpoint/2010/main" val="3453234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i="1" dirty="0"/>
              <a:t>Создание структуры модели и классов анализа в соответствии с требованиями архитектурного анализа</a:t>
            </a:r>
            <a:r>
              <a:rPr lang="ru-RU" sz="2400" dirty="0"/>
              <a:t/>
            </a:r>
            <a:br>
              <a:rPr lang="ru-RU" sz="2400" dirty="0"/>
            </a:br>
            <a:endParaRPr lang="ru-RU" sz="2400" b="1" dirty="0"/>
          </a:p>
        </p:txBody>
      </p:sp>
      <p:sp>
        <p:nvSpPr>
          <p:cNvPr id="3" name="Объект 2"/>
          <p:cNvSpPr>
            <a:spLocks noGrp="1"/>
          </p:cNvSpPr>
          <p:nvPr>
            <p:ph idx="1"/>
          </p:nvPr>
        </p:nvSpPr>
        <p:spPr/>
        <p:txBody>
          <a:bodyPr>
            <a:normAutofit/>
          </a:bodyPr>
          <a:lstStyle/>
          <a:p>
            <a:pPr marL="0" indent="0">
              <a:buNone/>
            </a:pPr>
            <a:r>
              <a:rPr lang="ru-RU" sz="1600" dirty="0" smtClean="0"/>
              <a:t>Щелкните </a:t>
            </a:r>
            <a:r>
              <a:rPr lang="ru-RU" sz="1600" dirty="0"/>
              <a:t>правой кнопкой мыши по логическому представлению браузера.</a:t>
            </a:r>
          </a:p>
          <a:p>
            <a:pPr marL="0" indent="0">
              <a:buNone/>
            </a:pPr>
            <a:r>
              <a:rPr lang="ru-RU" sz="1600" dirty="0"/>
              <a:t>Выберите пункт </a:t>
            </a:r>
            <a:r>
              <a:rPr lang="en-US" sz="1600" dirty="0"/>
              <a:t>New &gt; Package </a:t>
            </a:r>
            <a:r>
              <a:rPr lang="ru-RU" sz="1600" dirty="0"/>
              <a:t>в открывшемся меню.</a:t>
            </a:r>
          </a:p>
          <a:p>
            <a:pPr marL="0" indent="0">
              <a:buNone/>
            </a:pPr>
            <a:r>
              <a:rPr lang="ru-RU" sz="1600" dirty="0"/>
              <a:t>Назовите новый пакет </a:t>
            </a:r>
            <a:r>
              <a:rPr lang="en-US" sz="1600" dirty="0"/>
              <a:t>Design Model.</a:t>
            </a:r>
          </a:p>
          <a:p>
            <a:pPr marL="0" indent="0">
              <a:buNone/>
            </a:pPr>
            <a:r>
              <a:rPr lang="ru-RU" sz="1600" dirty="0"/>
              <a:t>Создайте аналогичным образом пакеты </a:t>
            </a:r>
            <a:r>
              <a:rPr lang="en-US" sz="1600" dirty="0"/>
              <a:t>Use-Case </a:t>
            </a:r>
            <a:r>
              <a:rPr lang="en-US" sz="1600" dirty="0" err="1"/>
              <a:t>Realizations,Use</a:t>
            </a:r>
            <a:r>
              <a:rPr lang="en-US" sz="1600" dirty="0"/>
              <a:t>-Case Realization- Close Registration, Use-Case</a:t>
            </a:r>
          </a:p>
          <a:p>
            <a:pPr marL="0" indent="0">
              <a:buNone/>
            </a:pPr>
            <a:r>
              <a:rPr lang="en-US" sz="1600" dirty="0"/>
              <a:t>Realization - Login </a:t>
            </a:r>
            <a:r>
              <a:rPr lang="ru-RU" sz="1600" dirty="0"/>
              <a:t>и </a:t>
            </a:r>
            <a:r>
              <a:rPr lang="en-US" sz="1600" dirty="0"/>
              <a:t>Use-Case Realization - Register for Courses </a:t>
            </a:r>
            <a:r>
              <a:rPr lang="ru-RU" sz="1600" dirty="0"/>
              <a:t>в соответствии с </a:t>
            </a:r>
            <a:r>
              <a:rPr lang="ru-RU" sz="1600" dirty="0" smtClean="0"/>
              <a:t>рис.</a:t>
            </a:r>
            <a:endParaRPr lang="ru-RU" sz="1600" dirty="0"/>
          </a:p>
          <a:p>
            <a:pPr marL="0" indent="0">
              <a:buNone/>
            </a:pPr>
            <a:endParaRPr lang="ru-RU" sz="2400" dirty="0" smtClean="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3645024"/>
            <a:ext cx="3688385" cy="1983482"/>
          </a:xfrm>
          <a:prstGeom prst="rect">
            <a:avLst/>
          </a:prstGeom>
        </p:spPr>
      </p:pic>
    </p:spTree>
    <p:extLst>
      <p:ext uri="{BB962C8B-B14F-4D97-AF65-F5344CB8AC3E}">
        <p14:creationId xmlns:p14="http://schemas.microsoft.com/office/powerpoint/2010/main" val="342864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29600" cy="4525963"/>
          </a:xfrm>
        </p:spPr>
        <p:txBody>
          <a:bodyPr>
            <a:normAutofit fontScale="70000" lnSpcReduction="20000"/>
          </a:bodyPr>
          <a:lstStyle/>
          <a:p>
            <a:r>
              <a:rPr lang="ru-RU" dirty="0"/>
              <a:t>Щелкните правой кнопкой мыши по пакету </a:t>
            </a:r>
            <a:r>
              <a:rPr lang="ru-RU" dirty="0" err="1"/>
              <a:t>Design</a:t>
            </a:r>
            <a:r>
              <a:rPr lang="ru-RU" dirty="0"/>
              <a:t> </a:t>
            </a:r>
            <a:r>
              <a:rPr lang="ru-RU" dirty="0" err="1"/>
              <a:t>Model</a:t>
            </a:r>
            <a:r>
              <a:rPr lang="ru-RU" dirty="0"/>
              <a:t>.</a:t>
            </a:r>
          </a:p>
          <a:p>
            <a:r>
              <a:rPr lang="ru-RU" dirty="0"/>
              <a:t>Выберите пункт </a:t>
            </a:r>
            <a:r>
              <a:rPr lang="ru-RU" dirty="0" err="1"/>
              <a:t>New</a:t>
            </a:r>
            <a:r>
              <a:rPr lang="ru-RU" dirty="0"/>
              <a:t> &gt; </a:t>
            </a:r>
            <a:r>
              <a:rPr lang="ru-RU" dirty="0" err="1"/>
              <a:t>Class</a:t>
            </a:r>
            <a:r>
              <a:rPr lang="ru-RU" dirty="0"/>
              <a:t> в открывшемся меню. Новый класс под названием </a:t>
            </a:r>
            <a:r>
              <a:rPr lang="ru-RU" dirty="0" err="1"/>
              <a:t>NewClass</a:t>
            </a:r>
            <a:r>
              <a:rPr lang="ru-RU" dirty="0"/>
              <a:t> появится в браузере.</a:t>
            </a:r>
          </a:p>
          <a:p>
            <a:r>
              <a:rPr lang="ru-RU" dirty="0"/>
              <a:t>Выделите его и введите имя </a:t>
            </a:r>
            <a:r>
              <a:rPr lang="ru-RU" dirty="0" err="1"/>
              <a:t>Student</a:t>
            </a:r>
            <a:r>
              <a:rPr lang="ru-RU" dirty="0"/>
              <a:t>.</a:t>
            </a:r>
          </a:p>
          <a:p>
            <a:r>
              <a:rPr lang="ru-RU" dirty="0"/>
              <a:t>Создайте аналогичным образом классы </a:t>
            </a:r>
            <a:r>
              <a:rPr lang="ru-RU" dirty="0" err="1"/>
              <a:t>Professor</a:t>
            </a:r>
            <a:r>
              <a:rPr lang="ru-RU" dirty="0"/>
              <a:t>, </a:t>
            </a:r>
            <a:r>
              <a:rPr lang="ru-RU" dirty="0" err="1"/>
              <a:t>Schedule</a:t>
            </a:r>
            <a:r>
              <a:rPr lang="ru-RU" dirty="0"/>
              <a:t>, </a:t>
            </a:r>
            <a:r>
              <a:rPr lang="ru-RU" dirty="0" err="1"/>
              <a:t>Course</a:t>
            </a:r>
            <a:r>
              <a:rPr lang="ru-RU" dirty="0"/>
              <a:t> и </a:t>
            </a:r>
            <a:r>
              <a:rPr lang="ru-RU" dirty="0" err="1"/>
              <a:t>CourseOffermg</a:t>
            </a:r>
            <a:r>
              <a:rPr lang="ru-RU" dirty="0"/>
              <a:t>.</a:t>
            </a:r>
          </a:p>
          <a:p>
            <a:r>
              <a:rPr lang="ru-RU" dirty="0"/>
              <a:t>Щелкните правой кнопкой мыши по пакету </a:t>
            </a:r>
            <a:r>
              <a:rPr lang="ru-RU" dirty="0" err="1"/>
              <a:t>Design</a:t>
            </a:r>
            <a:r>
              <a:rPr lang="ru-RU" dirty="0"/>
              <a:t> </a:t>
            </a:r>
            <a:r>
              <a:rPr lang="ru-RU" dirty="0" err="1"/>
              <a:t>Model</a:t>
            </a:r>
            <a:endParaRPr lang="ru-RU" dirty="0"/>
          </a:p>
          <a:p>
            <a:r>
              <a:rPr lang="ru-RU" dirty="0"/>
              <a:t>Выберите пункт </a:t>
            </a:r>
            <a:r>
              <a:rPr lang="ru-RU" dirty="0" err="1"/>
              <a:t>New</a:t>
            </a:r>
            <a:r>
              <a:rPr lang="ru-RU" dirty="0"/>
              <a:t> &gt; </a:t>
            </a:r>
            <a:r>
              <a:rPr lang="ru-RU" dirty="0" err="1"/>
              <a:t>Class</a:t>
            </a:r>
            <a:r>
              <a:rPr lang="ru-RU" dirty="0"/>
              <a:t> </a:t>
            </a:r>
            <a:r>
              <a:rPr lang="ru-RU" dirty="0" err="1"/>
              <a:t>Diagram</a:t>
            </a:r>
            <a:r>
              <a:rPr lang="ru-RU" dirty="0"/>
              <a:t> в открывшемся меню.</a:t>
            </a:r>
          </a:p>
          <a:p>
            <a:r>
              <a:rPr lang="ru-RU" dirty="0"/>
              <a:t>Назовите новую диаграмму классов </a:t>
            </a:r>
            <a:r>
              <a:rPr lang="ru-RU" dirty="0" err="1"/>
              <a:t>Key</a:t>
            </a:r>
            <a:r>
              <a:rPr lang="ru-RU" dirty="0"/>
              <a:t> </a:t>
            </a:r>
            <a:r>
              <a:rPr lang="ru-RU" dirty="0" err="1"/>
              <a:t>Abstractions</a:t>
            </a:r>
            <a:r>
              <a:rPr lang="ru-RU" dirty="0"/>
              <a:t>.</a:t>
            </a:r>
          </a:p>
          <a:p>
            <a:r>
              <a:rPr lang="ru-RU" dirty="0"/>
              <a:t>Чтобы расположить вновь созданные классы на диаграмме классов, откройте ее и перетащите классы на открытую диаграмму мышью. Диаграмма классов должна выглядеть, как на </a:t>
            </a:r>
            <a:r>
              <a:rPr lang="ru-RU" dirty="0" smtClean="0"/>
              <a:t>рис</a:t>
            </a:r>
            <a:r>
              <a:rPr lang="en-US" dirty="0" smtClean="0"/>
              <a:t>.</a:t>
            </a:r>
            <a:r>
              <a:rPr lang="ru-RU" dirty="0" smtClean="0"/>
              <a:t> 2.</a:t>
            </a:r>
            <a:endParaRPr lang="ru-RU" dirty="0"/>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0161" y="4293096"/>
            <a:ext cx="2800350" cy="1924050"/>
          </a:xfrm>
          <a:prstGeom prst="rect">
            <a:avLst/>
          </a:prstGeom>
        </p:spPr>
      </p:pic>
    </p:spTree>
    <p:extLst>
      <p:ext uri="{BB962C8B-B14F-4D97-AF65-F5344CB8AC3E}">
        <p14:creationId xmlns:p14="http://schemas.microsoft.com/office/powerpoint/2010/main" val="347488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pPr marL="0" indent="0">
              <a:buNone/>
            </a:pPr>
            <a:r>
              <a:rPr lang="ru-RU" sz="1200" b="1" dirty="0"/>
              <a:t>Добавление атрибутов</a:t>
            </a:r>
          </a:p>
          <a:p>
            <a:pPr>
              <a:buFont typeface="+mj-lt"/>
              <a:buAutoNum type="arabicPeriod"/>
            </a:pPr>
            <a:r>
              <a:rPr lang="ru-RU" sz="1200" dirty="0"/>
              <a:t>Щелкните правой кнопкой мыши по классу </a:t>
            </a:r>
            <a:r>
              <a:rPr lang="ru-RU" sz="1200" dirty="0" err="1"/>
              <a:t>Student</a:t>
            </a:r>
            <a:r>
              <a:rPr lang="ru-RU" sz="1200" dirty="0"/>
              <a:t>.</a:t>
            </a:r>
          </a:p>
          <a:p>
            <a:pPr>
              <a:buFont typeface="+mj-lt"/>
              <a:buAutoNum type="arabicPeriod"/>
            </a:pPr>
            <a:r>
              <a:rPr lang="ru-RU" sz="1200" dirty="0"/>
              <a:t>Выберите пункт </a:t>
            </a:r>
            <a:r>
              <a:rPr lang="ru-RU" sz="1200" dirty="0" err="1"/>
              <a:t>New</a:t>
            </a:r>
            <a:r>
              <a:rPr lang="ru-RU" sz="1200" dirty="0"/>
              <a:t> </a:t>
            </a:r>
            <a:r>
              <a:rPr lang="ru-RU" sz="1200" dirty="0" err="1"/>
              <a:t>Attribute</a:t>
            </a:r>
            <a:r>
              <a:rPr lang="ru-RU" sz="1200" dirty="0"/>
              <a:t> в открывшемся меню.</a:t>
            </a:r>
          </a:p>
          <a:p>
            <a:pPr>
              <a:buFont typeface="+mj-lt"/>
              <a:buAutoNum type="arabicPeriod"/>
            </a:pPr>
            <a:r>
              <a:rPr lang="ru-RU" sz="1200" dirty="0"/>
              <a:t>Введите новый атрибут </a:t>
            </a:r>
            <a:r>
              <a:rPr lang="ru-RU" sz="1200" dirty="0" err="1"/>
              <a:t>address</a:t>
            </a:r>
            <a:r>
              <a:rPr lang="ru-RU" sz="1200" dirty="0"/>
              <a:t>.</a:t>
            </a:r>
          </a:p>
          <a:p>
            <a:pPr>
              <a:buFont typeface="+mj-lt"/>
              <a:buAutoNum type="arabicPeriod"/>
            </a:pPr>
            <a:r>
              <a:rPr lang="ru-RU" sz="1200" dirty="0"/>
              <a:t>Нажмите клавишу </a:t>
            </a:r>
            <a:r>
              <a:rPr lang="ru-RU" sz="1200" dirty="0" err="1"/>
              <a:t>Enter</a:t>
            </a:r>
            <a:r>
              <a:rPr lang="ru-RU" sz="1200" dirty="0"/>
              <a:t>.</a:t>
            </a:r>
          </a:p>
          <a:p>
            <a:pPr>
              <a:buFont typeface="+mj-lt"/>
              <a:buAutoNum type="arabicPeriod"/>
            </a:pPr>
            <a:r>
              <a:rPr lang="ru-RU" sz="1200" dirty="0"/>
              <a:t>Повторите шаги 1 - 4, добавив атрибуты </a:t>
            </a:r>
            <a:r>
              <a:rPr lang="ru-RU" sz="1200" dirty="0" err="1"/>
              <a:t>name</a:t>
            </a:r>
            <a:r>
              <a:rPr lang="ru-RU" sz="1200" dirty="0"/>
              <a:t> и </a:t>
            </a:r>
            <a:r>
              <a:rPr lang="ru-RU" sz="1200" dirty="0" err="1"/>
              <a:t>studentlD</a:t>
            </a:r>
            <a:r>
              <a:rPr lang="ru-RU" sz="1200" dirty="0"/>
              <a:t>.</a:t>
            </a:r>
          </a:p>
          <a:p>
            <a:pPr marL="0" indent="0">
              <a:buNone/>
            </a:pPr>
            <a:r>
              <a:rPr lang="ru-RU" sz="1200" dirty="0"/>
              <a:t>Добавьте атрибуты к классам </a:t>
            </a:r>
            <a:r>
              <a:rPr lang="ru-RU" sz="1200" dirty="0" err="1"/>
              <a:t>CourseOffering</a:t>
            </a:r>
            <a:r>
              <a:rPr lang="ru-RU" sz="1200" dirty="0"/>
              <a:t>, </a:t>
            </a:r>
            <a:r>
              <a:rPr lang="ru-RU" sz="1200" dirty="0" err="1"/>
              <a:t>Shedule</a:t>
            </a:r>
            <a:r>
              <a:rPr lang="ru-RU" sz="1200" dirty="0"/>
              <a:t> и </a:t>
            </a:r>
            <a:r>
              <a:rPr lang="ru-RU" sz="1200" dirty="0" err="1"/>
              <a:t>PrimaryScheduleOfferinglnfo</a:t>
            </a:r>
            <a:r>
              <a:rPr lang="ru-RU" sz="1200" dirty="0"/>
              <a:t>.</a:t>
            </a:r>
          </a:p>
          <a:p>
            <a:pPr marL="0" indent="0">
              <a:buNone/>
            </a:pPr>
            <a:r>
              <a:rPr lang="ru-RU" sz="1200" dirty="0"/>
              <a:t>Связи между классами (ассоциации) определяются на основе диаграмм взаимодействия. Если два объекта взаимодействуют (обмениваются сообщениями), между ними должна существовать связь (путь взаимодействия). Для ассоциаций задаются множественность и, возможно, направление навигации. Могут использоваться множественные ассоциации, агрегации и классы ассоциаций.</a:t>
            </a:r>
            <a:r>
              <a:rPr lang="ru-RU" sz="1200" b="1" dirty="0"/>
              <a:t/>
            </a:r>
            <a:br>
              <a:rPr lang="ru-RU" sz="1200" b="1" dirty="0"/>
            </a:br>
            <a:endParaRPr lang="ru-RU" sz="1200" dirty="0"/>
          </a:p>
          <a:p>
            <a:pPr marL="0" indent="0">
              <a:buNone/>
            </a:pPr>
            <a:r>
              <a:rPr lang="ru-RU" sz="1200" b="1" dirty="0"/>
              <a:t>Добавление связей</a:t>
            </a:r>
          </a:p>
          <a:p>
            <a:pPr marL="0" indent="0">
              <a:buNone/>
            </a:pPr>
            <a:r>
              <a:rPr lang="ru-RU" sz="1200" dirty="0"/>
              <a:t>Добавим связи к классам, принимающим участие в варианте использования </a:t>
            </a:r>
            <a:r>
              <a:rPr lang="ru-RU" sz="1200" dirty="0" err="1"/>
              <a:t>Register</a:t>
            </a:r>
            <a:r>
              <a:rPr lang="ru-RU" sz="1200" dirty="0"/>
              <a:t> </a:t>
            </a:r>
            <a:r>
              <a:rPr lang="ru-RU" sz="1200" dirty="0" err="1"/>
              <a:t>for</a:t>
            </a:r>
            <a:r>
              <a:rPr lang="ru-RU" sz="1200" dirty="0"/>
              <a:t> </a:t>
            </a:r>
            <a:r>
              <a:rPr lang="ru-RU" sz="1200" dirty="0" err="1"/>
              <a:t>Courses</a:t>
            </a:r>
            <a:r>
              <a:rPr lang="ru-RU" sz="1200" dirty="0"/>
              <a:t>. Для отображения связей меж­ду классами построим три новые диаграммы классов в кооперации </a:t>
            </a:r>
            <a:r>
              <a:rPr lang="ru-RU" sz="1200" dirty="0" err="1"/>
              <a:t>Register</a:t>
            </a:r>
            <a:r>
              <a:rPr lang="ru-RU" sz="1200" dirty="0"/>
              <a:t> </a:t>
            </a:r>
            <a:r>
              <a:rPr lang="ru-RU" sz="1200" dirty="0" err="1"/>
              <a:t>for</a:t>
            </a:r>
            <a:r>
              <a:rPr lang="ru-RU" sz="1200" dirty="0"/>
              <a:t> </a:t>
            </a:r>
            <a:r>
              <a:rPr lang="ru-RU" sz="1200" dirty="0" err="1"/>
              <a:t>Courses</a:t>
            </a:r>
            <a:r>
              <a:rPr lang="ru-RU" sz="1200" dirty="0"/>
              <a:t> пакета </a:t>
            </a:r>
            <a:r>
              <a:rPr lang="ru-RU" sz="1200" dirty="0" err="1"/>
              <a:t>Use-Case</a:t>
            </a:r>
            <a:r>
              <a:rPr lang="ru-RU" sz="1200" dirty="0"/>
              <a:t> </a:t>
            </a:r>
            <a:r>
              <a:rPr lang="ru-RU" sz="1200" dirty="0" err="1"/>
              <a:t>Realization</a:t>
            </a:r>
            <a:r>
              <a:rPr lang="ru-RU" sz="1200" dirty="0"/>
              <a:t> - </a:t>
            </a:r>
            <a:r>
              <a:rPr lang="ru-RU" sz="1200" dirty="0" err="1"/>
              <a:t>Register</a:t>
            </a:r>
            <a:r>
              <a:rPr lang="ru-RU" sz="1200" dirty="0"/>
              <a:t> </a:t>
            </a:r>
            <a:r>
              <a:rPr lang="ru-RU" sz="1200" dirty="0" err="1"/>
              <a:t>for</a:t>
            </a:r>
            <a:r>
              <a:rPr lang="ru-RU" sz="1200" dirty="0"/>
              <a:t> </a:t>
            </a:r>
            <a:r>
              <a:rPr lang="ru-RU" sz="1200" dirty="0" err="1" smtClean="0"/>
              <a:t>Courses</a:t>
            </a:r>
            <a:r>
              <a:rPr lang="en-US" sz="1200" dirty="0"/>
              <a:t>.</a:t>
            </a:r>
            <a:r>
              <a:rPr lang="en-US" sz="1200" dirty="0" smtClean="0"/>
              <a:t> </a:t>
            </a:r>
            <a:r>
              <a:rPr lang="ru-RU" sz="1200" dirty="0" smtClean="0"/>
              <a:t>Добавлены </a:t>
            </a:r>
            <a:r>
              <a:rPr lang="ru-RU" sz="1200" dirty="0"/>
              <a:t>два новых класса - подклассы </a:t>
            </a:r>
            <a:r>
              <a:rPr lang="ru-RU" sz="1200" dirty="0" err="1"/>
              <a:t>FulltimeStudent</a:t>
            </a:r>
            <a:r>
              <a:rPr lang="ru-RU" sz="1200" dirty="0"/>
              <a:t> (Студент очного отделения) и </a:t>
            </a:r>
            <a:r>
              <a:rPr lang="ru-RU" sz="1200" dirty="0" err="1"/>
              <a:t>ParttimeStudent</a:t>
            </a:r>
            <a:r>
              <a:rPr lang="ru-RU" sz="1200" dirty="0"/>
              <a:t> (Студент вечерне­го отделения</a:t>
            </a:r>
            <a:r>
              <a:rPr lang="ru-RU" sz="1200" dirty="0" smtClean="0"/>
              <a:t>).</a:t>
            </a:r>
            <a:endParaRPr lang="en-US" sz="1200" dirty="0" smtClean="0"/>
          </a:p>
          <a:p>
            <a:pPr marL="0" indent="0">
              <a:buNone/>
            </a:pPr>
            <a:endParaRPr lang="ru-RU" sz="1800"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717032"/>
            <a:ext cx="3676650" cy="2924175"/>
          </a:xfrm>
          <a:prstGeom prst="rect">
            <a:avLst/>
          </a:prstGeom>
        </p:spPr>
      </p:pic>
    </p:spTree>
    <p:extLst>
      <p:ext uri="{BB962C8B-B14F-4D97-AF65-F5344CB8AC3E}">
        <p14:creationId xmlns:p14="http://schemas.microsoft.com/office/powerpoint/2010/main" val="427071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a:t>
            </a:r>
            <a:r>
              <a:rPr lang="ru-RU" dirty="0" smtClean="0"/>
              <a:t>ример </a:t>
            </a:r>
            <a:r>
              <a:rPr lang="ru-RU" dirty="0"/>
              <a:t>диаграммы классов</a:t>
            </a: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0034" y="1421086"/>
            <a:ext cx="6283932" cy="4036218"/>
          </a:xfrm>
        </p:spPr>
      </p:pic>
    </p:spTree>
    <p:extLst>
      <p:ext uri="{BB962C8B-B14F-4D97-AF65-F5344CB8AC3E}">
        <p14:creationId xmlns:p14="http://schemas.microsoft.com/office/powerpoint/2010/main" val="274161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lnSpcReduction="10000"/>
          </a:bodyPr>
          <a:lstStyle/>
          <a:p>
            <a:pPr marL="0" indent="0" algn="just">
              <a:buNone/>
            </a:pPr>
            <a:r>
              <a:rPr lang="ru-RU" sz="1800" dirty="0"/>
              <a:t>Диаграммы классов являются центральным звеном методологии объектно-ориентированных анализа и проектирования.</a:t>
            </a:r>
          </a:p>
          <a:p>
            <a:pPr marL="0" indent="0" algn="just">
              <a:buNone/>
            </a:pPr>
            <a:r>
              <a:rPr lang="ru-RU" sz="1800" dirty="0"/>
              <a:t>Диаграмма классов показывает классы и их отношения, тем самым представляя логический аспект проекта. Отдельная диаграмма классов представляет определенный ракурс структуры классов. На стадии анализа диаграммы классов используются, чтобы выделить общие роли и обязанности сущностей, обеспечивающих требуемое поведение системы. На стадии проектирования диаграммы классов используются, чтобы передать структуру классов, формирующих архитектуру системы.</a:t>
            </a:r>
          </a:p>
          <a:p>
            <a:pPr marL="0" indent="0" algn="just">
              <a:buNone/>
            </a:pPr>
            <a:r>
              <a:rPr lang="ru-RU" sz="1800" dirty="0"/>
              <a:t>Каждый класс должен иметь имя; если имя слишком длинно, его можно сократить или увеличить сам значок на диаграмме. Имя каждого класса должно быть уникально в содержащем его проекте.</a:t>
            </a:r>
          </a:p>
          <a:p>
            <a:pPr marL="0" indent="0" algn="just">
              <a:buNone/>
            </a:pPr>
            <a:r>
              <a:rPr lang="ru-RU" sz="1800" dirty="0"/>
              <a:t>Диаграмма классов определяет типы объектов системы и различного рода статические связи, которые существуют между ними. Имеется два основных вида статических связей: </a:t>
            </a:r>
          </a:p>
          <a:p>
            <a:pPr algn="just"/>
            <a:r>
              <a:rPr lang="ru-RU" sz="1800" dirty="0"/>
              <a:t>ассоциации (например, менеджер может вести несколько проектов),</a:t>
            </a:r>
          </a:p>
          <a:p>
            <a:pPr algn="just"/>
            <a:r>
              <a:rPr lang="ru-RU" sz="1800" dirty="0"/>
              <a:t>подтипы (работник является разновидностью личности).</a:t>
            </a:r>
          </a:p>
          <a:p>
            <a:pPr marL="0" indent="0" algn="just">
              <a:buNone/>
            </a:pPr>
            <a:r>
              <a:rPr lang="ru-RU" sz="1800" dirty="0"/>
              <a:t>На диаграммах классов изображаются также атрибуты классов, операции и ограничения, которые накладываются на связи между объектами.</a:t>
            </a:r>
          </a:p>
        </p:txBody>
      </p:sp>
    </p:spTree>
    <p:extLst>
      <p:ext uri="{BB962C8B-B14F-4D97-AF65-F5344CB8AC3E}">
        <p14:creationId xmlns:p14="http://schemas.microsoft.com/office/powerpoint/2010/main" val="187841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Ассоциации</a:t>
            </a:r>
          </a:p>
        </p:txBody>
      </p:sp>
      <p:sp>
        <p:nvSpPr>
          <p:cNvPr id="3" name="Объект 2"/>
          <p:cNvSpPr>
            <a:spLocks noGrp="1"/>
          </p:cNvSpPr>
          <p:nvPr>
            <p:ph idx="1"/>
          </p:nvPr>
        </p:nvSpPr>
        <p:spPr/>
        <p:txBody>
          <a:bodyPr>
            <a:normAutofit/>
          </a:bodyPr>
          <a:lstStyle/>
          <a:p>
            <a:pPr marL="0" indent="0" algn="just">
              <a:buNone/>
            </a:pPr>
            <a:r>
              <a:rPr lang="ru-RU" sz="1600" dirty="0"/>
              <a:t>Ассоциации представляют собой связи между экземплярами классов (личность работает в компании, компания имеет ряд офисов</a:t>
            </a:r>
            <a:r>
              <a:rPr lang="ru-RU" sz="1600" dirty="0" smtClean="0"/>
              <a:t>).</a:t>
            </a: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lgn="ctr">
              <a:buNone/>
            </a:pPr>
            <a:endParaRPr lang="en-US" sz="1600" dirty="0"/>
          </a:p>
          <a:p>
            <a:pPr marL="0" indent="0">
              <a:buNone/>
            </a:pPr>
            <a:endParaRPr lang="en-US" sz="1600" dirty="0" smtClean="0"/>
          </a:p>
          <a:p>
            <a:pPr marL="0" indent="0" algn="ctr">
              <a:buNone/>
            </a:pPr>
            <a:r>
              <a:rPr lang="ru-RU" sz="1600" b="1" dirty="0" smtClean="0"/>
              <a:t>Рис.1</a:t>
            </a:r>
            <a:r>
              <a:rPr lang="ru-RU" sz="1600" b="1" dirty="0"/>
              <a:t>. </a:t>
            </a:r>
            <a:r>
              <a:rPr lang="ru-RU" sz="1600" dirty="0"/>
              <a:t>Типичная диаграмма классов</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106114"/>
            <a:ext cx="3600450" cy="353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263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Ассоциации</a:t>
            </a:r>
            <a:endParaRPr lang="ru-RU" dirty="0"/>
          </a:p>
        </p:txBody>
      </p:sp>
      <p:sp>
        <p:nvSpPr>
          <p:cNvPr id="3" name="Объект 2"/>
          <p:cNvSpPr>
            <a:spLocks noGrp="1"/>
          </p:cNvSpPr>
          <p:nvPr>
            <p:ph idx="1"/>
          </p:nvPr>
        </p:nvSpPr>
        <p:spPr/>
        <p:txBody>
          <a:bodyPr>
            <a:normAutofit fontScale="47500" lnSpcReduction="20000"/>
          </a:bodyPr>
          <a:lstStyle/>
          <a:p>
            <a:pPr marL="0" indent="0" algn="just">
              <a:buNone/>
            </a:pPr>
            <a:r>
              <a:rPr lang="ru-RU" dirty="0"/>
              <a:t>Любая ассоциация обладает двумя ролями; каждая роль представляет собой направление ассоциации. Таким образом, ассоциация между «Исполнителем» и «Отчетом» содержит две роли: одна от «Исполнителя» к «Отчету»; другая - от «Отчета» к «Исполнителю». Роль может быть явно поименована с помощью метки. Если такая метка отсутствует, роли присваивается имя класса-цели; таким образом, роль ассоциации от «Исполнителя» к «Отчету» может быть названа «Отчетом</a:t>
            </a:r>
            <a:r>
              <a:rPr lang="ru-RU" dirty="0" smtClean="0"/>
              <a:t>».</a:t>
            </a:r>
            <a:endParaRPr lang="en-US" dirty="0" smtClean="0"/>
          </a:p>
          <a:p>
            <a:pPr marL="0" indent="0" algn="just">
              <a:buNone/>
            </a:pPr>
            <a:endParaRPr lang="ru-RU" dirty="0"/>
          </a:p>
          <a:p>
            <a:pPr marL="0" indent="0" algn="just">
              <a:buNone/>
            </a:pPr>
            <a:r>
              <a:rPr lang="ru-RU" dirty="0"/>
              <a:t>Роль также обладает множественностью, которая показывает, сколько объектов может участвовать в данной связи. На рис. 11.1 символ «0..*» над ассоциацией между «Менеджером» и «Контрактом» показывает, что с одним «Менеджером» может быть связано много «Контрактов»; символ «1» показывает, что любой «Контракт» управляется одним «Менеджером</a:t>
            </a:r>
            <a:r>
              <a:rPr lang="ru-RU" dirty="0" smtClean="0"/>
              <a:t>».</a:t>
            </a:r>
            <a:endParaRPr lang="en-US" dirty="0" smtClean="0"/>
          </a:p>
          <a:p>
            <a:pPr marL="0" indent="0" algn="just">
              <a:buNone/>
            </a:pPr>
            <a:endParaRPr lang="ru-RU" dirty="0"/>
          </a:p>
          <a:p>
            <a:pPr marL="0" indent="0" algn="just">
              <a:buNone/>
            </a:pPr>
            <a:r>
              <a:rPr lang="ru-RU" dirty="0"/>
              <a:t>В общем случае множественность показывает нижнюю и верхнюю границы количества объектов, которые могут участвовать в связи. Для этого могут использоваться единственное число, диапазон или дискретная комбинация из чисел и диапазонов</a:t>
            </a:r>
            <a:r>
              <a:rPr lang="ru-RU" dirty="0" smtClean="0"/>
              <a:t>.</a:t>
            </a:r>
            <a:endParaRPr lang="en-US" dirty="0" smtClean="0"/>
          </a:p>
          <a:p>
            <a:pPr marL="0" indent="0" algn="just">
              <a:buNone/>
            </a:pPr>
            <a:endParaRPr lang="ru-RU" dirty="0"/>
          </a:p>
          <a:p>
            <a:pPr marL="0" indent="0" algn="just">
              <a:buNone/>
            </a:pPr>
            <a:r>
              <a:rPr lang="ru-RU" dirty="0"/>
              <a:t>Для ассоциации может быть указано направление навигации. Если навигация указана только в одном направлении, то такая ассоциация называется однонаправленной (ассоциация между «Менеджером» и «Отчетом» на рис. </a:t>
            </a:r>
            <a:r>
              <a:rPr lang="ru-RU" dirty="0" smtClean="0"/>
              <a:t>1</a:t>
            </a:r>
            <a:r>
              <a:rPr lang="ru-RU" dirty="0"/>
              <a:t>). У двунаправленной ассоциации навигация указана в обоих направлениях. В языке UML отсутствие стрелок у ассоциации трактуется следующим образом: направление навигации неизвестно или ассоциация является двунаправленной.</a:t>
            </a:r>
          </a:p>
          <a:p>
            <a:pPr marL="0" indent="0">
              <a:buNone/>
            </a:pPr>
            <a:endParaRPr lang="ru-RU" dirty="0"/>
          </a:p>
        </p:txBody>
      </p:sp>
    </p:spTree>
    <p:extLst>
      <p:ext uri="{BB962C8B-B14F-4D97-AF65-F5344CB8AC3E}">
        <p14:creationId xmlns:p14="http://schemas.microsoft.com/office/powerpoint/2010/main" val="410685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Атрибуты</a:t>
            </a:r>
          </a:p>
        </p:txBody>
      </p:sp>
      <p:sp>
        <p:nvSpPr>
          <p:cNvPr id="3" name="Объект 2"/>
          <p:cNvSpPr>
            <a:spLocks noGrp="1"/>
          </p:cNvSpPr>
          <p:nvPr>
            <p:ph idx="1"/>
          </p:nvPr>
        </p:nvSpPr>
        <p:spPr/>
        <p:txBody>
          <a:bodyPr>
            <a:normAutofit/>
          </a:bodyPr>
          <a:lstStyle/>
          <a:p>
            <a:pPr marL="0" indent="0" algn="just">
              <a:buNone/>
            </a:pPr>
            <a:r>
              <a:rPr lang="ru-RU" sz="1600" dirty="0"/>
              <a:t>Атрибуты во многом подобны ассоциациям. Разница между ними заключается в том, что атрибуты предполагают единственное направление навигации - от типа к атрибуту</a:t>
            </a:r>
            <a:r>
              <a:rPr lang="ru-RU" sz="1600" dirty="0" smtClean="0"/>
              <a:t>.</a:t>
            </a:r>
            <a:endParaRPr lang="en-US" sz="1600" dirty="0" smtClean="0"/>
          </a:p>
          <a:p>
            <a:pPr marL="0" indent="0" algn="just">
              <a:buNone/>
            </a:pPr>
            <a:endParaRPr lang="ru-RU" sz="1600" dirty="0"/>
          </a:p>
          <a:p>
            <a:pPr marL="0" indent="0" algn="just">
              <a:buNone/>
            </a:pPr>
            <a:r>
              <a:rPr lang="ru-RU" sz="1600" dirty="0"/>
              <a:t>На </a:t>
            </a:r>
            <a:r>
              <a:rPr lang="ru-RU" sz="1600" dirty="0" smtClean="0"/>
              <a:t>рис.1 </a:t>
            </a:r>
            <a:r>
              <a:rPr lang="ru-RU" sz="1600" dirty="0"/>
              <a:t>атрибуты указаны для классов «Контракт» и «Отчет». В зависимости от степени детализации диаграммы, обозначение атрибута может включать имя атрибута, тип и значение, присваиваемое по умолчанию. В синтаксисе UML это выглядит следующим образом: &lt;признак видимости&gt; &lt;имя&gt; : &lt;тип&gt; = &lt;значение по умолчанию&gt;, где признак видимости может принимать одно из следующих четырех значений:</a:t>
            </a:r>
          </a:p>
          <a:p>
            <a:pPr algn="just"/>
            <a:r>
              <a:rPr lang="ru-RU" sz="1600" dirty="0"/>
              <a:t>общий (</a:t>
            </a:r>
            <a:r>
              <a:rPr lang="ru-RU" sz="1600" dirty="0" err="1"/>
              <a:t>public</a:t>
            </a:r>
            <a:r>
              <a:rPr lang="ru-RU" sz="1600" dirty="0"/>
              <a:t>) - атрибут доступен для всех клиентов класса,</a:t>
            </a:r>
          </a:p>
          <a:p>
            <a:pPr algn="just"/>
            <a:r>
              <a:rPr lang="ru-RU" sz="1600" dirty="0"/>
              <a:t>защищенный (</a:t>
            </a:r>
            <a:r>
              <a:rPr lang="ru-RU" sz="1600" dirty="0" err="1"/>
              <a:t>protected</a:t>
            </a:r>
            <a:r>
              <a:rPr lang="ru-RU" sz="1600" dirty="0"/>
              <a:t>) - атрибут доступен только для подклассов </a:t>
            </a:r>
          </a:p>
          <a:p>
            <a:pPr algn="just"/>
            <a:r>
              <a:rPr lang="ru-RU" sz="1600" dirty="0"/>
              <a:t>и друзей класса,</a:t>
            </a:r>
          </a:p>
          <a:p>
            <a:pPr algn="just"/>
            <a:r>
              <a:rPr lang="ru-RU" sz="1600" dirty="0"/>
              <a:t>секретный</a:t>
            </a:r>
          </a:p>
          <a:p>
            <a:pPr algn="just"/>
            <a:r>
              <a:rPr lang="ru-RU" sz="1600" dirty="0"/>
              <a:t>(</a:t>
            </a:r>
            <a:r>
              <a:rPr lang="ru-RU" sz="1600" dirty="0" err="1"/>
              <a:t>private</a:t>
            </a:r>
            <a:r>
              <a:rPr lang="ru-RU" sz="1600" dirty="0"/>
              <a:t>) - атрибут доступен только для друзей класса,</a:t>
            </a:r>
          </a:p>
          <a:p>
            <a:pPr algn="just"/>
            <a:r>
              <a:rPr lang="ru-RU" sz="1600" dirty="0"/>
              <a:t>реализация</a:t>
            </a:r>
          </a:p>
          <a:p>
            <a:pPr algn="just"/>
            <a:r>
              <a:rPr lang="ru-RU" sz="1600" dirty="0"/>
              <a:t>(</a:t>
            </a:r>
            <a:r>
              <a:rPr lang="ru-RU" sz="1600" dirty="0" err="1"/>
              <a:t>implementation</a:t>
            </a:r>
            <a:r>
              <a:rPr lang="ru-RU" sz="1600" dirty="0"/>
              <a:t>) - атрибут доступен только внутри </a:t>
            </a:r>
            <a:r>
              <a:rPr lang="ru-RU" sz="1600" dirty="0" smtClean="0"/>
              <a:t>обрамляющего </a:t>
            </a:r>
            <a:r>
              <a:rPr lang="ru-RU" sz="1600" dirty="0"/>
              <a:t>пакета.</a:t>
            </a:r>
          </a:p>
        </p:txBody>
      </p:sp>
    </p:spTree>
    <p:extLst>
      <p:ext uri="{BB962C8B-B14F-4D97-AF65-F5344CB8AC3E}">
        <p14:creationId xmlns:p14="http://schemas.microsoft.com/office/powerpoint/2010/main" val="189254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Операции</a:t>
            </a:r>
          </a:p>
        </p:txBody>
      </p:sp>
      <p:sp>
        <p:nvSpPr>
          <p:cNvPr id="3" name="Объект 2"/>
          <p:cNvSpPr>
            <a:spLocks noGrp="1"/>
          </p:cNvSpPr>
          <p:nvPr>
            <p:ph idx="1"/>
          </p:nvPr>
        </p:nvSpPr>
        <p:spPr/>
        <p:txBody>
          <a:bodyPr>
            <a:normAutofit fontScale="62500" lnSpcReduction="20000"/>
          </a:bodyPr>
          <a:lstStyle/>
          <a:p>
            <a:pPr marL="0" indent="0" algn="just">
              <a:buNone/>
            </a:pPr>
            <a:r>
              <a:rPr lang="ru-RU" dirty="0"/>
              <a:t>Операции представляют собой процессы, реализуемые классом. Наиболее очевидное соответствие существует между операциями и методами над классом.</a:t>
            </a:r>
          </a:p>
          <a:p>
            <a:pPr marL="0" indent="0" algn="just">
              <a:buNone/>
            </a:pPr>
            <a:r>
              <a:rPr lang="ru-RU" dirty="0"/>
              <a:t>Полный синтаксис UML для операций выглядит следующим образом: &lt;признак видимости&gt; &lt;имя&gt; (&lt;список-параметров&gt;): &lt;тип-выражения-возвращающего-значение&gt; = &lt;строка-свойств&gt;, где</a:t>
            </a:r>
          </a:p>
          <a:p>
            <a:pPr algn="just"/>
            <a:r>
              <a:rPr lang="ru-RU" dirty="0"/>
              <a:t>признак видимости может принимать те же значения, что и для атрибутов;</a:t>
            </a:r>
          </a:p>
          <a:p>
            <a:pPr algn="just"/>
            <a:r>
              <a:rPr lang="ru-RU" dirty="0"/>
              <a:t>имя представляет собой символьную строку;</a:t>
            </a:r>
          </a:p>
          <a:p>
            <a:pPr algn="just"/>
            <a:r>
              <a:rPr lang="ru-RU" dirty="0"/>
              <a:t>список-параметров содержит необязательные аргументы, синтаксис которых совпадает с синтаксисом атрибутов;</a:t>
            </a:r>
          </a:p>
          <a:p>
            <a:pPr algn="just"/>
            <a:r>
              <a:rPr lang="ru-RU" dirty="0"/>
              <a:t>тип-выражения-возвращающего-значение является необязательной спецификацией и зависит от конкретного языка программирования;</a:t>
            </a:r>
          </a:p>
          <a:p>
            <a:pPr algn="just"/>
            <a:r>
              <a:rPr lang="ru-RU" dirty="0"/>
              <a:t>строка-свойств показывает значения свойств, которые применяются к данной операции. Примером операции на </a:t>
            </a:r>
            <a:r>
              <a:rPr lang="ru-RU" dirty="0" smtClean="0"/>
              <a:t>рис.1 </a:t>
            </a:r>
            <a:r>
              <a:rPr lang="ru-RU" dirty="0"/>
              <a:t>является операция закрыть() класса «Контракт».</a:t>
            </a:r>
          </a:p>
          <a:p>
            <a:pPr marL="0" indent="0">
              <a:buNone/>
            </a:pPr>
            <a:endParaRPr lang="ru-RU" dirty="0"/>
          </a:p>
        </p:txBody>
      </p:sp>
    </p:spTree>
    <p:extLst>
      <p:ext uri="{BB962C8B-B14F-4D97-AF65-F5344CB8AC3E}">
        <p14:creationId xmlns:p14="http://schemas.microsoft.com/office/powerpoint/2010/main" val="1621752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Обобщение</a:t>
            </a:r>
            <a:endParaRPr lang="ru-RU" dirty="0"/>
          </a:p>
        </p:txBody>
      </p:sp>
      <p:sp>
        <p:nvSpPr>
          <p:cNvPr id="3" name="Объект 2"/>
          <p:cNvSpPr>
            <a:spLocks noGrp="1"/>
          </p:cNvSpPr>
          <p:nvPr>
            <p:ph idx="1"/>
          </p:nvPr>
        </p:nvSpPr>
        <p:spPr/>
        <p:txBody>
          <a:bodyPr>
            <a:normAutofit fontScale="55000" lnSpcReduction="20000"/>
          </a:bodyPr>
          <a:lstStyle/>
          <a:p>
            <a:pPr marL="0" indent="0">
              <a:buNone/>
            </a:pPr>
            <a:r>
              <a:rPr lang="ru-RU" dirty="0"/>
              <a:t>Типичный пример обобщения включает «Команду проекта» и «Субподрядчика» (см. рис. </a:t>
            </a:r>
            <a:r>
              <a:rPr lang="ru-RU" dirty="0" smtClean="0"/>
              <a:t>1</a:t>
            </a:r>
            <a:r>
              <a:rPr lang="ru-RU" dirty="0"/>
              <a:t>). Они обладают некоторыми различиями, однако у них также много общего. Одинаковые характеристики можно поместить в обобщенный класс «Исполнитель» (</a:t>
            </a:r>
            <a:r>
              <a:rPr lang="ru-RU" dirty="0" err="1"/>
              <a:t>супертип</a:t>
            </a:r>
            <a:r>
              <a:rPr lang="ru-RU" dirty="0"/>
              <a:t>), при этом «Команда проекта» и «Субподрядчик» будут выступать в качестве подтипов.</a:t>
            </a:r>
          </a:p>
          <a:p>
            <a:pPr marL="0" indent="0">
              <a:buNone/>
            </a:pPr>
            <a:r>
              <a:rPr lang="ru-RU" dirty="0"/>
              <a:t>Смысл обобщения заключается в том, что интерфейс подтипа должен включать все элементы интерфейса </a:t>
            </a:r>
            <a:r>
              <a:rPr lang="ru-RU" dirty="0" err="1"/>
              <a:t>супертипа</a:t>
            </a:r>
            <a:r>
              <a:rPr lang="ru-RU" dirty="0"/>
              <a:t>. Другая сторона обобщения связана с принципом </a:t>
            </a:r>
            <a:r>
              <a:rPr lang="ru-RU" dirty="0" err="1"/>
              <a:t>подстановочности</a:t>
            </a:r>
            <a:r>
              <a:rPr lang="ru-RU" dirty="0"/>
              <a:t>. Субподрядчика можно подставить в любой код, где требуется «Исполнитель», и при этом все должно нормально работать. Это означает, что, разработав код, предполагающий использование «Исполнителя», можно свободно употреблять экземпляр любого подтипа «Исполнителя». Субподрядчик может реагировать на некоторые команды отличным от другого «Исполнителя образом» (в соответствии с принципом полиморфизма), но это отличие не должно беспокоить вызывающий объект.</a:t>
            </a:r>
          </a:p>
          <a:p>
            <a:pPr marL="0" indent="0">
              <a:buNone/>
            </a:pPr>
            <a:r>
              <a:rPr lang="ru-RU" dirty="0"/>
              <a:t>Обобщение с точки зрения реализации связано с понятием наследования в языках программирования. Подкласс наследует все методы и поля суперкласса и может переопределять наследуемые методы. Подтип можно также реализовать, используя механизм делегирования.</a:t>
            </a:r>
          </a:p>
          <a:p>
            <a:pPr marL="0" indent="0">
              <a:buNone/>
            </a:pPr>
            <a:endParaRPr lang="ru-RU" dirty="0"/>
          </a:p>
        </p:txBody>
      </p:sp>
    </p:spTree>
    <p:extLst>
      <p:ext uri="{BB962C8B-B14F-4D97-AF65-F5344CB8AC3E}">
        <p14:creationId xmlns:p14="http://schemas.microsoft.com/office/powerpoint/2010/main" val="332951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Ограничения</a:t>
            </a:r>
          </a:p>
        </p:txBody>
      </p:sp>
      <p:sp>
        <p:nvSpPr>
          <p:cNvPr id="3" name="Объект 2"/>
          <p:cNvSpPr>
            <a:spLocks noGrp="1"/>
          </p:cNvSpPr>
          <p:nvPr>
            <p:ph idx="1"/>
          </p:nvPr>
        </p:nvSpPr>
        <p:spPr/>
        <p:txBody>
          <a:bodyPr>
            <a:normAutofit fontScale="85000" lnSpcReduction="10000"/>
          </a:bodyPr>
          <a:lstStyle/>
          <a:p>
            <a:pPr marL="0" indent="0">
              <a:buNone/>
            </a:pPr>
            <a:r>
              <a:rPr lang="ru-RU" dirty="0"/>
              <a:t>При постройке диаграмм классов основным занятием является отображение различных ограничений. На рис. </a:t>
            </a:r>
            <a:r>
              <a:rPr lang="ru-RU" dirty="0" smtClean="0"/>
              <a:t>1 </a:t>
            </a:r>
            <a:r>
              <a:rPr lang="ru-RU" dirty="0"/>
              <a:t>показано, что «Контракт» может управляться только одним «Менеджером».</a:t>
            </a:r>
          </a:p>
          <a:p>
            <a:pPr marL="0" indent="0">
              <a:buNone/>
            </a:pPr>
            <a:r>
              <a:rPr lang="ru-RU" dirty="0"/>
              <a:t>С помощью конструкций ассоциации, атрибута и обобщения можно специфицировать наиболее важные ограничения, но невозможно выразить их все.</a:t>
            </a:r>
          </a:p>
          <a:p>
            <a:pPr marL="0" indent="0">
              <a:buNone/>
            </a:pPr>
            <a:r>
              <a:rPr lang="ru-RU" dirty="0"/>
              <a:t>В UML отсутствует строгий синтаксис описания ограничений, за исключением помещения их в фигурные скобки </a:t>
            </a:r>
            <a:r>
              <a:rPr lang="ru-RU" dirty="0" smtClean="0"/>
              <a:t>{}.</a:t>
            </a:r>
            <a:endParaRPr lang="ru-RU" dirty="0"/>
          </a:p>
        </p:txBody>
      </p:sp>
    </p:spTree>
    <p:extLst>
      <p:ext uri="{BB962C8B-B14F-4D97-AF65-F5344CB8AC3E}">
        <p14:creationId xmlns:p14="http://schemas.microsoft.com/office/powerpoint/2010/main" val="3679607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0" indent="0"/>
            <a:r>
              <a:rPr lang="ru-RU" sz="2400" b="1" dirty="0"/>
              <a:t>Таблица </a:t>
            </a:r>
            <a:r>
              <a:rPr lang="ru-RU" sz="2400" b="1" dirty="0" smtClean="0"/>
              <a:t>1</a:t>
            </a:r>
            <a:r>
              <a:rPr lang="ru-RU" sz="2400" b="1" dirty="0"/>
              <a:t>. </a:t>
            </a:r>
            <a:r>
              <a:rPr lang="ru-RU" sz="2400" i="1" dirty="0"/>
              <a:t>Описание кнопок панели инструментов диаграмм классов </a:t>
            </a:r>
            <a:r>
              <a:rPr lang="ru-RU" sz="2400" i="1" dirty="0" err="1"/>
              <a:t>Rational</a:t>
            </a:r>
            <a:r>
              <a:rPr lang="ru-RU" sz="2400" i="1" dirty="0"/>
              <a:t> </a:t>
            </a:r>
            <a:r>
              <a:rPr lang="ru-RU" sz="2400" i="1" dirty="0" err="1"/>
              <a:t>Rose</a:t>
            </a:r>
            <a:endParaRPr lang="ru-RU" sz="2400" dirty="0"/>
          </a:p>
        </p:txBody>
      </p:sp>
      <p:pic>
        <p:nvPicPr>
          <p:cNvPr id="4" name="Объект 3"/>
          <p:cNvPicPr>
            <a:picLocks noGrp="1" noChangeAspect="1"/>
          </p:cNvPicPr>
          <p:nvPr>
            <p:ph idx="1"/>
          </p:nvPr>
        </p:nvPicPr>
        <p:blipFill>
          <a:blip r:embed="rId2"/>
          <a:stretch>
            <a:fillRect/>
          </a:stretch>
        </p:blipFill>
        <p:spPr>
          <a:xfrm>
            <a:off x="1043608" y="1628800"/>
            <a:ext cx="7277254" cy="4158431"/>
          </a:xfrm>
          <a:prstGeom prst="rect">
            <a:avLst/>
          </a:prstGeom>
        </p:spPr>
      </p:pic>
    </p:spTree>
    <p:extLst>
      <p:ext uri="{BB962C8B-B14F-4D97-AF65-F5344CB8AC3E}">
        <p14:creationId xmlns:p14="http://schemas.microsoft.com/office/powerpoint/2010/main" val="203234547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1237</Words>
  <Application>Microsoft Office PowerPoint</Application>
  <PresentationFormat>Экран (4:3)</PresentationFormat>
  <Paragraphs>85</Paragraphs>
  <Slides>13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Arial</vt:lpstr>
      <vt:lpstr>Calibri</vt:lpstr>
      <vt:lpstr>Тема Office</vt:lpstr>
      <vt:lpstr>Лекция 2</vt:lpstr>
      <vt:lpstr>Презентация PowerPoint</vt:lpstr>
      <vt:lpstr>Ассоциации</vt:lpstr>
      <vt:lpstr>Ассоциации</vt:lpstr>
      <vt:lpstr>Атрибуты</vt:lpstr>
      <vt:lpstr>Операции</vt:lpstr>
      <vt:lpstr>Обобщение</vt:lpstr>
      <vt:lpstr>Ограничения</vt:lpstr>
      <vt:lpstr>Таблица 1. Описание кнопок панели инструментов диаграмм классов Rational Rose</vt:lpstr>
      <vt:lpstr>Создание структуры модели и классов анализа в соответствии с требованиями архитектурного анализа </vt:lpstr>
      <vt:lpstr>Презентация PowerPoint</vt:lpstr>
      <vt:lpstr>Презентация PowerPoint</vt:lpstr>
      <vt:lpstr>Пример диаграммы классов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dc:title>
  <dc:creator>Admin</dc:creator>
  <cp:lastModifiedBy>kate</cp:lastModifiedBy>
  <cp:revision>9</cp:revision>
  <dcterms:created xsi:type="dcterms:W3CDTF">2017-09-10T18:33:55Z</dcterms:created>
  <dcterms:modified xsi:type="dcterms:W3CDTF">2017-12-02T20:28:23Z</dcterms:modified>
</cp:coreProperties>
</file>