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9C1-DA49-4306-A460-B706AAAF1A11}" type="datetimeFigureOut">
              <a:rPr lang="ru-RU" smtClean="0"/>
              <a:t>10.09.2017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Ле</a:t>
            </a:r>
            <a:r>
              <a:rPr lang="uk-UA" dirty="0" err="1" smtClean="0"/>
              <a:t>кция</a:t>
            </a:r>
            <a:r>
              <a:rPr lang="uk-UA" dirty="0" smtClean="0"/>
              <a:t>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Общие сведения об объектном моделировании </a:t>
            </a:r>
            <a:r>
              <a:rPr lang="ru-RU" b="1" dirty="0" smtClean="0"/>
              <a:t>ИС</a:t>
            </a:r>
          </a:p>
          <a:p>
            <a:r>
              <a:rPr lang="ru-RU" b="1" dirty="0" smtClean="0"/>
              <a:t>Диаграммы </a:t>
            </a:r>
            <a:r>
              <a:rPr lang="ru-RU" b="1" smtClean="0"/>
              <a:t>вариантов использования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2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Пример связи </a:t>
            </a:r>
            <a:r>
              <a:rPr lang="ru-RU" b="1" dirty="0" smtClean="0"/>
              <a:t>коммуникации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Связь</a:t>
            </a:r>
            <a:r>
              <a:rPr lang="ru-RU" sz="2400" dirty="0"/>
              <a:t>  включения  применяется  в  тех  ситуациях,  когда  имеется какой-либо фрагмент поведения системы, который повторяется более чем в одном  варианте  использования.  С  помощью  таких  связей  обычно моделируют  многократно  используемую  </a:t>
            </a:r>
            <a:r>
              <a:rPr lang="ru-RU" sz="2400" dirty="0" smtClean="0"/>
              <a:t>функциональность</a:t>
            </a:r>
            <a:endParaRPr lang="ru-RU" sz="2400" dirty="0"/>
          </a:p>
        </p:txBody>
      </p:sp>
      <p:pic>
        <p:nvPicPr>
          <p:cNvPr id="3074" name="Picture 2" descr="C:\Users\Admin\Downloads\lab04.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89100"/>
            <a:ext cx="3583151" cy="101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64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Пример связи включения и </a:t>
            </a:r>
            <a:r>
              <a:rPr lang="ru-RU" b="1" dirty="0" smtClean="0"/>
              <a:t>расширения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90" y="1772816"/>
            <a:ext cx="5211690" cy="1800200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371703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Связь  расширения  применяется  при  описании  изменений в нормальном поведении системы. Она позволяет варианту использования только  при необходимости  использовать  функциональные  возможности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1828398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 связи обобщения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  помощью  связи  обобщения  показывают,  что  у  нескольких действующих лиц имеются общие черты.</a:t>
            </a:r>
          </a:p>
        </p:txBody>
      </p:sp>
      <p:pic>
        <p:nvPicPr>
          <p:cNvPr id="4098" name="Picture 2" descr="C:\Users\Admin\Downloads\lab04.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51" y="3140968"/>
            <a:ext cx="6967941" cy="273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88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800" dirty="0"/>
              <a:t>Существует множество технологий и инструментальных средств, с помощью которых можно реализовать в некотором смысле оптимальный проект ИС, начиная с этапа анализа и заканчивая созданием программного кода системы. В большинстве случаев эти технологии предъявляют весьма жесткие требования к процессу разработки и используемым ресурсам, а попытки трансформировать их под конкретные проекты оказываются безуспешными. Эти технологии представлены CASE-средствами верхнего уровня или CASE-средствами полного жизненного цикла (</a:t>
            </a:r>
            <a:r>
              <a:rPr lang="ru-RU" sz="3800" dirty="0" err="1"/>
              <a:t>upper</a:t>
            </a:r>
            <a:r>
              <a:rPr lang="ru-RU" sz="3800" dirty="0"/>
              <a:t> CASE </a:t>
            </a:r>
            <a:r>
              <a:rPr lang="ru-RU" sz="3800" dirty="0" err="1"/>
              <a:t>tools</a:t>
            </a:r>
            <a:r>
              <a:rPr lang="ru-RU" sz="3800" dirty="0"/>
              <a:t> или </a:t>
            </a:r>
            <a:r>
              <a:rPr lang="ru-RU" sz="3800" dirty="0" err="1"/>
              <a:t>full</a:t>
            </a:r>
            <a:r>
              <a:rPr lang="ru-RU" sz="3800" dirty="0"/>
              <a:t> </a:t>
            </a:r>
            <a:r>
              <a:rPr lang="ru-RU" sz="3800" dirty="0" err="1"/>
              <a:t>life-cycle</a:t>
            </a:r>
            <a:r>
              <a:rPr lang="ru-RU" sz="3800" dirty="0"/>
              <a:t> CASE </a:t>
            </a:r>
            <a:r>
              <a:rPr lang="ru-RU" sz="3800" dirty="0" err="1"/>
              <a:t>tools</a:t>
            </a:r>
            <a:r>
              <a:rPr lang="ru-RU" sz="3800" dirty="0"/>
              <a:t>). Они не позволяют оптимизировать деятельность на уровне отдельных элементов проекта, и, как следствие, многие разработчики перешли на так называемые CASE-средства нижнего уровня (</a:t>
            </a:r>
            <a:r>
              <a:rPr lang="ru-RU" sz="3800" dirty="0" err="1"/>
              <a:t>lower</a:t>
            </a:r>
            <a:r>
              <a:rPr lang="ru-RU" sz="3800" dirty="0"/>
              <a:t> CASE </a:t>
            </a:r>
            <a:r>
              <a:rPr lang="ru-RU" sz="3800" dirty="0" err="1"/>
              <a:t>tools</a:t>
            </a:r>
            <a:r>
              <a:rPr lang="ru-RU" sz="3800" dirty="0"/>
              <a:t>). Однако они столкнулись с новой проблемой — проблемой организации взаимодействия между различными командами, реализующими проект</a:t>
            </a:r>
            <a:r>
              <a:rPr lang="ru-RU" sz="3800" dirty="0" smtClean="0"/>
              <a:t>.</a:t>
            </a:r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b="1" dirty="0"/>
              <a:t>Унифицированный язык объектно-ориентированного моделирования </a:t>
            </a:r>
            <a:r>
              <a:rPr lang="ru-RU" sz="3800" b="1" dirty="0" err="1"/>
              <a:t>Unified</a:t>
            </a:r>
            <a:r>
              <a:rPr lang="ru-RU" sz="3800" b="1" dirty="0"/>
              <a:t> </a:t>
            </a:r>
            <a:r>
              <a:rPr lang="ru-RU" sz="3800" b="1" dirty="0" err="1"/>
              <a:t>Modeling</a:t>
            </a:r>
            <a:r>
              <a:rPr lang="ru-RU" sz="3800" b="1" dirty="0"/>
              <a:t> </a:t>
            </a:r>
            <a:r>
              <a:rPr lang="ru-RU" sz="3800" b="1" dirty="0" err="1"/>
              <a:t>Language</a:t>
            </a:r>
            <a:r>
              <a:rPr lang="ru-RU" sz="3800" b="1" dirty="0"/>
              <a:t> (UML)</a:t>
            </a:r>
            <a:r>
              <a:rPr lang="ru-RU" sz="3800" dirty="0"/>
              <a:t> явился средством достижения компромисса между этими подходами. Существует достаточное количество инструментальных средств, поддерживающих с помощью </a:t>
            </a:r>
            <a:r>
              <a:rPr lang="ru-RU" sz="3800" i="1" dirty="0"/>
              <a:t>UML</a:t>
            </a:r>
            <a:r>
              <a:rPr lang="ru-RU" sz="3800" dirty="0"/>
              <a:t> жизненный цикл информационных систем, и, одновременно, </a:t>
            </a:r>
            <a:r>
              <a:rPr lang="ru-RU" sz="3800" i="1" dirty="0"/>
              <a:t>UML</a:t>
            </a:r>
            <a:r>
              <a:rPr lang="ru-RU" sz="3800" dirty="0"/>
              <a:t> является достаточно гибким для настройки и поддержки специфики деятельности различных команд разработчиков.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Создание </a:t>
            </a:r>
            <a:r>
              <a:rPr lang="ru-RU" sz="3800" dirty="0"/>
              <a:t>UML началось в октябре 1994 г., когда Джим </a:t>
            </a:r>
            <a:r>
              <a:rPr lang="ru-RU" sz="3800" dirty="0" err="1"/>
              <a:t>Рамбо</a:t>
            </a:r>
            <a:r>
              <a:rPr lang="ru-RU" sz="3800" dirty="0"/>
              <a:t> и </a:t>
            </a:r>
            <a:r>
              <a:rPr lang="ru-RU" sz="3800" dirty="0" err="1"/>
              <a:t>Гради</a:t>
            </a:r>
            <a:r>
              <a:rPr lang="ru-RU" sz="3800" dirty="0"/>
              <a:t> Буч из </a:t>
            </a:r>
            <a:r>
              <a:rPr lang="ru-RU" sz="3800" dirty="0" err="1"/>
              <a:t>Rational</a:t>
            </a:r>
            <a:r>
              <a:rPr lang="ru-RU" sz="3800" dirty="0"/>
              <a:t> </a:t>
            </a:r>
            <a:r>
              <a:rPr lang="ru-RU" sz="3800" dirty="0" err="1"/>
              <a:t>Software</a:t>
            </a:r>
            <a:r>
              <a:rPr lang="ru-RU" sz="3800" dirty="0"/>
              <a:t> </a:t>
            </a:r>
            <a:r>
              <a:rPr lang="ru-RU" sz="3800" dirty="0" err="1"/>
              <a:t>Corporation</a:t>
            </a:r>
            <a:r>
              <a:rPr lang="ru-RU" sz="3800" dirty="0"/>
              <a:t> стали работать над объединением своих методов OMT и </a:t>
            </a:r>
            <a:r>
              <a:rPr lang="ru-RU" sz="3800" dirty="0" err="1"/>
              <a:t>Booch</a:t>
            </a:r>
            <a:r>
              <a:rPr lang="ru-RU" sz="3800" dirty="0"/>
              <a:t>. В настоящее время консорциум пользователей UML </a:t>
            </a:r>
            <a:r>
              <a:rPr lang="ru-RU" sz="3800" dirty="0" err="1"/>
              <a:t>Partners</a:t>
            </a:r>
            <a:r>
              <a:rPr lang="ru-RU" sz="3800" dirty="0"/>
              <a:t> включает в себя представителей таких грандов информационных технологий, как </a:t>
            </a:r>
            <a:r>
              <a:rPr lang="ru-RU" sz="3800" dirty="0" err="1"/>
              <a:t>Rational</a:t>
            </a:r>
            <a:r>
              <a:rPr lang="ru-RU" sz="3800" dirty="0"/>
              <a:t> </a:t>
            </a:r>
            <a:r>
              <a:rPr lang="ru-RU" sz="3800" dirty="0" err="1"/>
              <a:t>Software</a:t>
            </a:r>
            <a:r>
              <a:rPr lang="ru-RU" sz="3800" dirty="0"/>
              <a:t>, </a:t>
            </a:r>
            <a:r>
              <a:rPr lang="ru-RU" sz="3800" dirty="0" err="1"/>
              <a:t>Microsoft</a:t>
            </a:r>
            <a:r>
              <a:rPr lang="ru-RU" sz="3800" dirty="0"/>
              <a:t>, IBM, </a:t>
            </a:r>
            <a:r>
              <a:rPr lang="ru-RU" sz="3800" dirty="0" err="1"/>
              <a:t>Hewlett-Packard</a:t>
            </a:r>
            <a:r>
              <a:rPr lang="ru-RU" sz="3800" dirty="0"/>
              <a:t>, </a:t>
            </a:r>
            <a:r>
              <a:rPr lang="ru-RU" sz="3800" dirty="0" err="1"/>
              <a:t>Oracle</a:t>
            </a:r>
            <a:r>
              <a:rPr lang="ru-RU" sz="3800" dirty="0"/>
              <a:t>, DEC, </a:t>
            </a:r>
            <a:r>
              <a:rPr lang="ru-RU" sz="3800" dirty="0" err="1"/>
              <a:t>Unisys</a:t>
            </a:r>
            <a:r>
              <a:rPr lang="ru-RU" sz="3800" dirty="0"/>
              <a:t>, </a:t>
            </a:r>
            <a:r>
              <a:rPr lang="ru-RU" sz="3800" dirty="0" err="1"/>
              <a:t>IntelliCorp</a:t>
            </a:r>
            <a:r>
              <a:rPr lang="ru-RU" sz="3800" dirty="0"/>
              <a:t>, </a:t>
            </a:r>
            <a:r>
              <a:rPr lang="ru-RU" sz="3800" dirty="0" err="1"/>
              <a:t>Platinum</a:t>
            </a:r>
            <a:r>
              <a:rPr lang="ru-RU" sz="3800" dirty="0"/>
              <a:t> </a:t>
            </a:r>
            <a:r>
              <a:rPr lang="ru-RU" sz="3800" dirty="0" err="1"/>
              <a:t>Technology</a:t>
            </a:r>
            <a:r>
              <a:rPr lang="ru-RU" sz="3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41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i="1" dirty="0"/>
              <a:t>UML</a:t>
            </a:r>
            <a:r>
              <a:rPr lang="ru-RU" dirty="0"/>
              <a:t> представляет собой </a:t>
            </a:r>
            <a:r>
              <a:rPr lang="ru-RU" i="1" dirty="0"/>
              <a:t>объектно-ориентированный</a:t>
            </a:r>
            <a:r>
              <a:rPr lang="ru-RU" dirty="0"/>
              <a:t> язык моделирования, обладающий следующими основными характеристиками:</a:t>
            </a:r>
          </a:p>
          <a:p>
            <a:r>
              <a:rPr lang="ru-RU" dirty="0"/>
              <a:t>является языком визуального моделирования, который обеспечивает разработку репрезентативных моделей для организации взаимодействия заказчика и разработчика ИС, различных групп разработчиков ИС;</a:t>
            </a:r>
          </a:p>
          <a:p>
            <a:r>
              <a:rPr lang="ru-RU" dirty="0"/>
              <a:t> содержит механизмы расширения и специализации базовых концепций языка.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UML </a:t>
            </a:r>
            <a:r>
              <a:rPr lang="ru-RU" dirty="0"/>
              <a:t>— это стандартная нотация визуального моделирования программных систем, принятая консорциумом </a:t>
            </a:r>
            <a:r>
              <a:rPr lang="ru-RU" dirty="0" err="1"/>
              <a:t>Object</a:t>
            </a:r>
            <a:r>
              <a:rPr lang="ru-RU" dirty="0"/>
              <a:t> </a:t>
            </a:r>
            <a:r>
              <a:rPr lang="ru-RU" dirty="0" err="1"/>
              <a:t>Managing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(OMG) осенью 1997 г., и на сегодняшний день она поддерживается многими объектно-ориентированными CASE-продуктами.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UML </a:t>
            </a:r>
            <a:r>
              <a:rPr lang="ru-RU" dirty="0"/>
              <a:t>включает внутренний набор средств моделирования, которые сейчас приняты во многих методах и средствах моделирования. Эти концепции необходимы в большинстве прикладных задач, хотя не каждая концепция необходима в каждой части каждого приложения.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Пользователям </a:t>
            </a:r>
            <a:r>
              <a:rPr lang="ru-RU" dirty="0"/>
              <a:t>языка предоставлены возможности:</a:t>
            </a:r>
          </a:p>
          <a:p>
            <a:r>
              <a:rPr lang="ru-RU" dirty="0"/>
              <a:t>строить модели на основе средств ядра, без использования механизмов расширения для большинства типовых приложений;</a:t>
            </a:r>
          </a:p>
          <a:p>
            <a:r>
              <a:rPr lang="ru-RU" dirty="0"/>
              <a:t>добавлять при необходимости новые элементы и условные обозначения, если они не входят в ядро, или специализировать компоненты, систему условных обозначений (нотацию) и ограничения для конкретных предметных областей.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63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Интегрированная модель сложной системы в нотации языка </a:t>
            </a:r>
            <a:r>
              <a:rPr lang="ru-RU" i="1" dirty="0" smtClean="0"/>
              <a:t>UML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5" y="1628800"/>
            <a:ext cx="7157673" cy="4685545"/>
          </a:xfrm>
        </p:spPr>
      </p:pic>
    </p:spTree>
    <p:extLst>
      <p:ext uri="{BB962C8B-B14F-4D97-AF65-F5344CB8AC3E}">
        <p14:creationId xmlns:p14="http://schemas.microsoft.com/office/powerpoint/2010/main" val="410685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диаграмм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Стандарт UML предлагает  следующий  набор  диаграмм для моделирования:</a:t>
            </a:r>
          </a:p>
          <a:p>
            <a:r>
              <a:rPr lang="ru-RU" dirty="0"/>
              <a:t>диаграммы  вариантов  использования (</a:t>
            </a:r>
            <a:r>
              <a:rPr lang="ru-RU" dirty="0" err="1"/>
              <a:t>use</a:t>
            </a:r>
            <a:r>
              <a:rPr lang="ru-RU" dirty="0"/>
              <a:t> </a:t>
            </a:r>
            <a:r>
              <a:rPr lang="ru-RU" dirty="0" err="1"/>
              <a:t>case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 для моделирования  бизнес-процессов  организации  и  требований к создаваемой системе);</a:t>
            </a:r>
          </a:p>
          <a:p>
            <a:r>
              <a:rPr lang="ru-RU" dirty="0"/>
              <a:t>диаграммы  классов (</a:t>
            </a:r>
            <a:r>
              <a:rPr lang="ru-RU" dirty="0" err="1"/>
              <a:t>class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  для  моделирования статической структуры  классов системы и связей между ними;</a:t>
            </a:r>
          </a:p>
          <a:p>
            <a:r>
              <a:rPr lang="ru-RU" dirty="0"/>
              <a:t>диаграммы поведения системы (</a:t>
            </a:r>
            <a:r>
              <a:rPr lang="ru-RU" dirty="0" err="1"/>
              <a:t>behavior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):</a:t>
            </a:r>
          </a:p>
          <a:p>
            <a:pPr lvl="1"/>
            <a:r>
              <a:rPr lang="ru-RU" dirty="0"/>
              <a:t>диаграммы взаимодействия (</a:t>
            </a:r>
            <a:r>
              <a:rPr lang="ru-RU" dirty="0" err="1"/>
              <a:t>interaction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):</a:t>
            </a:r>
          </a:p>
          <a:p>
            <a:pPr lvl="2"/>
            <a:r>
              <a:rPr lang="ru-RU" dirty="0"/>
              <a:t>диаграммы последовательности (</a:t>
            </a:r>
            <a:r>
              <a:rPr lang="ru-RU" dirty="0" err="1"/>
              <a:t>sequence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и</a:t>
            </a:r>
          </a:p>
          <a:p>
            <a:pPr lvl="2"/>
            <a:r>
              <a:rPr lang="ru-RU" dirty="0"/>
              <a:t>кооперативные  диаграммы (</a:t>
            </a:r>
            <a:r>
              <a:rPr lang="ru-RU" dirty="0" err="1"/>
              <a:t>collaboration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 для моделирования  процесса  обмена  сообщениями между объектами;</a:t>
            </a:r>
          </a:p>
          <a:p>
            <a:pPr lvl="1"/>
            <a:r>
              <a:rPr lang="ru-RU" dirty="0"/>
              <a:t>диаграммы  состояний (</a:t>
            </a:r>
            <a:r>
              <a:rPr lang="ru-RU" dirty="0" err="1"/>
              <a:t>statechart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  – для моделирования  поведения объектов  системы  при  переходе из одного состояния в другое;</a:t>
            </a:r>
          </a:p>
          <a:p>
            <a:pPr lvl="1"/>
            <a:r>
              <a:rPr lang="ru-RU" dirty="0"/>
              <a:t>диаграммы  деятельностей (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 для моделирования  поведения  системы  в  рамках  различных вариантов использования, или моделирования деятельностей;</a:t>
            </a:r>
          </a:p>
          <a:p>
            <a:r>
              <a:rPr lang="ru-RU" dirty="0"/>
              <a:t>диаграммы реализации (</a:t>
            </a:r>
            <a:r>
              <a:rPr lang="ru-RU" dirty="0" err="1"/>
              <a:t>implementation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):</a:t>
            </a:r>
          </a:p>
          <a:p>
            <a:pPr lvl="1"/>
            <a:r>
              <a:rPr lang="ru-RU" dirty="0"/>
              <a:t>диаграммы  компонентов (</a:t>
            </a:r>
            <a:r>
              <a:rPr lang="ru-RU" dirty="0" err="1"/>
              <a:t>component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 для моделирования иерархии компонентов (подсистем) системы;</a:t>
            </a:r>
          </a:p>
          <a:p>
            <a:pPr lvl="1"/>
            <a:r>
              <a:rPr lang="ru-RU" dirty="0"/>
              <a:t>диаграммы  развертывания (</a:t>
            </a:r>
            <a:r>
              <a:rPr lang="ru-RU" dirty="0" err="1"/>
              <a:t>deployment</a:t>
            </a:r>
            <a:r>
              <a:rPr lang="ru-RU" dirty="0"/>
              <a:t> </a:t>
            </a:r>
            <a:r>
              <a:rPr lang="ru-RU" dirty="0" err="1"/>
              <a:t>diagrams</a:t>
            </a:r>
            <a:r>
              <a:rPr lang="ru-RU" dirty="0"/>
              <a:t>) – для моделирования физической архитектуры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89254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Диаграммы вариантов использования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Понятие  варианта  использования (</a:t>
            </a:r>
            <a:r>
              <a:rPr lang="ru-RU" dirty="0" err="1"/>
              <a:t>use</a:t>
            </a:r>
            <a:r>
              <a:rPr lang="ru-RU" dirty="0"/>
              <a:t> </a:t>
            </a:r>
            <a:r>
              <a:rPr lang="ru-RU" dirty="0" err="1"/>
              <a:t>case</a:t>
            </a:r>
            <a:r>
              <a:rPr lang="ru-RU" dirty="0"/>
              <a:t>)  впервые  ввел Ивар Якобсон  и придал  ему  такую  значимость,  что  в  настоящее  время вариант  использования  превратился  в  основной  элемент  разработки и планирования проекта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Вариант  использования  представляет  собой  последовательность действий (транзакций),  выполняемых  системой  в  ответ  на  событие, инициируемое  некоторым  внешним  объектом (действующим  лицом).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Вариант</a:t>
            </a:r>
            <a:r>
              <a:rPr lang="ru-RU" dirty="0"/>
              <a:t>  использования  описывает  типичное  взаимодействие между пользователем  и  системой.  В  простейшем  случае  вариант использования определяется в процессе обсуждения с пользователем тех функций, которые он хотел бы реализовать. На языке UML вариант использования изображают следующим образом:</a:t>
            </a:r>
          </a:p>
          <a:p>
            <a:endParaRPr lang="ru-RU" dirty="0"/>
          </a:p>
        </p:txBody>
      </p:sp>
      <p:pic>
        <p:nvPicPr>
          <p:cNvPr id="1026" name="Picture 2" descr="C:\Users\Admin\Downloads\lab04.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83" y="5432425"/>
            <a:ext cx="35909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75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Диаграммы вариантов использования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Действующее лицо (</a:t>
            </a:r>
            <a:r>
              <a:rPr lang="ru-RU" dirty="0" err="1"/>
              <a:t>actor</a:t>
            </a:r>
            <a:r>
              <a:rPr lang="ru-RU" dirty="0"/>
              <a:t>) – это роль, которую пользователь играет по отношению к системе. Действующие лица представляют собой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роли, а не</a:t>
            </a:r>
            <a:r>
              <a:rPr lang="ru-RU" dirty="0"/>
              <a:t>  конкретных  людей  или  наименования  работ.  Несмотря  </a:t>
            </a:r>
            <a:r>
              <a:rPr lang="ru-RU" dirty="0" smtClean="0"/>
              <a:t>на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</a:t>
            </a:r>
            <a:r>
              <a:rPr lang="ru-RU" dirty="0"/>
              <a:t>,  что </a:t>
            </a:r>
            <a:r>
              <a:rPr lang="ru-RU" dirty="0" smtClean="0"/>
              <a:t>на диаграммах</a:t>
            </a:r>
            <a:r>
              <a:rPr lang="ru-RU" dirty="0"/>
              <a:t>  вариантов  использования  они  изображаются  в 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виде стилизованных  человеческих  фигурок,  действующее  лицо 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может</a:t>
            </a:r>
            <a:r>
              <a:rPr lang="ru-RU" dirty="0"/>
              <a:t>  также быть  внешней  системой,  которой  необходима  некоторая  информация от данной системы. Показывать на диаграмме действующих лиц следует только  в  том  случае,  когда  им  действительно  необходимы  некоторые варианты использования.  На языке UML действующие лица представляют в виде фигур:</a:t>
            </a:r>
          </a:p>
        </p:txBody>
      </p:sp>
      <p:pic>
        <p:nvPicPr>
          <p:cNvPr id="2050" name="Picture 2" descr="C:\Users\Admin\Downloads\lab04.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5562600"/>
            <a:ext cx="3524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51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Действующие  лица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Действующие  лица  делятся  на  три 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основных</a:t>
            </a:r>
            <a:r>
              <a:rPr lang="ru-RU" dirty="0"/>
              <a:t>  типа:</a:t>
            </a:r>
          </a:p>
          <a:p>
            <a:r>
              <a:rPr lang="ru-RU" dirty="0"/>
              <a:t>пользователи;</a:t>
            </a:r>
          </a:p>
          <a:p>
            <a:r>
              <a:rPr lang="ru-RU" dirty="0"/>
              <a:t>системы;</a:t>
            </a:r>
          </a:p>
          <a:p>
            <a:r>
              <a:rPr lang="ru-RU" dirty="0"/>
              <a:t>другие системы, взаимодействующие с данной;</a:t>
            </a:r>
          </a:p>
          <a:p>
            <a:r>
              <a:rPr lang="ru-RU" dirty="0"/>
              <a:t>время.</a:t>
            </a:r>
          </a:p>
          <a:p>
            <a:pPr marL="0" indent="0">
              <a:buNone/>
            </a:pPr>
            <a:r>
              <a:rPr lang="ru-RU" dirty="0"/>
              <a:t>Время становится действующим лицом, если от него зависит запуск каких-либо событий в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367960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Связи  между  вариантами  </a:t>
            </a:r>
            <a:r>
              <a:rPr lang="ru-RU" b="1" dirty="0" err="1" smtClean="0"/>
              <a:t>исполь-зования</a:t>
            </a:r>
            <a:r>
              <a:rPr lang="ru-RU" b="1" dirty="0"/>
              <a:t>  и  действующими лицами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  языке UML  на  диаграммах  вариантов  использования поддерживается несколько  типов  связей  между  элементами  диаграммы. Это  связи  коммуникации (</a:t>
            </a:r>
            <a:r>
              <a:rPr lang="ru-RU" dirty="0" err="1"/>
              <a:t>communication</a:t>
            </a:r>
            <a:r>
              <a:rPr lang="ru-RU" dirty="0"/>
              <a:t>),  включения (</a:t>
            </a:r>
            <a:r>
              <a:rPr lang="ru-RU" dirty="0" err="1"/>
              <a:t>include</a:t>
            </a:r>
            <a:r>
              <a:rPr lang="ru-RU" dirty="0"/>
              <a:t>), расширения (</a:t>
            </a:r>
            <a:r>
              <a:rPr lang="ru-RU" dirty="0" err="1"/>
              <a:t>extend</a:t>
            </a:r>
            <a:r>
              <a:rPr lang="ru-RU" dirty="0"/>
              <a:t>) и обобщения (</a:t>
            </a:r>
            <a:r>
              <a:rPr lang="ru-RU" dirty="0" err="1"/>
              <a:t>generalization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Связь  коммуникации –  это  связь  между  вариантом  использования и действующим лицом. На языке UML связи коммуникации показывают с помощью однонаправленной ассоциации (сплошной линии).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45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Лекция 1</vt:lpstr>
      <vt:lpstr>Презентация PowerPoint</vt:lpstr>
      <vt:lpstr>Язык UML</vt:lpstr>
      <vt:lpstr>Интегрированная модель сложной системы в нотации языка UML</vt:lpstr>
      <vt:lpstr>Типы диаграмм</vt:lpstr>
      <vt:lpstr>Диаграммы вариантов использования</vt:lpstr>
      <vt:lpstr>Диаграммы вариантов использования</vt:lpstr>
      <vt:lpstr>Действующие  лица</vt:lpstr>
      <vt:lpstr>Связи  между  вариантами  исполь-зования  и  действующими лицами</vt:lpstr>
      <vt:lpstr>Пример связи коммуникации</vt:lpstr>
      <vt:lpstr>Пример связи включения и расширения</vt:lpstr>
      <vt:lpstr>Пример связи обобщения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Admin</dc:creator>
  <cp:lastModifiedBy>Admin</cp:lastModifiedBy>
  <cp:revision>4</cp:revision>
  <dcterms:created xsi:type="dcterms:W3CDTF">2017-09-10T18:33:55Z</dcterms:created>
  <dcterms:modified xsi:type="dcterms:W3CDTF">2017-09-10T19:29:54Z</dcterms:modified>
</cp:coreProperties>
</file>