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380" r:id="rId2"/>
    <p:sldId id="364" r:id="rId3"/>
    <p:sldId id="357" r:id="rId4"/>
    <p:sldId id="270" r:id="rId5"/>
    <p:sldId id="368" r:id="rId6"/>
    <p:sldId id="369" r:id="rId7"/>
    <p:sldId id="370" r:id="rId8"/>
    <p:sldId id="371" r:id="rId9"/>
    <p:sldId id="372" r:id="rId10"/>
    <p:sldId id="373" r:id="rId11"/>
    <p:sldId id="374" r:id="rId12"/>
    <p:sldId id="375" r:id="rId13"/>
    <p:sldId id="376" r:id="rId14"/>
    <p:sldId id="377" r:id="rId15"/>
    <p:sldId id="378" r:id="rId16"/>
    <p:sldId id="272" r:id="rId17"/>
    <p:sldId id="355" r:id="rId18"/>
    <p:sldId id="256" r:id="rId19"/>
    <p:sldId id="259" r:id="rId20"/>
    <p:sldId id="260" r:id="rId21"/>
    <p:sldId id="261" r:id="rId22"/>
    <p:sldId id="262" r:id="rId23"/>
    <p:sldId id="263" r:id="rId24"/>
    <p:sldId id="264" r:id="rId25"/>
    <p:sldId id="265" r:id="rId26"/>
    <p:sldId id="266" r:id="rId27"/>
    <p:sldId id="267" r:id="rId28"/>
    <p:sldId id="268" r:id="rId29"/>
    <p:sldId id="308" r:id="rId30"/>
    <p:sldId id="309" r:id="rId31"/>
    <p:sldId id="310" r:id="rId32"/>
    <p:sldId id="311" r:id="rId33"/>
    <p:sldId id="312" r:id="rId34"/>
    <p:sldId id="359" r:id="rId35"/>
    <p:sldId id="361" r:id="rId36"/>
    <p:sldId id="336" r:id="rId37"/>
    <p:sldId id="337" r:id="rId38"/>
    <p:sldId id="351" r:id="rId39"/>
    <p:sldId id="338" r:id="rId40"/>
    <p:sldId id="352" r:id="rId41"/>
    <p:sldId id="350" r:id="rId42"/>
    <p:sldId id="353" r:id="rId43"/>
    <p:sldId id="332" r:id="rId44"/>
    <p:sldId id="333" r:id="rId45"/>
    <p:sldId id="334" r:id="rId46"/>
    <p:sldId id="328" r:id="rId47"/>
    <p:sldId id="329" r:id="rId48"/>
    <p:sldId id="330" r:id="rId49"/>
    <p:sldId id="324" r:id="rId50"/>
    <p:sldId id="325" r:id="rId51"/>
    <p:sldId id="326" r:id="rId52"/>
    <p:sldId id="327" r:id="rId53"/>
    <p:sldId id="335" r:id="rId54"/>
    <p:sldId id="358" r:id="rId55"/>
    <p:sldId id="274" r:id="rId56"/>
    <p:sldId id="275" r:id="rId57"/>
    <p:sldId id="276" r:id="rId58"/>
    <p:sldId id="278" r:id="rId59"/>
    <p:sldId id="279" r:id="rId60"/>
    <p:sldId id="280" r:id="rId61"/>
    <p:sldId id="281" r:id="rId62"/>
    <p:sldId id="282" r:id="rId63"/>
    <p:sldId id="283" r:id="rId64"/>
    <p:sldId id="285" r:id="rId65"/>
    <p:sldId id="286" r:id="rId66"/>
    <p:sldId id="287" r:id="rId67"/>
    <p:sldId id="288" r:id="rId68"/>
    <p:sldId id="289" r:id="rId69"/>
    <p:sldId id="290" r:id="rId70"/>
    <p:sldId id="291" r:id="rId71"/>
    <p:sldId id="292" r:id="rId72"/>
    <p:sldId id="293" r:id="rId73"/>
    <p:sldId id="294" r:id="rId74"/>
    <p:sldId id="295" r:id="rId75"/>
    <p:sldId id="296" r:id="rId76"/>
    <p:sldId id="297" r:id="rId77"/>
    <p:sldId id="298" r:id="rId78"/>
    <p:sldId id="299" r:id="rId79"/>
    <p:sldId id="300" r:id="rId80"/>
    <p:sldId id="301" r:id="rId81"/>
    <p:sldId id="302" r:id="rId82"/>
    <p:sldId id="303" r:id="rId83"/>
    <p:sldId id="304" r:id="rId84"/>
    <p:sldId id="305" r:id="rId85"/>
    <p:sldId id="362" r:id="rId86"/>
    <p:sldId id="339" r:id="rId87"/>
    <p:sldId id="340" r:id="rId88"/>
    <p:sldId id="341" r:id="rId89"/>
    <p:sldId id="342" r:id="rId90"/>
    <p:sldId id="343" r:id="rId91"/>
    <p:sldId id="354" r:id="rId92"/>
    <p:sldId id="379" r:id="rId93"/>
    <p:sldId id="307" r:id="rId9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507" autoAdjust="0"/>
  </p:normalViewPr>
  <p:slideViewPr>
    <p:cSldViewPr>
      <p:cViewPr varScale="1">
        <p:scale>
          <a:sx n="56" d="100"/>
          <a:sy n="56" d="100"/>
        </p:scale>
        <p:origin x="-8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90C480B-AEB7-4B7A-88B2-6409DB09A480}" type="datetimeFigureOut">
              <a:rPr lang="ru-RU"/>
              <a:pPr>
                <a:defRPr/>
              </a:pPr>
              <a:t>23.01.2019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72E3D1D-5E3D-4422-9D41-51B462C83E5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Образ слайда 1"/>
          <p:cNvSpPr>
            <a:spLocks noGrp="1" noRot="1" noChangeAspect="1" noTextEdit="1"/>
          </p:cNvSpPr>
          <p:nvPr>
            <p:ph type="sldImg"/>
          </p:nvPr>
        </p:nvSpPr>
        <p:spPr bwMode="auto">
          <a:noFill/>
          <a:ln>
            <a:solidFill>
              <a:srgbClr val="000000"/>
            </a:solidFill>
            <a:miter lim="800000"/>
            <a:headEnd/>
            <a:tailEnd/>
          </a:ln>
        </p:spPr>
      </p:sp>
      <p:sp>
        <p:nvSpPr>
          <p:cNvPr id="97283"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В качестве дополнения после диаграммы Исикавы рассмотрен принцип Парето.</a:t>
            </a:r>
            <a:endParaRPr lang="en-US" smtClean="0"/>
          </a:p>
          <a:p>
            <a:pPr algn="just" eaLnBrk="1" hangingPunct="1">
              <a:spcBef>
                <a:spcPct val="0"/>
              </a:spcBef>
            </a:pPr>
            <a:r>
              <a:rPr lang="en-US" smtClean="0"/>
              <a:t>P.S. </a:t>
            </a:r>
            <a:r>
              <a:rPr lang="ru-RU" smtClean="0"/>
              <a:t>Не забывайте читать комментарии к слайдам.</a:t>
            </a:r>
          </a:p>
        </p:txBody>
      </p:sp>
      <p:sp>
        <p:nvSpPr>
          <p:cNvPr id="11469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BE74CF-C8A2-420F-A08C-749F122F1978}" type="slidenum">
              <a:rPr lang="ru-RU" smtClean="0"/>
              <a:pPr fontAlgn="base">
                <a:spcBef>
                  <a:spcPct val="0"/>
                </a:spcBef>
                <a:spcAft>
                  <a:spcPct val="0"/>
                </a:spcAft>
                <a:defRPr/>
              </a:pPr>
              <a:t>2</a:t>
            </a:fld>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Образ слайда 1"/>
          <p:cNvSpPr>
            <a:spLocks noGrp="1" noRot="1" noChangeAspect="1" noTextEdit="1"/>
          </p:cNvSpPr>
          <p:nvPr>
            <p:ph type="sldImg"/>
          </p:nvPr>
        </p:nvSpPr>
        <p:spPr bwMode="auto">
          <a:noFill/>
          <a:ln>
            <a:solidFill>
              <a:srgbClr val="000000"/>
            </a:solidFill>
            <a:miter lim="800000"/>
            <a:headEnd/>
            <a:tailEnd/>
          </a:ln>
        </p:spPr>
      </p:sp>
      <p:sp>
        <p:nvSpPr>
          <p:cNvPr id="106499"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Наиболее наглядно принцип Парето можно показать на диаграмме «усилие – результат». Как видно из рис.1, на участке 0-20% незначительное изменение усилий приводит к значительному изменению результата.</a:t>
            </a:r>
          </a:p>
          <a:p>
            <a:pPr algn="just" eaLnBrk="1" hangingPunct="1">
              <a:spcBef>
                <a:spcPct val="0"/>
              </a:spcBef>
            </a:pPr>
            <a:r>
              <a:rPr lang="ru-RU" smtClean="0"/>
              <a:t>Однако далее для получения незначительного улучшения или увеличения результата </a:t>
            </a:r>
            <a:r>
              <a:rPr lang="ru-RU" b="1" smtClean="0"/>
              <a:t>(В)</a:t>
            </a:r>
            <a:r>
              <a:rPr lang="ru-RU" smtClean="0"/>
              <a:t> приходится прилагать непропорционально большие усилия </a:t>
            </a:r>
            <a:r>
              <a:rPr lang="ru-RU" b="1" smtClean="0"/>
              <a:t>(А)</a:t>
            </a:r>
            <a:r>
              <a:rPr lang="ru-RU" smtClean="0"/>
              <a:t>. Рис.1. Диаграмма «усилие – результат» Необходимо учитывать, что бурный рост научных открытий и технологий постоянно приводит к появлению качественно новых товаров, которые делают неконкурентоспособными своих предшественников (например, развитие компьютеров – переход от 286 и 386 к Рentium и Рentium II.) – на рис. 2 это отражено пунктирной линией.</a:t>
            </a:r>
          </a:p>
          <a:p>
            <a:pPr algn="just" eaLnBrk="1" hangingPunct="1">
              <a:spcBef>
                <a:spcPct val="0"/>
              </a:spcBef>
            </a:pPr>
            <a:r>
              <a:rPr lang="ru-RU" smtClean="0"/>
              <a:t>Очень часто 100%</a:t>
            </a:r>
            <a:r>
              <a:rPr lang="en-US" smtClean="0"/>
              <a:t>-</a:t>
            </a:r>
            <a:r>
              <a:rPr lang="ru-RU" smtClean="0"/>
              <a:t>го результата нельзя достичь в принципе, и прирост результата на каждый следующий процент в зоне </a:t>
            </a:r>
            <a:r>
              <a:rPr lang="ru-RU" b="1" smtClean="0"/>
              <a:t>(В)</a:t>
            </a:r>
            <a:r>
              <a:rPr lang="ru-RU" smtClean="0"/>
              <a:t> достигается при помощи астрономических затрат. В ряде случаев это может быть и оправданно, как, например, в космонавтике, где любое, даже самое мизерное, повышение надежности техники в космосе дороже любых затрат на земле, или в экстремальных ситуациях, когда результат должен быть достигнут </a:t>
            </a:r>
            <a:r>
              <a:rPr lang="ru-RU" u="sng" smtClean="0"/>
              <a:t>ЛЮБОЙ</a:t>
            </a:r>
            <a:r>
              <a:rPr lang="ru-RU" smtClean="0"/>
              <a:t> ценой. Однако эти исключения только подтверждают общее правило.</a:t>
            </a:r>
          </a:p>
        </p:txBody>
      </p:sp>
      <p:sp>
        <p:nvSpPr>
          <p:cNvPr id="12390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539159-C6B1-4A73-BEC7-0BEF23909D3A}" type="slidenum">
              <a:rPr lang="ru-RU" smtClean="0"/>
              <a:pPr fontAlgn="base">
                <a:spcBef>
                  <a:spcPct val="0"/>
                </a:spcBef>
                <a:spcAft>
                  <a:spcPct val="0"/>
                </a:spcAft>
                <a:defRPr/>
              </a:pPr>
              <a:t>33</a:t>
            </a:fld>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Образ слайда 1"/>
          <p:cNvSpPr>
            <a:spLocks noGrp="1" noRot="1" noChangeAspect="1" noTextEdit="1"/>
          </p:cNvSpPr>
          <p:nvPr>
            <p:ph type="sldImg"/>
          </p:nvPr>
        </p:nvSpPr>
        <p:spPr bwMode="auto">
          <a:noFill/>
          <a:ln>
            <a:solidFill>
              <a:srgbClr val="000000"/>
            </a:solidFill>
            <a:miter lim="800000"/>
            <a:headEnd/>
            <a:tailEnd/>
          </a:ln>
        </p:spPr>
      </p:sp>
      <p:sp>
        <p:nvSpPr>
          <p:cNvPr id="107523"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Также интерфейсные дуги часто называют потоками или стрелками. Интерфейсная дуга отображает элемент системы, который обрабатывается функциональным блоком или оказывает иное влияние на функцию, отображенную данным функциональным блоком.</a:t>
            </a:r>
          </a:p>
          <a:p>
            <a:pPr algn="just" eaLnBrk="1" hangingPunct="1">
              <a:spcBef>
                <a:spcPct val="0"/>
              </a:spcBef>
            </a:pPr>
            <a:r>
              <a:rPr lang="ru-RU" smtClean="0"/>
              <a:t>Часто бывают случаи, когда отдельные интерфейсные дуги не имеет смысла продолжать рассматривать в дочерних диаграммах ниже какого-то определенного уровня в иерархии, или наоборот – отдельные дуги не имеют практического смысла выше какого-то уровня. Например, интерфейсную дугу, изображающую «деталь» на входе в функциональный блок «Обработать на токарном станке» не имеет смысла отражать на диаграммах более высоких уровней – это будет только перегружать диаграммы и делать их сложными для восприятия. С другой стороны, случается необходимость избавиться от отдельных «концептуальных» интерфейсных дуг и не детализировать их глубже некоторого уровня. Для решения подобных задач в стандарте IDEF0 предусмотрено понятие туннелирования. Обозначение «туннеля» (Arrow Tunnel) в виде двух круглых скобок вокруг начала интерфейсной дуги обозначает, что эта дуга не была унаследована от функционального родительского блока и появилась (из «туннеля») только на этой диаграмме. В свою очередь, такое же обозначение вокруг конца (стрелки) интерфейсной дуги в непосредственной близи от блока – приёмника означает тот факт, что в дочерней по отношению к этому блоку диаграмме эта дуга отображаться и рассматриваться не будет. Чаще всего бывает, что отдельные объекты и соответствующие им интерфейсные дуги не рассматриваются на некоторых промежуточных уровнях иерархии – в таком случае, они сначала «погружаются в туннель», а затем, при необходимости «возвращаются из туннеля».</a:t>
            </a:r>
          </a:p>
        </p:txBody>
      </p:sp>
      <p:sp>
        <p:nvSpPr>
          <p:cNvPr id="13312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EA5117-EAD1-4B41-B73E-43C7DC730206}" type="slidenum">
              <a:rPr lang="ru-RU" smtClean="0"/>
              <a:pPr fontAlgn="base">
                <a:spcBef>
                  <a:spcPct val="0"/>
                </a:spcBef>
                <a:spcAft>
                  <a:spcPct val="0"/>
                </a:spcAft>
                <a:defRPr/>
              </a:pPr>
              <a:t>37</a:t>
            </a:fld>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Образ слайда 1"/>
          <p:cNvSpPr>
            <a:spLocks noGrp="1" noRot="1" noChangeAspect="1" noTextEdit="1"/>
          </p:cNvSpPr>
          <p:nvPr>
            <p:ph type="sldImg"/>
          </p:nvPr>
        </p:nvSpPr>
        <p:spPr bwMode="auto">
          <a:noFill/>
          <a:ln>
            <a:solidFill>
              <a:srgbClr val="000000"/>
            </a:solidFill>
            <a:miter lim="800000"/>
            <a:headEnd/>
            <a:tailEnd/>
          </a:ln>
        </p:spPr>
      </p:sp>
      <p:sp>
        <p:nvSpPr>
          <p:cNvPr id="108547"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Модель IDEF0 всегда начинается с представления системы как единого целого – одного функционального блока с интерфейсными дугами, простирающимися за пределы рассматриваемой области. Такая диаграмма с одним функциональным блоком называется контекстной диаграммой, и обозначается идентификатором «А-0». </a:t>
            </a:r>
          </a:p>
        </p:txBody>
      </p:sp>
      <p:sp>
        <p:nvSpPr>
          <p:cNvPr id="13414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F50258-F2A7-4057-914D-A3AD3716ECA6}" type="slidenum">
              <a:rPr lang="ru-RU" smtClean="0"/>
              <a:pPr fontAlgn="base">
                <a:spcBef>
                  <a:spcPct val="0"/>
                </a:spcBef>
                <a:spcAft>
                  <a:spcPct val="0"/>
                </a:spcAft>
                <a:defRPr/>
              </a:pPr>
              <a:t>41</a:t>
            </a:fld>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Образ слайда 1"/>
          <p:cNvSpPr>
            <a:spLocks noGrp="1" noRot="1" noChangeAspect="1" noTextEdit="1"/>
          </p:cNvSpPr>
          <p:nvPr>
            <p:ph type="sldImg"/>
          </p:nvPr>
        </p:nvSpPr>
        <p:spPr bwMode="auto">
          <a:noFill/>
          <a:ln>
            <a:solidFill>
              <a:srgbClr val="000000"/>
            </a:solidFill>
            <a:miter lim="800000"/>
            <a:headEnd/>
            <a:tailEnd/>
          </a:ln>
        </p:spPr>
      </p:sp>
      <p:sp>
        <p:nvSpPr>
          <p:cNvPr id="109571"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Разумеется, строго следовать этим ограничениям вовсе необязательно, однако, как показывает опыт, они являются весьма практичными в реальной работе.</a:t>
            </a:r>
          </a:p>
        </p:txBody>
      </p:sp>
      <p:sp>
        <p:nvSpPr>
          <p:cNvPr id="13517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42085E-0CD4-42A3-A918-C3F4703DE111}" type="slidenum">
              <a:rPr lang="ru-RU" smtClean="0"/>
              <a:pPr fontAlgn="base">
                <a:spcBef>
                  <a:spcPct val="0"/>
                </a:spcBef>
                <a:spcAft>
                  <a:spcPct val="0"/>
                </a:spcAft>
                <a:defRPr/>
              </a:pPr>
              <a:t>42</a:t>
            </a:fld>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Образ слайда 1"/>
          <p:cNvSpPr>
            <a:spLocks noGrp="1" noRot="1" noChangeAspect="1" noTextEdit="1"/>
          </p:cNvSpPr>
          <p:nvPr>
            <p:ph type="sldImg"/>
          </p:nvPr>
        </p:nvSpPr>
        <p:spPr bwMode="auto">
          <a:noFill/>
          <a:ln>
            <a:solidFill>
              <a:srgbClr val="000000"/>
            </a:solidFill>
            <a:miter lim="800000"/>
            <a:headEnd/>
            <a:tailEnd/>
          </a:ln>
        </p:spPr>
      </p:sp>
      <p:sp>
        <p:nvSpPr>
          <p:cNvPr id="110595"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Существуют два типа диаграмм в стандарте IDEF3, представляющие описание одного и того же сценария технологического процесса в разных ракурсах. Диаграммы относящиеся к первому типу называются диаграммами </a:t>
            </a:r>
            <a:r>
              <a:rPr lang="ru-RU" i="1" smtClean="0"/>
              <a:t>Описания Последовательности Этапов Процесса (Process Flow Description Diagrams, PFDD)</a:t>
            </a:r>
            <a:r>
              <a:rPr lang="ru-RU" smtClean="0"/>
              <a:t>, а ко второму – диаграммами </a:t>
            </a:r>
            <a:r>
              <a:rPr lang="ru-RU" i="1" smtClean="0"/>
              <a:t>Состояния Объекта в и его Трансформаций Процессе (Object State Transition Network, OSTN)</a:t>
            </a:r>
            <a:r>
              <a:rPr lang="ru-RU" smtClean="0"/>
              <a:t>. Предположим, требуется описать процесс окраски детали в производственном цеху на предприятии. С помощью диаграмм PFDD документируется последовательность и описание стадий обработки детали в рамках исследуемого технологического процесса. Диаграммы OSTN используются для иллюстрации трансформаций детали, которые происходят на каждой стадии обработки.</a:t>
            </a:r>
          </a:p>
        </p:txBody>
      </p:sp>
      <p:sp>
        <p:nvSpPr>
          <p:cNvPr id="138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DFD959-5E08-4217-B925-3CF72CDD9250}" type="slidenum">
              <a:rPr lang="ru-RU" smtClean="0"/>
              <a:pPr fontAlgn="base">
                <a:spcBef>
                  <a:spcPct val="0"/>
                </a:spcBef>
                <a:spcAft>
                  <a:spcPct val="0"/>
                </a:spcAft>
                <a:defRPr/>
              </a:pPr>
              <a:t>43</a:t>
            </a:fld>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Образ слайда 1"/>
          <p:cNvSpPr>
            <a:spLocks noGrp="1" noRot="1" noChangeAspect="1" noTextEdit="1"/>
          </p:cNvSpPr>
          <p:nvPr>
            <p:ph type="sldImg"/>
          </p:nvPr>
        </p:nvSpPr>
        <p:spPr bwMode="auto">
          <a:noFill/>
          <a:ln>
            <a:solidFill>
              <a:srgbClr val="000000"/>
            </a:solidFill>
            <a:miter lim="800000"/>
            <a:headEnd/>
            <a:tailEnd/>
          </a:ln>
        </p:spPr>
      </p:sp>
      <p:sp>
        <p:nvSpPr>
          <p:cNvPr id="111619"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Сценарий, отображаемый на диаграмме, можно описать в следующем виде:</a:t>
            </a:r>
          </a:p>
          <a:p>
            <a:pPr algn="just" eaLnBrk="1" hangingPunct="1">
              <a:spcBef>
                <a:spcPct val="0"/>
              </a:spcBef>
            </a:pPr>
            <a:r>
              <a:rPr lang="ru-RU" i="1" smtClean="0"/>
              <a:t>Деталь поступает в окрасочный цех, подготовленной к окраске. В процессе окраски наносится один слой эмали при высокой температуре. После этого, производится сушка детали, после которой начинается этап проверки качества нанесенного слоя. Если тест подтверждает недостаточное качество нанесенного слоя (недостаточную толщину, неоднородность и т.д.), то деталь заново пропускается через цех окраски. Если деталь успешно проходит контроль качества, то она отправляется в следующий цех для дальнейшей обработки.</a:t>
            </a:r>
          </a:p>
        </p:txBody>
      </p:sp>
      <p:sp>
        <p:nvSpPr>
          <p:cNvPr id="13926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0676D3-459F-4C7F-BB87-D8D53DCF37AA}" type="slidenum">
              <a:rPr lang="ru-RU" smtClean="0"/>
              <a:pPr fontAlgn="base">
                <a:spcBef>
                  <a:spcPct val="0"/>
                </a:spcBef>
                <a:spcAft>
                  <a:spcPct val="0"/>
                </a:spcAft>
                <a:defRPr/>
              </a:pPr>
              <a:t>44</a:t>
            </a:fld>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Образ слайда 1"/>
          <p:cNvSpPr>
            <a:spLocks noGrp="1" noRot="1" noChangeAspect="1" noTextEdit="1"/>
          </p:cNvSpPr>
          <p:nvPr>
            <p:ph type="sldImg"/>
          </p:nvPr>
        </p:nvSpPr>
        <p:spPr bwMode="auto">
          <a:noFill/>
          <a:ln>
            <a:solidFill>
              <a:srgbClr val="000000"/>
            </a:solidFill>
            <a:miter lim="800000"/>
            <a:headEnd/>
            <a:tailEnd/>
          </a:ln>
        </p:spPr>
      </p:sp>
      <p:sp>
        <p:nvSpPr>
          <p:cNvPr id="112643"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Если диаграммы PFDD технологический процесс «С точки зрения наблюдателя», то другой класс диаграмм IDEF3 OSTN позволяет рассматривать тот же самый процесс «С точки зрения объекта».</a:t>
            </a:r>
          </a:p>
          <a:p>
            <a:pPr algn="just" eaLnBrk="1" hangingPunct="1">
              <a:spcBef>
                <a:spcPct val="0"/>
              </a:spcBef>
            </a:pPr>
            <a:r>
              <a:rPr lang="ru-RU" smtClean="0"/>
              <a:t>На диаграмме представлено отображение процесса окраски с точки зрения OSTN диаграммы. </a:t>
            </a:r>
            <a:r>
              <a:rPr lang="ru-RU" b="1" smtClean="0"/>
              <a:t>Состояния объекта</a:t>
            </a:r>
            <a:r>
              <a:rPr lang="ru-RU" smtClean="0"/>
              <a:t> (в нашем случае детали) и </a:t>
            </a:r>
            <a:r>
              <a:rPr lang="ru-RU" b="1" smtClean="0"/>
              <a:t>Изменение состояния </a:t>
            </a:r>
            <a:r>
              <a:rPr lang="ru-RU" smtClean="0"/>
              <a:t>являются ключевыми понятиями OSTN диаграммы. Состояния объекта отображаются окружностями, а их изменения направленными линиями. Каждая линия имеет ссылку на соответствующий функциональный блок UOB, в результате которого произошло отображаемое ей изменение состояния объекта. В рамках презентации мы будем рассматривать только диаграммы класса PFDD.</a:t>
            </a:r>
          </a:p>
        </p:txBody>
      </p:sp>
      <p:sp>
        <p:nvSpPr>
          <p:cNvPr id="14029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338235-ADCE-45AE-9458-9D2D224F4103}" type="slidenum">
              <a:rPr lang="ru-RU" smtClean="0"/>
              <a:pPr fontAlgn="base">
                <a:spcBef>
                  <a:spcPct val="0"/>
                </a:spcBef>
                <a:spcAft>
                  <a:spcPct val="0"/>
                </a:spcAft>
                <a:defRPr/>
              </a:pPr>
              <a:t>45</a:t>
            </a:fld>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Образ слайда 1"/>
          <p:cNvSpPr>
            <a:spLocks noGrp="1" noRot="1" noChangeAspect="1" noTextEdit="1"/>
          </p:cNvSpPr>
          <p:nvPr>
            <p:ph type="sldImg"/>
          </p:nvPr>
        </p:nvSpPr>
        <p:spPr bwMode="auto">
          <a:noFill/>
          <a:ln>
            <a:solidFill>
              <a:srgbClr val="000000"/>
            </a:solidFill>
            <a:miter lim="800000"/>
            <a:headEnd/>
            <a:tailEnd/>
          </a:ln>
        </p:spPr>
      </p:sp>
      <p:sp>
        <p:nvSpPr>
          <p:cNvPr id="113667"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«объект ссылки» связывается с работами и перекрестками. С помощью объектов ссылки показывается прочая важная информация, которую целесообразно зафиксировать при описании бизнес-процесса.</a:t>
            </a:r>
          </a:p>
        </p:txBody>
      </p:sp>
      <p:sp>
        <p:nvSpPr>
          <p:cNvPr id="141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9EF85E-FA14-4858-A220-F9E535F7BCC8}" type="slidenum">
              <a:rPr lang="ru-RU" smtClean="0"/>
              <a:pPr fontAlgn="base">
                <a:spcBef>
                  <a:spcPct val="0"/>
                </a:spcBef>
                <a:spcAft>
                  <a:spcPct val="0"/>
                </a:spcAft>
                <a:defRPr/>
              </a:pPr>
              <a:t>46</a:t>
            </a:fld>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Образ слайда 1"/>
          <p:cNvSpPr>
            <a:spLocks noGrp="1" noRot="1" noChangeAspect="1" noTextEdit="1"/>
          </p:cNvSpPr>
          <p:nvPr>
            <p:ph type="sldImg"/>
          </p:nvPr>
        </p:nvSpPr>
        <p:spPr bwMode="auto">
          <a:noFill/>
          <a:ln>
            <a:solidFill>
              <a:srgbClr val="000000"/>
            </a:solidFill>
            <a:miter lim="800000"/>
            <a:headEnd/>
            <a:tailEnd/>
          </a:ln>
        </p:spPr>
      </p:sp>
      <p:sp>
        <p:nvSpPr>
          <p:cNvPr id="11469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14234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D1F2AF-3E74-4DBF-92A0-5CA52F08B94C}" type="slidenum">
              <a:rPr lang="ru-RU" smtClean="0"/>
              <a:pPr fontAlgn="base">
                <a:spcBef>
                  <a:spcPct val="0"/>
                </a:spcBef>
                <a:spcAft>
                  <a:spcPct val="0"/>
                </a:spcAft>
                <a:defRPr/>
              </a:pPr>
              <a:t>49</a:t>
            </a:fld>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Образ слайда 1"/>
          <p:cNvSpPr>
            <a:spLocks noGrp="1" noRot="1" noChangeAspect="1" noTextEdit="1"/>
          </p:cNvSpPr>
          <p:nvPr>
            <p:ph type="sldImg"/>
          </p:nvPr>
        </p:nvSpPr>
        <p:spPr bwMode="auto">
          <a:noFill/>
          <a:ln>
            <a:solidFill>
              <a:srgbClr val="000000"/>
            </a:solidFill>
            <a:miter lim="800000"/>
            <a:headEnd/>
            <a:tailEnd/>
          </a:ln>
        </p:spPr>
      </p:sp>
      <p:sp>
        <p:nvSpPr>
          <p:cNvPr id="115715"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i="1" smtClean="0"/>
              <a:t>Схема расхождения</a:t>
            </a:r>
          </a:p>
          <a:p>
            <a:pPr algn="just" eaLnBrk="1" hangingPunct="1">
              <a:spcBef>
                <a:spcPct val="0"/>
              </a:spcBef>
            </a:pPr>
            <a:r>
              <a:rPr lang="ru-RU" smtClean="0"/>
              <a:t>Перекресток «Исключающий ИЛИ» обозначает, что после завершения работы «A», начинает выполняться только одна из трех расположенных параллельно работ B, С или D в зависимости от условий 1, 2 и 3.</a:t>
            </a:r>
          </a:p>
          <a:p>
            <a:pPr algn="just" eaLnBrk="1" hangingPunct="1">
              <a:spcBef>
                <a:spcPct val="0"/>
              </a:spcBef>
            </a:pPr>
            <a:r>
              <a:rPr lang="ru-RU" i="1" smtClean="0"/>
              <a:t>Схема схождения</a:t>
            </a:r>
          </a:p>
          <a:p>
            <a:pPr algn="just" eaLnBrk="1" hangingPunct="1">
              <a:spcBef>
                <a:spcPct val="0"/>
              </a:spcBef>
            </a:pPr>
            <a:r>
              <a:rPr lang="ru-RU" smtClean="0"/>
              <a:t>Только одна предшествующая работа должна быть завершена.</a:t>
            </a:r>
          </a:p>
          <a:p>
            <a:pPr algn="just" eaLnBrk="1" hangingPunct="1">
              <a:spcBef>
                <a:spcPct val="0"/>
              </a:spcBef>
            </a:pPr>
            <a:endParaRPr lang="ru-RU" smtClean="0"/>
          </a:p>
          <a:p>
            <a:pPr algn="just" eaLnBrk="1" hangingPunct="1">
              <a:spcBef>
                <a:spcPct val="0"/>
              </a:spcBef>
            </a:pPr>
            <a:r>
              <a:rPr lang="ru-RU" smtClean="0"/>
              <a:t>Перекресток «Исключающий ИЛИ» является самым неопределенным, так как предполагает несколько возможных сценариев реализации бизнес-процесса и применяется для описания слабо формализованных ситуаций.</a:t>
            </a:r>
          </a:p>
        </p:txBody>
      </p:sp>
      <p:sp>
        <p:nvSpPr>
          <p:cNvPr id="14336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88ACB1-C4B4-421A-BEA3-FA9ADDF58A7E}" type="slidenum">
              <a:rPr lang="ru-RU" smtClean="0"/>
              <a:pPr fontAlgn="base">
                <a:spcBef>
                  <a:spcPct val="0"/>
                </a:spcBef>
                <a:spcAft>
                  <a:spcPct val="0"/>
                </a:spcAft>
                <a:defRPr/>
              </a:pPr>
              <a:t>50</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Образ слайда 1"/>
          <p:cNvSpPr>
            <a:spLocks noGrp="1" noRot="1" noChangeAspect="1" noTextEdit="1"/>
          </p:cNvSpPr>
          <p:nvPr>
            <p:ph type="sldImg"/>
          </p:nvPr>
        </p:nvSpPr>
        <p:spPr bwMode="auto">
          <a:noFill/>
          <a:ln>
            <a:solidFill>
              <a:srgbClr val="000000"/>
            </a:solidFill>
            <a:miter lim="800000"/>
            <a:headEnd/>
            <a:tailEnd/>
          </a:ln>
        </p:spPr>
      </p:sp>
      <p:sp>
        <p:nvSpPr>
          <p:cNvPr id="9830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1157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C66E97-1615-400C-9F0E-12300E18EC6D}" type="slidenum">
              <a:rPr lang="ru-RU" smtClean="0"/>
              <a:pPr fontAlgn="base">
                <a:spcBef>
                  <a:spcPct val="0"/>
                </a:spcBef>
                <a:spcAft>
                  <a:spcPct val="0"/>
                </a:spcAft>
                <a:defRPr/>
              </a:pPr>
              <a:t>4</a:t>
            </a:fld>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Образ слайда 1"/>
          <p:cNvSpPr>
            <a:spLocks noGrp="1" noRot="1" noChangeAspect="1" noTextEdit="1"/>
          </p:cNvSpPr>
          <p:nvPr>
            <p:ph type="sldImg"/>
          </p:nvPr>
        </p:nvSpPr>
        <p:spPr bwMode="auto">
          <a:noFill/>
          <a:ln>
            <a:solidFill>
              <a:srgbClr val="000000"/>
            </a:solidFill>
            <a:miter lim="800000"/>
            <a:headEnd/>
            <a:tailEnd/>
          </a:ln>
        </p:spPr>
      </p:sp>
      <p:sp>
        <p:nvSpPr>
          <p:cNvPr id="116739"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i="1" smtClean="0"/>
              <a:t>Схема расхождения</a:t>
            </a:r>
          </a:p>
          <a:p>
            <a:pPr algn="just" eaLnBrk="1" hangingPunct="1">
              <a:spcBef>
                <a:spcPct val="0"/>
              </a:spcBef>
            </a:pPr>
            <a:r>
              <a:rPr lang="ru-RU" smtClean="0"/>
              <a:t>Перекресток «И» обозначает, что после завершения работы «A», начинают выполняться одновременно три параллельно расположенные работы B, С и D.</a:t>
            </a:r>
          </a:p>
          <a:p>
            <a:pPr algn="just" eaLnBrk="1" hangingPunct="1">
              <a:spcBef>
                <a:spcPct val="0"/>
              </a:spcBef>
            </a:pPr>
            <a:r>
              <a:rPr lang="ru-RU" i="1" smtClean="0"/>
              <a:t>Схема схождения</a:t>
            </a:r>
          </a:p>
          <a:p>
            <a:pPr algn="just" eaLnBrk="1" hangingPunct="1">
              <a:spcBef>
                <a:spcPct val="0"/>
              </a:spcBef>
            </a:pPr>
            <a:r>
              <a:rPr lang="ru-RU" smtClean="0"/>
              <a:t>Все предшествующие работы должны быть завершены.</a:t>
            </a:r>
          </a:p>
          <a:p>
            <a:pPr algn="just" eaLnBrk="1" hangingPunct="1">
              <a:spcBef>
                <a:spcPct val="0"/>
              </a:spcBef>
            </a:pPr>
            <a:endParaRPr lang="ru-RU" smtClean="0"/>
          </a:p>
          <a:p>
            <a:pPr algn="just" eaLnBrk="1" hangingPunct="1">
              <a:spcBef>
                <a:spcPct val="0"/>
              </a:spcBef>
            </a:pPr>
            <a:r>
              <a:rPr lang="ru-RU" smtClean="0"/>
              <a:t>Перекрестки «И» подразделяются еще на два подтипа – синхронные и асинхронные. Перекрестки синхронного типа обозначают, что работы В, С и D запускаются (завершаются) одновременно после завершения (перед выполнением) работы A. Перекрестки асинхронного типа требований к одновременности не предъявляют.</a:t>
            </a:r>
          </a:p>
        </p:txBody>
      </p:sp>
      <p:sp>
        <p:nvSpPr>
          <p:cNvPr id="1443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589C81-2860-4CE9-BCFC-AE65C6B65AC8}" type="slidenum">
              <a:rPr lang="ru-RU" smtClean="0"/>
              <a:pPr fontAlgn="base">
                <a:spcBef>
                  <a:spcPct val="0"/>
                </a:spcBef>
                <a:spcAft>
                  <a:spcPct val="0"/>
                </a:spcAft>
                <a:defRPr/>
              </a:pPr>
              <a:t>51</a:t>
            </a:fld>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Образ слайда 1"/>
          <p:cNvSpPr>
            <a:spLocks noGrp="1" noRot="1" noChangeAspect="1" noTextEdit="1"/>
          </p:cNvSpPr>
          <p:nvPr>
            <p:ph type="sldImg"/>
          </p:nvPr>
        </p:nvSpPr>
        <p:spPr bwMode="auto">
          <a:noFill/>
          <a:ln>
            <a:solidFill>
              <a:srgbClr val="000000"/>
            </a:solidFill>
            <a:miter lim="800000"/>
            <a:headEnd/>
            <a:tailEnd/>
          </a:ln>
        </p:spPr>
      </p:sp>
      <p:sp>
        <p:nvSpPr>
          <p:cNvPr id="117763"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i="1" smtClean="0"/>
              <a:t>Схема расхождения</a:t>
            </a:r>
          </a:p>
          <a:p>
            <a:pPr algn="just" eaLnBrk="1" hangingPunct="1">
              <a:spcBef>
                <a:spcPct val="0"/>
              </a:spcBef>
            </a:pPr>
            <a:r>
              <a:rPr lang="ru-RU" smtClean="0"/>
              <a:t>Перекресток «ИЛИ» обозначает, что после завершения работы «A», может запуститься любая комбинация трех параллельно расположенных работ B, С и D.</a:t>
            </a:r>
          </a:p>
          <a:p>
            <a:pPr algn="just" eaLnBrk="1" hangingPunct="1">
              <a:spcBef>
                <a:spcPct val="0"/>
              </a:spcBef>
            </a:pPr>
            <a:r>
              <a:rPr lang="ru-RU" smtClean="0"/>
              <a:t>Например может запуститься только одна из них, могут запуститься три работы, а также могут запуститься двойные комбинации В и С, либо C и D, либо B и D.</a:t>
            </a:r>
          </a:p>
          <a:p>
            <a:pPr algn="just" eaLnBrk="1" hangingPunct="1">
              <a:spcBef>
                <a:spcPct val="0"/>
              </a:spcBef>
            </a:pPr>
            <a:r>
              <a:rPr lang="ru-RU" i="1" smtClean="0"/>
              <a:t>Схема схождения</a:t>
            </a:r>
          </a:p>
          <a:p>
            <a:pPr algn="just" eaLnBrk="1" hangingPunct="1">
              <a:spcBef>
                <a:spcPct val="0"/>
              </a:spcBef>
            </a:pPr>
            <a:r>
              <a:rPr lang="ru-RU" smtClean="0"/>
              <a:t>Одна или несколько предшествующих работ должны быть завершены.</a:t>
            </a:r>
          </a:p>
          <a:p>
            <a:pPr algn="just" eaLnBrk="1" hangingPunct="1">
              <a:spcBef>
                <a:spcPct val="0"/>
              </a:spcBef>
            </a:pPr>
            <a:endParaRPr lang="ru-RU" smtClean="0"/>
          </a:p>
          <a:p>
            <a:pPr algn="just" eaLnBrk="1" hangingPunct="1">
              <a:spcBef>
                <a:spcPct val="0"/>
              </a:spcBef>
            </a:pPr>
            <a:r>
              <a:rPr lang="ru-RU" smtClean="0"/>
              <a:t>Перекрестки «ИЛИ» подразделяются еще на два подтипа – синхронные и асинхронные. Перекрестки синхронного типа обозначают, что работы В, С и D запускаются (завершаются) одновременно после завершения (перед выполнением) работы A. Перекрестки асинхронного типа требований к одновременности не предъявляют.</a:t>
            </a:r>
          </a:p>
        </p:txBody>
      </p:sp>
      <p:sp>
        <p:nvSpPr>
          <p:cNvPr id="14541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0D4F9F-CEC7-44F5-9068-4681F731C00D}" type="slidenum">
              <a:rPr lang="ru-RU" smtClean="0"/>
              <a:pPr fontAlgn="base">
                <a:spcBef>
                  <a:spcPct val="0"/>
                </a:spcBef>
                <a:spcAft>
                  <a:spcPct val="0"/>
                </a:spcAft>
                <a:defRPr/>
              </a:pPr>
              <a:t>52</a:t>
            </a:fld>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Образ слайда 1"/>
          <p:cNvSpPr>
            <a:spLocks noGrp="1" noRot="1" noChangeAspect="1" noTextEdit="1"/>
          </p:cNvSpPr>
          <p:nvPr>
            <p:ph type="sldImg"/>
          </p:nvPr>
        </p:nvSpPr>
        <p:spPr bwMode="auto">
          <a:noFill/>
          <a:ln>
            <a:solidFill>
              <a:srgbClr val="000000"/>
            </a:solidFill>
            <a:miter lim="800000"/>
            <a:headEnd/>
            <a:tailEnd/>
          </a:ln>
        </p:spPr>
      </p:sp>
      <p:sp>
        <p:nvSpPr>
          <p:cNvPr id="118787"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en-US" b="1" smtClean="0"/>
              <a:t>OBJECT</a:t>
            </a:r>
            <a:endParaRPr lang="ru-RU" b="1" smtClean="0"/>
          </a:p>
          <a:p>
            <a:pPr algn="just" eaLnBrk="1" hangingPunct="1">
              <a:spcBef>
                <a:spcPct val="0"/>
              </a:spcBef>
            </a:pPr>
            <a:r>
              <a:rPr lang="ru-RU" smtClean="0"/>
              <a:t>Описывает участие важного объекта в работе</a:t>
            </a:r>
          </a:p>
          <a:p>
            <a:pPr algn="just" eaLnBrk="1" hangingPunct="1">
              <a:spcBef>
                <a:spcPct val="0"/>
              </a:spcBef>
            </a:pPr>
            <a:r>
              <a:rPr lang="en-US" b="1" smtClean="0"/>
              <a:t>GOTO</a:t>
            </a:r>
            <a:endParaRPr lang="ru-RU" b="1" smtClean="0"/>
          </a:p>
          <a:p>
            <a:pPr algn="just" eaLnBrk="1" hangingPunct="1">
              <a:spcBef>
                <a:spcPct val="0"/>
              </a:spcBef>
            </a:pPr>
            <a:r>
              <a:rPr lang="ru-RU" smtClean="0"/>
              <a:t>Инструмент циклического перехода (в повторяющейся последовательности работ), возможно на текущей диаграмме, но не обязательно. Если все работы цикла присутствуют на текущей диаграмме, цикл может также изображаться стрелкой, возвращающейся на стартовую работу. GOTO может ссылаться на перекресток</a:t>
            </a:r>
          </a:p>
          <a:p>
            <a:pPr algn="just" eaLnBrk="1" hangingPunct="1">
              <a:spcBef>
                <a:spcPct val="0"/>
              </a:spcBef>
            </a:pPr>
            <a:r>
              <a:rPr lang="en-US" b="1" smtClean="0"/>
              <a:t>UOB (Unit of behaviour)</a:t>
            </a:r>
            <a:endParaRPr lang="ru-RU" b="1" smtClean="0"/>
          </a:p>
          <a:p>
            <a:pPr algn="just" eaLnBrk="1" hangingPunct="1">
              <a:spcBef>
                <a:spcPct val="0"/>
              </a:spcBef>
            </a:pPr>
            <a:r>
              <a:rPr lang="ru-RU" smtClean="0"/>
              <a:t>Применяется, когда необходимо подчеркнуть множественное использование какой-либо работы, но без цикла. Например, работа «Контроль качества» может быть использована в </a:t>
            </a:r>
            <a:r>
              <a:rPr lang="ru-RU" i="1" smtClean="0"/>
              <a:t>процессе</a:t>
            </a:r>
            <a:r>
              <a:rPr lang="ru-RU" smtClean="0"/>
              <a:t> «Изготовление изделия» несколько раз, после каждой единичной операции. Обычно этот тип ссылки не используется для моделирования автоматически запускающихся работ</a:t>
            </a:r>
          </a:p>
          <a:p>
            <a:pPr algn="just" eaLnBrk="1" hangingPunct="1">
              <a:spcBef>
                <a:spcPct val="0"/>
              </a:spcBef>
            </a:pPr>
            <a:r>
              <a:rPr lang="en-US" b="1" smtClean="0"/>
              <a:t>NOTE</a:t>
            </a:r>
            <a:endParaRPr lang="ru-RU" b="1" smtClean="0"/>
          </a:p>
          <a:p>
            <a:pPr algn="just" eaLnBrk="1" hangingPunct="1">
              <a:spcBef>
                <a:spcPct val="0"/>
              </a:spcBef>
            </a:pPr>
            <a:r>
              <a:rPr lang="ru-RU" smtClean="0"/>
              <a:t>Используется для документирования важной информации, относящейся к каким-либо графическим объектам на диаграмме. NOTE является альтернативой внесению текстового объекта в диаграмму</a:t>
            </a:r>
          </a:p>
          <a:p>
            <a:pPr algn="just" eaLnBrk="1" hangingPunct="1">
              <a:spcBef>
                <a:spcPct val="0"/>
              </a:spcBef>
            </a:pPr>
            <a:r>
              <a:rPr lang="en-US" b="1" smtClean="0"/>
              <a:t>ELAB (Elaboration)</a:t>
            </a:r>
            <a:endParaRPr lang="ru-RU" b="1" smtClean="0"/>
          </a:p>
          <a:p>
            <a:pPr algn="just" eaLnBrk="1" hangingPunct="1">
              <a:spcBef>
                <a:spcPct val="0"/>
              </a:spcBef>
            </a:pPr>
            <a:r>
              <a:rPr lang="ru-RU" smtClean="0"/>
              <a:t>Используется для усовершенствования графиков или их более детального описания. Обычно употребляется для детального описания разветвления и слияния стрелок на перекрестках</a:t>
            </a:r>
          </a:p>
        </p:txBody>
      </p:sp>
      <p:sp>
        <p:nvSpPr>
          <p:cNvPr id="1464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5D80C9-EF8B-4160-9598-351A3A5CECE8}" type="slidenum">
              <a:rPr lang="ru-RU" smtClean="0"/>
              <a:pPr fontAlgn="base">
                <a:spcBef>
                  <a:spcPct val="0"/>
                </a:spcBef>
                <a:spcAft>
                  <a:spcPct val="0"/>
                </a:spcAft>
                <a:defRPr/>
              </a:pPr>
              <a:t>53</a:t>
            </a:fld>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Образ слайда 1"/>
          <p:cNvSpPr>
            <a:spLocks noGrp="1" noRot="1" noChangeAspect="1" noTextEdit="1"/>
          </p:cNvSpPr>
          <p:nvPr>
            <p:ph type="sldImg"/>
          </p:nvPr>
        </p:nvSpPr>
        <p:spPr bwMode="auto">
          <a:noFill/>
          <a:ln>
            <a:solidFill>
              <a:srgbClr val="000000"/>
            </a:solidFill>
            <a:miter lim="800000"/>
            <a:headEnd/>
            <a:tailEnd/>
          </a:ln>
        </p:spPr>
      </p:sp>
      <p:sp>
        <p:nvSpPr>
          <p:cNvPr id="119811"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Диаграммы потоков данных показывают, как каждый процесс преобразует свои входные данные в выходные, и выявляют отношения между этими процессами. DFD-диаграммы успешно используются как дополнение к модели IDEF0 для описания документооборота и обработки информации.</a:t>
            </a:r>
          </a:p>
        </p:txBody>
      </p:sp>
      <p:sp>
        <p:nvSpPr>
          <p:cNvPr id="14746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E56FDA-2546-4388-9D0E-E31E11FA7419}" type="slidenum">
              <a:rPr lang="ru-RU" smtClean="0"/>
              <a:pPr fontAlgn="base">
                <a:spcBef>
                  <a:spcPct val="0"/>
                </a:spcBef>
                <a:spcAft>
                  <a:spcPct val="0"/>
                </a:spcAft>
                <a:defRPr/>
              </a:pPr>
              <a:t>86</a:t>
            </a:fld>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Образ слайда 1"/>
          <p:cNvSpPr>
            <a:spLocks noGrp="1" noRot="1" noChangeAspect="1" noTextEdi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lnSpcReduction="10000"/>
          </a:bodyPr>
          <a:lstStyle/>
          <a:p>
            <a:pPr algn="just" eaLnBrk="1" fontAlgn="auto" hangingPunct="1">
              <a:spcBef>
                <a:spcPts val="0"/>
              </a:spcBef>
              <a:spcAft>
                <a:spcPts val="0"/>
              </a:spcAft>
              <a:defRPr/>
            </a:pPr>
            <a:r>
              <a:rPr lang="ru-RU" dirty="0" smtClean="0"/>
              <a:t>Объекты в соответствии с нотацией </a:t>
            </a:r>
            <a:r>
              <a:rPr lang="ru-RU" dirty="0" err="1" smtClean="0"/>
              <a:t>Гейна-Сарсона</a:t>
            </a:r>
            <a:r>
              <a:rPr lang="ru-RU" dirty="0" smtClean="0"/>
              <a:t>.</a:t>
            </a:r>
          </a:p>
          <a:p>
            <a:pPr algn="just" eaLnBrk="1" fontAlgn="auto" hangingPunct="1">
              <a:spcBef>
                <a:spcPts val="0"/>
              </a:spcBef>
              <a:spcAft>
                <a:spcPts val="0"/>
              </a:spcAft>
              <a:defRPr/>
            </a:pPr>
            <a:endParaRPr lang="ru-RU" dirty="0" smtClean="0"/>
          </a:p>
          <a:p>
            <a:pPr algn="just" eaLnBrk="1" fontAlgn="auto" hangingPunct="1">
              <a:spcBef>
                <a:spcPts val="0"/>
              </a:spcBef>
              <a:spcAft>
                <a:spcPts val="0"/>
              </a:spcAft>
              <a:defRPr/>
            </a:pPr>
            <a:r>
              <a:rPr lang="ru-RU" b="1" dirty="0" smtClean="0"/>
              <a:t>Работы</a:t>
            </a:r>
          </a:p>
          <a:p>
            <a:pPr algn="just" eaLnBrk="1" fontAlgn="auto" hangingPunct="1">
              <a:spcBef>
                <a:spcPts val="0"/>
              </a:spcBef>
              <a:spcAft>
                <a:spcPts val="0"/>
              </a:spcAft>
              <a:defRPr/>
            </a:pPr>
            <a:r>
              <a:rPr lang="ru-RU" dirty="0" smtClean="0"/>
              <a:t>В DFD работы представляют собой функции системы, преобразующие входы в выходы. Хотя работы изображаются прямоугольниками со скругленными углами, смысл их совпадает со смыслом работ IDEF0.</a:t>
            </a:r>
          </a:p>
          <a:p>
            <a:pPr algn="just" eaLnBrk="1" fontAlgn="auto" hangingPunct="1">
              <a:spcBef>
                <a:spcPts val="0"/>
              </a:spcBef>
              <a:spcAft>
                <a:spcPts val="0"/>
              </a:spcAft>
              <a:defRPr/>
            </a:pPr>
            <a:r>
              <a:rPr lang="ru-RU" b="1" dirty="0" smtClean="0"/>
              <a:t>Внешние сущности</a:t>
            </a:r>
          </a:p>
          <a:p>
            <a:pPr algn="just" eaLnBrk="1" fontAlgn="auto" hangingPunct="1">
              <a:spcBef>
                <a:spcPts val="0"/>
              </a:spcBef>
              <a:spcAft>
                <a:spcPts val="0"/>
              </a:spcAft>
              <a:defRPr/>
            </a:pPr>
            <a:r>
              <a:rPr lang="ru-RU" dirty="0" smtClean="0"/>
              <a:t>Изображают входы в систему и/или выходы из нее. Внешние сущности изображаются в виде прямоугольника с тенью и обычно располагаются по краям диаграммы. Одна внешняя сущность может быть использована многократно на одной или нескольких диаграммах. Обычно такой прием используют, чтобы не рисовать слишком длинных и запутанных стрелок.</a:t>
            </a:r>
          </a:p>
          <a:p>
            <a:pPr algn="just" eaLnBrk="1" fontAlgn="auto" hangingPunct="1">
              <a:spcBef>
                <a:spcPts val="0"/>
              </a:spcBef>
              <a:spcAft>
                <a:spcPts val="0"/>
              </a:spcAft>
              <a:defRPr/>
            </a:pPr>
            <a:r>
              <a:rPr lang="ru-RU" b="1" dirty="0" smtClean="0"/>
              <a:t>Стрелки (Потоки данных)</a:t>
            </a:r>
          </a:p>
          <a:p>
            <a:pPr algn="just" eaLnBrk="1" fontAlgn="auto" hangingPunct="1">
              <a:spcBef>
                <a:spcPts val="0"/>
              </a:spcBef>
              <a:spcAft>
                <a:spcPts val="0"/>
              </a:spcAft>
              <a:defRPr/>
            </a:pPr>
            <a:r>
              <a:rPr lang="ru-RU" dirty="0" smtClean="0"/>
              <a:t>Стрелки описывают движение объектов из одной части системы в другую. Поскольку в DFD каждая сторона работы не имеет четкого назначения, как в IDEF0, стрелки могут подходить и выходить из любой грани прямоугольника работы. В DFD также применяются двунаправленные стрелки для описания диалогов типа «команда-ответ» между работами, между работой и внешней сущностью и между внешними сущностями.</a:t>
            </a:r>
          </a:p>
          <a:p>
            <a:pPr algn="just" eaLnBrk="1" fontAlgn="auto" hangingPunct="1">
              <a:spcBef>
                <a:spcPts val="0"/>
              </a:spcBef>
              <a:spcAft>
                <a:spcPts val="0"/>
              </a:spcAft>
              <a:defRPr/>
            </a:pPr>
            <a:r>
              <a:rPr lang="ru-RU" b="1" dirty="0" smtClean="0"/>
              <a:t>Хранилище данных</a:t>
            </a:r>
          </a:p>
          <a:p>
            <a:pPr algn="just" eaLnBrk="1" fontAlgn="auto" hangingPunct="1">
              <a:spcBef>
                <a:spcPts val="0"/>
              </a:spcBef>
              <a:spcAft>
                <a:spcPts val="0"/>
              </a:spcAft>
              <a:defRPr/>
            </a:pPr>
            <a:r>
              <a:rPr lang="ru-RU" dirty="0" smtClean="0"/>
              <a:t>В отличие от стрелок, описывающих объекты в движении, хранилища данных изображают объекты в покое. В материальных системах хранилища данных изображаются там, где объекты ожидают обработки, например в очереди. В системах обработки информации хранилища данных являются механизмом, который позволяет сохранить данные для последующих процессов.</a:t>
            </a:r>
          </a:p>
          <a:p>
            <a:pPr algn="just" eaLnBrk="1" fontAlgn="auto" hangingPunct="1">
              <a:spcBef>
                <a:spcPts val="0"/>
              </a:spcBef>
              <a:spcAft>
                <a:spcPts val="0"/>
              </a:spcAft>
              <a:defRPr/>
            </a:pPr>
            <a:r>
              <a:rPr lang="ru-RU" b="1" dirty="0" smtClean="0"/>
              <a:t>Слияние и разветвление стрелок</a:t>
            </a:r>
          </a:p>
          <a:p>
            <a:pPr algn="just" eaLnBrk="1" fontAlgn="auto" hangingPunct="1">
              <a:spcBef>
                <a:spcPts val="0"/>
              </a:spcBef>
              <a:spcAft>
                <a:spcPts val="0"/>
              </a:spcAft>
              <a:defRPr/>
            </a:pPr>
            <a:r>
              <a:rPr lang="ru-RU" dirty="0" smtClean="0"/>
              <a:t>В DFD стрелки могут сливаться и разветвляться, что позволяет описать декомпозицию стрелок. Каждый новый сегмент сливающейся или разветвляющейся стрелки может иметь собственное имя.</a:t>
            </a:r>
            <a:endParaRPr lang="ru-RU" dirty="0"/>
          </a:p>
        </p:txBody>
      </p:sp>
      <p:sp>
        <p:nvSpPr>
          <p:cNvPr id="14848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516C25-6709-44B8-A9C1-F2825E6CE5CA}" type="slidenum">
              <a:rPr lang="ru-RU" smtClean="0"/>
              <a:pPr fontAlgn="base">
                <a:spcBef>
                  <a:spcPct val="0"/>
                </a:spcBef>
                <a:spcAft>
                  <a:spcPct val="0"/>
                </a:spcAft>
                <a:defRPr/>
              </a:pPr>
              <a:t>88</a:t>
            </a:fld>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Образ слайда 1"/>
          <p:cNvSpPr>
            <a:spLocks noGrp="1" noRot="1" noChangeAspect="1" noTextEdit="1"/>
          </p:cNvSpPr>
          <p:nvPr>
            <p:ph type="sldImg"/>
          </p:nvPr>
        </p:nvSpPr>
        <p:spPr bwMode="auto">
          <a:noFill/>
          <a:ln>
            <a:solidFill>
              <a:srgbClr val="000000"/>
            </a:solidFill>
            <a:miter lim="800000"/>
            <a:headEnd/>
            <a:tailEnd/>
          </a:ln>
        </p:spPr>
      </p:sp>
      <p:sp>
        <p:nvSpPr>
          <p:cNvPr id="121859"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Альтернативным является подход, популярный при создании программного обеспечения, называемый событийным разделением, в котором различные диаграммы DFD выстраивают модель системы. </a:t>
            </a:r>
          </a:p>
          <a:p>
            <a:pPr algn="just" eaLnBrk="1" hangingPunct="1">
              <a:spcBef>
                <a:spcPct val="0"/>
              </a:spcBef>
            </a:pPr>
            <a:r>
              <a:rPr lang="ru-RU" smtClean="0"/>
              <a:t>Логическая модель строится как совокупность работ и документирования того, что эти работы должны делать.</a:t>
            </a:r>
          </a:p>
          <a:p>
            <a:pPr algn="just" eaLnBrk="1" hangingPunct="1">
              <a:spcBef>
                <a:spcPct val="0"/>
              </a:spcBef>
            </a:pPr>
            <a:r>
              <a:rPr lang="ru-RU" smtClean="0"/>
              <a:t>Модель окружения описывает систему как объект, взаимодействующий с событиями из внешних сущностей. Модель окружения обычно содержит описание цели системы, одну контекстную диаграмму и список событий. Контекстная диаграмма содержит один прямоугольник работы, изображающий систему в целом, и внешние сущности, с которыми система взаимодействует.</a:t>
            </a:r>
          </a:p>
          <a:p>
            <a:pPr algn="just" eaLnBrk="1" hangingPunct="1">
              <a:spcBef>
                <a:spcPct val="0"/>
              </a:spcBef>
            </a:pPr>
            <a:r>
              <a:rPr lang="ru-RU" smtClean="0"/>
              <a:t>Наконец, модель поведения показывает, как система обрабатывает события. Эта модель состоит из одной диаграммы, в которой каждый прямоугольник изображает каждое событие из модели окружения. Хранилища могут быть добавлены для моделирования данных, которые необходимо запоминать между событиями. Потоки добавляются для связи с другими элементами, и диаграмма проверяется с точки зрения соответствия модели окружения.</a:t>
            </a:r>
          </a:p>
          <a:p>
            <a:pPr algn="just" eaLnBrk="1" hangingPunct="1">
              <a:spcBef>
                <a:spcPct val="0"/>
              </a:spcBef>
            </a:pPr>
            <a:r>
              <a:rPr lang="ru-RU" smtClean="0"/>
              <a:t>Полученные диаграммы могут быть преобразованы с целью более наглядного представления системы, в частности, работы на диаграммах могут быть декомпозированы.</a:t>
            </a:r>
          </a:p>
        </p:txBody>
      </p:sp>
      <p:sp>
        <p:nvSpPr>
          <p:cNvPr id="14950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DDAC50-8B15-4ED4-B927-1B210296E972}" type="slidenum">
              <a:rPr lang="ru-RU" smtClean="0"/>
              <a:pPr fontAlgn="base">
                <a:spcBef>
                  <a:spcPct val="0"/>
                </a:spcBef>
                <a:spcAft>
                  <a:spcPct val="0"/>
                </a:spcAft>
                <a:defRPr/>
              </a:pPr>
              <a:t>89</a:t>
            </a:fld>
            <a:endParaRPr 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Образ слайда 1"/>
          <p:cNvSpPr>
            <a:spLocks noGrp="1" noRot="1" noChangeAspect="1" noTextEdit="1"/>
          </p:cNvSpPr>
          <p:nvPr>
            <p:ph type="sldImg"/>
          </p:nvPr>
        </p:nvSpPr>
        <p:spPr bwMode="auto">
          <a:noFill/>
          <a:ln>
            <a:solidFill>
              <a:srgbClr val="000000"/>
            </a:solidFill>
            <a:miter lim="800000"/>
            <a:headEnd/>
            <a:tailEnd/>
          </a:ln>
        </p:spPr>
      </p:sp>
      <p:sp>
        <p:nvSpPr>
          <p:cNvPr id="1228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1505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29C5C9-6F81-4D84-8E87-08FF254D9F05}" type="slidenum">
              <a:rPr lang="ru-RU" smtClean="0"/>
              <a:pPr fontAlgn="base">
                <a:spcBef>
                  <a:spcPct val="0"/>
                </a:spcBef>
                <a:spcAft>
                  <a:spcPct val="0"/>
                </a:spcAft>
                <a:defRPr/>
              </a:pPr>
              <a:t>91</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Образ слайда 1"/>
          <p:cNvSpPr>
            <a:spLocks noGrp="1" noRot="1" noChangeAspect="1" noTextEdit="1"/>
          </p:cNvSpPr>
          <p:nvPr>
            <p:ph type="sldImg"/>
          </p:nvPr>
        </p:nvSpPr>
        <p:spPr bwMode="auto">
          <a:noFill/>
          <a:ln>
            <a:solidFill>
              <a:srgbClr val="000000"/>
            </a:solidFill>
            <a:miter lim="800000"/>
            <a:headEnd/>
            <a:tailEnd/>
          </a:ln>
        </p:spPr>
      </p:sp>
      <p:sp>
        <p:nvSpPr>
          <p:cNvPr id="99331"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Линейная организационная структура компании</a:t>
            </a:r>
          </a:p>
        </p:txBody>
      </p:sp>
      <p:sp>
        <p:nvSpPr>
          <p:cNvPr id="11674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BEB6E5-EEEB-4D48-B382-4FA5FA655343}" type="slidenum">
              <a:rPr lang="ru-RU" smtClean="0"/>
              <a:pPr fontAlgn="base">
                <a:spcBef>
                  <a:spcPct val="0"/>
                </a:spcBef>
                <a:spcAft>
                  <a:spcPct val="0"/>
                </a:spcAft>
                <a:defRPr/>
              </a:pPr>
              <a:t>13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Образ слайда 1"/>
          <p:cNvSpPr>
            <a:spLocks noGrp="1" noRot="1" noChangeAspect="1" noTextEdit="1"/>
          </p:cNvSpPr>
          <p:nvPr>
            <p:ph type="sldImg"/>
          </p:nvPr>
        </p:nvSpPr>
        <p:spPr bwMode="auto">
          <a:noFill/>
          <a:ln>
            <a:solidFill>
              <a:srgbClr val="000000"/>
            </a:solidFill>
            <a:miter lim="800000"/>
            <a:headEnd/>
            <a:tailEnd/>
          </a:ln>
        </p:spPr>
      </p:sp>
      <p:sp>
        <p:nvSpPr>
          <p:cNvPr id="1003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Матричная организационная структура компании</a:t>
            </a:r>
          </a:p>
        </p:txBody>
      </p:sp>
      <p:sp>
        <p:nvSpPr>
          <p:cNvPr id="11776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05970D-66BE-4C8F-9949-538BC26F6143}" type="slidenum">
              <a:rPr lang="ru-RU" smtClean="0"/>
              <a:pPr fontAlgn="base">
                <a:spcBef>
                  <a:spcPct val="0"/>
                </a:spcBef>
                <a:spcAft>
                  <a:spcPct val="0"/>
                </a:spcAft>
                <a:defRPr/>
              </a:pPr>
              <a:t>15</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Образ слайда 1"/>
          <p:cNvSpPr>
            <a:spLocks noGrp="1" noRot="1" noChangeAspect="1" noTextEdit="1"/>
          </p:cNvSpPr>
          <p:nvPr>
            <p:ph type="sldImg"/>
          </p:nvPr>
        </p:nvSpPr>
        <p:spPr bwMode="auto">
          <a:noFill/>
          <a:ln>
            <a:solidFill>
              <a:srgbClr val="000000"/>
            </a:solidFill>
            <a:miter lim="800000"/>
            <a:headEnd/>
            <a:tailEnd/>
          </a:ln>
        </p:spPr>
      </p:sp>
      <p:sp>
        <p:nvSpPr>
          <p:cNvPr id="101379"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Работа с диаграммой Исикавы производится в несколько этапов:</a:t>
            </a:r>
          </a:p>
          <a:p>
            <a:pPr lvl="1" algn="just" eaLnBrk="1" hangingPunct="1">
              <a:spcBef>
                <a:spcPct val="0"/>
              </a:spcBef>
              <a:buFontTx/>
              <a:buChar char="•"/>
            </a:pPr>
            <a:r>
              <a:rPr lang="en-US" smtClean="0"/>
              <a:t> </a:t>
            </a:r>
            <a:r>
              <a:rPr lang="ru-RU" smtClean="0"/>
              <a:t>Сбор всех факторов, причин, каким-либо образом влияющих на исследуемый результат. </a:t>
            </a:r>
          </a:p>
          <a:p>
            <a:pPr lvl="1" algn="just" eaLnBrk="1" hangingPunct="1">
              <a:spcBef>
                <a:spcPct val="0"/>
              </a:spcBef>
              <a:buFontTx/>
              <a:buChar char="•"/>
            </a:pPr>
            <a:r>
              <a:rPr lang="en-US" smtClean="0"/>
              <a:t> </a:t>
            </a:r>
            <a:r>
              <a:rPr lang="ru-RU" smtClean="0"/>
              <a:t>Группировка факторов по смысловым и причинно-следственным блокам. </a:t>
            </a:r>
          </a:p>
          <a:p>
            <a:pPr lvl="1" algn="just" eaLnBrk="1" hangingPunct="1">
              <a:spcBef>
                <a:spcPct val="0"/>
              </a:spcBef>
              <a:buFontTx/>
              <a:buChar char="•"/>
            </a:pPr>
            <a:r>
              <a:rPr lang="en-US" smtClean="0"/>
              <a:t> </a:t>
            </a:r>
            <a:r>
              <a:rPr lang="ru-RU" smtClean="0"/>
              <a:t>Ранжирование этих факторов внутри каждого блока. </a:t>
            </a:r>
          </a:p>
          <a:p>
            <a:pPr lvl="1" algn="just" eaLnBrk="1" hangingPunct="1">
              <a:spcBef>
                <a:spcPct val="0"/>
              </a:spcBef>
              <a:buFontTx/>
              <a:buChar char="•"/>
            </a:pPr>
            <a:r>
              <a:rPr lang="en-US" smtClean="0"/>
              <a:t> </a:t>
            </a:r>
            <a:r>
              <a:rPr lang="ru-RU" smtClean="0"/>
              <a:t>Анализ получившейся картины. </a:t>
            </a:r>
          </a:p>
          <a:p>
            <a:pPr lvl="1" algn="just" eaLnBrk="1" hangingPunct="1">
              <a:spcBef>
                <a:spcPct val="0"/>
              </a:spcBef>
              <a:buFontTx/>
              <a:buChar char="•"/>
            </a:pPr>
            <a:r>
              <a:rPr lang="en-US" smtClean="0"/>
              <a:t> </a:t>
            </a:r>
            <a:r>
              <a:rPr lang="ru-RU" smtClean="0"/>
              <a:t>«Отбрасывание» факторов, на которые мы не можем влиять. </a:t>
            </a:r>
          </a:p>
          <a:p>
            <a:pPr lvl="1" algn="just" eaLnBrk="1" hangingPunct="1">
              <a:spcBef>
                <a:spcPct val="0"/>
              </a:spcBef>
              <a:buFontTx/>
              <a:buChar char="•"/>
            </a:pPr>
            <a:r>
              <a:rPr lang="en-US" smtClean="0"/>
              <a:t> </a:t>
            </a:r>
            <a:r>
              <a:rPr lang="ru-RU" smtClean="0"/>
              <a:t>Игнорирование малозначащих и непринципиальных факторов.</a:t>
            </a:r>
          </a:p>
        </p:txBody>
      </p:sp>
      <p:sp>
        <p:nvSpPr>
          <p:cNvPr id="1187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09ABC7-0A7C-4983-A98E-81CE825C75C7}" type="slidenum">
              <a:rPr lang="ru-RU" smtClean="0"/>
              <a:pPr fontAlgn="base">
                <a:spcBef>
                  <a:spcPct val="0"/>
                </a:spcBef>
                <a:spcAft>
                  <a:spcPct val="0"/>
                </a:spcAft>
                <a:defRPr/>
              </a:pPr>
              <a:t>24</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Образ слайда 1"/>
          <p:cNvSpPr>
            <a:spLocks noGrp="1" noRot="1" noChangeAspect="1" noTextEdit="1"/>
          </p:cNvSpPr>
          <p:nvPr>
            <p:ph type="sldImg"/>
          </p:nvPr>
        </p:nvSpPr>
        <p:spPr bwMode="auto">
          <a:noFill/>
          <a:ln>
            <a:solidFill>
              <a:srgbClr val="000000"/>
            </a:solidFill>
            <a:miter lim="800000"/>
            <a:headEnd/>
            <a:tailEnd/>
          </a:ln>
        </p:spPr>
      </p:sp>
      <p:sp>
        <p:nvSpPr>
          <p:cNvPr id="102403"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Диаграмма Исикавы используется как аналитический инструмент для отбора факторов и нацеливания на наиболее важные, приводящие к конкретному результату причины, поддающиеся управлению.</a:t>
            </a:r>
          </a:p>
        </p:txBody>
      </p:sp>
      <p:sp>
        <p:nvSpPr>
          <p:cNvPr id="11981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ECC163-B29D-437D-A0CE-9F8A50D6229E}" type="slidenum">
              <a:rPr lang="ru-RU" smtClean="0"/>
              <a:pPr fontAlgn="base">
                <a:spcBef>
                  <a:spcPct val="0"/>
                </a:spcBef>
                <a:spcAft>
                  <a:spcPct val="0"/>
                </a:spcAft>
                <a:defRPr/>
              </a:pPr>
              <a:t>28</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Образ слайда 1"/>
          <p:cNvSpPr>
            <a:spLocks noGrp="1" noRot="1" noChangeAspect="1" noTextEdit="1"/>
          </p:cNvSpPr>
          <p:nvPr>
            <p:ph type="sldImg"/>
          </p:nvPr>
        </p:nvSpPr>
        <p:spPr bwMode="auto">
          <a:noFill/>
          <a:ln>
            <a:solidFill>
              <a:srgbClr val="000000"/>
            </a:solidFill>
            <a:miter lim="800000"/>
            <a:headEnd/>
            <a:tailEnd/>
          </a:ln>
        </p:spPr>
      </p:sp>
      <p:sp>
        <p:nvSpPr>
          <p:cNvPr id="103427"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Универсальный принцип, сформулированный итальянским экономистом и социологом Вильфредо Парето в 1897 г., позднее исследовал англичанин Ричард Кох. Результаты анализа Коха отражены в книге «Принцип 20/80: секреты достижения больших результатов при затрате меньших усилий».</a:t>
            </a:r>
          </a:p>
        </p:txBody>
      </p:sp>
      <p:sp>
        <p:nvSpPr>
          <p:cNvPr id="1208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4BC58C-6F83-40BC-BA26-58602354C681}" type="slidenum">
              <a:rPr lang="ru-RU" smtClean="0"/>
              <a:pPr fontAlgn="base">
                <a:spcBef>
                  <a:spcPct val="0"/>
                </a:spcBef>
                <a:spcAft>
                  <a:spcPct val="0"/>
                </a:spcAft>
                <a:defRPr/>
              </a:pPr>
              <a:t>29</a:t>
            </a:fld>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Образ слайда 1"/>
          <p:cNvSpPr>
            <a:spLocks noGrp="1" noRot="1" noChangeAspect="1" noTextEdit="1"/>
          </p:cNvSpPr>
          <p:nvPr>
            <p:ph type="sldImg"/>
          </p:nvPr>
        </p:nvSpPr>
        <p:spPr bwMode="auto">
          <a:noFill/>
          <a:ln>
            <a:solidFill>
              <a:srgbClr val="000000"/>
            </a:solidFill>
            <a:miter lim="800000"/>
            <a:headEnd/>
            <a:tailEnd/>
          </a:ln>
        </p:spPr>
      </p:sp>
      <p:sp>
        <p:nvSpPr>
          <p:cNvPr id="10445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12186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9CC217-68BC-434F-BDF4-4FC99E235228}" type="slidenum">
              <a:rPr lang="ru-RU" smtClean="0"/>
              <a:pPr fontAlgn="base">
                <a:spcBef>
                  <a:spcPct val="0"/>
                </a:spcBef>
                <a:spcAft>
                  <a:spcPct val="0"/>
                </a:spcAft>
                <a:defRPr/>
              </a:pPr>
              <a:t>30</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Образ слайда 1"/>
          <p:cNvSpPr>
            <a:spLocks noGrp="1" noRot="1" noChangeAspect="1" noTextEdit="1"/>
          </p:cNvSpPr>
          <p:nvPr>
            <p:ph type="sldImg"/>
          </p:nvPr>
        </p:nvSpPr>
        <p:spPr bwMode="auto">
          <a:noFill/>
          <a:ln>
            <a:solidFill>
              <a:srgbClr val="000000"/>
            </a:solidFill>
            <a:miter lim="800000"/>
            <a:headEnd/>
            <a:tailEnd/>
          </a:ln>
        </p:spPr>
      </p:sp>
      <p:sp>
        <p:nvSpPr>
          <p:cNvPr id="105475" name="Заметки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smtClean="0"/>
              <a:t>Ричард Кох приходит к парадоксальным выводам относительно использования времени.</a:t>
            </a:r>
          </a:p>
        </p:txBody>
      </p:sp>
      <p:sp>
        <p:nvSpPr>
          <p:cNvPr id="12288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44AE16-16F3-4A9C-B6EC-AF0CB256C792}" type="slidenum">
              <a:rPr lang="ru-RU" smtClean="0"/>
              <a:pPr fontAlgn="base">
                <a:spcBef>
                  <a:spcPct val="0"/>
                </a:spcBef>
                <a:spcAft>
                  <a:spcPct val="0"/>
                </a:spcAft>
                <a:defRPr/>
              </a:pPr>
              <a:t>32</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A4C7F0E-3EFE-4A14-9297-9D43B4B38966}" type="datetimeFigureOut">
              <a:rPr lang="ru-RU"/>
              <a:pPr>
                <a:defRPr/>
              </a:pPr>
              <a:t>23.01.2019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F427BEF-FDE1-4878-9801-C34326F52D4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0F9DC1A-ADB0-4B8A-A39C-864217D52AF2}" type="datetimeFigureOut">
              <a:rPr lang="ru-RU"/>
              <a:pPr>
                <a:defRPr/>
              </a:pPr>
              <a:t>23.01.2019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8CD6A0E-B299-4083-ACC2-847776B7119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38A6C95-B4BE-48AB-82E2-826866E2BB88}" type="datetimeFigureOut">
              <a:rPr lang="ru-RU"/>
              <a:pPr>
                <a:defRPr/>
              </a:pPr>
              <a:t>23.01.2019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BAE5B83-89C6-4A78-9B46-40375FB7DD9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6A9E3FE-CEA6-4759-87EC-CAF30F77AE99}" type="datetimeFigureOut">
              <a:rPr lang="ru-RU"/>
              <a:pPr>
                <a:defRPr/>
              </a:pPr>
              <a:t>23.01.2019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A25072C-0926-41A8-9947-9CCAF961BFE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366F5D4A-8255-4A28-9ABA-C765AB2EA1AE}" type="datetimeFigureOut">
              <a:rPr lang="ru-RU"/>
              <a:pPr>
                <a:defRPr/>
              </a:pPr>
              <a:t>23.01.2019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D3A92EE-4818-4528-BB3D-E46FCC58272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2D254E0-3D2D-4E23-822E-F644F0458B95}" type="datetimeFigureOut">
              <a:rPr lang="ru-RU"/>
              <a:pPr>
                <a:defRPr/>
              </a:pPr>
              <a:t>23.01.2019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63EFBC2-F936-4350-BEF1-AE50721E78F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C68A67E-39B6-44B3-BEEC-A46354BE36C4}" type="datetimeFigureOut">
              <a:rPr lang="ru-RU"/>
              <a:pPr>
                <a:defRPr/>
              </a:pPr>
              <a:t>23.01.2019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C6AA584-FD4B-472F-A358-7B5C8A80461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8F3253F-3B32-44AC-8EE3-461C7F623D78}" type="datetimeFigureOut">
              <a:rPr lang="ru-RU"/>
              <a:pPr>
                <a:defRPr/>
              </a:pPr>
              <a:t>23.01.2019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6D83D21-1948-4CC3-8E55-EF1FEC6C7C4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E7CFE55-915F-4738-9408-096B96B339AC}" type="datetimeFigureOut">
              <a:rPr lang="ru-RU"/>
              <a:pPr>
                <a:defRPr/>
              </a:pPr>
              <a:t>23.01.2019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054994A-1633-40E2-B3DE-11B98CC8B31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5BBF0B4-2097-4CD9-867F-5038A7D8D52E}" type="datetimeFigureOut">
              <a:rPr lang="ru-RU"/>
              <a:pPr>
                <a:defRPr/>
              </a:pPr>
              <a:t>23.01.2019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6E01A84-758E-45FC-99AA-FD30758D4FC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CD381F1-4E89-4BB0-B9A4-11DDDF6E8EA2}" type="datetimeFigureOut">
              <a:rPr lang="ru-RU"/>
              <a:pPr>
                <a:defRPr/>
              </a:pPr>
              <a:t>23.01.2019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95CA2E5-035C-4B81-8D53-122B336325C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68486FD-92AA-454C-B4A9-8E5CD8AECF63}" type="datetimeFigureOut">
              <a:rPr lang="ru-RU"/>
              <a:pPr>
                <a:defRPr/>
              </a:pPr>
              <a:t>23.01.2019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A2E34F0-9039-4FEC-A96A-574A6CFDDA3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3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4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4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4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9.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5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5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6.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7.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 Id="rId4" Type="http://schemas.openxmlformats.org/officeDocument/2006/relationships/image" Target="../media/image51.png"/></Relationships>
</file>

<file path=ppt/slides/_rels/slide58.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2.xml"/><Relationship Id="rId5" Type="http://schemas.openxmlformats.org/officeDocument/2006/relationships/image" Target="../media/image55.png"/><Relationship Id="rId4" Type="http://schemas.openxmlformats.org/officeDocument/2006/relationships/image" Target="../media/image54.png"/></Relationships>
</file>

<file path=ppt/slides/_rels/slide59.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6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67.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69.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7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7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76.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80.png"/><Relationship Id="rId5" Type="http://schemas.openxmlformats.org/officeDocument/2006/relationships/image" Target="../media/image79.png"/><Relationship Id="rId4" Type="http://schemas.openxmlformats.org/officeDocument/2006/relationships/image" Target="../media/image78.png"/></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www.betec.ru/indexprint.php?id=6&amp;sid=30" TargetMode="External"/><Relationship Id="rId3" Type="http://schemas.openxmlformats.org/officeDocument/2006/relationships/hyperlink" Target="http://www.ou-link.ru/654/bulletin_654_13/diagr.htm" TargetMode="External"/><Relationship Id="rId7" Type="http://schemas.openxmlformats.org/officeDocument/2006/relationships/hyperlink" Target="http://or-rsv.narod.ru/Articles/Article_30r.htm" TargetMode="External"/><Relationship Id="rId12" Type="http://schemas.openxmlformats.org/officeDocument/2006/relationships/hyperlink" Target="http://ru.wikipedia.org/wiki/DFD" TargetMode="External"/><Relationship Id="rId2" Type="http://schemas.openxmlformats.org/officeDocument/2006/relationships/hyperlink" Target="http://www.3dvok.com/ru/rules" TargetMode="External"/><Relationship Id="rId1" Type="http://schemas.openxmlformats.org/officeDocument/2006/relationships/slideLayout" Target="../slideLayouts/slideLayout2.xml"/><Relationship Id="rId6" Type="http://schemas.openxmlformats.org/officeDocument/2006/relationships/hyperlink" Target="http://www.interface.ru/ca/idefo.htm" TargetMode="External"/><Relationship Id="rId11" Type="http://schemas.openxmlformats.org/officeDocument/2006/relationships/hyperlink" Target="http://max.program.ru/stats/case/case8.html" TargetMode="External"/><Relationship Id="rId5" Type="http://schemas.openxmlformats.org/officeDocument/2006/relationships/hyperlink" Target="http://ru.wikipedia.org/wiki/IDEF0" TargetMode="External"/><Relationship Id="rId10" Type="http://schemas.openxmlformats.org/officeDocument/2006/relationships/hyperlink" Target="http://www.olap.ru/home.asp?artId=269" TargetMode="External"/><Relationship Id="rId4" Type="http://schemas.openxmlformats.org/officeDocument/2006/relationships/hyperlink" Target="http://www.itexpert.ru/rus/ITEMS/77-30/index.php" TargetMode="External"/><Relationship Id="rId9" Type="http://schemas.openxmlformats.org/officeDocument/2006/relationships/hyperlink" Target="http://www.intuit.ru/department/se/devis/8/" TargetMode="Externa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6"/>
            <a:ext cx="7772400" cy="4929221"/>
          </a:xfrm>
        </p:spPr>
        <p:txBody>
          <a:bodyPr/>
          <a:lstStyle/>
          <a:p>
            <a:r>
              <a:rPr lang="uk-UA" sz="3600" b="1" dirty="0" smtClean="0">
                <a:latin typeface="Times New Roman" pitchFamily="18" charset="0"/>
                <a:cs typeface="Times New Roman" pitchFamily="18" charset="0"/>
              </a:rPr>
              <a:t>Конспект лекцій </a:t>
            </a:r>
            <a:br>
              <a:rPr lang="uk-UA" sz="3600" b="1" dirty="0" smtClean="0">
                <a:latin typeface="Times New Roman" pitchFamily="18" charset="0"/>
                <a:cs typeface="Times New Roman" pitchFamily="18" charset="0"/>
              </a:rPr>
            </a:br>
            <a:r>
              <a:rPr lang="uk-UA" sz="3600" b="1" dirty="0" smtClean="0">
                <a:latin typeface="Times New Roman" pitchFamily="18" charset="0"/>
                <a:cs typeface="Times New Roman" pitchFamily="18" charset="0"/>
              </a:rPr>
              <a:t>з дисципліни </a:t>
            </a:r>
            <a:br>
              <a:rPr lang="uk-UA" sz="3600" b="1" dirty="0" smtClean="0">
                <a:latin typeface="Times New Roman" pitchFamily="18" charset="0"/>
                <a:cs typeface="Times New Roman" pitchFamily="18" charset="0"/>
              </a:rPr>
            </a:br>
            <a:r>
              <a:rPr lang="uk-UA" sz="3600" b="1" dirty="0" smtClean="0">
                <a:latin typeface="Times New Roman" pitchFamily="18" charset="0"/>
                <a:cs typeface="Times New Roman" pitchFamily="18" charset="0"/>
              </a:rPr>
              <a:t>“</a:t>
            </a:r>
            <a:r>
              <a:rPr lang="en-US" sz="3600" b="1" dirty="0" smtClean="0">
                <a:latin typeface="Times New Roman" pitchFamily="18" charset="0"/>
                <a:cs typeface="Times New Roman" pitchFamily="18" charset="0"/>
              </a:rPr>
              <a:t> </a:t>
            </a:r>
            <a:r>
              <a:rPr lang="uk-UA" sz="3600" b="1" dirty="0" smtClean="0">
                <a:latin typeface="Times New Roman" pitchFamily="18" charset="0"/>
                <a:cs typeface="Times New Roman" pitchFamily="18" charset="0"/>
              </a:rPr>
              <a:t>Інформаційні системи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uk-UA" sz="3600" b="1" dirty="0" smtClean="0">
                <a:latin typeface="Times New Roman" pitchFamily="18" charset="0"/>
                <a:cs typeface="Times New Roman" pitchFamily="18" charset="0"/>
              </a:rPr>
              <a:t>планування та управління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uk-UA" sz="3600" b="1" dirty="0" smtClean="0">
                <a:latin typeface="Times New Roman" pitchFamily="18" charset="0"/>
                <a:cs typeface="Times New Roman" pitchFamily="18" charset="0"/>
              </a:rPr>
              <a:t>навчальним процесом ”</a:t>
            </a:r>
            <a:br>
              <a:rPr lang="uk-UA" sz="3600" b="1" dirty="0" smtClean="0">
                <a:latin typeface="Times New Roman" pitchFamily="18" charset="0"/>
                <a:cs typeface="Times New Roman" pitchFamily="18" charset="0"/>
              </a:rPr>
            </a:br>
            <a:r>
              <a:rPr lang="uk-UA" b="1" dirty="0" smtClean="0"/>
              <a:t/>
            </a:r>
            <a:br>
              <a:rPr lang="uk-UA" b="1" dirty="0" smtClean="0"/>
            </a:br>
            <a:endParaRPr lang="uk-UA"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313"/>
            <a:ext cx="8229600" cy="1042987"/>
          </a:xfrm>
        </p:spPr>
        <p:txBody>
          <a:bodyPr rtlCol="0">
            <a:normAutofit lnSpcReduction="10000"/>
          </a:bodyPr>
          <a:lstStyle/>
          <a:p>
            <a:pPr marL="514350" indent="-514350" algn="just" eaLnBrk="1" fontAlgn="auto" hangingPunct="1">
              <a:spcAft>
                <a:spcPts val="0"/>
              </a:spcAft>
              <a:buFont typeface="+mj-lt"/>
              <a:buAutoNum type="arabicPeriod" startAt="5"/>
              <a:defRPr/>
            </a:pPr>
            <a:r>
              <a:rPr lang="ru-RU" dirty="0" smtClean="0"/>
              <a:t>Определяются и отображаются должности, входящие в организационные единицы</a:t>
            </a:r>
            <a:endParaRPr lang="ru-RU" dirty="0"/>
          </a:p>
        </p:txBody>
      </p:sp>
      <p:pic>
        <p:nvPicPr>
          <p:cNvPr id="10243" name="Picture 2"/>
          <p:cNvPicPr>
            <a:picLocks noChangeAspect="1" noChangeArrowheads="1"/>
          </p:cNvPicPr>
          <p:nvPr/>
        </p:nvPicPr>
        <p:blipFill>
          <a:blip r:embed="rId2"/>
          <a:srcRect/>
          <a:stretch>
            <a:fillRect/>
          </a:stretch>
        </p:blipFill>
        <p:spPr bwMode="auto">
          <a:xfrm>
            <a:off x="3152775" y="1128713"/>
            <a:ext cx="3490913" cy="565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50"/>
            <a:ext cx="8229600" cy="1257300"/>
          </a:xfrm>
        </p:spPr>
        <p:txBody>
          <a:bodyPr rtlCol="0">
            <a:normAutofit fontScale="92500" lnSpcReduction="20000"/>
          </a:bodyPr>
          <a:lstStyle/>
          <a:p>
            <a:pPr marL="514350" indent="-514350" algn="just" eaLnBrk="1" fontAlgn="auto" hangingPunct="1">
              <a:spcAft>
                <a:spcPts val="0"/>
              </a:spcAft>
              <a:buFont typeface="+mj-lt"/>
              <a:buAutoNum type="arabicPeriod" startAt="6"/>
              <a:defRPr/>
            </a:pPr>
            <a:r>
              <a:rPr lang="ru-RU" dirty="0" smtClean="0"/>
              <a:t>Определяются и отображаются сотрудники, которые подчиняются непосредственно начальникам</a:t>
            </a:r>
            <a:endParaRPr lang="ru-RU" dirty="0"/>
          </a:p>
        </p:txBody>
      </p:sp>
      <p:pic>
        <p:nvPicPr>
          <p:cNvPr id="11267" name="Picture 2"/>
          <p:cNvPicPr>
            <a:picLocks noChangeAspect="1" noChangeArrowheads="1"/>
          </p:cNvPicPr>
          <p:nvPr/>
        </p:nvPicPr>
        <p:blipFill>
          <a:blip r:embed="rId2"/>
          <a:srcRect/>
          <a:stretch>
            <a:fillRect/>
          </a:stretch>
        </p:blipFill>
        <p:spPr bwMode="auto">
          <a:xfrm>
            <a:off x="2809875" y="1357313"/>
            <a:ext cx="4156075" cy="5500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42888"/>
            <a:ext cx="8229600" cy="1400175"/>
          </a:xfrm>
        </p:spPr>
        <p:txBody>
          <a:bodyPr rtlCol="0">
            <a:normAutofit fontScale="92500" lnSpcReduction="10000"/>
          </a:bodyPr>
          <a:lstStyle/>
          <a:p>
            <a:pPr marL="514350" indent="-514350" algn="just" eaLnBrk="1" fontAlgn="auto" hangingPunct="1">
              <a:spcAft>
                <a:spcPts val="0"/>
              </a:spcAft>
              <a:buFont typeface="+mj-lt"/>
              <a:buAutoNum type="arabicPeriod" startAt="7"/>
              <a:defRPr/>
            </a:pPr>
            <a:r>
              <a:rPr lang="ru-RU" dirty="0" smtClean="0"/>
              <a:t>Определяются и отображаются фамилии, имена и отчества людей, которые занимают соответствующие должности</a:t>
            </a:r>
            <a:endParaRPr lang="ru-RU" dirty="0"/>
          </a:p>
        </p:txBody>
      </p:sp>
      <p:pic>
        <p:nvPicPr>
          <p:cNvPr id="12291" name="Picture 2"/>
          <p:cNvPicPr>
            <a:picLocks noChangeAspect="1" noChangeArrowheads="1"/>
          </p:cNvPicPr>
          <p:nvPr/>
        </p:nvPicPr>
        <p:blipFill>
          <a:blip r:embed="rId2"/>
          <a:srcRect/>
          <a:stretch>
            <a:fillRect/>
          </a:stretch>
        </p:blipFill>
        <p:spPr bwMode="auto">
          <a:xfrm>
            <a:off x="2286000" y="1519238"/>
            <a:ext cx="5284788" cy="5338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50"/>
            <a:ext cx="8229600" cy="1042988"/>
          </a:xfrm>
        </p:spPr>
        <p:txBody>
          <a:bodyPr rtlCol="0">
            <a:normAutofit lnSpcReduction="10000"/>
          </a:bodyPr>
          <a:lstStyle/>
          <a:p>
            <a:pPr marL="514350" indent="-514350" algn="just" eaLnBrk="1" fontAlgn="auto" hangingPunct="1">
              <a:spcAft>
                <a:spcPts val="0"/>
              </a:spcAft>
              <a:buFont typeface="+mj-lt"/>
              <a:buAutoNum type="arabicPeriod" startAt="8"/>
              <a:defRPr/>
            </a:pPr>
            <a:r>
              <a:rPr lang="ru-RU" dirty="0" smtClean="0"/>
              <a:t>Определяются и отображаются </a:t>
            </a:r>
            <a:r>
              <a:rPr lang="ru-RU" dirty="0" err="1" smtClean="0"/>
              <a:t>бизнес-роли</a:t>
            </a:r>
            <a:r>
              <a:rPr lang="ru-RU" dirty="0" smtClean="0"/>
              <a:t> каждого человека</a:t>
            </a:r>
            <a:endParaRPr lang="ru-RU" dirty="0"/>
          </a:p>
        </p:txBody>
      </p:sp>
      <p:pic>
        <p:nvPicPr>
          <p:cNvPr id="13315" name="Picture 2"/>
          <p:cNvPicPr>
            <a:picLocks noChangeAspect="1" noChangeArrowheads="1"/>
          </p:cNvPicPr>
          <p:nvPr/>
        </p:nvPicPr>
        <p:blipFill>
          <a:blip r:embed="rId3"/>
          <a:srcRect/>
          <a:stretch>
            <a:fillRect/>
          </a:stretch>
        </p:blipFill>
        <p:spPr bwMode="auto">
          <a:xfrm>
            <a:off x="2143125" y="1231900"/>
            <a:ext cx="5303838" cy="5626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43075"/>
            <a:ext cx="8229600" cy="2757488"/>
          </a:xfrm>
        </p:spPr>
        <p:txBody>
          <a:bodyPr rtlCol="0">
            <a:normAutofit fontScale="92500" lnSpcReduction="20000"/>
          </a:bodyPr>
          <a:lstStyle/>
          <a:p>
            <a:pPr marL="514350" indent="-514350" algn="just" eaLnBrk="1" fontAlgn="auto" hangingPunct="1">
              <a:spcAft>
                <a:spcPts val="0"/>
              </a:spcAft>
              <a:buFont typeface="+mj-lt"/>
              <a:buAutoNum type="arabicPeriod" startAt="9"/>
              <a:defRPr/>
            </a:pPr>
            <a:r>
              <a:rPr lang="ru-RU" dirty="0" smtClean="0"/>
              <a:t>При построении матричной организационной структуры кроме иерархических взаимосвязей отображаются связи с командами бизнес-процессов. Для этого необходимо определить группу бизнес-процесса, руководителя группы и состав группы</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srcRect/>
          <a:stretch>
            <a:fillRect/>
          </a:stretch>
        </p:blipFill>
        <p:spPr bwMode="auto">
          <a:xfrm>
            <a:off x="500063" y="0"/>
            <a:ext cx="8358187" cy="6859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1057275" y="571500"/>
            <a:ext cx="8229600" cy="1143000"/>
          </a:xfrm>
        </p:spPr>
        <p:txBody>
          <a:bodyPr/>
          <a:lstStyle/>
          <a:p>
            <a:pPr eaLnBrk="1" hangingPunct="1"/>
            <a:r>
              <a:rPr lang="ru-RU" b="1" smtClean="0"/>
              <a:t>Виды диаграмм</a:t>
            </a:r>
          </a:p>
        </p:txBody>
      </p:sp>
      <p:sp>
        <p:nvSpPr>
          <p:cNvPr id="3" name="Содержимое 2"/>
          <p:cNvSpPr>
            <a:spLocks noGrp="1"/>
          </p:cNvSpPr>
          <p:nvPr>
            <p:ph idx="1"/>
          </p:nvPr>
        </p:nvSpPr>
        <p:spPr>
          <a:xfrm>
            <a:off x="500063" y="2071688"/>
            <a:ext cx="8229600" cy="4114800"/>
          </a:xfrm>
        </p:spPr>
        <p:txBody>
          <a:bodyPr rtlCol="0">
            <a:normAutofit fontScale="70000" lnSpcReduction="20000"/>
          </a:bodyPr>
          <a:lstStyle/>
          <a:p>
            <a:pPr algn="just" eaLnBrk="1" fontAlgn="auto" hangingPunct="1">
              <a:spcAft>
                <a:spcPts val="0"/>
              </a:spcAft>
              <a:buFont typeface="Arial" pitchFamily="34" charset="0"/>
              <a:buChar char="•"/>
              <a:defRPr/>
            </a:pPr>
            <a:r>
              <a:rPr lang="ru-RU" b="1" dirty="0" smtClean="0"/>
              <a:t>Организационные диаграммы </a:t>
            </a:r>
            <a:r>
              <a:rPr lang="ru-RU" dirty="0" smtClean="0"/>
              <a:t>используют для графического описания иерархических отношений в организациях, например между руководителями отделов и сотрудниками.</a:t>
            </a:r>
          </a:p>
          <a:p>
            <a:pPr algn="just" eaLnBrk="1" fontAlgn="auto" hangingPunct="1">
              <a:spcAft>
                <a:spcPts val="0"/>
              </a:spcAft>
              <a:buFont typeface="Arial" pitchFamily="34" charset="0"/>
              <a:buChar char="•"/>
              <a:defRPr/>
            </a:pPr>
            <a:r>
              <a:rPr lang="ru-RU" b="1" dirty="0" smtClean="0"/>
              <a:t>Циклическая диаграмма </a:t>
            </a:r>
            <a:r>
              <a:rPr lang="ru-RU" dirty="0" smtClean="0"/>
              <a:t>используется для иллюстрации процессов, имеющих непрерывный цикл. </a:t>
            </a:r>
          </a:p>
          <a:p>
            <a:pPr algn="just" eaLnBrk="1" fontAlgn="auto" hangingPunct="1">
              <a:spcAft>
                <a:spcPts val="0"/>
              </a:spcAft>
              <a:buFont typeface="Arial" pitchFamily="34" charset="0"/>
              <a:buChar char="•"/>
              <a:defRPr/>
            </a:pPr>
            <a:r>
              <a:rPr lang="ru-RU" b="1" dirty="0" smtClean="0"/>
              <a:t>Радиальная диаграмма </a:t>
            </a:r>
            <a:r>
              <a:rPr lang="ru-RU" dirty="0" smtClean="0"/>
              <a:t>используется для отображения связей элементов с основным элементом.</a:t>
            </a:r>
            <a:endParaRPr lang="ru-RU" b="1" dirty="0" smtClean="0"/>
          </a:p>
          <a:p>
            <a:pPr algn="just" eaLnBrk="1" fontAlgn="auto" hangingPunct="1">
              <a:spcAft>
                <a:spcPts val="0"/>
              </a:spcAft>
              <a:buFont typeface="Arial" pitchFamily="34" charset="0"/>
              <a:buChar char="•"/>
              <a:defRPr/>
            </a:pPr>
            <a:r>
              <a:rPr lang="ru-RU" b="1" dirty="0" smtClean="0"/>
              <a:t>Пирамидальная диаграмма </a:t>
            </a:r>
            <a:r>
              <a:rPr lang="ru-RU" dirty="0" smtClean="0"/>
              <a:t>используется для отображения </a:t>
            </a:r>
            <a:r>
              <a:rPr lang="ru-RU" dirty="0" err="1" smtClean="0"/>
              <a:t>базисно-надстроечных</a:t>
            </a:r>
            <a:r>
              <a:rPr lang="ru-RU" dirty="0" smtClean="0"/>
              <a:t> связей. </a:t>
            </a:r>
            <a:endParaRPr lang="ru-RU" b="1" dirty="0" smtClean="0"/>
          </a:p>
          <a:p>
            <a:pPr algn="just" eaLnBrk="1" fontAlgn="auto" hangingPunct="1">
              <a:spcAft>
                <a:spcPts val="0"/>
              </a:spcAft>
              <a:buFont typeface="Arial" pitchFamily="34" charset="0"/>
              <a:buChar char="•"/>
              <a:defRPr/>
            </a:pPr>
            <a:r>
              <a:rPr lang="ru-RU" b="1" dirty="0" smtClean="0"/>
              <a:t>Диаграмма Венна </a:t>
            </a:r>
            <a:r>
              <a:rPr lang="ru-RU" dirty="0" smtClean="0"/>
              <a:t>используется для отображения областей перекрывания элементов. </a:t>
            </a:r>
          </a:p>
          <a:p>
            <a:pPr algn="just" eaLnBrk="1" fontAlgn="auto" hangingPunct="1">
              <a:spcAft>
                <a:spcPts val="0"/>
              </a:spcAft>
              <a:buFont typeface="Arial" pitchFamily="34" charset="0"/>
              <a:buChar char="•"/>
              <a:defRPr/>
            </a:pPr>
            <a:r>
              <a:rPr lang="ru-RU" b="1" dirty="0" smtClean="0"/>
              <a:t>Целевая диаграмма </a:t>
            </a:r>
            <a:r>
              <a:rPr lang="ru-RU" dirty="0" smtClean="0"/>
              <a:t>используется для отображения шагов, ведущих к намеченной цели.</a:t>
            </a:r>
          </a:p>
        </p:txBody>
      </p:sp>
      <p:pic>
        <p:nvPicPr>
          <p:cNvPr id="16388" name="Picture 4" descr="C:\Documents and Settings\Admin\Рабочий стол\Безымянный.png"/>
          <p:cNvPicPr>
            <a:picLocks noChangeAspect="1" noChangeArrowheads="1"/>
          </p:cNvPicPr>
          <p:nvPr/>
        </p:nvPicPr>
        <p:blipFill>
          <a:blip r:embed="rId2"/>
          <a:srcRect/>
          <a:stretch>
            <a:fillRect/>
          </a:stretch>
        </p:blipFill>
        <p:spPr bwMode="auto">
          <a:xfrm>
            <a:off x="438150" y="519113"/>
            <a:ext cx="1990725" cy="1266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428625" y="2571750"/>
            <a:ext cx="8229600" cy="1143000"/>
          </a:xfrm>
        </p:spPr>
        <p:txBody>
          <a:bodyPr/>
          <a:lstStyle/>
          <a:p>
            <a:pPr eaLnBrk="1" hangingPunct="1"/>
            <a:r>
              <a:rPr lang="ru-RU" b="1" smtClean="0"/>
              <a:t>Диаграммы Исикавы</a:t>
            </a:r>
            <a:endParaRPr lang="ru-RU"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p:txBody>
          <a:bodyPr/>
          <a:lstStyle/>
          <a:p>
            <a:pPr eaLnBrk="1" hangingPunct="1"/>
            <a:r>
              <a:rPr lang="ru-RU" b="1" smtClean="0"/>
              <a:t>Диаграммы Исикавы</a:t>
            </a:r>
          </a:p>
        </p:txBody>
      </p:sp>
      <p:sp>
        <p:nvSpPr>
          <p:cNvPr id="3" name="Содержимое 2"/>
          <p:cNvSpPr>
            <a:spLocks noGrp="1"/>
          </p:cNvSpPr>
          <p:nvPr>
            <p:ph idx="1"/>
          </p:nvPr>
        </p:nvSpPr>
        <p:spPr>
          <a:xfrm>
            <a:off x="357188" y="1500188"/>
            <a:ext cx="8143875" cy="3071812"/>
          </a:xfrm>
        </p:spPr>
        <p:txBody>
          <a:bodyPr rtlCol="0">
            <a:normAutofit fontScale="92500" lnSpcReduction="10000"/>
          </a:bodyPr>
          <a:lstStyle/>
          <a:p>
            <a:pPr algn="just" eaLnBrk="1" fontAlgn="auto" hangingPunct="1">
              <a:spcAft>
                <a:spcPts val="0"/>
              </a:spcAft>
              <a:buFont typeface="Arial" pitchFamily="34" charset="0"/>
              <a:buChar char="•"/>
              <a:defRPr/>
            </a:pPr>
            <a:r>
              <a:rPr lang="ru-RU" b="1" dirty="0" smtClean="0"/>
              <a:t>Другие названия метода: «</a:t>
            </a:r>
            <a:r>
              <a:rPr lang="ru-RU" dirty="0" smtClean="0"/>
              <a:t>Причинно-следственная диаграмма» («рыбий скелет»</a:t>
            </a:r>
            <a:r>
              <a:rPr lang="en-US" dirty="0" smtClean="0"/>
              <a:t> </a:t>
            </a:r>
            <a:r>
              <a:rPr lang="ru-RU" dirty="0" smtClean="0"/>
              <a:t>или «дерево проблем» – то же самое, но схема разворачивается на 90 градусов.)</a:t>
            </a:r>
            <a:endParaRPr lang="en-US" dirty="0" smtClean="0"/>
          </a:p>
          <a:p>
            <a:pPr eaLnBrk="1" fontAlgn="auto" hangingPunct="1">
              <a:spcAft>
                <a:spcPts val="0"/>
              </a:spcAft>
              <a:buFont typeface="Arial" pitchFamily="34" charset="0"/>
              <a:buChar char="•"/>
              <a:defRPr/>
            </a:pPr>
            <a:r>
              <a:rPr lang="ru-RU" b="1" dirty="0" smtClean="0"/>
              <a:t>Автор метода: </a:t>
            </a:r>
            <a:r>
              <a:rPr lang="ru-RU" dirty="0" smtClean="0"/>
              <a:t>один из крупнейших японских теоретиков менеджмента </a:t>
            </a:r>
            <a:r>
              <a:rPr lang="ru-RU" dirty="0" err="1" smtClean="0"/>
              <a:t>Каору</a:t>
            </a:r>
            <a:r>
              <a:rPr lang="ru-RU" dirty="0" smtClean="0"/>
              <a:t> </a:t>
            </a:r>
            <a:r>
              <a:rPr lang="ru-RU" dirty="0" err="1" smtClean="0"/>
              <a:t>Исикава</a:t>
            </a:r>
            <a:r>
              <a:rPr lang="ru-RU" dirty="0" smtClean="0"/>
              <a:t> (Япония), 1952 г.</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pPr eaLnBrk="1" hangingPunct="1"/>
            <a:r>
              <a:rPr lang="ru-RU" b="1" smtClean="0"/>
              <a:t>Назначение метода</a:t>
            </a:r>
            <a:endParaRPr lang="ru-RU" smtClean="0"/>
          </a:p>
        </p:txBody>
      </p:sp>
      <p:sp>
        <p:nvSpPr>
          <p:cNvPr id="19459" name="Содержимое 2"/>
          <p:cNvSpPr>
            <a:spLocks noGrp="1"/>
          </p:cNvSpPr>
          <p:nvPr>
            <p:ph idx="1"/>
          </p:nvPr>
        </p:nvSpPr>
        <p:spPr>
          <a:xfrm>
            <a:off x="71438" y="1500188"/>
            <a:ext cx="8929687" cy="3071812"/>
          </a:xfrm>
        </p:spPr>
        <p:txBody>
          <a:bodyPr/>
          <a:lstStyle/>
          <a:p>
            <a:pPr algn="just" eaLnBrk="1" hangingPunct="1"/>
            <a:r>
              <a:rPr lang="ru-RU" smtClean="0"/>
              <a:t>Применяется при разработке и непрерывном совершенствовании продукции. Диаграмма Исикавы – инструмент, обеспечивающий системный подход к определению фактических причин возникновения проблем.</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p:txBody>
          <a:bodyPr/>
          <a:lstStyle/>
          <a:p>
            <a:pPr eaLnBrk="1" hangingPunct="1"/>
            <a:r>
              <a:rPr lang="ru-RU" b="1" smtClean="0"/>
              <a:t>Содержание</a:t>
            </a:r>
          </a:p>
        </p:txBody>
      </p:sp>
      <p:sp>
        <p:nvSpPr>
          <p:cNvPr id="2051" name="Содержимое 2"/>
          <p:cNvSpPr>
            <a:spLocks noGrp="1"/>
          </p:cNvSpPr>
          <p:nvPr>
            <p:ph idx="1"/>
          </p:nvPr>
        </p:nvSpPr>
        <p:spPr>
          <a:xfrm>
            <a:off x="1285875" y="1600200"/>
            <a:ext cx="7400925" cy="4525963"/>
          </a:xfrm>
        </p:spPr>
        <p:txBody>
          <a:bodyPr/>
          <a:lstStyle/>
          <a:p>
            <a:pPr eaLnBrk="1" hangingPunct="1"/>
            <a:r>
              <a:rPr lang="ru-RU" smtClean="0"/>
              <a:t>Организационная диаграмма</a:t>
            </a:r>
          </a:p>
          <a:p>
            <a:pPr eaLnBrk="1" hangingPunct="1"/>
            <a:r>
              <a:rPr lang="ru-RU" smtClean="0"/>
              <a:t>Диаграмма Исикавы</a:t>
            </a:r>
          </a:p>
          <a:p>
            <a:pPr eaLnBrk="1" hangingPunct="1"/>
            <a:r>
              <a:rPr lang="en-US" smtClean="0"/>
              <a:t>FTA (</a:t>
            </a:r>
            <a:r>
              <a:rPr lang="ru-RU" smtClean="0"/>
              <a:t>дерево отказов</a:t>
            </a:r>
            <a:r>
              <a:rPr lang="en-US" smtClean="0"/>
              <a:t>)</a:t>
            </a:r>
            <a:endParaRPr lang="ru-RU" smtClean="0"/>
          </a:p>
          <a:p>
            <a:pPr eaLnBrk="1" hangingPunct="1"/>
            <a:r>
              <a:rPr lang="en-US" smtClean="0"/>
              <a:t>IDEF0</a:t>
            </a:r>
          </a:p>
          <a:p>
            <a:pPr eaLnBrk="1" hangingPunct="1"/>
            <a:r>
              <a:rPr lang="en-US" smtClean="0"/>
              <a:t>IDEF3</a:t>
            </a:r>
          </a:p>
          <a:p>
            <a:pPr eaLnBrk="1" hangingPunct="1"/>
            <a:r>
              <a:rPr lang="en-US" smtClean="0"/>
              <a:t>EPC</a:t>
            </a:r>
          </a:p>
          <a:p>
            <a:pPr eaLnBrk="1" hangingPunct="1"/>
            <a:r>
              <a:rPr lang="en-US" smtClean="0"/>
              <a:t>DFD</a:t>
            </a:r>
            <a:endParaRPr lang="ru-RU"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pPr eaLnBrk="1" hangingPunct="1"/>
            <a:r>
              <a:rPr lang="ru-RU" b="1" smtClean="0"/>
              <a:t>Цель метода</a:t>
            </a:r>
            <a:endParaRPr lang="ru-RU" smtClean="0"/>
          </a:p>
        </p:txBody>
      </p:sp>
      <p:sp>
        <p:nvSpPr>
          <p:cNvPr id="20483" name="Содержимое 2"/>
          <p:cNvSpPr>
            <a:spLocks noGrp="1"/>
          </p:cNvSpPr>
          <p:nvPr>
            <p:ph idx="1"/>
          </p:nvPr>
        </p:nvSpPr>
        <p:spPr>
          <a:xfrm>
            <a:off x="214313" y="1600200"/>
            <a:ext cx="8643937" cy="2185988"/>
          </a:xfrm>
        </p:spPr>
        <p:txBody>
          <a:bodyPr/>
          <a:lstStyle/>
          <a:p>
            <a:pPr algn="just" eaLnBrk="1" hangingPunct="1"/>
            <a:r>
              <a:rPr lang="ru-RU" smtClean="0"/>
              <a:t>Изучить, отобразить и обеспечить технологию поиска истинных причин рассматриваемой проблемы для эффективного их разрешения.</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pPr eaLnBrk="1" hangingPunct="1"/>
            <a:r>
              <a:rPr lang="ru-RU" b="1" smtClean="0"/>
              <a:t>Суть метода</a:t>
            </a:r>
            <a:endParaRPr lang="ru-RU" smtClean="0"/>
          </a:p>
        </p:txBody>
      </p:sp>
      <p:sp>
        <p:nvSpPr>
          <p:cNvPr id="3" name="Содержимое 2"/>
          <p:cNvSpPr>
            <a:spLocks noGrp="1"/>
          </p:cNvSpPr>
          <p:nvPr>
            <p:ph idx="1"/>
          </p:nvPr>
        </p:nvSpPr>
        <p:spPr>
          <a:xfrm>
            <a:off x="0" y="1600200"/>
            <a:ext cx="8929688" cy="3114675"/>
          </a:xfrm>
        </p:spPr>
        <p:txBody>
          <a:bodyPr rtlCol="0">
            <a:normAutofit fontScale="92500" lnSpcReduction="10000"/>
          </a:bodyPr>
          <a:lstStyle/>
          <a:p>
            <a:pPr algn="just" eaLnBrk="1" fontAlgn="auto" hangingPunct="1">
              <a:spcAft>
                <a:spcPts val="0"/>
              </a:spcAft>
              <a:buFont typeface="Arial" pitchFamily="34" charset="0"/>
              <a:buChar char="•"/>
              <a:defRPr/>
            </a:pPr>
            <a:r>
              <a:rPr lang="ru-RU" dirty="0" smtClean="0"/>
              <a:t>Причинно-следственная диаграмма – это ключ к решению возникающих проблем.</a:t>
            </a:r>
            <a:r>
              <a:rPr lang="en-US" dirty="0" smtClean="0"/>
              <a:t> </a:t>
            </a:r>
            <a:r>
              <a:rPr lang="ru-RU" dirty="0" smtClean="0"/>
              <a:t>Диаграмма позволяет в простой и доступной форме систематизировать все потенциальные причины рассматриваемых проблем, выделить самые существенные и провести </a:t>
            </a:r>
            <a:r>
              <a:rPr lang="ru-RU" dirty="0" err="1" smtClean="0"/>
              <a:t>поуровневый</a:t>
            </a:r>
            <a:r>
              <a:rPr lang="ru-RU" dirty="0" smtClean="0"/>
              <a:t> поиск первопричины.</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pPr eaLnBrk="1" hangingPunct="1"/>
            <a:r>
              <a:rPr lang="ru-RU" b="1" smtClean="0"/>
              <a:t>План действий</a:t>
            </a:r>
          </a:p>
        </p:txBody>
      </p:sp>
      <p:sp>
        <p:nvSpPr>
          <p:cNvPr id="3" name="Содержимое 2"/>
          <p:cNvSpPr>
            <a:spLocks noGrp="1"/>
          </p:cNvSpPr>
          <p:nvPr>
            <p:ph idx="1"/>
          </p:nvPr>
        </p:nvSpPr>
        <p:spPr>
          <a:xfrm>
            <a:off x="142875" y="1357313"/>
            <a:ext cx="8858250" cy="5357812"/>
          </a:xfrm>
        </p:spPr>
        <p:txBody>
          <a:bodyPr rtlCol="0">
            <a:normAutofit fontScale="92500" lnSpcReduction="20000"/>
          </a:bodyPr>
          <a:lstStyle/>
          <a:p>
            <a:pPr algn="just" eaLnBrk="1" fontAlgn="auto" hangingPunct="1">
              <a:spcAft>
                <a:spcPts val="0"/>
              </a:spcAft>
              <a:buFont typeface="Arial" pitchFamily="34" charset="0"/>
              <a:buNone/>
              <a:defRPr/>
            </a:pPr>
            <a:r>
              <a:rPr lang="ru-RU" dirty="0" smtClean="0"/>
              <a:t>В соответствии с известным принципом Парето, среди множества потенциальных причин (причинных факторов, по </a:t>
            </a:r>
            <a:r>
              <a:rPr lang="ru-RU" dirty="0" err="1" smtClean="0"/>
              <a:t>Исикаве</a:t>
            </a:r>
            <a:r>
              <a:rPr lang="ru-RU" dirty="0" smtClean="0"/>
              <a:t>), порождающих проблемы (следствие), лишь две-три являются наиболее значимыми, их поиск и должен быть организован. Для этого осуществляется:</a:t>
            </a:r>
            <a:endParaRPr lang="en-US" dirty="0" smtClean="0"/>
          </a:p>
          <a:p>
            <a:pPr algn="just" eaLnBrk="1" fontAlgn="auto" hangingPunct="1">
              <a:spcAft>
                <a:spcPts val="0"/>
              </a:spcAft>
              <a:buFont typeface="Arial" pitchFamily="34" charset="0"/>
              <a:buChar char="•"/>
              <a:defRPr/>
            </a:pPr>
            <a:r>
              <a:rPr lang="ru-RU" dirty="0" smtClean="0"/>
              <a:t>сбор и систематизация всех причин, прямо или косвенно влияющих на исследуемую проблему;</a:t>
            </a:r>
          </a:p>
          <a:p>
            <a:pPr algn="just" eaLnBrk="1" fontAlgn="auto" hangingPunct="1">
              <a:spcAft>
                <a:spcPts val="0"/>
              </a:spcAft>
              <a:buFont typeface="Arial" pitchFamily="34" charset="0"/>
              <a:buChar char="•"/>
              <a:defRPr/>
            </a:pPr>
            <a:r>
              <a:rPr lang="ru-RU" dirty="0" smtClean="0"/>
              <a:t>группировка этих причин по смысловым и причинно-следственным блокам;</a:t>
            </a:r>
          </a:p>
          <a:p>
            <a:pPr algn="just" eaLnBrk="1" fontAlgn="auto" hangingPunct="1">
              <a:spcAft>
                <a:spcPts val="0"/>
              </a:spcAft>
              <a:buFont typeface="Arial" pitchFamily="34" charset="0"/>
              <a:buChar char="•"/>
              <a:defRPr/>
            </a:pPr>
            <a:r>
              <a:rPr lang="ru-RU" dirty="0" smtClean="0"/>
              <a:t>ранжирование их внутри каждого блока;</a:t>
            </a:r>
          </a:p>
          <a:p>
            <a:pPr algn="just" eaLnBrk="1" fontAlgn="auto" hangingPunct="1">
              <a:spcAft>
                <a:spcPts val="0"/>
              </a:spcAft>
              <a:buFont typeface="Arial" pitchFamily="34" charset="0"/>
              <a:buChar char="•"/>
              <a:defRPr/>
            </a:pPr>
            <a:r>
              <a:rPr lang="ru-RU" dirty="0" smtClean="0"/>
              <a:t>анализ получившейся картины.</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457200" y="142875"/>
            <a:ext cx="8229600" cy="1143000"/>
          </a:xfrm>
        </p:spPr>
        <p:txBody>
          <a:bodyPr/>
          <a:lstStyle/>
          <a:p>
            <a:pPr eaLnBrk="1" hangingPunct="1"/>
            <a:r>
              <a:rPr lang="ru-RU" b="1" smtClean="0"/>
              <a:t>Особенности метода</a:t>
            </a:r>
          </a:p>
        </p:txBody>
      </p:sp>
      <p:pic>
        <p:nvPicPr>
          <p:cNvPr id="23555" name="Picture 2"/>
          <p:cNvPicPr>
            <a:picLocks noChangeAspect="1" noChangeArrowheads="1"/>
          </p:cNvPicPr>
          <p:nvPr/>
        </p:nvPicPr>
        <p:blipFill>
          <a:blip r:embed="rId2"/>
          <a:srcRect/>
          <a:stretch>
            <a:fillRect/>
          </a:stretch>
        </p:blipFill>
        <p:spPr bwMode="auto">
          <a:xfrm>
            <a:off x="1143000" y="1214438"/>
            <a:ext cx="6929438" cy="522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pPr eaLnBrk="1" hangingPunct="1"/>
            <a:r>
              <a:rPr lang="ru-RU" b="1" smtClean="0"/>
              <a:t>Общие правила построения</a:t>
            </a:r>
          </a:p>
        </p:txBody>
      </p:sp>
      <p:sp>
        <p:nvSpPr>
          <p:cNvPr id="24579" name="Содержимое 2"/>
          <p:cNvSpPr>
            <a:spLocks noGrp="1"/>
          </p:cNvSpPr>
          <p:nvPr>
            <p:ph idx="1"/>
          </p:nvPr>
        </p:nvSpPr>
        <p:spPr>
          <a:xfrm>
            <a:off x="0" y="1285875"/>
            <a:ext cx="9001125" cy="5214938"/>
          </a:xfrm>
        </p:spPr>
        <p:txBody>
          <a:bodyPr/>
          <a:lstStyle/>
          <a:p>
            <a:pPr marL="514350" indent="-514350" algn="just" eaLnBrk="1" hangingPunct="1">
              <a:buFont typeface="Calibri" pitchFamily="34" charset="0"/>
              <a:buAutoNum type="arabicPeriod"/>
            </a:pPr>
            <a:r>
              <a:rPr lang="ru-RU" sz="1600" smtClean="0"/>
              <a:t>Прежде чем приступать к построению диаграммы, все участники должны прийти к единому мнению относительно формулировки проблемы.</a:t>
            </a:r>
          </a:p>
          <a:p>
            <a:pPr marL="514350" indent="-514350" algn="just" eaLnBrk="1" hangingPunct="1">
              <a:buFont typeface="Calibri" pitchFamily="34" charset="0"/>
              <a:buAutoNum type="arabicPeriod"/>
            </a:pPr>
            <a:r>
              <a:rPr lang="ru-RU" sz="1600" smtClean="0"/>
              <a:t>Изучаемая проблема записывается с правой стороны в середине чистого листа бумаги и заключается в рамку, к которой слева подходит основная горизонтальная стрелка – «хребет» (диаграмму Исикавы из-за внешнего вида часто называют «рыбьим скелетом»).</a:t>
            </a:r>
          </a:p>
          <a:p>
            <a:pPr marL="514350" indent="-514350" algn="just" eaLnBrk="1" hangingPunct="1">
              <a:buFont typeface="Calibri" pitchFamily="34" charset="0"/>
              <a:buAutoNum type="arabicPeriod"/>
            </a:pPr>
            <a:r>
              <a:rPr lang="ru-RU" sz="1600" smtClean="0"/>
              <a:t>Наносятся главные причины (причины уровня 1), влияющие на проблему, – «большие кости». Они заключаются в рамки и соединяются наклонными стрелками с «хребтом».</a:t>
            </a:r>
          </a:p>
          <a:p>
            <a:pPr marL="514350" indent="-514350" algn="just" eaLnBrk="1" hangingPunct="1">
              <a:buFont typeface="Calibri" pitchFamily="34" charset="0"/>
              <a:buAutoNum type="arabicPeriod"/>
            </a:pPr>
            <a:r>
              <a:rPr lang="ru-RU" sz="1600" smtClean="0"/>
              <a:t>Далее наносятся вторичные причины (причины уровня 2), которые влияют на главные причины («большие кости»), а те, в свою очередь, являются следствием вторичных причин. Вторичные причины записываются и располагаются в виде «средних костей», примыкающих к «большим». Причины уровня 3, которые влияют на причины уровня 2, располагаются в виде «мелких костей», примыкающих к «средним», и т.д. (Если на диаграмме приведены не все причины, то одна стрелка оставляется пустой).</a:t>
            </a:r>
          </a:p>
          <a:p>
            <a:pPr marL="514350" indent="-514350" algn="just" eaLnBrk="1" hangingPunct="1">
              <a:buFont typeface="Calibri" pitchFamily="34" charset="0"/>
              <a:buAutoNum type="arabicPeriod"/>
            </a:pPr>
            <a:r>
              <a:rPr lang="ru-RU" sz="1600" smtClean="0"/>
              <a:t>При анализе должны выявляться и фиксироваться все факторы, даже те, которые кажутся незначительными, так как цель схемы – отыскать наиболее правильный путь и эффективный способ решения проблемы.</a:t>
            </a:r>
          </a:p>
          <a:p>
            <a:pPr marL="514350" indent="-514350" algn="just" eaLnBrk="1" hangingPunct="1">
              <a:buFont typeface="Calibri" pitchFamily="34" charset="0"/>
              <a:buAutoNum type="arabicPeriod"/>
            </a:pPr>
            <a:r>
              <a:rPr lang="ru-RU" sz="1600" smtClean="0"/>
              <a:t>Причины (факторы) оцениваются и ранжируются по их значимости, выделяя особо важные, которые предположительно оказывают наибольшее влияние на показатель качества.</a:t>
            </a:r>
          </a:p>
          <a:p>
            <a:pPr marL="514350" indent="-514350" algn="just" eaLnBrk="1" hangingPunct="1">
              <a:buFont typeface="Calibri" pitchFamily="34" charset="0"/>
              <a:buAutoNum type="arabicPeriod"/>
            </a:pPr>
            <a:r>
              <a:rPr lang="ru-RU" sz="1600" smtClean="0"/>
              <a:t>В диаграмму вносится вся необходимая информация: ее название; наименование изделия; имена участников; дата и т. д.</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lstStyle/>
          <a:p>
            <a:pPr eaLnBrk="1" hangingPunct="1"/>
            <a:r>
              <a:rPr lang="ru-RU" b="1" smtClean="0"/>
              <a:t>Дополнительная информация</a:t>
            </a:r>
          </a:p>
        </p:txBody>
      </p:sp>
      <p:sp>
        <p:nvSpPr>
          <p:cNvPr id="3" name="Содержимое 2"/>
          <p:cNvSpPr>
            <a:spLocks noGrp="1"/>
          </p:cNvSpPr>
          <p:nvPr>
            <p:ph idx="1"/>
          </p:nvPr>
        </p:nvSpPr>
        <p:spPr/>
        <p:txBody>
          <a:bodyPr rtlCol="0">
            <a:normAutofit fontScale="77500" lnSpcReduction="20000"/>
          </a:bodyPr>
          <a:lstStyle/>
          <a:p>
            <a:pPr algn="just" eaLnBrk="1" fontAlgn="auto" hangingPunct="1">
              <a:spcAft>
                <a:spcPts val="0"/>
              </a:spcAft>
              <a:buFont typeface="Arial" pitchFamily="34" charset="0"/>
              <a:buChar char="•"/>
              <a:defRPr/>
            </a:pPr>
            <a:r>
              <a:rPr lang="ru-RU" dirty="0" smtClean="0"/>
              <a:t>Процесс выявления, анализа и объяснения причин, является ключевым в структурировании проблемы и переходу к корректирующим действиям.</a:t>
            </a:r>
          </a:p>
          <a:p>
            <a:pPr algn="just" eaLnBrk="1" fontAlgn="auto" hangingPunct="1">
              <a:spcAft>
                <a:spcPts val="0"/>
              </a:spcAft>
              <a:buFont typeface="Arial" pitchFamily="34" charset="0"/>
              <a:buChar char="•"/>
              <a:defRPr/>
            </a:pPr>
            <a:r>
              <a:rPr lang="ru-RU" dirty="0" smtClean="0"/>
              <a:t>Задавая при анализе каждой причины вопрос «почему?», можно определить первопричину проблемы (по аналогии с выявлением главной функции каждого элемента объекта при функционально-стоимостном анализе).</a:t>
            </a:r>
          </a:p>
          <a:p>
            <a:pPr algn="just" eaLnBrk="1" fontAlgn="auto" hangingPunct="1">
              <a:spcAft>
                <a:spcPts val="0"/>
              </a:spcAft>
              <a:buFont typeface="Arial" pitchFamily="34" charset="0"/>
              <a:buChar char="•"/>
              <a:defRPr/>
            </a:pPr>
            <a:r>
              <a:rPr lang="ru-RU" dirty="0" smtClean="0"/>
              <a:t>Способ взглянуть на логику в направлении «почему?» состоит в том, чтобы рассматривать это направление в виде процесса постепенного раскрытия всей цепи последовательно связанных между собой причинных факторов, оказывающих влияние на проблему качества.</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pPr eaLnBrk="1" hangingPunct="1"/>
            <a:r>
              <a:rPr lang="ru-RU" b="1" smtClean="0"/>
              <a:t>Достоинства метода</a:t>
            </a:r>
          </a:p>
        </p:txBody>
      </p:sp>
      <p:sp>
        <p:nvSpPr>
          <p:cNvPr id="3" name="Содержимое 2"/>
          <p:cNvSpPr>
            <a:spLocks noGrp="1"/>
          </p:cNvSpPr>
          <p:nvPr>
            <p:ph idx="1"/>
          </p:nvPr>
        </p:nvSpPr>
        <p:spPr>
          <a:xfrm>
            <a:off x="457200" y="1600200"/>
            <a:ext cx="8115300" cy="1685925"/>
          </a:xfrm>
        </p:spPr>
        <p:txBody>
          <a:bodyPr rtlCol="0">
            <a:normAutofit fontScale="85000" lnSpcReduction="20000"/>
          </a:bodyPr>
          <a:lstStyle/>
          <a:p>
            <a:pPr algn="just" eaLnBrk="1" fontAlgn="auto" hangingPunct="1">
              <a:spcAft>
                <a:spcPts val="0"/>
              </a:spcAft>
              <a:buFont typeface="Arial" pitchFamily="34" charset="0"/>
              <a:buNone/>
              <a:defRPr/>
            </a:pPr>
            <a:r>
              <a:rPr lang="ru-RU" dirty="0" smtClean="0"/>
              <a:t>Диаграмма </a:t>
            </a:r>
            <a:r>
              <a:rPr lang="ru-RU" dirty="0" err="1" smtClean="0"/>
              <a:t>Исикавы</a:t>
            </a:r>
            <a:r>
              <a:rPr lang="ru-RU" dirty="0" smtClean="0"/>
              <a:t> позволяет:</a:t>
            </a:r>
          </a:p>
          <a:p>
            <a:pPr algn="just" eaLnBrk="1" fontAlgn="auto" hangingPunct="1">
              <a:spcAft>
                <a:spcPts val="0"/>
              </a:spcAft>
              <a:buFont typeface="Arial" pitchFamily="34" charset="0"/>
              <a:buChar char="•"/>
              <a:defRPr/>
            </a:pPr>
            <a:r>
              <a:rPr lang="ru-RU" dirty="0" smtClean="0"/>
              <a:t>стимулировать творческое мышление;</a:t>
            </a:r>
          </a:p>
          <a:p>
            <a:pPr algn="just" eaLnBrk="1" fontAlgn="auto" hangingPunct="1">
              <a:spcAft>
                <a:spcPts val="0"/>
              </a:spcAft>
              <a:buFont typeface="Arial" pitchFamily="34" charset="0"/>
              <a:buChar char="•"/>
              <a:defRPr/>
            </a:pPr>
            <a:r>
              <a:rPr lang="ru-RU" dirty="0" smtClean="0"/>
              <a:t>представить взаимосвязь между причинами и сопоставить их относительную важность.</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lstStyle/>
          <a:p>
            <a:pPr eaLnBrk="1" hangingPunct="1"/>
            <a:r>
              <a:rPr lang="ru-RU" b="1" smtClean="0"/>
              <a:t>Недостатки метода</a:t>
            </a:r>
          </a:p>
        </p:txBody>
      </p:sp>
      <p:sp>
        <p:nvSpPr>
          <p:cNvPr id="3" name="Содержимое 2"/>
          <p:cNvSpPr>
            <a:spLocks noGrp="1"/>
          </p:cNvSpPr>
          <p:nvPr>
            <p:ph idx="1"/>
          </p:nvPr>
        </p:nvSpPr>
        <p:spPr>
          <a:xfrm>
            <a:off x="457200" y="1600200"/>
            <a:ext cx="8229600" cy="3614738"/>
          </a:xfrm>
        </p:spPr>
        <p:txBody>
          <a:bodyPr rtlCol="0">
            <a:normAutofit fontScale="92500"/>
          </a:bodyPr>
          <a:lstStyle/>
          <a:p>
            <a:pPr algn="just" eaLnBrk="1" fontAlgn="auto" hangingPunct="1">
              <a:spcAft>
                <a:spcPts val="0"/>
              </a:spcAft>
              <a:buFont typeface="Arial" pitchFamily="34" charset="0"/>
              <a:buChar char="•"/>
              <a:defRPr/>
            </a:pPr>
            <a:r>
              <a:rPr lang="ru-RU" dirty="0" smtClean="0"/>
              <a:t>Не рассматривается логическая проверка цепочки причин, ведущих к первопричине, т. е. отсутствуют правила проверки в обратном направлении от первопричины к результатам.</a:t>
            </a:r>
          </a:p>
          <a:p>
            <a:pPr algn="just" eaLnBrk="1" fontAlgn="auto" hangingPunct="1">
              <a:spcAft>
                <a:spcPts val="0"/>
              </a:spcAft>
              <a:buFont typeface="Arial" pitchFamily="34" charset="0"/>
              <a:buChar char="•"/>
              <a:defRPr/>
            </a:pPr>
            <a:r>
              <a:rPr lang="ru-RU" dirty="0" smtClean="0"/>
              <a:t>Сложная и не всегда четко структурированная диаграмма не позволяет делать правильные выводы.</a:t>
            </a: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pPr eaLnBrk="1" hangingPunct="1"/>
            <a:r>
              <a:rPr lang="ru-RU" b="1" smtClean="0"/>
              <a:t>Ожидаемый результат</a:t>
            </a:r>
          </a:p>
        </p:txBody>
      </p:sp>
      <p:sp>
        <p:nvSpPr>
          <p:cNvPr id="28675" name="Содержимое 2"/>
          <p:cNvSpPr>
            <a:spLocks noGrp="1"/>
          </p:cNvSpPr>
          <p:nvPr>
            <p:ph idx="1"/>
          </p:nvPr>
        </p:nvSpPr>
        <p:spPr>
          <a:xfrm>
            <a:off x="457200" y="1600200"/>
            <a:ext cx="8229600" cy="1543050"/>
          </a:xfrm>
        </p:spPr>
        <p:txBody>
          <a:bodyPr/>
          <a:lstStyle/>
          <a:p>
            <a:pPr algn="just" eaLnBrk="1" hangingPunct="1"/>
            <a:r>
              <a:rPr lang="ru-RU" smtClean="0"/>
              <a:t>Получение информации, необходимой для принятия управляющих решений.</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p:txBody>
          <a:bodyPr/>
          <a:lstStyle/>
          <a:p>
            <a:pPr eaLnBrk="1" hangingPunct="1"/>
            <a:r>
              <a:rPr lang="ru-RU" b="1" smtClean="0"/>
              <a:t>Принцип Парето</a:t>
            </a:r>
          </a:p>
        </p:txBody>
      </p:sp>
      <p:sp>
        <p:nvSpPr>
          <p:cNvPr id="3" name="Содержимое 2"/>
          <p:cNvSpPr>
            <a:spLocks noGrp="1"/>
          </p:cNvSpPr>
          <p:nvPr>
            <p:ph idx="1"/>
          </p:nvPr>
        </p:nvSpPr>
        <p:spPr/>
        <p:txBody>
          <a:bodyPr rtlCol="0">
            <a:normAutofit lnSpcReduction="10000"/>
          </a:bodyPr>
          <a:lstStyle/>
          <a:p>
            <a:pPr algn="just" eaLnBrk="1" fontAlgn="auto" hangingPunct="1">
              <a:spcAft>
                <a:spcPts val="0"/>
              </a:spcAft>
              <a:buFont typeface="Arial" pitchFamily="34" charset="0"/>
              <a:buChar char="•"/>
              <a:defRPr/>
            </a:pPr>
            <a:r>
              <a:rPr lang="ru-RU" dirty="0" smtClean="0"/>
              <a:t>Не всегда работа должна быть выполнена </a:t>
            </a:r>
            <a:r>
              <a:rPr lang="ru-RU" b="1" dirty="0" smtClean="0"/>
              <a:t>как можно лучше</a:t>
            </a:r>
            <a:r>
              <a:rPr lang="ru-RU" dirty="0" smtClean="0"/>
              <a:t>. Часто вполне достаточно, когда результат получается </a:t>
            </a:r>
            <a:r>
              <a:rPr lang="ru-RU" b="1" dirty="0" smtClean="0"/>
              <a:t>удовлетворительным</a:t>
            </a:r>
            <a:r>
              <a:rPr lang="ru-RU" dirty="0" smtClean="0"/>
              <a:t>. Принцип Парето, или принцип 20/80, означает, что 20% усилий дают 80% результата, а остальные 80% усилий – лишь 20% результата. Дальнейшие улучшения не всегда оправданны. «Лучшее – враг хорошего», – гласит народная мудрость.</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57200" y="2500313"/>
            <a:ext cx="8229600" cy="1143000"/>
          </a:xfrm>
        </p:spPr>
        <p:txBody>
          <a:bodyPr/>
          <a:lstStyle/>
          <a:p>
            <a:pPr eaLnBrk="1" hangingPunct="1"/>
            <a:r>
              <a:rPr lang="ru-RU" b="1" smtClean="0"/>
              <a:t>Организационная диаграмма</a:t>
            </a:r>
            <a:endParaRPr lang="ru-RU"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b="1" dirty="0" smtClean="0"/>
              <a:t>Важнейшие положения принципа Парето</a:t>
            </a:r>
            <a:endParaRPr lang="ru-RU" b="1" dirty="0"/>
          </a:p>
        </p:txBody>
      </p:sp>
      <p:sp>
        <p:nvSpPr>
          <p:cNvPr id="3" name="Содержимое 2"/>
          <p:cNvSpPr>
            <a:spLocks noGrp="1"/>
          </p:cNvSpPr>
          <p:nvPr>
            <p:ph idx="1"/>
          </p:nvPr>
        </p:nvSpPr>
        <p:spPr>
          <a:xfrm>
            <a:off x="357188" y="1571625"/>
            <a:ext cx="8501062" cy="5072063"/>
          </a:xfrm>
        </p:spPr>
        <p:txBody>
          <a:bodyPr rtlCol="0">
            <a:normAutofit fontScale="70000" lnSpcReduction="20000"/>
          </a:bodyPr>
          <a:lstStyle/>
          <a:p>
            <a:pPr algn="just" eaLnBrk="1" fontAlgn="auto" hangingPunct="1">
              <a:spcAft>
                <a:spcPts val="0"/>
              </a:spcAft>
              <a:buFont typeface="Arial" pitchFamily="34" charset="0"/>
              <a:buChar char="•"/>
              <a:defRPr/>
            </a:pPr>
            <a:r>
              <a:rPr lang="ru-RU" dirty="0" smtClean="0"/>
              <a:t>Значимых факторов немного, а факторов тривиальных множество – лишь единичные действия приводят к важным результатам. </a:t>
            </a:r>
          </a:p>
          <a:p>
            <a:pPr algn="just" eaLnBrk="1" fontAlgn="auto" hangingPunct="1">
              <a:spcAft>
                <a:spcPts val="0"/>
              </a:spcAft>
              <a:buFont typeface="Arial" pitchFamily="34" charset="0"/>
              <a:buChar char="•"/>
              <a:defRPr/>
            </a:pPr>
            <a:r>
              <a:rPr lang="ru-RU" dirty="0" smtClean="0"/>
              <a:t>Большая часть усилий не дает желаемых результатов. </a:t>
            </a:r>
          </a:p>
          <a:p>
            <a:pPr algn="just" eaLnBrk="1" fontAlgn="auto" hangingPunct="1">
              <a:spcAft>
                <a:spcPts val="0"/>
              </a:spcAft>
              <a:buFont typeface="Arial" pitchFamily="34" charset="0"/>
              <a:buChar char="•"/>
              <a:defRPr/>
            </a:pPr>
            <a:r>
              <a:rPr lang="ru-RU" dirty="0" smtClean="0"/>
              <a:t>То, что мы видим, как правило отличается от того, что мы получаем, – всегда существуют скрытые силы. </a:t>
            </a:r>
          </a:p>
          <a:p>
            <a:pPr algn="just" eaLnBrk="1" fontAlgn="auto" hangingPunct="1">
              <a:spcAft>
                <a:spcPts val="0"/>
              </a:spcAft>
              <a:buFont typeface="Arial" pitchFamily="34" charset="0"/>
              <a:buChar char="•"/>
              <a:defRPr/>
            </a:pPr>
            <a:r>
              <a:rPr lang="ru-RU" dirty="0" smtClean="0"/>
              <a:t>Обычно слишком сложно и утомительно разбираться в том, что происходит, а часто это и не нужно: необходимо лишь знать – работает ли Ваша идея или нет, и изменять ее так, чтобы она заработала, а затем поддерживать ситуацию до тех пор, пока идея не перестанет работать. </a:t>
            </a:r>
          </a:p>
          <a:p>
            <a:pPr algn="just" eaLnBrk="1" fontAlgn="auto" hangingPunct="1">
              <a:spcAft>
                <a:spcPts val="0"/>
              </a:spcAft>
              <a:buFont typeface="Arial" pitchFamily="34" charset="0"/>
              <a:buChar char="•"/>
              <a:defRPr/>
            </a:pPr>
            <a:r>
              <a:rPr lang="ru-RU" dirty="0" smtClean="0"/>
              <a:t>Большинство удачных событий обусловлено действием небольшого числа высокопроизводительных сил; большинство неприятностей связано с действием небольшого числа </a:t>
            </a:r>
            <a:r>
              <a:rPr lang="ru-RU" dirty="0" err="1" smtClean="0"/>
              <a:t>высокодеструктивных</a:t>
            </a:r>
            <a:r>
              <a:rPr lang="ru-RU" dirty="0" smtClean="0"/>
              <a:t> сил. </a:t>
            </a:r>
          </a:p>
          <a:p>
            <a:pPr algn="just" eaLnBrk="1" fontAlgn="auto" hangingPunct="1">
              <a:spcAft>
                <a:spcPts val="0"/>
              </a:spcAft>
              <a:buFont typeface="Arial" pitchFamily="34" charset="0"/>
              <a:buChar char="•"/>
              <a:defRPr/>
            </a:pPr>
            <a:r>
              <a:rPr lang="ru-RU" dirty="0" smtClean="0"/>
              <a:t>Большая часть действий, групповых или индивидуальных, являет собой пустую трату времени. Они не дают ничего реального для достижения желаемого результата.</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p:txBody>
          <a:bodyPr/>
          <a:lstStyle/>
          <a:p>
            <a:pPr eaLnBrk="1" hangingPunct="1"/>
            <a:r>
              <a:rPr lang="ru-RU" b="1" smtClean="0"/>
              <a:t>Правила экономии усилий</a:t>
            </a:r>
          </a:p>
        </p:txBody>
      </p:sp>
      <p:sp>
        <p:nvSpPr>
          <p:cNvPr id="3" name="Содержимое 2"/>
          <p:cNvSpPr>
            <a:spLocks noGrp="1"/>
          </p:cNvSpPr>
          <p:nvPr>
            <p:ph idx="1"/>
          </p:nvPr>
        </p:nvSpPr>
        <p:spPr>
          <a:xfrm>
            <a:off x="457200" y="1500188"/>
            <a:ext cx="8401050" cy="4857750"/>
          </a:xfrm>
        </p:spPr>
        <p:txBody>
          <a:bodyPr rtlCol="0">
            <a:normAutofit fontScale="62500" lnSpcReduction="20000"/>
          </a:bodyPr>
          <a:lstStyle/>
          <a:p>
            <a:pPr algn="just" eaLnBrk="1" fontAlgn="auto" hangingPunct="1">
              <a:spcAft>
                <a:spcPts val="0"/>
              </a:spcAft>
              <a:buFont typeface="Arial" pitchFamily="34" charset="0"/>
              <a:buChar char="•"/>
              <a:defRPr/>
            </a:pPr>
            <a:r>
              <a:rPr lang="ru-RU" dirty="0" smtClean="0"/>
              <a:t>Концентрируйтесь только на ресурсах, приносящих наибольшую прибыль, не пытайтесь повысить эффективность всех ресурсов сразу. </a:t>
            </a:r>
          </a:p>
          <a:p>
            <a:pPr algn="just" eaLnBrk="1" fontAlgn="auto" hangingPunct="1">
              <a:spcAft>
                <a:spcPts val="0"/>
              </a:spcAft>
              <a:buFont typeface="Arial" pitchFamily="34" charset="0"/>
              <a:buChar char="•"/>
              <a:defRPr/>
            </a:pPr>
            <a:r>
              <a:rPr lang="ru-RU" dirty="0" smtClean="0"/>
              <a:t>Лучше «срезать» углы, чем идти по дороге, делая все крутые повороты. </a:t>
            </a:r>
          </a:p>
          <a:p>
            <a:pPr algn="just" eaLnBrk="1" fontAlgn="auto" hangingPunct="1">
              <a:spcAft>
                <a:spcPts val="0"/>
              </a:spcAft>
              <a:buFont typeface="Arial" pitchFamily="34" charset="0"/>
              <a:buChar char="•"/>
              <a:defRPr/>
            </a:pPr>
            <a:r>
              <a:rPr lang="ru-RU" dirty="0" smtClean="0"/>
              <a:t>Пытайтесь достичь высоких результатов лишь по нескольким направлениям, а не повышать показатели по всем направлениям сразу. </a:t>
            </a:r>
          </a:p>
          <a:p>
            <a:pPr algn="just" eaLnBrk="1" fontAlgn="auto" hangingPunct="1">
              <a:spcAft>
                <a:spcPts val="0"/>
              </a:spcAft>
              <a:buFont typeface="Arial" pitchFamily="34" charset="0"/>
              <a:buChar char="•"/>
              <a:defRPr/>
            </a:pPr>
            <a:r>
              <a:rPr lang="ru-RU" dirty="0" smtClean="0"/>
              <a:t>Вместо того чтобы выполнять повседневную или (с Вашей точки зрения) рутинную работу самому, перепоручайте ее специалистам, которые могут сделать ее более профессионально. </a:t>
            </a:r>
          </a:p>
          <a:p>
            <a:pPr algn="just" eaLnBrk="1" fontAlgn="auto" hangingPunct="1">
              <a:spcAft>
                <a:spcPts val="0"/>
              </a:spcAft>
              <a:buFont typeface="Arial" pitchFamily="34" charset="0"/>
              <a:buChar char="•"/>
              <a:defRPr/>
            </a:pPr>
            <a:r>
              <a:rPr lang="ru-RU" dirty="0" smtClean="0"/>
              <a:t>Делайте только то, что у Вас получается лучше всего, и то, что Вам нравится делать больше всего. </a:t>
            </a:r>
          </a:p>
          <a:p>
            <a:pPr algn="just" eaLnBrk="1" fontAlgn="auto" hangingPunct="1">
              <a:spcAft>
                <a:spcPts val="0"/>
              </a:spcAft>
              <a:buFont typeface="Arial" pitchFamily="34" charset="0"/>
              <a:buChar char="•"/>
              <a:defRPr/>
            </a:pPr>
            <a:r>
              <a:rPr lang="ru-RU" dirty="0" smtClean="0"/>
              <a:t>В каждой важной для Вас области старайтесь определить, какие 20% усилий могут привести к 80% результатов. </a:t>
            </a:r>
          </a:p>
          <a:p>
            <a:pPr algn="just" eaLnBrk="1" fontAlgn="auto" hangingPunct="1">
              <a:spcAft>
                <a:spcPts val="0"/>
              </a:spcAft>
              <a:buFont typeface="Arial" pitchFamily="34" charset="0"/>
              <a:buChar char="•"/>
              <a:defRPr/>
            </a:pPr>
            <a:r>
              <a:rPr lang="ru-RU" dirty="0" smtClean="0"/>
              <a:t>Успокойтесь, работайте меньше и ставьте перед собой только самые важные цели, при достижении которых закон 20/80 будет работать на Вас, а не против Вас; помните: «всех денег не заработаешь». </a:t>
            </a:r>
          </a:p>
          <a:p>
            <a:pPr algn="just" eaLnBrk="1" fontAlgn="auto" hangingPunct="1">
              <a:spcAft>
                <a:spcPts val="0"/>
              </a:spcAft>
              <a:buFont typeface="Arial" pitchFamily="34" charset="0"/>
              <a:buChar char="•"/>
              <a:defRPr/>
            </a:pPr>
            <a:r>
              <a:rPr lang="ru-RU" dirty="0" smtClean="0"/>
              <a:t>Максимально используйте те немногие удачные моменты, когда Вы способны показать наивысшие результаты.</a:t>
            </a: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p:txBody>
          <a:bodyPr/>
          <a:lstStyle/>
          <a:p>
            <a:pPr eaLnBrk="1" hangingPunct="1"/>
            <a:r>
              <a:rPr lang="ru-RU" b="1" smtClean="0"/>
              <a:t>Ересь принципа 20/80</a:t>
            </a:r>
          </a:p>
        </p:txBody>
      </p:sp>
      <p:sp>
        <p:nvSpPr>
          <p:cNvPr id="3" name="Содержимое 2"/>
          <p:cNvSpPr>
            <a:spLocks noGrp="1"/>
          </p:cNvSpPr>
          <p:nvPr>
            <p:ph idx="1"/>
          </p:nvPr>
        </p:nvSpPr>
        <p:spPr>
          <a:xfrm>
            <a:off x="457200" y="1357313"/>
            <a:ext cx="8401050" cy="5286375"/>
          </a:xfrm>
        </p:spPr>
        <p:txBody>
          <a:bodyPr rtlCol="0">
            <a:normAutofit fontScale="62500" lnSpcReduction="20000"/>
          </a:bodyPr>
          <a:lstStyle/>
          <a:p>
            <a:pPr algn="just" eaLnBrk="1" fontAlgn="auto" hangingPunct="1">
              <a:spcAft>
                <a:spcPts val="0"/>
              </a:spcAft>
              <a:buFont typeface="Arial" pitchFamily="34" charset="0"/>
              <a:buChar char="•"/>
              <a:defRPr/>
            </a:pPr>
            <a:r>
              <a:rPr lang="ru-RU" b="1" dirty="0" smtClean="0"/>
              <a:t>Мы пользуемся временем нерационально</a:t>
            </a:r>
            <a:r>
              <a:rPr lang="ru-RU" dirty="0" smtClean="0"/>
              <a:t>. Поэтому нет смысла в «косметическом ремонте» планирования дня – нужна полная реконструкция представлений о времени. </a:t>
            </a:r>
          </a:p>
          <a:p>
            <a:pPr algn="just" eaLnBrk="1" fontAlgn="auto" hangingPunct="1">
              <a:spcAft>
                <a:spcPts val="0"/>
              </a:spcAft>
              <a:buFont typeface="Arial" pitchFamily="34" charset="0"/>
              <a:buChar char="•"/>
              <a:defRPr/>
            </a:pPr>
            <a:r>
              <a:rPr lang="ru-RU" b="1" dirty="0" smtClean="0"/>
              <a:t>Нехватка времени – миф</a:t>
            </a:r>
            <a:r>
              <a:rPr lang="ru-RU" dirty="0" smtClean="0"/>
              <a:t>. На самом деле времени у нас предостаточно. По-настоящему мы используем только 20% нашего дня. А многие талантливые люди делают основные «ходы» в течение нескольких минут. </a:t>
            </a:r>
            <a:r>
              <a:rPr lang="ru-RU" b="1" dirty="0" smtClean="0"/>
              <a:t>Принцип 20/80 предполагает, что если мы уделим в два раза больше внимания 20% главных видов деятельности, то можем свести нашу рабочую неделю к двум дням и при этом достичь на 60% больше, чем нам удается сейчас</a:t>
            </a:r>
            <a:r>
              <a:rPr lang="ru-RU" dirty="0" smtClean="0"/>
              <a:t>. Этот вывод бесконечно далек от безумной концепции </a:t>
            </a:r>
            <a:r>
              <a:rPr lang="ru-RU" dirty="0" err="1" smtClean="0"/>
              <a:t>тайм-менеджмента</a:t>
            </a:r>
            <a:r>
              <a:rPr lang="ru-RU" dirty="0" smtClean="0"/>
              <a:t>. </a:t>
            </a:r>
          </a:p>
          <a:p>
            <a:pPr algn="just" eaLnBrk="1" fontAlgn="auto" hangingPunct="1">
              <a:spcAft>
                <a:spcPts val="0"/>
              </a:spcAft>
              <a:buFont typeface="Arial" pitchFamily="34" charset="0"/>
              <a:buChar char="•"/>
              <a:defRPr/>
            </a:pPr>
            <a:r>
              <a:rPr lang="ru-RU" dirty="0" smtClean="0"/>
              <a:t>Закон Парето превращает время из врага в нашего друга. </a:t>
            </a:r>
            <a:r>
              <a:rPr lang="ru-RU" b="1" dirty="0" smtClean="0"/>
              <a:t>Наш враг – не само время, а то, как мы его используем</a:t>
            </a:r>
            <a:r>
              <a:rPr lang="ru-RU" dirty="0" smtClean="0"/>
              <a:t>. Потерянное время не потеряно навсегда. Время всегда возвращается на круги своя. </a:t>
            </a:r>
          </a:p>
          <a:p>
            <a:pPr algn="just" eaLnBrk="1" fontAlgn="auto" hangingPunct="1">
              <a:spcAft>
                <a:spcPts val="0"/>
              </a:spcAft>
              <a:buFont typeface="Arial" pitchFamily="34" charset="0"/>
              <a:buChar char="•"/>
              <a:defRPr/>
            </a:pPr>
            <a:r>
              <a:rPr lang="ru-RU" dirty="0" smtClean="0"/>
              <a:t>Закон Парето означает, что нам следует поменьше действовать. Действие подавляет мысль. Мы растрачиваем наше время именно потому, что у нас его слишком много. Самый продуктивный период в любой работе – последние 20% времени перед ее сдачей. </a:t>
            </a:r>
            <a:r>
              <a:rPr lang="ru-RU" b="1" dirty="0" smtClean="0"/>
              <a:t>Продуктивность работы над любым проектом можно удвоить, просто сократив время, выделенное на его реализацию</a:t>
            </a:r>
            <a:r>
              <a:rPr lang="ru-RU" dirty="0" smtClean="0"/>
              <a:t>.</a:t>
            </a: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b="1" dirty="0" smtClean="0"/>
              <a:t>Принцип Парето и диаграмма «усилие – результат»</a:t>
            </a:r>
            <a:endParaRPr lang="ru-RU" b="1" dirty="0"/>
          </a:p>
        </p:txBody>
      </p:sp>
      <p:pic>
        <p:nvPicPr>
          <p:cNvPr id="33795" name="Picture 2"/>
          <p:cNvPicPr>
            <a:picLocks noChangeAspect="1" noChangeArrowheads="1"/>
          </p:cNvPicPr>
          <p:nvPr/>
        </p:nvPicPr>
        <p:blipFill>
          <a:blip r:embed="rId3"/>
          <a:srcRect/>
          <a:stretch>
            <a:fillRect/>
          </a:stretch>
        </p:blipFill>
        <p:spPr bwMode="auto">
          <a:xfrm>
            <a:off x="2143125" y="1500188"/>
            <a:ext cx="4714875" cy="2443162"/>
          </a:xfrm>
          <a:prstGeom prst="rect">
            <a:avLst/>
          </a:prstGeom>
          <a:noFill/>
          <a:ln w="9525">
            <a:noFill/>
            <a:miter lim="800000"/>
            <a:headEnd/>
            <a:tailEnd/>
          </a:ln>
        </p:spPr>
      </p:pic>
      <p:pic>
        <p:nvPicPr>
          <p:cNvPr id="33796" name="Picture 3"/>
          <p:cNvPicPr>
            <a:picLocks noChangeAspect="1" noChangeArrowheads="1"/>
          </p:cNvPicPr>
          <p:nvPr/>
        </p:nvPicPr>
        <p:blipFill>
          <a:blip r:embed="rId4"/>
          <a:srcRect/>
          <a:stretch>
            <a:fillRect/>
          </a:stretch>
        </p:blipFill>
        <p:spPr bwMode="auto">
          <a:xfrm>
            <a:off x="2214563" y="4286250"/>
            <a:ext cx="4429125" cy="2293938"/>
          </a:xfrm>
          <a:prstGeom prst="rect">
            <a:avLst/>
          </a:prstGeom>
          <a:noFill/>
          <a:ln w="9525">
            <a:noFill/>
            <a:miter lim="800000"/>
            <a:headEnd/>
            <a:tailEnd/>
          </a:ln>
        </p:spPr>
      </p:pic>
      <p:sp>
        <p:nvSpPr>
          <p:cNvPr id="33797" name="Прямоугольник 5"/>
          <p:cNvSpPr>
            <a:spLocks noChangeArrowheads="1"/>
          </p:cNvSpPr>
          <p:nvPr/>
        </p:nvSpPr>
        <p:spPr bwMode="auto">
          <a:xfrm>
            <a:off x="2751138" y="3916363"/>
            <a:ext cx="3963987" cy="369887"/>
          </a:xfrm>
          <a:prstGeom prst="rect">
            <a:avLst/>
          </a:prstGeom>
          <a:noFill/>
          <a:ln w="9525">
            <a:noFill/>
            <a:miter lim="800000"/>
            <a:headEnd/>
            <a:tailEnd/>
          </a:ln>
        </p:spPr>
        <p:txBody>
          <a:bodyPr wrap="none">
            <a:spAutoFit/>
          </a:bodyPr>
          <a:lstStyle/>
          <a:p>
            <a:r>
              <a:rPr lang="ru-RU">
                <a:latin typeface="Calibri" pitchFamily="34" charset="0"/>
              </a:rPr>
              <a:t>Рис. 1. Диаграмма «усилие-результат»</a:t>
            </a:r>
          </a:p>
        </p:txBody>
      </p:sp>
      <p:sp>
        <p:nvSpPr>
          <p:cNvPr id="33798" name="Прямоугольник 6"/>
          <p:cNvSpPr>
            <a:spLocks noChangeArrowheads="1"/>
          </p:cNvSpPr>
          <p:nvPr/>
        </p:nvSpPr>
        <p:spPr bwMode="auto">
          <a:xfrm>
            <a:off x="500063" y="6416675"/>
            <a:ext cx="8643937" cy="369888"/>
          </a:xfrm>
          <a:prstGeom prst="rect">
            <a:avLst/>
          </a:prstGeom>
          <a:noFill/>
          <a:ln w="9525">
            <a:noFill/>
            <a:miter lim="800000"/>
            <a:headEnd/>
            <a:tailEnd/>
          </a:ln>
        </p:spPr>
        <p:txBody>
          <a:bodyPr>
            <a:spAutoFit/>
          </a:bodyPr>
          <a:lstStyle/>
          <a:p>
            <a:r>
              <a:rPr lang="ru-RU">
                <a:latin typeface="Calibri" pitchFamily="34" charset="0"/>
              </a:rPr>
              <a:t>Рис. 2. Диаграмма «Цена – качество» при появлении принципиально нового товара</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457200" y="2643188"/>
            <a:ext cx="8229600" cy="1143000"/>
          </a:xfrm>
        </p:spPr>
        <p:txBody>
          <a:bodyPr/>
          <a:lstStyle/>
          <a:p>
            <a:pPr eaLnBrk="1" hangingPunct="1"/>
            <a:r>
              <a:rPr lang="ru-RU" b="1" smtClean="0"/>
              <a:t>FTA</a:t>
            </a:r>
            <a:endParaRPr lang="ru-RU"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457200" y="2571750"/>
            <a:ext cx="8229600" cy="1143000"/>
          </a:xfrm>
        </p:spPr>
        <p:txBody>
          <a:bodyPr/>
          <a:lstStyle/>
          <a:p>
            <a:pPr eaLnBrk="1" hangingPunct="1"/>
            <a:r>
              <a:rPr lang="en-US" b="1" smtClean="0"/>
              <a:t>IDEF0</a:t>
            </a:r>
            <a:endParaRPr lang="ru-RU"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p:txBody>
          <a:bodyPr/>
          <a:lstStyle/>
          <a:p>
            <a:pPr eaLnBrk="1" hangingPunct="1"/>
            <a:r>
              <a:rPr lang="en-US" b="1" smtClean="0"/>
              <a:t>IDEF0</a:t>
            </a:r>
            <a:endParaRPr lang="ru-RU" b="1" smtClean="0"/>
          </a:p>
        </p:txBody>
      </p:sp>
      <p:sp>
        <p:nvSpPr>
          <p:cNvPr id="3" name="Содержимое 2"/>
          <p:cNvSpPr>
            <a:spLocks noGrp="1"/>
          </p:cNvSpPr>
          <p:nvPr>
            <p:ph idx="1"/>
          </p:nvPr>
        </p:nvSpPr>
        <p:spPr>
          <a:xfrm>
            <a:off x="457200" y="1143000"/>
            <a:ext cx="8186738" cy="4429125"/>
          </a:xfrm>
        </p:spPr>
        <p:txBody>
          <a:bodyPr rtlCol="0">
            <a:normAutofit fontScale="92500"/>
          </a:bodyPr>
          <a:lstStyle/>
          <a:p>
            <a:pPr algn="just" eaLnBrk="1" fontAlgn="auto" hangingPunct="1">
              <a:spcAft>
                <a:spcPts val="0"/>
              </a:spcAft>
              <a:buFont typeface="Arial" pitchFamily="34" charset="0"/>
              <a:buChar char="•"/>
              <a:defRPr/>
            </a:pPr>
            <a:r>
              <a:rPr lang="ru-RU" dirty="0" smtClean="0"/>
              <a:t>IDEF0 – методология функционального моделирования. С помощью наглядного графического языка IDEF0, изучаемая система предстает перед разработчиками и аналитиками в виде набора взаимосвязанных функций (функциональных блоков – в терминах IDEF0). Как правило, моделирование средствами IDEF0 является первым этапом изучения любой системы.</a:t>
            </a: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pPr eaLnBrk="1" hangingPunct="1"/>
            <a:r>
              <a:rPr lang="ru-RU" b="1" smtClean="0"/>
              <a:t>Объекты</a:t>
            </a:r>
          </a:p>
        </p:txBody>
      </p:sp>
      <p:pic>
        <p:nvPicPr>
          <p:cNvPr id="37891" name="Picture 2"/>
          <p:cNvPicPr>
            <a:picLocks noChangeAspect="1" noChangeArrowheads="1"/>
          </p:cNvPicPr>
          <p:nvPr/>
        </p:nvPicPr>
        <p:blipFill>
          <a:blip r:embed="rId3"/>
          <a:srcRect/>
          <a:stretch>
            <a:fillRect/>
          </a:stretch>
        </p:blipFill>
        <p:spPr bwMode="auto">
          <a:xfrm>
            <a:off x="71438" y="2138363"/>
            <a:ext cx="2714625" cy="933450"/>
          </a:xfrm>
          <a:prstGeom prst="rect">
            <a:avLst/>
          </a:prstGeom>
          <a:noFill/>
          <a:ln w="9525">
            <a:noFill/>
            <a:miter lim="800000"/>
            <a:headEnd/>
            <a:tailEnd/>
          </a:ln>
        </p:spPr>
      </p:pic>
      <p:sp>
        <p:nvSpPr>
          <p:cNvPr id="37892" name="Прямоугольник 9"/>
          <p:cNvSpPr>
            <a:spLocks noChangeArrowheads="1"/>
          </p:cNvSpPr>
          <p:nvPr/>
        </p:nvSpPr>
        <p:spPr bwMode="auto">
          <a:xfrm>
            <a:off x="3143250" y="2000250"/>
            <a:ext cx="5643563" cy="923925"/>
          </a:xfrm>
          <a:prstGeom prst="rect">
            <a:avLst/>
          </a:prstGeom>
          <a:noFill/>
          <a:ln w="9525">
            <a:noFill/>
            <a:miter lim="800000"/>
            <a:headEnd/>
            <a:tailEnd/>
          </a:ln>
        </p:spPr>
        <p:txBody>
          <a:bodyPr>
            <a:spAutoFit/>
          </a:bodyPr>
          <a:lstStyle/>
          <a:p>
            <a:pPr algn="just"/>
            <a:r>
              <a:rPr lang="ru-RU">
                <a:latin typeface="Calibri" pitchFamily="34" charset="0"/>
              </a:rPr>
              <a:t>Объект служит для описания функций (процедур, работ), выполняемых подразделениями/сотрудниками предприятия.</a:t>
            </a:r>
          </a:p>
        </p:txBody>
      </p:sp>
      <p:sp>
        <p:nvSpPr>
          <p:cNvPr id="37893" name="Прямоугольник 14"/>
          <p:cNvSpPr>
            <a:spLocks noChangeArrowheads="1"/>
          </p:cNvSpPr>
          <p:nvPr/>
        </p:nvSpPr>
        <p:spPr bwMode="auto">
          <a:xfrm>
            <a:off x="571500" y="1785938"/>
            <a:ext cx="2087563" cy="369887"/>
          </a:xfrm>
          <a:prstGeom prst="rect">
            <a:avLst/>
          </a:prstGeom>
          <a:noFill/>
          <a:ln w="9525">
            <a:noFill/>
            <a:miter lim="800000"/>
            <a:headEnd/>
            <a:tailEnd/>
          </a:ln>
        </p:spPr>
        <p:txBody>
          <a:bodyPr wrap="none">
            <a:spAutoFit/>
          </a:bodyPr>
          <a:lstStyle/>
          <a:p>
            <a:r>
              <a:rPr lang="ru-RU" i="1">
                <a:latin typeface="Calibri" pitchFamily="34" charset="0"/>
              </a:rPr>
              <a:t>«Работа» (</a:t>
            </a:r>
            <a:r>
              <a:rPr lang="en-US" i="1">
                <a:latin typeface="Calibri" pitchFamily="34" charset="0"/>
              </a:rPr>
              <a:t>Activity)</a:t>
            </a:r>
            <a:endParaRPr lang="ru-RU" i="1">
              <a:latin typeface="Calibri" pitchFamily="34" charset="0"/>
            </a:endParaRPr>
          </a:p>
        </p:txBody>
      </p:sp>
      <p:cxnSp>
        <p:nvCxnSpPr>
          <p:cNvPr id="21" name="Прямая со стрелкой 20"/>
          <p:cNvCxnSpPr/>
          <p:nvPr/>
        </p:nvCxnSpPr>
        <p:spPr>
          <a:xfrm>
            <a:off x="785813" y="4572000"/>
            <a:ext cx="1785937"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7895" name="Прямоугольник 21"/>
          <p:cNvSpPr>
            <a:spLocks noChangeArrowheads="1"/>
          </p:cNvSpPr>
          <p:nvPr/>
        </p:nvSpPr>
        <p:spPr bwMode="auto">
          <a:xfrm>
            <a:off x="3143250" y="4416425"/>
            <a:ext cx="3738563" cy="369888"/>
          </a:xfrm>
          <a:prstGeom prst="rect">
            <a:avLst/>
          </a:prstGeom>
          <a:noFill/>
          <a:ln w="9525">
            <a:noFill/>
            <a:miter lim="800000"/>
            <a:headEnd/>
            <a:tailEnd/>
          </a:ln>
        </p:spPr>
        <p:txBody>
          <a:bodyPr wrap="none">
            <a:spAutoFit/>
          </a:bodyPr>
          <a:lstStyle/>
          <a:p>
            <a:pPr algn="just"/>
            <a:r>
              <a:rPr lang="ru-RU">
                <a:latin typeface="Calibri" pitchFamily="34" charset="0"/>
              </a:rPr>
              <a:t>Интерфейсная дуга (</a:t>
            </a:r>
            <a:r>
              <a:rPr lang="en-US">
                <a:latin typeface="Calibri" pitchFamily="34" charset="0"/>
              </a:rPr>
              <a:t>Arrow). </a:t>
            </a:r>
            <a:r>
              <a:rPr lang="ru-RU">
                <a:latin typeface="Calibri" pitchFamily="34" charset="0"/>
              </a:rPr>
              <a:t>Стрелка</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p:txBody>
          <a:bodyPr/>
          <a:lstStyle/>
          <a:p>
            <a:pPr eaLnBrk="1" hangingPunct="1"/>
            <a:r>
              <a:rPr lang="ru-RU" b="1" smtClean="0"/>
              <a:t>Взаимодействие объектов</a:t>
            </a:r>
          </a:p>
        </p:txBody>
      </p:sp>
      <p:pic>
        <p:nvPicPr>
          <p:cNvPr id="38915" name="Picture 3"/>
          <p:cNvPicPr>
            <a:picLocks noChangeAspect="1" noChangeArrowheads="1"/>
          </p:cNvPicPr>
          <p:nvPr/>
        </p:nvPicPr>
        <p:blipFill>
          <a:blip r:embed="rId2"/>
          <a:srcRect/>
          <a:stretch>
            <a:fillRect/>
          </a:stretch>
        </p:blipFill>
        <p:spPr bwMode="auto">
          <a:xfrm>
            <a:off x="71438" y="1714500"/>
            <a:ext cx="2714625" cy="923925"/>
          </a:xfrm>
          <a:prstGeom prst="rect">
            <a:avLst/>
          </a:prstGeom>
          <a:noFill/>
          <a:ln w="9525">
            <a:noFill/>
            <a:miter lim="800000"/>
            <a:headEnd/>
            <a:tailEnd/>
          </a:ln>
        </p:spPr>
      </p:pic>
      <p:pic>
        <p:nvPicPr>
          <p:cNvPr id="38916" name="Picture 4"/>
          <p:cNvPicPr>
            <a:picLocks noChangeAspect="1" noChangeArrowheads="1"/>
          </p:cNvPicPr>
          <p:nvPr/>
        </p:nvPicPr>
        <p:blipFill>
          <a:blip r:embed="rId3"/>
          <a:srcRect/>
          <a:stretch>
            <a:fillRect/>
          </a:stretch>
        </p:blipFill>
        <p:spPr bwMode="auto">
          <a:xfrm>
            <a:off x="500063" y="3071813"/>
            <a:ext cx="2714625" cy="933450"/>
          </a:xfrm>
          <a:prstGeom prst="rect">
            <a:avLst/>
          </a:prstGeom>
          <a:noFill/>
          <a:ln w="9525">
            <a:noFill/>
            <a:miter lim="800000"/>
            <a:headEnd/>
            <a:tailEnd/>
          </a:ln>
        </p:spPr>
      </p:pic>
      <p:pic>
        <p:nvPicPr>
          <p:cNvPr id="38917" name="Picture 6"/>
          <p:cNvPicPr>
            <a:picLocks noChangeAspect="1" noChangeArrowheads="1"/>
          </p:cNvPicPr>
          <p:nvPr/>
        </p:nvPicPr>
        <p:blipFill>
          <a:blip r:embed="rId4"/>
          <a:srcRect/>
          <a:stretch>
            <a:fillRect/>
          </a:stretch>
        </p:blipFill>
        <p:spPr bwMode="auto">
          <a:xfrm>
            <a:off x="214313" y="4286250"/>
            <a:ext cx="2714625" cy="1143000"/>
          </a:xfrm>
          <a:prstGeom prst="rect">
            <a:avLst/>
          </a:prstGeom>
          <a:noFill/>
          <a:ln w="9525">
            <a:noFill/>
            <a:miter lim="800000"/>
            <a:headEnd/>
            <a:tailEnd/>
          </a:ln>
        </p:spPr>
      </p:pic>
      <p:pic>
        <p:nvPicPr>
          <p:cNvPr id="38918" name="Picture 7"/>
          <p:cNvPicPr>
            <a:picLocks noChangeAspect="1" noChangeArrowheads="1"/>
          </p:cNvPicPr>
          <p:nvPr/>
        </p:nvPicPr>
        <p:blipFill>
          <a:blip r:embed="rId5"/>
          <a:srcRect/>
          <a:stretch>
            <a:fillRect/>
          </a:stretch>
        </p:blipFill>
        <p:spPr bwMode="auto">
          <a:xfrm>
            <a:off x="214313" y="5643563"/>
            <a:ext cx="2714625" cy="1038225"/>
          </a:xfrm>
          <a:prstGeom prst="rect">
            <a:avLst/>
          </a:prstGeom>
          <a:noFill/>
          <a:ln w="9525">
            <a:noFill/>
            <a:miter lim="800000"/>
            <a:headEnd/>
            <a:tailEnd/>
          </a:ln>
        </p:spPr>
      </p:pic>
      <p:sp>
        <p:nvSpPr>
          <p:cNvPr id="38919" name="Прямоугольник 7"/>
          <p:cNvSpPr>
            <a:spLocks noChangeArrowheads="1"/>
          </p:cNvSpPr>
          <p:nvPr/>
        </p:nvSpPr>
        <p:spPr bwMode="auto">
          <a:xfrm>
            <a:off x="3143250" y="1647825"/>
            <a:ext cx="5357813" cy="923925"/>
          </a:xfrm>
          <a:prstGeom prst="rect">
            <a:avLst/>
          </a:prstGeom>
          <a:noFill/>
          <a:ln w="9525">
            <a:noFill/>
            <a:miter lim="800000"/>
            <a:headEnd/>
            <a:tailEnd/>
          </a:ln>
        </p:spPr>
        <p:txBody>
          <a:bodyPr>
            <a:spAutoFit/>
          </a:bodyPr>
          <a:lstStyle/>
          <a:p>
            <a:pPr algn="just"/>
            <a:r>
              <a:rPr lang="ru-RU">
                <a:latin typeface="Calibri" pitchFamily="34" charset="0"/>
              </a:rPr>
              <a:t>Стрелка описывает входящие документы, информацию, материальные ресурсы, необходимые для выполнения функции.</a:t>
            </a:r>
          </a:p>
        </p:txBody>
      </p:sp>
      <p:sp>
        <p:nvSpPr>
          <p:cNvPr id="38920" name="Прямоугольник 8"/>
          <p:cNvSpPr>
            <a:spLocks noChangeArrowheads="1"/>
          </p:cNvSpPr>
          <p:nvPr/>
        </p:nvSpPr>
        <p:spPr bwMode="auto">
          <a:xfrm>
            <a:off x="3143250" y="2857500"/>
            <a:ext cx="5429250" cy="923925"/>
          </a:xfrm>
          <a:prstGeom prst="rect">
            <a:avLst/>
          </a:prstGeom>
          <a:noFill/>
          <a:ln w="9525">
            <a:noFill/>
            <a:miter lim="800000"/>
            <a:headEnd/>
            <a:tailEnd/>
          </a:ln>
        </p:spPr>
        <p:txBody>
          <a:bodyPr>
            <a:spAutoFit/>
          </a:bodyPr>
          <a:lstStyle/>
          <a:p>
            <a:pPr algn="just"/>
            <a:r>
              <a:rPr lang="ru-RU">
                <a:latin typeface="Calibri" pitchFamily="34" charset="0"/>
              </a:rPr>
              <a:t>Стрелка описывает исходящие документы, информацию, материальные ресурсы, являющиеся результатом выполнения функции.</a:t>
            </a:r>
          </a:p>
        </p:txBody>
      </p:sp>
      <p:sp>
        <p:nvSpPr>
          <p:cNvPr id="38921" name="Прямоугольник 9"/>
          <p:cNvSpPr>
            <a:spLocks noChangeArrowheads="1"/>
          </p:cNvSpPr>
          <p:nvPr/>
        </p:nvSpPr>
        <p:spPr bwMode="auto">
          <a:xfrm>
            <a:off x="3143250" y="3929063"/>
            <a:ext cx="5429250" cy="1477962"/>
          </a:xfrm>
          <a:prstGeom prst="rect">
            <a:avLst/>
          </a:prstGeom>
          <a:noFill/>
          <a:ln w="9525">
            <a:noFill/>
            <a:miter lim="800000"/>
            <a:headEnd/>
            <a:tailEnd/>
          </a:ln>
        </p:spPr>
        <p:txBody>
          <a:bodyPr>
            <a:spAutoFit/>
          </a:bodyPr>
          <a:lstStyle/>
          <a:p>
            <a:pPr algn="just"/>
            <a:r>
              <a:rPr lang="ru-RU">
                <a:latin typeface="Calibri" pitchFamily="34" charset="0"/>
              </a:rPr>
              <a:t>Стрелка описывает управляющее воздействия, например распоряжение, нормативный документ и т.д. В нотации IDEF0 каждая процедура должна обязательно иметь не менее одной стрелки сверху, отражающей управляющее воздействие.</a:t>
            </a:r>
          </a:p>
        </p:txBody>
      </p:sp>
      <p:sp>
        <p:nvSpPr>
          <p:cNvPr id="38922" name="Прямоугольник 10"/>
          <p:cNvSpPr>
            <a:spLocks noChangeArrowheads="1"/>
          </p:cNvSpPr>
          <p:nvPr/>
        </p:nvSpPr>
        <p:spPr bwMode="auto">
          <a:xfrm>
            <a:off x="3143250" y="5500688"/>
            <a:ext cx="5357813" cy="1200150"/>
          </a:xfrm>
          <a:prstGeom prst="rect">
            <a:avLst/>
          </a:prstGeom>
          <a:noFill/>
          <a:ln w="9525">
            <a:noFill/>
            <a:miter lim="800000"/>
            <a:headEnd/>
            <a:tailEnd/>
          </a:ln>
        </p:spPr>
        <p:txBody>
          <a:bodyPr>
            <a:spAutoFit/>
          </a:bodyPr>
          <a:lstStyle/>
          <a:p>
            <a:pPr algn="just"/>
            <a:r>
              <a:rPr lang="ru-RU">
                <a:latin typeface="Calibri" pitchFamily="34" charset="0"/>
              </a:rPr>
              <a:t>Стрелка снизу описывает т.н. механизмы, т.е. ресурсы, необходимые для выполнения процедуры, но не изменяющие в процессе ее выполнения свое состояние. Примеры: сотрудник, станок и т.д.</a:t>
            </a:r>
          </a:p>
        </p:txBody>
      </p:sp>
      <p:sp>
        <p:nvSpPr>
          <p:cNvPr id="38923" name="Прямоугольник 11"/>
          <p:cNvSpPr>
            <a:spLocks noChangeArrowheads="1"/>
          </p:cNvSpPr>
          <p:nvPr/>
        </p:nvSpPr>
        <p:spPr bwMode="auto">
          <a:xfrm>
            <a:off x="822325" y="1416050"/>
            <a:ext cx="1579563" cy="369888"/>
          </a:xfrm>
          <a:prstGeom prst="rect">
            <a:avLst/>
          </a:prstGeom>
          <a:noFill/>
          <a:ln w="9525">
            <a:noFill/>
            <a:miter lim="800000"/>
            <a:headEnd/>
            <a:tailEnd/>
          </a:ln>
        </p:spPr>
        <p:txBody>
          <a:bodyPr wrap="none">
            <a:spAutoFit/>
          </a:bodyPr>
          <a:lstStyle/>
          <a:p>
            <a:r>
              <a:rPr lang="ru-RU" i="1">
                <a:latin typeface="Calibri" pitchFamily="34" charset="0"/>
              </a:rPr>
              <a:t>«Вход» (</a:t>
            </a:r>
            <a:r>
              <a:rPr lang="en-US" i="1">
                <a:latin typeface="Calibri" pitchFamily="34" charset="0"/>
              </a:rPr>
              <a:t>Input)</a:t>
            </a:r>
            <a:endParaRPr lang="ru-RU" i="1">
              <a:latin typeface="Calibri" pitchFamily="34" charset="0"/>
            </a:endParaRPr>
          </a:p>
        </p:txBody>
      </p:sp>
      <p:sp>
        <p:nvSpPr>
          <p:cNvPr id="38924" name="Прямоугольник 12"/>
          <p:cNvSpPr>
            <a:spLocks noChangeArrowheads="1"/>
          </p:cNvSpPr>
          <p:nvPr/>
        </p:nvSpPr>
        <p:spPr bwMode="auto">
          <a:xfrm>
            <a:off x="642938" y="2773363"/>
            <a:ext cx="1906587" cy="369887"/>
          </a:xfrm>
          <a:prstGeom prst="rect">
            <a:avLst/>
          </a:prstGeom>
          <a:noFill/>
          <a:ln w="9525">
            <a:noFill/>
            <a:miter lim="800000"/>
            <a:headEnd/>
            <a:tailEnd/>
          </a:ln>
        </p:spPr>
        <p:txBody>
          <a:bodyPr wrap="none">
            <a:spAutoFit/>
          </a:bodyPr>
          <a:lstStyle/>
          <a:p>
            <a:r>
              <a:rPr lang="ru-RU" i="1">
                <a:latin typeface="Calibri" pitchFamily="34" charset="0"/>
              </a:rPr>
              <a:t>«Выход» (</a:t>
            </a:r>
            <a:r>
              <a:rPr lang="en-US" i="1">
                <a:latin typeface="Calibri" pitchFamily="34" charset="0"/>
              </a:rPr>
              <a:t>Output)</a:t>
            </a:r>
            <a:endParaRPr lang="ru-RU" i="1">
              <a:latin typeface="Calibri" pitchFamily="34" charset="0"/>
            </a:endParaRPr>
          </a:p>
        </p:txBody>
      </p:sp>
      <p:sp>
        <p:nvSpPr>
          <p:cNvPr id="38925" name="Прямоугольник 13"/>
          <p:cNvSpPr>
            <a:spLocks noChangeArrowheads="1"/>
          </p:cNvSpPr>
          <p:nvPr/>
        </p:nvSpPr>
        <p:spPr bwMode="auto">
          <a:xfrm>
            <a:off x="428625" y="4000500"/>
            <a:ext cx="2479675" cy="369888"/>
          </a:xfrm>
          <a:prstGeom prst="rect">
            <a:avLst/>
          </a:prstGeom>
          <a:noFill/>
          <a:ln w="9525">
            <a:noFill/>
            <a:miter lim="800000"/>
            <a:headEnd/>
            <a:tailEnd/>
          </a:ln>
        </p:spPr>
        <p:txBody>
          <a:bodyPr wrap="none">
            <a:spAutoFit/>
          </a:bodyPr>
          <a:lstStyle/>
          <a:p>
            <a:r>
              <a:rPr lang="ru-RU" i="1">
                <a:latin typeface="Calibri" pitchFamily="34" charset="0"/>
              </a:rPr>
              <a:t>«Управление» (</a:t>
            </a:r>
            <a:r>
              <a:rPr lang="en-US" i="1">
                <a:latin typeface="Calibri" pitchFamily="34" charset="0"/>
              </a:rPr>
              <a:t>Control)</a:t>
            </a:r>
            <a:endParaRPr lang="ru-RU" i="1">
              <a:latin typeface="Calibri" pitchFamily="34" charset="0"/>
            </a:endParaRPr>
          </a:p>
        </p:txBody>
      </p:sp>
      <p:sp>
        <p:nvSpPr>
          <p:cNvPr id="38926" name="Прямоугольник 14"/>
          <p:cNvSpPr>
            <a:spLocks noChangeArrowheads="1"/>
          </p:cNvSpPr>
          <p:nvPr/>
        </p:nvSpPr>
        <p:spPr bwMode="auto">
          <a:xfrm>
            <a:off x="285750" y="5345113"/>
            <a:ext cx="2730500" cy="369887"/>
          </a:xfrm>
          <a:prstGeom prst="rect">
            <a:avLst/>
          </a:prstGeom>
          <a:noFill/>
          <a:ln w="9525">
            <a:noFill/>
            <a:miter lim="800000"/>
            <a:headEnd/>
            <a:tailEnd/>
          </a:ln>
        </p:spPr>
        <p:txBody>
          <a:bodyPr wrap="none">
            <a:spAutoFit/>
          </a:bodyPr>
          <a:lstStyle/>
          <a:p>
            <a:r>
              <a:rPr lang="ru-RU" i="1">
                <a:latin typeface="Calibri" pitchFamily="34" charset="0"/>
              </a:rPr>
              <a:t>«Механизм» (</a:t>
            </a:r>
            <a:r>
              <a:rPr lang="en-US" i="1">
                <a:latin typeface="Calibri" pitchFamily="34" charset="0"/>
              </a:rPr>
              <a:t>Mechanism)</a:t>
            </a:r>
            <a:endParaRPr lang="ru-RU" i="1">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p:txBody>
          <a:bodyPr/>
          <a:lstStyle/>
          <a:p>
            <a:pPr eaLnBrk="1" hangingPunct="1"/>
            <a:r>
              <a:rPr lang="ru-RU" b="1" smtClean="0"/>
              <a:t>Общая модель БП</a:t>
            </a:r>
          </a:p>
        </p:txBody>
      </p:sp>
      <p:pic>
        <p:nvPicPr>
          <p:cNvPr id="39939" name="Picture 2"/>
          <p:cNvPicPr>
            <a:picLocks noChangeAspect="1" noChangeArrowheads="1"/>
          </p:cNvPicPr>
          <p:nvPr/>
        </p:nvPicPr>
        <p:blipFill>
          <a:blip r:embed="rId2"/>
          <a:srcRect/>
          <a:stretch>
            <a:fillRect/>
          </a:stretch>
        </p:blipFill>
        <p:spPr bwMode="auto">
          <a:xfrm>
            <a:off x="357188" y="1357313"/>
            <a:ext cx="8572500" cy="4799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71438"/>
            <a:ext cx="8229600" cy="1143000"/>
          </a:xfrm>
        </p:spPr>
        <p:txBody>
          <a:bodyPr/>
          <a:lstStyle/>
          <a:p>
            <a:pPr eaLnBrk="1" hangingPunct="1"/>
            <a:r>
              <a:rPr lang="ru-RU" b="1" smtClean="0"/>
              <a:t>Организационная диаграмма</a:t>
            </a:r>
          </a:p>
        </p:txBody>
      </p:sp>
      <p:sp>
        <p:nvSpPr>
          <p:cNvPr id="3" name="Содержимое 2"/>
          <p:cNvSpPr>
            <a:spLocks noGrp="1"/>
          </p:cNvSpPr>
          <p:nvPr>
            <p:ph idx="1"/>
          </p:nvPr>
        </p:nvSpPr>
        <p:spPr>
          <a:xfrm>
            <a:off x="214313" y="1285875"/>
            <a:ext cx="8715375" cy="5286375"/>
          </a:xfrm>
        </p:spPr>
        <p:txBody>
          <a:bodyPr rtlCol="0">
            <a:normAutofit fontScale="92500" lnSpcReduction="20000"/>
          </a:bodyPr>
          <a:lstStyle/>
          <a:p>
            <a:pPr algn="just" eaLnBrk="1" fontAlgn="auto" hangingPunct="1">
              <a:spcAft>
                <a:spcPts val="0"/>
              </a:spcAft>
              <a:buFont typeface="Arial" pitchFamily="34" charset="0"/>
              <a:buChar char="•"/>
              <a:defRPr/>
            </a:pPr>
            <a:r>
              <a:rPr lang="ru-RU" i="1" dirty="0" smtClean="0"/>
              <a:t>Организационная диаграмма </a:t>
            </a:r>
            <a:r>
              <a:rPr lang="ru-RU" dirty="0" smtClean="0"/>
              <a:t>— это схема иерархии отчетности, которая обычно используется для отображения отношений между сотрудниками, должностями и группами.</a:t>
            </a:r>
          </a:p>
          <a:p>
            <a:pPr algn="just" eaLnBrk="1" fontAlgn="auto" hangingPunct="1">
              <a:spcAft>
                <a:spcPts val="0"/>
              </a:spcAft>
              <a:buFont typeface="Arial" pitchFamily="34" charset="0"/>
              <a:buChar char="•"/>
              <a:defRPr/>
            </a:pPr>
            <a:r>
              <a:rPr lang="ru-RU" dirty="0" smtClean="0"/>
              <a:t>Организационные диаграммы могут быть как простыми схемами, так и большими и сложными на основе сведений из внешнего источника данных. Фигуры организационной диаграммы могут отображать основные сведения, например, имя и должность, или подробные сведения, например, отдел и учетный отдел. К фигурам организационной диаграммы можно даже добавлять рисунки.</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Декомпозиция функциональных блоков. IDEF0"/>
          <p:cNvPicPr>
            <a:picLocks noChangeAspect="1" noChangeArrowheads="1"/>
          </p:cNvPicPr>
          <p:nvPr/>
        </p:nvPicPr>
        <p:blipFill>
          <a:blip r:embed="rId2"/>
          <a:srcRect/>
          <a:stretch>
            <a:fillRect/>
          </a:stretch>
        </p:blipFill>
        <p:spPr bwMode="auto">
          <a:xfrm>
            <a:off x="571500" y="36513"/>
            <a:ext cx="5286375" cy="6750050"/>
          </a:xfrm>
          <a:prstGeom prst="rect">
            <a:avLst/>
          </a:prstGeom>
          <a:noFill/>
          <a:ln w="9525">
            <a:noFill/>
            <a:miter lim="800000"/>
            <a:headEnd/>
            <a:tailEnd/>
          </a:ln>
        </p:spPr>
      </p:pic>
      <p:sp>
        <p:nvSpPr>
          <p:cNvPr id="40963" name="Прямоугольник 4"/>
          <p:cNvSpPr>
            <a:spLocks noChangeArrowheads="1"/>
          </p:cNvSpPr>
          <p:nvPr/>
        </p:nvSpPr>
        <p:spPr bwMode="auto">
          <a:xfrm>
            <a:off x="6215063" y="5643563"/>
            <a:ext cx="2714625" cy="1016000"/>
          </a:xfrm>
          <a:prstGeom prst="rect">
            <a:avLst/>
          </a:prstGeom>
          <a:noFill/>
          <a:ln w="9525">
            <a:noFill/>
            <a:miter lim="800000"/>
            <a:headEnd/>
            <a:tailEnd/>
          </a:ln>
        </p:spPr>
        <p:txBody>
          <a:bodyPr>
            <a:spAutoFit/>
          </a:bodyPr>
          <a:lstStyle/>
          <a:p>
            <a:pPr algn="ctr"/>
            <a:r>
              <a:rPr lang="ru-RU" sz="2000" b="1">
                <a:latin typeface="Calibri" pitchFamily="34" charset="0"/>
              </a:rPr>
              <a:t>Декомпозиция функциональных блоков</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p:txBody>
          <a:bodyPr/>
          <a:lstStyle/>
          <a:p>
            <a:pPr eaLnBrk="1" hangingPunct="1"/>
            <a:r>
              <a:rPr lang="ru-RU" b="1" smtClean="0"/>
              <a:t>Требования</a:t>
            </a:r>
          </a:p>
        </p:txBody>
      </p:sp>
      <p:sp>
        <p:nvSpPr>
          <p:cNvPr id="3" name="Содержимое 2"/>
          <p:cNvSpPr>
            <a:spLocks noGrp="1"/>
          </p:cNvSpPr>
          <p:nvPr>
            <p:ph idx="1"/>
          </p:nvPr>
        </p:nvSpPr>
        <p:spPr>
          <a:xfrm>
            <a:off x="528638" y="1285875"/>
            <a:ext cx="8043862" cy="5000625"/>
          </a:xfrm>
        </p:spPr>
        <p:txBody>
          <a:bodyPr rtlCol="0">
            <a:normAutofit fontScale="62500" lnSpcReduction="20000"/>
          </a:bodyPr>
          <a:lstStyle/>
          <a:p>
            <a:pPr algn="just" eaLnBrk="1" fontAlgn="auto" hangingPunct="1">
              <a:spcAft>
                <a:spcPts val="0"/>
              </a:spcAft>
              <a:buFont typeface="Arial" pitchFamily="34" charset="0"/>
              <a:buChar char="•"/>
              <a:defRPr/>
            </a:pPr>
            <a:r>
              <a:rPr lang="ru-RU" dirty="0" smtClean="0"/>
              <a:t>Каждая интерфейсная дуга должна иметь свое уникальное наименование (</a:t>
            </a:r>
            <a:r>
              <a:rPr lang="ru-RU" dirty="0" err="1" smtClean="0"/>
              <a:t>Arrow</a:t>
            </a:r>
            <a:r>
              <a:rPr lang="ru-RU" dirty="0" smtClean="0"/>
              <a:t> </a:t>
            </a:r>
            <a:r>
              <a:rPr lang="ru-RU" dirty="0" err="1" smtClean="0"/>
              <a:t>Label</a:t>
            </a:r>
            <a:r>
              <a:rPr lang="ru-RU" dirty="0" smtClean="0"/>
              <a:t>). Наименование должно быть оборотом существительного.</a:t>
            </a:r>
          </a:p>
          <a:p>
            <a:pPr algn="just" eaLnBrk="1" fontAlgn="auto" hangingPunct="1">
              <a:spcAft>
                <a:spcPts val="0"/>
              </a:spcAft>
              <a:buFont typeface="Arial" pitchFamily="34" charset="0"/>
              <a:buChar char="•"/>
              <a:defRPr/>
            </a:pPr>
            <a:r>
              <a:rPr lang="ru-RU" dirty="0" smtClean="0"/>
              <a:t>«источником» может быть только выходная сторона блока, а «приёмником» любая из трех оставшихся.</a:t>
            </a:r>
          </a:p>
          <a:p>
            <a:pPr algn="just" eaLnBrk="1" fontAlgn="auto" hangingPunct="1">
              <a:spcAft>
                <a:spcPts val="0"/>
              </a:spcAft>
              <a:buFont typeface="Arial" pitchFamily="34" charset="0"/>
              <a:buChar char="•"/>
              <a:defRPr/>
            </a:pPr>
            <a:r>
              <a:rPr lang="ru-RU" dirty="0" smtClean="0"/>
              <a:t>Любой функциональный блок должен иметь по крайней мере одну управляющую интерфейсную дугу и одну исходящую.</a:t>
            </a:r>
          </a:p>
          <a:p>
            <a:pPr algn="just" eaLnBrk="1" fontAlgn="auto" hangingPunct="1">
              <a:spcAft>
                <a:spcPts val="0"/>
              </a:spcAft>
              <a:buFont typeface="Arial" pitchFamily="34" charset="0"/>
              <a:buChar char="•"/>
              <a:defRPr/>
            </a:pPr>
            <a:r>
              <a:rPr lang="ru-RU" dirty="0" smtClean="0"/>
              <a:t>В пояснительном тексте к контекстной диаграмме должна быть указана цель (</a:t>
            </a:r>
            <a:r>
              <a:rPr lang="ru-RU" dirty="0" err="1" smtClean="0"/>
              <a:t>Purpose</a:t>
            </a:r>
            <a:r>
              <a:rPr lang="ru-RU" dirty="0" smtClean="0"/>
              <a:t>) построения диаграммы в виде краткого описания и зафиксирована точка зрения (</a:t>
            </a:r>
            <a:r>
              <a:rPr lang="ru-RU" dirty="0" err="1" smtClean="0"/>
              <a:t>Viewpoint</a:t>
            </a:r>
            <a:r>
              <a:rPr lang="ru-RU" dirty="0" smtClean="0"/>
              <a:t>).</a:t>
            </a:r>
          </a:p>
          <a:p>
            <a:pPr algn="just" eaLnBrk="1" fontAlgn="auto" hangingPunct="1">
              <a:spcAft>
                <a:spcPts val="0"/>
              </a:spcAft>
              <a:buFont typeface="Arial" pitchFamily="34" charset="0"/>
              <a:buChar char="•"/>
              <a:defRPr/>
            </a:pPr>
            <a:r>
              <a:rPr lang="ru-RU" dirty="0" smtClean="0"/>
              <a:t>Глоссарий (</a:t>
            </a:r>
            <a:r>
              <a:rPr lang="ru-RU" dirty="0" err="1" smtClean="0"/>
              <a:t>Glossary</a:t>
            </a:r>
            <a:r>
              <a:rPr lang="ru-RU" dirty="0" smtClean="0"/>
              <a:t>). Для каждого из элементов IDEF0: диаграмм, функциональных блоков, интерфейсных дуг существующий стандарт подразумевает создание и поддержание набора соответствующих определений, ключевых слов, повествовательных изложений и т.д., которые характеризуют объект, отображенный данным элементом.</a:t>
            </a:r>
          </a:p>
          <a:p>
            <a:pPr algn="just" eaLnBrk="1" fontAlgn="auto" hangingPunct="1">
              <a:spcAft>
                <a:spcPts val="0"/>
              </a:spcAft>
              <a:buFont typeface="Arial" pitchFamily="34" charset="0"/>
              <a:buChar char="•"/>
              <a:defRPr/>
            </a:pPr>
            <a:r>
              <a:rPr lang="ru-RU" dirty="0" smtClean="0"/>
              <a:t>Все функциональные блоки должны быть расположены каскадным образом.</a:t>
            </a: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b="1" dirty="0" smtClean="0"/>
              <a:t>Ограничения сложности </a:t>
            </a:r>
            <a:r>
              <a:rPr lang="en-US" b="1" dirty="0" smtClean="0"/>
              <a:t>IDEF0-</a:t>
            </a:r>
            <a:r>
              <a:rPr lang="ru-RU" b="1" dirty="0" smtClean="0"/>
              <a:t>диаграмм</a:t>
            </a:r>
            <a:endParaRPr lang="ru-RU" dirty="0"/>
          </a:p>
        </p:txBody>
      </p:sp>
      <p:sp>
        <p:nvSpPr>
          <p:cNvPr id="3" name="Содержимое 2"/>
          <p:cNvSpPr>
            <a:spLocks noGrp="1"/>
          </p:cNvSpPr>
          <p:nvPr>
            <p:ph idx="1"/>
          </p:nvPr>
        </p:nvSpPr>
        <p:spPr/>
        <p:txBody>
          <a:bodyPr rtlCol="0">
            <a:normAutofit fontScale="85000" lnSpcReduction="10000"/>
          </a:bodyPr>
          <a:lstStyle/>
          <a:p>
            <a:pPr algn="just" eaLnBrk="1" fontAlgn="auto" hangingPunct="1">
              <a:spcAft>
                <a:spcPts val="0"/>
              </a:spcAft>
              <a:buFont typeface="Arial" pitchFamily="34" charset="0"/>
              <a:buChar char="•"/>
              <a:defRPr/>
            </a:pPr>
            <a:r>
              <a:rPr lang="ru-RU" dirty="0" smtClean="0"/>
              <a:t>Ограничение количества функциональных блоков на диаграмме тремя-шестью. Верхний предел (шесть) заставляет разработчика использовать иерархии при описании сложных предметов, а нижний предел (три) гарантирует, что на соответствующей диаграмме достаточно деталей, чтобы оправдать ее создание;</a:t>
            </a:r>
          </a:p>
          <a:p>
            <a:pPr algn="just" eaLnBrk="1" fontAlgn="auto" hangingPunct="1">
              <a:spcAft>
                <a:spcPts val="0"/>
              </a:spcAft>
              <a:buFont typeface="Arial" pitchFamily="34" charset="0"/>
              <a:buChar char="•"/>
              <a:defRPr/>
            </a:pPr>
            <a:r>
              <a:rPr lang="ru-RU" dirty="0" smtClean="0"/>
              <a:t>Ограничение количества подходящих к одному функциональному блоку (выходящих из одного функционального блока) интерфейсных дуг четырьмя.</a:t>
            </a: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p:txBody>
          <a:bodyPr/>
          <a:lstStyle/>
          <a:p>
            <a:pPr eaLnBrk="1" hangingPunct="1"/>
            <a:r>
              <a:rPr lang="ru-RU" b="1" smtClean="0"/>
              <a:t>Типы диаграмм в </a:t>
            </a:r>
            <a:r>
              <a:rPr lang="en-US" b="1" smtClean="0"/>
              <a:t>IDEF3</a:t>
            </a:r>
            <a:endParaRPr lang="ru-RU" b="1" smtClean="0"/>
          </a:p>
        </p:txBody>
      </p:sp>
      <p:sp>
        <p:nvSpPr>
          <p:cNvPr id="44035" name="Содержимое 2"/>
          <p:cNvSpPr>
            <a:spLocks noGrp="1"/>
          </p:cNvSpPr>
          <p:nvPr>
            <p:ph idx="1"/>
          </p:nvPr>
        </p:nvSpPr>
        <p:spPr/>
        <p:txBody>
          <a:bodyPr/>
          <a:lstStyle/>
          <a:p>
            <a:pPr algn="just" eaLnBrk="1" hangingPunct="1"/>
            <a:r>
              <a:rPr lang="ru-RU" smtClean="0"/>
              <a:t>Описания Последовательности Этапов Процесса (Process Flow Description Diagrams, PFDD)</a:t>
            </a:r>
          </a:p>
          <a:p>
            <a:pPr algn="just" eaLnBrk="1" hangingPunct="1"/>
            <a:r>
              <a:rPr lang="ru-RU" smtClean="0"/>
              <a:t>Состояния Объекта в и его Трансформаций Процессе (Object State Transition Network, OSTN)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1"/>
          <p:cNvSpPr>
            <a:spLocks noGrp="1"/>
          </p:cNvSpPr>
          <p:nvPr>
            <p:ph type="title"/>
          </p:nvPr>
        </p:nvSpPr>
        <p:spPr/>
        <p:txBody>
          <a:bodyPr/>
          <a:lstStyle/>
          <a:p>
            <a:pPr eaLnBrk="1" hangingPunct="1"/>
            <a:r>
              <a:rPr lang="ru-RU" b="1" smtClean="0"/>
              <a:t>Пример </a:t>
            </a:r>
            <a:r>
              <a:rPr lang="en-US" b="1" smtClean="0"/>
              <a:t>PFDD </a:t>
            </a:r>
            <a:r>
              <a:rPr lang="ru-RU" b="1" smtClean="0"/>
              <a:t>диаграммы</a:t>
            </a:r>
          </a:p>
        </p:txBody>
      </p:sp>
      <p:pic>
        <p:nvPicPr>
          <p:cNvPr id="45059" name="Picture 2"/>
          <p:cNvPicPr>
            <a:picLocks noChangeAspect="1" noChangeArrowheads="1"/>
          </p:cNvPicPr>
          <p:nvPr/>
        </p:nvPicPr>
        <p:blipFill>
          <a:blip r:embed="rId3"/>
          <a:srcRect/>
          <a:stretch>
            <a:fillRect/>
          </a:stretch>
        </p:blipFill>
        <p:spPr bwMode="auto">
          <a:xfrm>
            <a:off x="571500" y="2109788"/>
            <a:ext cx="8081963"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p:cNvSpPr>
            <a:spLocks noGrp="1"/>
          </p:cNvSpPr>
          <p:nvPr>
            <p:ph type="title"/>
          </p:nvPr>
        </p:nvSpPr>
        <p:spPr/>
        <p:txBody>
          <a:bodyPr/>
          <a:lstStyle/>
          <a:p>
            <a:pPr eaLnBrk="1" hangingPunct="1"/>
            <a:r>
              <a:rPr lang="ru-RU" b="1" smtClean="0"/>
              <a:t>Пример </a:t>
            </a:r>
            <a:r>
              <a:rPr lang="en-US" b="1" smtClean="0"/>
              <a:t>OSTN </a:t>
            </a:r>
            <a:r>
              <a:rPr lang="ru-RU" b="1" smtClean="0"/>
              <a:t>диаграммы</a:t>
            </a:r>
          </a:p>
        </p:txBody>
      </p:sp>
      <p:pic>
        <p:nvPicPr>
          <p:cNvPr id="46083" name="Picture 2"/>
          <p:cNvPicPr>
            <a:picLocks noGrp="1" noChangeAspect="1" noChangeArrowheads="1"/>
          </p:cNvPicPr>
          <p:nvPr>
            <p:ph idx="1"/>
          </p:nvPr>
        </p:nvPicPr>
        <p:blipFill>
          <a:blip r:embed="rId3"/>
          <a:srcRect/>
          <a:stretch>
            <a:fillRect/>
          </a:stretch>
        </p:blipFill>
        <p:spPr>
          <a:xfrm>
            <a:off x="1000125" y="1428750"/>
            <a:ext cx="7143750" cy="5016500"/>
          </a:xfr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p:cNvSpPr>
            <a:spLocks noGrp="1"/>
          </p:cNvSpPr>
          <p:nvPr>
            <p:ph type="title"/>
          </p:nvPr>
        </p:nvSpPr>
        <p:spPr/>
        <p:txBody>
          <a:bodyPr/>
          <a:lstStyle/>
          <a:p>
            <a:pPr eaLnBrk="1" hangingPunct="1"/>
            <a:r>
              <a:rPr lang="ru-RU" b="1" smtClean="0"/>
              <a:t>Объекты</a:t>
            </a:r>
          </a:p>
        </p:txBody>
      </p:sp>
      <p:pic>
        <p:nvPicPr>
          <p:cNvPr id="47107" name="Picture 3"/>
          <p:cNvPicPr>
            <a:picLocks noChangeAspect="1" noChangeArrowheads="1"/>
          </p:cNvPicPr>
          <p:nvPr/>
        </p:nvPicPr>
        <p:blipFill>
          <a:blip r:embed="rId3"/>
          <a:srcRect/>
          <a:stretch>
            <a:fillRect/>
          </a:stretch>
        </p:blipFill>
        <p:spPr bwMode="auto">
          <a:xfrm>
            <a:off x="214313" y="2000250"/>
            <a:ext cx="3446462" cy="1285875"/>
          </a:xfrm>
          <a:prstGeom prst="rect">
            <a:avLst/>
          </a:prstGeom>
          <a:noFill/>
          <a:ln w="9525">
            <a:noFill/>
            <a:miter lim="800000"/>
            <a:headEnd/>
            <a:tailEnd/>
          </a:ln>
        </p:spPr>
      </p:pic>
      <p:pic>
        <p:nvPicPr>
          <p:cNvPr id="47108" name="Picture 4"/>
          <p:cNvPicPr>
            <a:picLocks noChangeAspect="1" noChangeArrowheads="1"/>
          </p:cNvPicPr>
          <p:nvPr/>
        </p:nvPicPr>
        <p:blipFill>
          <a:blip r:embed="rId4"/>
          <a:srcRect/>
          <a:stretch>
            <a:fillRect/>
          </a:stretch>
        </p:blipFill>
        <p:spPr bwMode="auto">
          <a:xfrm>
            <a:off x="214313" y="4143375"/>
            <a:ext cx="3411537" cy="1285875"/>
          </a:xfrm>
          <a:prstGeom prst="rect">
            <a:avLst/>
          </a:prstGeom>
          <a:noFill/>
          <a:ln w="9525">
            <a:noFill/>
            <a:miter lim="800000"/>
            <a:headEnd/>
            <a:tailEnd/>
          </a:ln>
        </p:spPr>
      </p:pic>
      <p:sp>
        <p:nvSpPr>
          <p:cNvPr id="47109" name="Прямоугольник 8"/>
          <p:cNvSpPr>
            <a:spLocks noChangeArrowheads="1"/>
          </p:cNvSpPr>
          <p:nvPr/>
        </p:nvSpPr>
        <p:spPr bwMode="auto">
          <a:xfrm>
            <a:off x="857250" y="1643063"/>
            <a:ext cx="2517775" cy="369887"/>
          </a:xfrm>
          <a:prstGeom prst="rect">
            <a:avLst/>
          </a:prstGeom>
          <a:noFill/>
          <a:ln w="9525">
            <a:noFill/>
            <a:miter lim="800000"/>
            <a:headEnd/>
            <a:tailEnd/>
          </a:ln>
        </p:spPr>
        <p:txBody>
          <a:bodyPr wrap="none">
            <a:spAutoFit/>
          </a:bodyPr>
          <a:lstStyle/>
          <a:p>
            <a:r>
              <a:rPr lang="ru-RU" i="1">
                <a:latin typeface="Calibri" pitchFamily="34" charset="0"/>
              </a:rPr>
              <a:t>Модель работы (</a:t>
            </a:r>
            <a:r>
              <a:rPr lang="en-US" i="1">
                <a:latin typeface="Calibri" pitchFamily="34" charset="0"/>
              </a:rPr>
              <a:t>UOW)</a:t>
            </a:r>
            <a:endParaRPr lang="ru-RU" i="1">
              <a:latin typeface="Calibri" pitchFamily="34" charset="0"/>
            </a:endParaRPr>
          </a:p>
        </p:txBody>
      </p:sp>
      <p:sp>
        <p:nvSpPr>
          <p:cNvPr id="47110" name="Прямоугольник 9"/>
          <p:cNvSpPr>
            <a:spLocks noChangeArrowheads="1"/>
          </p:cNvSpPr>
          <p:nvPr/>
        </p:nvSpPr>
        <p:spPr bwMode="auto">
          <a:xfrm>
            <a:off x="928688" y="3786188"/>
            <a:ext cx="2108200" cy="369887"/>
          </a:xfrm>
          <a:prstGeom prst="rect">
            <a:avLst/>
          </a:prstGeom>
          <a:noFill/>
          <a:ln w="9525">
            <a:noFill/>
            <a:miter lim="800000"/>
            <a:headEnd/>
            <a:tailEnd/>
          </a:ln>
        </p:spPr>
        <p:txBody>
          <a:bodyPr wrap="none">
            <a:spAutoFit/>
          </a:bodyPr>
          <a:lstStyle/>
          <a:p>
            <a:r>
              <a:rPr lang="ru-RU" i="1">
                <a:latin typeface="Calibri" pitchFamily="34" charset="0"/>
              </a:rPr>
              <a:t>Ссылочный объект</a:t>
            </a:r>
          </a:p>
        </p:txBody>
      </p:sp>
      <p:sp>
        <p:nvSpPr>
          <p:cNvPr id="47111" name="Прямоугольник 10"/>
          <p:cNvSpPr>
            <a:spLocks noChangeArrowheads="1"/>
          </p:cNvSpPr>
          <p:nvPr/>
        </p:nvSpPr>
        <p:spPr bwMode="auto">
          <a:xfrm>
            <a:off x="4071938" y="1928813"/>
            <a:ext cx="3929062" cy="1200150"/>
          </a:xfrm>
          <a:prstGeom prst="rect">
            <a:avLst/>
          </a:prstGeom>
          <a:noFill/>
          <a:ln w="9525">
            <a:noFill/>
            <a:miter lim="800000"/>
            <a:headEnd/>
            <a:tailEnd/>
          </a:ln>
        </p:spPr>
        <p:txBody>
          <a:bodyPr>
            <a:spAutoFit/>
          </a:bodyPr>
          <a:lstStyle/>
          <a:p>
            <a:pPr algn="just"/>
            <a:r>
              <a:rPr lang="ru-RU">
                <a:latin typeface="Calibri" pitchFamily="34" charset="0"/>
              </a:rPr>
              <a:t>Объект служит для описания функций (процедур, работ), выполняемых подразделениями/сотрудниками предприятия.</a:t>
            </a:r>
          </a:p>
        </p:txBody>
      </p:sp>
      <p:sp>
        <p:nvSpPr>
          <p:cNvPr id="47112" name="Прямоугольник 11"/>
          <p:cNvSpPr>
            <a:spLocks noChangeArrowheads="1"/>
          </p:cNvSpPr>
          <p:nvPr/>
        </p:nvSpPr>
        <p:spPr bwMode="auto">
          <a:xfrm>
            <a:off x="4071938" y="4000500"/>
            <a:ext cx="4214812" cy="1477963"/>
          </a:xfrm>
          <a:prstGeom prst="rect">
            <a:avLst/>
          </a:prstGeom>
          <a:noFill/>
          <a:ln w="9525">
            <a:noFill/>
            <a:miter lim="800000"/>
            <a:headEnd/>
            <a:tailEnd/>
          </a:ln>
        </p:spPr>
        <p:txBody>
          <a:bodyPr>
            <a:spAutoFit/>
          </a:bodyPr>
          <a:lstStyle/>
          <a:p>
            <a:pPr algn="just"/>
            <a:r>
              <a:rPr lang="ru-RU">
                <a:latin typeface="Calibri" pitchFamily="34" charset="0"/>
              </a:rPr>
              <a:t>Объект, используемый для описания ссылок на другие диаграммы модели, циклические переходы в рамках одной модели, различные комментарии к функциям.</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Заголовок 1"/>
          <p:cNvSpPr>
            <a:spLocks noGrp="1"/>
          </p:cNvSpPr>
          <p:nvPr>
            <p:ph type="title"/>
          </p:nvPr>
        </p:nvSpPr>
        <p:spPr>
          <a:xfrm>
            <a:off x="457200" y="0"/>
            <a:ext cx="8229600" cy="1143000"/>
          </a:xfrm>
        </p:spPr>
        <p:txBody>
          <a:bodyPr/>
          <a:lstStyle/>
          <a:p>
            <a:pPr eaLnBrk="1" hangingPunct="1"/>
            <a:r>
              <a:rPr lang="ru-RU" b="1" smtClean="0"/>
              <a:t>Объекты</a:t>
            </a:r>
          </a:p>
        </p:txBody>
      </p:sp>
      <p:pic>
        <p:nvPicPr>
          <p:cNvPr id="48131" name="Picture 3"/>
          <p:cNvPicPr>
            <a:picLocks noChangeAspect="1" noChangeArrowheads="1"/>
          </p:cNvPicPr>
          <p:nvPr/>
        </p:nvPicPr>
        <p:blipFill>
          <a:blip r:embed="rId2"/>
          <a:srcRect/>
          <a:stretch>
            <a:fillRect/>
          </a:stretch>
        </p:blipFill>
        <p:spPr bwMode="auto">
          <a:xfrm>
            <a:off x="4214813" y="1357313"/>
            <a:ext cx="785812" cy="785812"/>
          </a:xfrm>
          <a:prstGeom prst="rect">
            <a:avLst/>
          </a:prstGeom>
          <a:noFill/>
          <a:ln w="9525">
            <a:noFill/>
            <a:miter lim="800000"/>
            <a:headEnd/>
            <a:tailEnd/>
          </a:ln>
        </p:spPr>
      </p:pic>
      <p:pic>
        <p:nvPicPr>
          <p:cNvPr id="48132" name="Picture 4"/>
          <p:cNvPicPr>
            <a:picLocks noChangeAspect="1" noChangeArrowheads="1"/>
          </p:cNvPicPr>
          <p:nvPr/>
        </p:nvPicPr>
        <p:blipFill>
          <a:blip r:embed="rId3"/>
          <a:srcRect/>
          <a:stretch>
            <a:fillRect/>
          </a:stretch>
        </p:blipFill>
        <p:spPr bwMode="auto">
          <a:xfrm>
            <a:off x="4214813" y="2643188"/>
            <a:ext cx="785812" cy="785812"/>
          </a:xfrm>
          <a:prstGeom prst="rect">
            <a:avLst/>
          </a:prstGeom>
          <a:noFill/>
          <a:ln w="9525">
            <a:noFill/>
            <a:miter lim="800000"/>
            <a:headEnd/>
            <a:tailEnd/>
          </a:ln>
        </p:spPr>
      </p:pic>
      <p:sp>
        <p:nvSpPr>
          <p:cNvPr id="48133" name="Прямоугольник 9"/>
          <p:cNvSpPr>
            <a:spLocks noChangeArrowheads="1"/>
          </p:cNvSpPr>
          <p:nvPr/>
        </p:nvSpPr>
        <p:spPr bwMode="auto">
          <a:xfrm>
            <a:off x="3643313" y="1000125"/>
            <a:ext cx="2025650" cy="369888"/>
          </a:xfrm>
          <a:prstGeom prst="rect">
            <a:avLst/>
          </a:prstGeom>
          <a:noFill/>
          <a:ln w="9525">
            <a:noFill/>
            <a:miter lim="800000"/>
            <a:headEnd/>
            <a:tailEnd/>
          </a:ln>
        </p:spPr>
        <p:txBody>
          <a:bodyPr wrap="none">
            <a:spAutoFit/>
          </a:bodyPr>
          <a:lstStyle/>
          <a:p>
            <a:r>
              <a:rPr lang="ru-RU" b="1">
                <a:latin typeface="Calibri" pitchFamily="34" charset="0"/>
              </a:rPr>
              <a:t>Асинхронный «И»</a:t>
            </a:r>
          </a:p>
        </p:txBody>
      </p:sp>
      <p:sp>
        <p:nvSpPr>
          <p:cNvPr id="48134" name="Прямоугольник 10"/>
          <p:cNvSpPr>
            <a:spLocks noChangeArrowheads="1"/>
          </p:cNvSpPr>
          <p:nvPr/>
        </p:nvSpPr>
        <p:spPr bwMode="auto">
          <a:xfrm>
            <a:off x="3643313" y="2286000"/>
            <a:ext cx="1914525" cy="369888"/>
          </a:xfrm>
          <a:prstGeom prst="rect">
            <a:avLst/>
          </a:prstGeom>
          <a:noFill/>
          <a:ln w="9525">
            <a:noFill/>
            <a:miter lim="800000"/>
            <a:headEnd/>
            <a:tailEnd/>
          </a:ln>
        </p:spPr>
        <p:txBody>
          <a:bodyPr wrap="none">
            <a:spAutoFit/>
          </a:bodyPr>
          <a:lstStyle/>
          <a:p>
            <a:r>
              <a:rPr lang="ru-RU" b="1">
                <a:latin typeface="Calibri" pitchFamily="34" charset="0"/>
              </a:rPr>
              <a:t>Синхронный «И»</a:t>
            </a:r>
          </a:p>
        </p:txBody>
      </p:sp>
      <p:sp>
        <p:nvSpPr>
          <p:cNvPr id="48135" name="Прямоугольник 13"/>
          <p:cNvSpPr>
            <a:spLocks noChangeArrowheads="1"/>
          </p:cNvSpPr>
          <p:nvPr/>
        </p:nvSpPr>
        <p:spPr bwMode="auto">
          <a:xfrm>
            <a:off x="357188" y="1357313"/>
            <a:ext cx="2928937" cy="646112"/>
          </a:xfrm>
          <a:prstGeom prst="rect">
            <a:avLst/>
          </a:prstGeom>
          <a:noFill/>
          <a:ln w="9525">
            <a:noFill/>
            <a:miter lim="800000"/>
            <a:headEnd/>
            <a:tailEnd/>
          </a:ln>
        </p:spPr>
        <p:txBody>
          <a:bodyPr>
            <a:spAutoFit/>
          </a:bodyPr>
          <a:lstStyle/>
          <a:p>
            <a:pPr algn="just"/>
            <a:r>
              <a:rPr lang="ru-RU">
                <a:latin typeface="Calibri" pitchFamily="34" charset="0"/>
              </a:rPr>
              <a:t>Все последующие работы запускаются</a:t>
            </a:r>
          </a:p>
        </p:txBody>
      </p:sp>
      <p:sp>
        <p:nvSpPr>
          <p:cNvPr id="48136" name="Прямоугольник 14"/>
          <p:cNvSpPr>
            <a:spLocks noChangeArrowheads="1"/>
          </p:cNvSpPr>
          <p:nvPr/>
        </p:nvSpPr>
        <p:spPr bwMode="auto">
          <a:xfrm>
            <a:off x="5715000" y="1357313"/>
            <a:ext cx="3214688" cy="646112"/>
          </a:xfrm>
          <a:prstGeom prst="rect">
            <a:avLst/>
          </a:prstGeom>
          <a:noFill/>
          <a:ln w="9525">
            <a:noFill/>
            <a:miter lim="800000"/>
            <a:headEnd/>
            <a:tailEnd/>
          </a:ln>
        </p:spPr>
        <p:txBody>
          <a:bodyPr>
            <a:spAutoFit/>
          </a:bodyPr>
          <a:lstStyle/>
          <a:p>
            <a:r>
              <a:rPr lang="ru-RU">
                <a:latin typeface="Calibri" pitchFamily="34" charset="0"/>
              </a:rPr>
              <a:t>Все предшествующие работы должны быть завершены</a:t>
            </a:r>
          </a:p>
        </p:txBody>
      </p:sp>
      <p:sp>
        <p:nvSpPr>
          <p:cNvPr id="48137" name="Прямоугольник 15"/>
          <p:cNvSpPr>
            <a:spLocks noChangeArrowheads="1"/>
          </p:cNvSpPr>
          <p:nvPr/>
        </p:nvSpPr>
        <p:spPr bwMode="auto">
          <a:xfrm>
            <a:off x="357188" y="2782888"/>
            <a:ext cx="3000375" cy="646112"/>
          </a:xfrm>
          <a:prstGeom prst="rect">
            <a:avLst/>
          </a:prstGeom>
          <a:noFill/>
          <a:ln w="9525">
            <a:noFill/>
            <a:miter lim="800000"/>
            <a:headEnd/>
            <a:tailEnd/>
          </a:ln>
        </p:spPr>
        <p:txBody>
          <a:bodyPr>
            <a:spAutoFit/>
          </a:bodyPr>
          <a:lstStyle/>
          <a:p>
            <a:pPr algn="just"/>
            <a:r>
              <a:rPr lang="ru-RU">
                <a:latin typeface="Calibri" pitchFamily="34" charset="0"/>
              </a:rPr>
              <a:t>Все последующие работы запускаются одновременно</a:t>
            </a:r>
          </a:p>
        </p:txBody>
      </p:sp>
      <p:sp>
        <p:nvSpPr>
          <p:cNvPr id="48138" name="Прямоугольник 16"/>
          <p:cNvSpPr>
            <a:spLocks noChangeArrowheads="1"/>
          </p:cNvSpPr>
          <p:nvPr/>
        </p:nvSpPr>
        <p:spPr bwMode="auto">
          <a:xfrm>
            <a:off x="5643563" y="2571750"/>
            <a:ext cx="3500437" cy="923925"/>
          </a:xfrm>
          <a:prstGeom prst="rect">
            <a:avLst/>
          </a:prstGeom>
          <a:noFill/>
          <a:ln w="9525">
            <a:noFill/>
            <a:miter lim="800000"/>
            <a:headEnd/>
            <a:tailEnd/>
          </a:ln>
        </p:spPr>
        <p:txBody>
          <a:bodyPr>
            <a:spAutoFit/>
          </a:bodyPr>
          <a:lstStyle/>
          <a:p>
            <a:r>
              <a:rPr lang="ru-RU">
                <a:latin typeface="Calibri" pitchFamily="34" charset="0"/>
              </a:rPr>
              <a:t>Все предшествующие работы должны быть завершены одновременно</a:t>
            </a:r>
          </a:p>
        </p:txBody>
      </p:sp>
      <p:pic>
        <p:nvPicPr>
          <p:cNvPr id="48139" name="Picture 5"/>
          <p:cNvPicPr>
            <a:picLocks noChangeAspect="1" noChangeArrowheads="1"/>
          </p:cNvPicPr>
          <p:nvPr/>
        </p:nvPicPr>
        <p:blipFill>
          <a:blip r:embed="rId4"/>
          <a:srcRect/>
          <a:stretch>
            <a:fillRect/>
          </a:stretch>
        </p:blipFill>
        <p:spPr bwMode="auto">
          <a:xfrm>
            <a:off x="4214813" y="4000500"/>
            <a:ext cx="785812" cy="768350"/>
          </a:xfrm>
          <a:prstGeom prst="rect">
            <a:avLst/>
          </a:prstGeom>
          <a:noFill/>
          <a:ln w="9525">
            <a:noFill/>
            <a:miter lim="800000"/>
            <a:headEnd/>
            <a:tailEnd/>
          </a:ln>
        </p:spPr>
      </p:pic>
      <p:pic>
        <p:nvPicPr>
          <p:cNvPr id="48140" name="Picture 6"/>
          <p:cNvPicPr>
            <a:picLocks noChangeAspect="1" noChangeArrowheads="1"/>
          </p:cNvPicPr>
          <p:nvPr/>
        </p:nvPicPr>
        <p:blipFill>
          <a:blip r:embed="rId5"/>
          <a:srcRect/>
          <a:stretch>
            <a:fillRect/>
          </a:stretch>
        </p:blipFill>
        <p:spPr bwMode="auto">
          <a:xfrm>
            <a:off x="4214813" y="5500688"/>
            <a:ext cx="785812" cy="785812"/>
          </a:xfrm>
          <a:prstGeom prst="rect">
            <a:avLst/>
          </a:prstGeom>
          <a:noFill/>
          <a:ln w="9525">
            <a:noFill/>
            <a:miter lim="800000"/>
            <a:headEnd/>
            <a:tailEnd/>
          </a:ln>
        </p:spPr>
      </p:pic>
      <p:sp>
        <p:nvSpPr>
          <p:cNvPr id="48141" name="Прямоугольник 19"/>
          <p:cNvSpPr>
            <a:spLocks noChangeArrowheads="1"/>
          </p:cNvSpPr>
          <p:nvPr/>
        </p:nvSpPr>
        <p:spPr bwMode="auto">
          <a:xfrm>
            <a:off x="3500438" y="3571875"/>
            <a:ext cx="2322512" cy="369888"/>
          </a:xfrm>
          <a:prstGeom prst="rect">
            <a:avLst/>
          </a:prstGeom>
          <a:noFill/>
          <a:ln w="9525">
            <a:noFill/>
            <a:miter lim="800000"/>
            <a:headEnd/>
            <a:tailEnd/>
          </a:ln>
        </p:spPr>
        <p:txBody>
          <a:bodyPr wrap="none">
            <a:spAutoFit/>
          </a:bodyPr>
          <a:lstStyle/>
          <a:p>
            <a:r>
              <a:rPr lang="ru-RU" b="1">
                <a:latin typeface="Calibri" pitchFamily="34" charset="0"/>
              </a:rPr>
              <a:t>Асинхронный «ИЛИ»</a:t>
            </a:r>
          </a:p>
        </p:txBody>
      </p:sp>
      <p:sp>
        <p:nvSpPr>
          <p:cNvPr id="48142" name="Прямоугольник 20"/>
          <p:cNvSpPr>
            <a:spLocks noChangeArrowheads="1"/>
          </p:cNvSpPr>
          <p:nvPr/>
        </p:nvSpPr>
        <p:spPr bwMode="auto">
          <a:xfrm>
            <a:off x="3571875" y="5059363"/>
            <a:ext cx="2211388" cy="369887"/>
          </a:xfrm>
          <a:prstGeom prst="rect">
            <a:avLst/>
          </a:prstGeom>
          <a:noFill/>
          <a:ln w="9525">
            <a:noFill/>
            <a:miter lim="800000"/>
            <a:headEnd/>
            <a:tailEnd/>
          </a:ln>
        </p:spPr>
        <p:txBody>
          <a:bodyPr wrap="none">
            <a:spAutoFit/>
          </a:bodyPr>
          <a:lstStyle/>
          <a:p>
            <a:r>
              <a:rPr lang="ru-RU" b="1">
                <a:latin typeface="Calibri" pitchFamily="34" charset="0"/>
              </a:rPr>
              <a:t>Синхронный «ИЛИ»</a:t>
            </a:r>
          </a:p>
        </p:txBody>
      </p:sp>
      <p:sp>
        <p:nvSpPr>
          <p:cNvPr id="48143" name="Прямоугольник 21"/>
          <p:cNvSpPr>
            <a:spLocks noChangeArrowheads="1"/>
          </p:cNvSpPr>
          <p:nvPr/>
        </p:nvSpPr>
        <p:spPr bwMode="auto">
          <a:xfrm>
            <a:off x="357188" y="4000500"/>
            <a:ext cx="2928937" cy="923925"/>
          </a:xfrm>
          <a:prstGeom prst="rect">
            <a:avLst/>
          </a:prstGeom>
          <a:noFill/>
          <a:ln w="9525">
            <a:noFill/>
            <a:miter lim="800000"/>
            <a:headEnd/>
            <a:tailEnd/>
          </a:ln>
        </p:spPr>
        <p:txBody>
          <a:bodyPr>
            <a:spAutoFit/>
          </a:bodyPr>
          <a:lstStyle/>
          <a:p>
            <a:r>
              <a:rPr lang="ru-RU">
                <a:latin typeface="Calibri" pitchFamily="34" charset="0"/>
              </a:rPr>
              <a:t>Одна или несколько последующих работ запускаются</a:t>
            </a:r>
          </a:p>
        </p:txBody>
      </p:sp>
      <p:sp>
        <p:nvSpPr>
          <p:cNvPr id="48144" name="Прямоугольник 22"/>
          <p:cNvSpPr>
            <a:spLocks noChangeArrowheads="1"/>
          </p:cNvSpPr>
          <p:nvPr/>
        </p:nvSpPr>
        <p:spPr bwMode="auto">
          <a:xfrm>
            <a:off x="5643563" y="3929063"/>
            <a:ext cx="3714750" cy="923925"/>
          </a:xfrm>
          <a:prstGeom prst="rect">
            <a:avLst/>
          </a:prstGeom>
          <a:noFill/>
          <a:ln w="9525">
            <a:noFill/>
            <a:miter lim="800000"/>
            <a:headEnd/>
            <a:tailEnd/>
          </a:ln>
        </p:spPr>
        <p:txBody>
          <a:bodyPr>
            <a:spAutoFit/>
          </a:bodyPr>
          <a:lstStyle/>
          <a:p>
            <a:r>
              <a:rPr lang="ru-RU">
                <a:latin typeface="Calibri" pitchFamily="34" charset="0"/>
              </a:rPr>
              <a:t>Одна или несколько предшествующих работ должны быть завершены</a:t>
            </a:r>
          </a:p>
        </p:txBody>
      </p:sp>
      <p:sp>
        <p:nvSpPr>
          <p:cNvPr id="48145" name="Прямоугольник 23"/>
          <p:cNvSpPr>
            <a:spLocks noChangeArrowheads="1"/>
          </p:cNvSpPr>
          <p:nvPr/>
        </p:nvSpPr>
        <p:spPr bwMode="auto">
          <a:xfrm>
            <a:off x="357188" y="5572125"/>
            <a:ext cx="3000375" cy="923925"/>
          </a:xfrm>
          <a:prstGeom prst="rect">
            <a:avLst/>
          </a:prstGeom>
          <a:noFill/>
          <a:ln w="9525">
            <a:noFill/>
            <a:miter lim="800000"/>
            <a:headEnd/>
            <a:tailEnd/>
          </a:ln>
        </p:spPr>
        <p:txBody>
          <a:bodyPr>
            <a:spAutoFit/>
          </a:bodyPr>
          <a:lstStyle/>
          <a:p>
            <a:r>
              <a:rPr lang="ru-RU">
                <a:latin typeface="Calibri" pitchFamily="34" charset="0"/>
              </a:rPr>
              <a:t>Одна или несколько последующих работ запускаются одновременно</a:t>
            </a:r>
          </a:p>
        </p:txBody>
      </p:sp>
      <p:sp>
        <p:nvSpPr>
          <p:cNvPr id="48146" name="Прямоугольник 24"/>
          <p:cNvSpPr>
            <a:spLocks noChangeArrowheads="1"/>
          </p:cNvSpPr>
          <p:nvPr/>
        </p:nvSpPr>
        <p:spPr bwMode="auto">
          <a:xfrm>
            <a:off x="5715000" y="5500688"/>
            <a:ext cx="3429000" cy="923925"/>
          </a:xfrm>
          <a:prstGeom prst="rect">
            <a:avLst/>
          </a:prstGeom>
          <a:noFill/>
          <a:ln w="9525">
            <a:noFill/>
            <a:miter lim="800000"/>
            <a:headEnd/>
            <a:tailEnd/>
          </a:ln>
        </p:spPr>
        <p:txBody>
          <a:bodyPr>
            <a:spAutoFit/>
          </a:bodyPr>
          <a:lstStyle/>
          <a:p>
            <a:r>
              <a:rPr lang="ru-RU">
                <a:latin typeface="Calibri" pitchFamily="34" charset="0"/>
              </a:rPr>
              <a:t>Одна или несколько предшествующих работ должны быть завершены одновременно</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Заголовок 1"/>
          <p:cNvSpPr>
            <a:spLocks noGrp="1"/>
          </p:cNvSpPr>
          <p:nvPr>
            <p:ph type="title"/>
          </p:nvPr>
        </p:nvSpPr>
        <p:spPr/>
        <p:txBody>
          <a:bodyPr/>
          <a:lstStyle/>
          <a:p>
            <a:pPr eaLnBrk="1" hangingPunct="1"/>
            <a:r>
              <a:rPr lang="ru-RU" b="1" smtClean="0"/>
              <a:t>Объекты</a:t>
            </a:r>
          </a:p>
        </p:txBody>
      </p:sp>
      <p:pic>
        <p:nvPicPr>
          <p:cNvPr id="49155" name="Picture 2"/>
          <p:cNvPicPr>
            <a:picLocks noChangeAspect="1" noChangeArrowheads="1"/>
          </p:cNvPicPr>
          <p:nvPr/>
        </p:nvPicPr>
        <p:blipFill>
          <a:blip r:embed="rId2"/>
          <a:srcRect/>
          <a:stretch>
            <a:fillRect/>
          </a:stretch>
        </p:blipFill>
        <p:spPr bwMode="auto">
          <a:xfrm>
            <a:off x="4178300" y="1785938"/>
            <a:ext cx="822325" cy="785812"/>
          </a:xfrm>
          <a:prstGeom prst="rect">
            <a:avLst/>
          </a:prstGeom>
          <a:noFill/>
          <a:ln w="9525">
            <a:noFill/>
            <a:miter lim="800000"/>
            <a:headEnd/>
            <a:tailEnd/>
          </a:ln>
        </p:spPr>
      </p:pic>
      <p:sp>
        <p:nvSpPr>
          <p:cNvPr id="49156" name="Прямоугольник 8"/>
          <p:cNvSpPr>
            <a:spLocks noChangeArrowheads="1"/>
          </p:cNvSpPr>
          <p:nvPr/>
        </p:nvSpPr>
        <p:spPr bwMode="auto">
          <a:xfrm>
            <a:off x="3429000" y="1285875"/>
            <a:ext cx="2428875" cy="369888"/>
          </a:xfrm>
          <a:prstGeom prst="rect">
            <a:avLst/>
          </a:prstGeom>
          <a:noFill/>
          <a:ln w="9525">
            <a:noFill/>
            <a:miter lim="800000"/>
            <a:headEnd/>
            <a:tailEnd/>
          </a:ln>
        </p:spPr>
        <p:txBody>
          <a:bodyPr wrap="none">
            <a:spAutoFit/>
          </a:bodyPr>
          <a:lstStyle/>
          <a:p>
            <a:r>
              <a:rPr lang="ru-RU" b="1">
                <a:latin typeface="Calibri" pitchFamily="34" charset="0"/>
              </a:rPr>
              <a:t>«Исключающий ИЛИ»</a:t>
            </a:r>
          </a:p>
        </p:txBody>
      </p:sp>
      <p:sp>
        <p:nvSpPr>
          <p:cNvPr id="49157" name="Прямоугольник 9"/>
          <p:cNvSpPr>
            <a:spLocks noChangeArrowheads="1"/>
          </p:cNvSpPr>
          <p:nvPr/>
        </p:nvSpPr>
        <p:spPr bwMode="auto">
          <a:xfrm>
            <a:off x="500063" y="1857375"/>
            <a:ext cx="2857500" cy="646113"/>
          </a:xfrm>
          <a:prstGeom prst="rect">
            <a:avLst/>
          </a:prstGeom>
          <a:noFill/>
          <a:ln w="9525">
            <a:noFill/>
            <a:miter lim="800000"/>
            <a:headEnd/>
            <a:tailEnd/>
          </a:ln>
        </p:spPr>
        <p:txBody>
          <a:bodyPr>
            <a:spAutoFit/>
          </a:bodyPr>
          <a:lstStyle/>
          <a:p>
            <a:pPr algn="just"/>
            <a:r>
              <a:rPr lang="ru-RU">
                <a:latin typeface="Calibri" pitchFamily="34" charset="0"/>
              </a:rPr>
              <a:t>Только одна последующая работа запускается</a:t>
            </a:r>
          </a:p>
        </p:txBody>
      </p:sp>
      <p:sp>
        <p:nvSpPr>
          <p:cNvPr id="49158" name="Прямоугольник 10"/>
          <p:cNvSpPr>
            <a:spLocks noChangeArrowheads="1"/>
          </p:cNvSpPr>
          <p:nvPr/>
        </p:nvSpPr>
        <p:spPr bwMode="auto">
          <a:xfrm>
            <a:off x="5715000" y="1857375"/>
            <a:ext cx="3357563" cy="646113"/>
          </a:xfrm>
          <a:prstGeom prst="rect">
            <a:avLst/>
          </a:prstGeom>
          <a:noFill/>
          <a:ln w="9525">
            <a:noFill/>
            <a:miter lim="800000"/>
            <a:headEnd/>
            <a:tailEnd/>
          </a:ln>
        </p:spPr>
        <p:txBody>
          <a:bodyPr>
            <a:spAutoFit/>
          </a:bodyPr>
          <a:lstStyle/>
          <a:p>
            <a:pPr algn="just"/>
            <a:r>
              <a:rPr lang="ru-RU">
                <a:latin typeface="Calibri" pitchFamily="34" charset="0"/>
              </a:rPr>
              <a:t>Только одна предшествующая работа должна быть завершена</a:t>
            </a:r>
          </a:p>
        </p:txBody>
      </p:sp>
      <p:pic>
        <p:nvPicPr>
          <p:cNvPr id="49159" name="Picture 2"/>
          <p:cNvPicPr>
            <a:picLocks noChangeAspect="1" noChangeArrowheads="1"/>
          </p:cNvPicPr>
          <p:nvPr/>
        </p:nvPicPr>
        <p:blipFill>
          <a:blip r:embed="rId3"/>
          <a:srcRect/>
          <a:stretch>
            <a:fillRect/>
          </a:stretch>
        </p:blipFill>
        <p:spPr bwMode="auto">
          <a:xfrm>
            <a:off x="1000125" y="3571875"/>
            <a:ext cx="3000375" cy="533400"/>
          </a:xfrm>
          <a:prstGeom prst="rect">
            <a:avLst/>
          </a:prstGeom>
          <a:noFill/>
          <a:ln w="9525">
            <a:noFill/>
            <a:miter lim="800000"/>
            <a:headEnd/>
            <a:tailEnd/>
          </a:ln>
        </p:spPr>
      </p:pic>
      <p:pic>
        <p:nvPicPr>
          <p:cNvPr id="49160" name="Picture 3"/>
          <p:cNvPicPr>
            <a:picLocks noChangeAspect="1" noChangeArrowheads="1"/>
          </p:cNvPicPr>
          <p:nvPr/>
        </p:nvPicPr>
        <p:blipFill>
          <a:blip r:embed="rId4"/>
          <a:srcRect/>
          <a:stretch>
            <a:fillRect/>
          </a:stretch>
        </p:blipFill>
        <p:spPr bwMode="auto">
          <a:xfrm>
            <a:off x="857250" y="4470400"/>
            <a:ext cx="3000375" cy="530225"/>
          </a:xfrm>
          <a:prstGeom prst="rect">
            <a:avLst/>
          </a:prstGeom>
          <a:noFill/>
          <a:ln w="9525">
            <a:noFill/>
            <a:miter lim="800000"/>
            <a:headEnd/>
            <a:tailEnd/>
          </a:ln>
        </p:spPr>
      </p:pic>
      <p:pic>
        <p:nvPicPr>
          <p:cNvPr id="49161" name="Picture 4"/>
          <p:cNvPicPr>
            <a:picLocks noChangeAspect="1" noChangeArrowheads="1"/>
          </p:cNvPicPr>
          <p:nvPr/>
        </p:nvPicPr>
        <p:blipFill>
          <a:blip r:embed="rId5"/>
          <a:srcRect/>
          <a:stretch>
            <a:fillRect/>
          </a:stretch>
        </p:blipFill>
        <p:spPr bwMode="auto">
          <a:xfrm>
            <a:off x="1000125" y="5480050"/>
            <a:ext cx="2857500" cy="520700"/>
          </a:xfrm>
          <a:prstGeom prst="rect">
            <a:avLst/>
          </a:prstGeom>
          <a:noFill/>
          <a:ln w="9525">
            <a:noFill/>
            <a:miter lim="800000"/>
            <a:headEnd/>
            <a:tailEnd/>
          </a:ln>
        </p:spPr>
      </p:pic>
      <p:sp>
        <p:nvSpPr>
          <p:cNvPr id="49162" name="Прямоугольник 14"/>
          <p:cNvSpPr>
            <a:spLocks noChangeArrowheads="1"/>
          </p:cNvSpPr>
          <p:nvPr/>
        </p:nvSpPr>
        <p:spPr bwMode="auto">
          <a:xfrm>
            <a:off x="4286250" y="3425825"/>
            <a:ext cx="4286250" cy="646113"/>
          </a:xfrm>
          <a:prstGeom prst="rect">
            <a:avLst/>
          </a:prstGeom>
          <a:noFill/>
          <a:ln w="9525">
            <a:noFill/>
            <a:miter lim="800000"/>
            <a:headEnd/>
            <a:tailEnd/>
          </a:ln>
        </p:spPr>
        <p:txBody>
          <a:bodyPr>
            <a:spAutoFit/>
          </a:bodyPr>
          <a:lstStyle/>
          <a:p>
            <a:pPr algn="just"/>
            <a:r>
              <a:rPr lang="ru-RU">
                <a:latin typeface="Calibri" pitchFamily="34" charset="0"/>
              </a:rPr>
              <a:t>Стрелка предшествования. Соединяет последовательно выполняемые функции.</a:t>
            </a:r>
          </a:p>
        </p:txBody>
      </p:sp>
      <p:sp>
        <p:nvSpPr>
          <p:cNvPr id="49163" name="Прямоугольник 15"/>
          <p:cNvSpPr>
            <a:spLocks noChangeArrowheads="1"/>
          </p:cNvSpPr>
          <p:nvPr/>
        </p:nvSpPr>
        <p:spPr bwMode="auto">
          <a:xfrm>
            <a:off x="4286250" y="4286250"/>
            <a:ext cx="4286250" cy="923925"/>
          </a:xfrm>
          <a:prstGeom prst="rect">
            <a:avLst/>
          </a:prstGeom>
          <a:noFill/>
          <a:ln w="9525">
            <a:noFill/>
            <a:miter lim="800000"/>
            <a:headEnd/>
            <a:tailEnd/>
          </a:ln>
        </p:spPr>
        <p:txBody>
          <a:bodyPr>
            <a:spAutoFit/>
          </a:bodyPr>
          <a:lstStyle/>
          <a:p>
            <a:pPr algn="just"/>
            <a:r>
              <a:rPr lang="ru-RU">
                <a:latin typeface="Calibri" pitchFamily="34" charset="0"/>
              </a:rPr>
              <a:t>Стрелка отношения. Используется для привязки объектов-комментариев к функциям.</a:t>
            </a:r>
          </a:p>
        </p:txBody>
      </p:sp>
      <p:sp>
        <p:nvSpPr>
          <p:cNvPr id="49164" name="Прямоугольник 16"/>
          <p:cNvSpPr>
            <a:spLocks noChangeArrowheads="1"/>
          </p:cNvSpPr>
          <p:nvPr/>
        </p:nvSpPr>
        <p:spPr bwMode="auto">
          <a:xfrm>
            <a:off x="4286250" y="5429250"/>
            <a:ext cx="4286250" cy="923925"/>
          </a:xfrm>
          <a:prstGeom prst="rect">
            <a:avLst/>
          </a:prstGeom>
          <a:noFill/>
          <a:ln w="9525">
            <a:noFill/>
            <a:miter lim="800000"/>
            <a:headEnd/>
            <a:tailEnd/>
          </a:ln>
        </p:spPr>
        <p:txBody>
          <a:bodyPr>
            <a:spAutoFit/>
          </a:bodyPr>
          <a:lstStyle/>
          <a:p>
            <a:pPr algn="just"/>
            <a:r>
              <a:rPr lang="ru-RU">
                <a:latin typeface="Calibri" pitchFamily="34" charset="0"/>
              </a:rPr>
              <a:t>Стрелка потока объектов. Показывает поток объектов от одной функции к другой.</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457200" y="0"/>
            <a:ext cx="8229600" cy="1143000"/>
          </a:xfrm>
        </p:spPr>
        <p:txBody>
          <a:bodyPr/>
          <a:lstStyle/>
          <a:p>
            <a:pPr eaLnBrk="1" hangingPunct="1"/>
            <a:r>
              <a:rPr lang="ru-RU" b="1" smtClean="0"/>
              <a:t>Типы связей между работами</a:t>
            </a:r>
          </a:p>
        </p:txBody>
      </p:sp>
      <p:sp>
        <p:nvSpPr>
          <p:cNvPr id="50179" name="Прямоугольник 3"/>
          <p:cNvSpPr>
            <a:spLocks noChangeArrowheads="1"/>
          </p:cNvSpPr>
          <p:nvPr/>
        </p:nvSpPr>
        <p:spPr bwMode="auto">
          <a:xfrm>
            <a:off x="857250" y="1071563"/>
            <a:ext cx="2630488" cy="369887"/>
          </a:xfrm>
          <a:prstGeom prst="rect">
            <a:avLst/>
          </a:prstGeom>
          <a:noFill/>
          <a:ln w="9525">
            <a:noFill/>
            <a:miter lim="800000"/>
            <a:headEnd/>
            <a:tailEnd/>
          </a:ln>
        </p:spPr>
        <p:txBody>
          <a:bodyPr wrap="none">
            <a:spAutoFit/>
          </a:bodyPr>
          <a:lstStyle/>
          <a:p>
            <a:r>
              <a:rPr lang="ru-RU" i="1">
                <a:latin typeface="Calibri" pitchFamily="34" charset="0"/>
              </a:rPr>
              <a:t>Связь предшествования</a:t>
            </a:r>
          </a:p>
        </p:txBody>
      </p:sp>
      <p:pic>
        <p:nvPicPr>
          <p:cNvPr id="50180" name="Picture 2"/>
          <p:cNvPicPr>
            <a:picLocks noChangeAspect="1" noChangeArrowheads="1"/>
          </p:cNvPicPr>
          <p:nvPr/>
        </p:nvPicPr>
        <p:blipFill>
          <a:blip r:embed="rId3"/>
          <a:srcRect/>
          <a:stretch>
            <a:fillRect/>
          </a:stretch>
        </p:blipFill>
        <p:spPr bwMode="auto">
          <a:xfrm>
            <a:off x="571500" y="1571625"/>
            <a:ext cx="3076575" cy="714375"/>
          </a:xfrm>
          <a:prstGeom prst="rect">
            <a:avLst/>
          </a:prstGeom>
          <a:noFill/>
          <a:ln w="9525">
            <a:noFill/>
            <a:miter lim="800000"/>
            <a:headEnd/>
            <a:tailEnd/>
          </a:ln>
        </p:spPr>
      </p:pic>
      <p:sp>
        <p:nvSpPr>
          <p:cNvPr id="50181" name="Прямоугольник 5"/>
          <p:cNvSpPr>
            <a:spLocks noChangeArrowheads="1"/>
          </p:cNvSpPr>
          <p:nvPr/>
        </p:nvSpPr>
        <p:spPr bwMode="auto">
          <a:xfrm>
            <a:off x="1071563" y="2500313"/>
            <a:ext cx="2000250" cy="369887"/>
          </a:xfrm>
          <a:prstGeom prst="rect">
            <a:avLst/>
          </a:prstGeom>
          <a:noFill/>
          <a:ln w="9525">
            <a:noFill/>
            <a:miter lim="800000"/>
            <a:headEnd/>
            <a:tailEnd/>
          </a:ln>
        </p:spPr>
        <p:txBody>
          <a:bodyPr>
            <a:spAutoFit/>
          </a:bodyPr>
          <a:lstStyle/>
          <a:p>
            <a:r>
              <a:rPr lang="ru-RU" i="1">
                <a:latin typeface="Calibri" pitchFamily="34" charset="0"/>
              </a:rPr>
              <a:t>Связь отношения</a:t>
            </a:r>
          </a:p>
        </p:txBody>
      </p:sp>
      <p:pic>
        <p:nvPicPr>
          <p:cNvPr id="50182" name="Picture 3"/>
          <p:cNvPicPr>
            <a:picLocks noChangeAspect="1" noChangeArrowheads="1"/>
          </p:cNvPicPr>
          <p:nvPr/>
        </p:nvPicPr>
        <p:blipFill>
          <a:blip r:embed="rId4"/>
          <a:srcRect/>
          <a:stretch>
            <a:fillRect/>
          </a:stretch>
        </p:blipFill>
        <p:spPr bwMode="auto">
          <a:xfrm>
            <a:off x="571500" y="3000375"/>
            <a:ext cx="3071813" cy="727075"/>
          </a:xfrm>
          <a:prstGeom prst="rect">
            <a:avLst/>
          </a:prstGeom>
          <a:noFill/>
          <a:ln w="9525">
            <a:noFill/>
            <a:miter lim="800000"/>
            <a:headEnd/>
            <a:tailEnd/>
          </a:ln>
        </p:spPr>
      </p:pic>
      <p:sp>
        <p:nvSpPr>
          <p:cNvPr id="50183" name="Прямоугольник 7"/>
          <p:cNvSpPr>
            <a:spLocks noChangeArrowheads="1"/>
          </p:cNvSpPr>
          <p:nvPr/>
        </p:nvSpPr>
        <p:spPr bwMode="auto">
          <a:xfrm>
            <a:off x="857250" y="4143375"/>
            <a:ext cx="2700338" cy="369888"/>
          </a:xfrm>
          <a:prstGeom prst="rect">
            <a:avLst/>
          </a:prstGeom>
          <a:noFill/>
          <a:ln w="9525">
            <a:noFill/>
            <a:miter lim="800000"/>
            <a:headEnd/>
            <a:tailEnd/>
          </a:ln>
        </p:spPr>
        <p:txBody>
          <a:bodyPr wrap="none">
            <a:spAutoFit/>
          </a:bodyPr>
          <a:lstStyle/>
          <a:p>
            <a:r>
              <a:rPr lang="ru-RU" i="1">
                <a:latin typeface="Calibri" pitchFamily="34" charset="0"/>
              </a:rPr>
              <a:t>Связь потоков объектов</a:t>
            </a:r>
          </a:p>
        </p:txBody>
      </p:sp>
      <p:pic>
        <p:nvPicPr>
          <p:cNvPr id="50184" name="Picture 4"/>
          <p:cNvPicPr>
            <a:picLocks noChangeAspect="1" noChangeArrowheads="1"/>
          </p:cNvPicPr>
          <p:nvPr/>
        </p:nvPicPr>
        <p:blipFill>
          <a:blip r:embed="rId5"/>
          <a:srcRect/>
          <a:stretch>
            <a:fillRect/>
          </a:stretch>
        </p:blipFill>
        <p:spPr bwMode="auto">
          <a:xfrm>
            <a:off x="571500" y="4643438"/>
            <a:ext cx="3071813" cy="763587"/>
          </a:xfrm>
          <a:prstGeom prst="rect">
            <a:avLst/>
          </a:prstGeom>
          <a:noFill/>
          <a:ln w="9525">
            <a:noFill/>
            <a:miter lim="800000"/>
            <a:headEnd/>
            <a:tailEnd/>
          </a:ln>
        </p:spPr>
      </p:pic>
      <p:sp>
        <p:nvSpPr>
          <p:cNvPr id="50185" name="Прямоугольник 9"/>
          <p:cNvSpPr>
            <a:spLocks noChangeArrowheads="1"/>
          </p:cNvSpPr>
          <p:nvPr/>
        </p:nvSpPr>
        <p:spPr bwMode="auto">
          <a:xfrm>
            <a:off x="4214813" y="1357313"/>
            <a:ext cx="4572000" cy="923925"/>
          </a:xfrm>
          <a:prstGeom prst="rect">
            <a:avLst/>
          </a:prstGeom>
          <a:noFill/>
          <a:ln w="9525">
            <a:noFill/>
            <a:miter lim="800000"/>
            <a:headEnd/>
            <a:tailEnd/>
          </a:ln>
        </p:spPr>
        <p:txBody>
          <a:bodyPr>
            <a:spAutoFit/>
          </a:bodyPr>
          <a:lstStyle/>
          <a:p>
            <a:pPr algn="just"/>
            <a:r>
              <a:rPr lang="ru-RU">
                <a:latin typeface="Calibri" pitchFamily="34" charset="0"/>
              </a:rPr>
              <a:t>Обозначает, что вторая работа начинает выполняться после завершения первой работы.</a:t>
            </a:r>
          </a:p>
        </p:txBody>
      </p:sp>
      <p:sp>
        <p:nvSpPr>
          <p:cNvPr id="50186" name="Прямоугольник 10"/>
          <p:cNvSpPr>
            <a:spLocks noChangeArrowheads="1"/>
          </p:cNvSpPr>
          <p:nvPr/>
        </p:nvSpPr>
        <p:spPr bwMode="auto">
          <a:xfrm>
            <a:off x="4214813" y="2643188"/>
            <a:ext cx="4572000" cy="1200150"/>
          </a:xfrm>
          <a:prstGeom prst="rect">
            <a:avLst/>
          </a:prstGeom>
          <a:noFill/>
          <a:ln w="9525">
            <a:noFill/>
            <a:miter lim="800000"/>
            <a:headEnd/>
            <a:tailEnd/>
          </a:ln>
        </p:spPr>
        <p:txBody>
          <a:bodyPr>
            <a:spAutoFit/>
          </a:bodyPr>
          <a:lstStyle/>
          <a:p>
            <a:pPr algn="just"/>
            <a:r>
              <a:rPr lang="ru-RU">
                <a:latin typeface="Calibri" pitchFamily="34" charset="0"/>
              </a:rPr>
              <a:t>Обозначает, что вторая работа может начаться и даже закончиться до того момента, когда закончится выполнение первой работы.</a:t>
            </a:r>
          </a:p>
        </p:txBody>
      </p:sp>
      <p:sp>
        <p:nvSpPr>
          <p:cNvPr id="50187" name="Прямоугольник 11"/>
          <p:cNvSpPr>
            <a:spLocks noChangeArrowheads="1"/>
          </p:cNvSpPr>
          <p:nvPr/>
        </p:nvSpPr>
        <p:spPr bwMode="auto">
          <a:xfrm>
            <a:off x="4214813" y="3857625"/>
            <a:ext cx="4857750" cy="2862263"/>
          </a:xfrm>
          <a:prstGeom prst="rect">
            <a:avLst/>
          </a:prstGeom>
          <a:noFill/>
          <a:ln w="9525">
            <a:noFill/>
            <a:miter lim="800000"/>
            <a:headEnd/>
            <a:tailEnd/>
          </a:ln>
        </p:spPr>
        <p:txBody>
          <a:bodyPr>
            <a:spAutoFit/>
          </a:bodyPr>
          <a:lstStyle/>
          <a:p>
            <a:pPr algn="just"/>
            <a:r>
              <a:rPr lang="ru-RU">
                <a:latin typeface="Calibri" pitchFamily="34" charset="0"/>
              </a:rPr>
              <a:t>Одновременно обозначает временную последовательность работ и материальный либо информационный поток. В данном случае вторая работа начинает выполняться после завершения первой работы. При этом выходом первой работы объект название которого надписано над стрелкой (в данном случае документ). Эта связь также обозначает, что объект порождаемый первой работой, используется в последующих работах.</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eaLnBrk="1" hangingPunct="1"/>
            <a:r>
              <a:rPr lang="ru-RU" b="1" smtClean="0"/>
              <a:t>Объекты</a:t>
            </a:r>
          </a:p>
        </p:txBody>
      </p:sp>
      <p:pic>
        <p:nvPicPr>
          <p:cNvPr id="5123" name="Picture 2"/>
          <p:cNvPicPr>
            <a:picLocks noChangeAspect="1" noChangeArrowheads="1"/>
          </p:cNvPicPr>
          <p:nvPr/>
        </p:nvPicPr>
        <p:blipFill>
          <a:blip r:embed="rId2"/>
          <a:srcRect/>
          <a:stretch>
            <a:fillRect/>
          </a:stretch>
        </p:blipFill>
        <p:spPr bwMode="auto">
          <a:xfrm>
            <a:off x="1262063" y="1214438"/>
            <a:ext cx="1595437" cy="838200"/>
          </a:xfrm>
          <a:prstGeom prst="rect">
            <a:avLst/>
          </a:prstGeom>
          <a:noFill/>
          <a:ln w="9525">
            <a:noFill/>
            <a:miter lim="800000"/>
            <a:headEnd/>
            <a:tailEnd/>
          </a:ln>
        </p:spPr>
      </p:pic>
      <p:pic>
        <p:nvPicPr>
          <p:cNvPr id="5124" name="Picture 3"/>
          <p:cNvPicPr>
            <a:picLocks noChangeAspect="1" noChangeArrowheads="1"/>
          </p:cNvPicPr>
          <p:nvPr/>
        </p:nvPicPr>
        <p:blipFill>
          <a:blip r:embed="rId3"/>
          <a:srcRect/>
          <a:stretch>
            <a:fillRect/>
          </a:stretch>
        </p:blipFill>
        <p:spPr bwMode="auto">
          <a:xfrm>
            <a:off x="1357313" y="2214563"/>
            <a:ext cx="1500187" cy="942975"/>
          </a:xfrm>
          <a:prstGeom prst="rect">
            <a:avLst/>
          </a:prstGeom>
          <a:noFill/>
          <a:ln w="9525">
            <a:noFill/>
            <a:miter lim="800000"/>
            <a:headEnd/>
            <a:tailEnd/>
          </a:ln>
        </p:spPr>
      </p:pic>
      <p:pic>
        <p:nvPicPr>
          <p:cNvPr id="5125" name="Picture 4"/>
          <p:cNvPicPr>
            <a:picLocks noChangeAspect="1" noChangeArrowheads="1"/>
          </p:cNvPicPr>
          <p:nvPr/>
        </p:nvPicPr>
        <p:blipFill>
          <a:blip r:embed="rId4"/>
          <a:srcRect/>
          <a:stretch>
            <a:fillRect/>
          </a:stretch>
        </p:blipFill>
        <p:spPr bwMode="auto">
          <a:xfrm>
            <a:off x="1214438" y="3357563"/>
            <a:ext cx="1785937" cy="561975"/>
          </a:xfrm>
          <a:prstGeom prst="rect">
            <a:avLst/>
          </a:prstGeom>
          <a:noFill/>
          <a:ln w="9525">
            <a:noFill/>
            <a:miter lim="800000"/>
            <a:headEnd/>
            <a:tailEnd/>
          </a:ln>
        </p:spPr>
      </p:pic>
      <p:pic>
        <p:nvPicPr>
          <p:cNvPr id="5126" name="Picture 5"/>
          <p:cNvPicPr>
            <a:picLocks noChangeAspect="1" noChangeArrowheads="1"/>
          </p:cNvPicPr>
          <p:nvPr/>
        </p:nvPicPr>
        <p:blipFill>
          <a:blip r:embed="rId5"/>
          <a:srcRect/>
          <a:stretch>
            <a:fillRect/>
          </a:stretch>
        </p:blipFill>
        <p:spPr bwMode="auto">
          <a:xfrm>
            <a:off x="1244600" y="4143375"/>
            <a:ext cx="1755775" cy="528638"/>
          </a:xfrm>
          <a:prstGeom prst="rect">
            <a:avLst/>
          </a:prstGeom>
          <a:noFill/>
          <a:ln w="9525">
            <a:noFill/>
            <a:miter lim="800000"/>
            <a:headEnd/>
            <a:tailEnd/>
          </a:ln>
        </p:spPr>
      </p:pic>
      <p:pic>
        <p:nvPicPr>
          <p:cNvPr id="5127" name="Picture 6"/>
          <p:cNvPicPr>
            <a:picLocks noChangeAspect="1" noChangeArrowheads="1"/>
          </p:cNvPicPr>
          <p:nvPr/>
        </p:nvPicPr>
        <p:blipFill>
          <a:blip r:embed="rId6"/>
          <a:srcRect/>
          <a:stretch>
            <a:fillRect/>
          </a:stretch>
        </p:blipFill>
        <p:spPr bwMode="auto">
          <a:xfrm>
            <a:off x="1285875" y="4991100"/>
            <a:ext cx="1651000" cy="652463"/>
          </a:xfrm>
          <a:prstGeom prst="rect">
            <a:avLst/>
          </a:prstGeom>
          <a:noFill/>
          <a:ln w="9525">
            <a:noFill/>
            <a:miter lim="800000"/>
            <a:headEnd/>
            <a:tailEnd/>
          </a:ln>
        </p:spPr>
      </p:pic>
      <p:pic>
        <p:nvPicPr>
          <p:cNvPr id="5128" name="Picture 7"/>
          <p:cNvPicPr>
            <a:picLocks noChangeAspect="1" noChangeArrowheads="1"/>
          </p:cNvPicPr>
          <p:nvPr/>
        </p:nvPicPr>
        <p:blipFill>
          <a:blip r:embed="rId7"/>
          <a:srcRect/>
          <a:stretch>
            <a:fillRect/>
          </a:stretch>
        </p:blipFill>
        <p:spPr bwMode="auto">
          <a:xfrm>
            <a:off x="1357313" y="5857875"/>
            <a:ext cx="1549400" cy="600075"/>
          </a:xfrm>
          <a:prstGeom prst="rect">
            <a:avLst/>
          </a:prstGeom>
          <a:noFill/>
          <a:ln w="9525">
            <a:noFill/>
            <a:miter lim="800000"/>
            <a:headEnd/>
            <a:tailEnd/>
          </a:ln>
        </p:spPr>
      </p:pic>
      <p:sp>
        <p:nvSpPr>
          <p:cNvPr id="5129" name="Прямоугольник 9"/>
          <p:cNvSpPr>
            <a:spLocks noChangeArrowheads="1"/>
          </p:cNvSpPr>
          <p:nvPr/>
        </p:nvSpPr>
        <p:spPr bwMode="auto">
          <a:xfrm>
            <a:off x="3643313" y="1285875"/>
            <a:ext cx="4286250" cy="646113"/>
          </a:xfrm>
          <a:prstGeom prst="rect">
            <a:avLst/>
          </a:prstGeom>
          <a:noFill/>
          <a:ln w="9525">
            <a:noFill/>
            <a:miter lim="800000"/>
            <a:headEnd/>
            <a:tailEnd/>
          </a:ln>
        </p:spPr>
        <p:txBody>
          <a:bodyPr>
            <a:spAutoFit/>
          </a:bodyPr>
          <a:lstStyle/>
          <a:p>
            <a:pPr algn="just"/>
            <a:r>
              <a:rPr lang="ru-RU">
                <a:latin typeface="Calibri" pitchFamily="34" charset="0"/>
              </a:rPr>
              <a:t>Департамент или отдельное штатное подразделение</a:t>
            </a:r>
          </a:p>
        </p:txBody>
      </p:sp>
      <p:sp>
        <p:nvSpPr>
          <p:cNvPr id="5130" name="Прямоугольник 10"/>
          <p:cNvSpPr>
            <a:spLocks noChangeArrowheads="1"/>
          </p:cNvSpPr>
          <p:nvPr/>
        </p:nvSpPr>
        <p:spPr bwMode="auto">
          <a:xfrm>
            <a:off x="3643313" y="2147888"/>
            <a:ext cx="4214812" cy="923925"/>
          </a:xfrm>
          <a:prstGeom prst="rect">
            <a:avLst/>
          </a:prstGeom>
          <a:noFill/>
          <a:ln w="9525">
            <a:noFill/>
            <a:miter lim="800000"/>
            <a:headEnd/>
            <a:tailEnd/>
          </a:ln>
        </p:spPr>
        <p:txBody>
          <a:bodyPr>
            <a:spAutoFit/>
          </a:bodyPr>
          <a:lstStyle/>
          <a:p>
            <a:pPr algn="just"/>
            <a:r>
              <a:rPr lang="ru-RU">
                <a:latin typeface="Calibri" pitchFamily="34" charset="0"/>
              </a:rPr>
              <a:t>Группа сотрудников, работающих вместе в течение определенного промежутка времени, например, проектная группа</a:t>
            </a:r>
          </a:p>
        </p:txBody>
      </p:sp>
      <p:sp>
        <p:nvSpPr>
          <p:cNvPr id="5131" name="Прямоугольник 11"/>
          <p:cNvSpPr>
            <a:spLocks noChangeArrowheads="1"/>
          </p:cNvSpPr>
          <p:nvPr/>
        </p:nvSpPr>
        <p:spPr bwMode="auto">
          <a:xfrm>
            <a:off x="3678238" y="3416300"/>
            <a:ext cx="2822575" cy="369888"/>
          </a:xfrm>
          <a:prstGeom prst="rect">
            <a:avLst/>
          </a:prstGeom>
          <a:noFill/>
          <a:ln w="9525">
            <a:noFill/>
            <a:miter lim="800000"/>
            <a:headEnd/>
            <a:tailEnd/>
          </a:ln>
        </p:spPr>
        <p:txBody>
          <a:bodyPr wrap="none">
            <a:spAutoFit/>
          </a:bodyPr>
          <a:lstStyle/>
          <a:p>
            <a:pPr algn="just"/>
            <a:r>
              <a:rPr lang="ru-RU">
                <a:latin typeface="Calibri" pitchFamily="34" charset="0"/>
              </a:rPr>
              <a:t>Представление должности</a:t>
            </a:r>
          </a:p>
        </p:txBody>
      </p:sp>
      <p:sp>
        <p:nvSpPr>
          <p:cNvPr id="5132" name="Прямоугольник 12"/>
          <p:cNvSpPr>
            <a:spLocks noChangeArrowheads="1"/>
          </p:cNvSpPr>
          <p:nvPr/>
        </p:nvSpPr>
        <p:spPr bwMode="auto">
          <a:xfrm>
            <a:off x="3643313" y="4068763"/>
            <a:ext cx="4286250" cy="646112"/>
          </a:xfrm>
          <a:prstGeom prst="rect">
            <a:avLst/>
          </a:prstGeom>
          <a:noFill/>
          <a:ln w="9525">
            <a:noFill/>
            <a:miter lim="800000"/>
            <a:headEnd/>
            <a:tailEnd/>
          </a:ln>
        </p:spPr>
        <p:txBody>
          <a:bodyPr>
            <a:spAutoFit/>
          </a:bodyPr>
          <a:lstStyle/>
          <a:p>
            <a:pPr algn="just"/>
            <a:r>
              <a:rPr lang="ru-RU">
                <a:latin typeface="Calibri" pitchFamily="34" charset="0"/>
              </a:rPr>
              <a:t>Описание бизнес-ролей сотрудников Компании</a:t>
            </a:r>
          </a:p>
        </p:txBody>
      </p:sp>
      <p:sp>
        <p:nvSpPr>
          <p:cNvPr id="5133" name="Прямоугольник 13"/>
          <p:cNvSpPr>
            <a:spLocks noChangeArrowheads="1"/>
          </p:cNvSpPr>
          <p:nvPr/>
        </p:nvSpPr>
        <p:spPr bwMode="auto">
          <a:xfrm>
            <a:off x="3643313" y="5000625"/>
            <a:ext cx="4214812" cy="646113"/>
          </a:xfrm>
          <a:prstGeom prst="rect">
            <a:avLst/>
          </a:prstGeom>
          <a:noFill/>
          <a:ln w="9525">
            <a:noFill/>
            <a:miter lim="800000"/>
            <a:headEnd/>
            <a:tailEnd/>
          </a:ln>
        </p:spPr>
        <p:txBody>
          <a:bodyPr>
            <a:spAutoFit/>
          </a:bodyPr>
          <a:lstStyle/>
          <a:p>
            <a:pPr algn="just"/>
            <a:r>
              <a:rPr lang="ru-RU">
                <a:latin typeface="Calibri" pitchFamily="34" charset="0"/>
              </a:rPr>
              <a:t>Фамилия, имя, отчество штатного сотрудника Компании</a:t>
            </a:r>
          </a:p>
        </p:txBody>
      </p:sp>
      <p:sp>
        <p:nvSpPr>
          <p:cNvPr id="5134" name="Прямоугольник 14"/>
          <p:cNvSpPr>
            <a:spLocks noChangeArrowheads="1"/>
          </p:cNvSpPr>
          <p:nvPr/>
        </p:nvSpPr>
        <p:spPr bwMode="auto">
          <a:xfrm>
            <a:off x="3714750" y="5857875"/>
            <a:ext cx="4214813" cy="646113"/>
          </a:xfrm>
          <a:prstGeom prst="rect">
            <a:avLst/>
          </a:prstGeom>
          <a:noFill/>
          <a:ln w="9525">
            <a:noFill/>
            <a:miter lim="800000"/>
            <a:headEnd/>
            <a:tailEnd/>
          </a:ln>
        </p:spPr>
        <p:txBody>
          <a:bodyPr>
            <a:spAutoFit/>
          </a:bodyPr>
          <a:lstStyle/>
          <a:p>
            <a:pPr algn="just"/>
            <a:r>
              <a:rPr lang="ru-RU">
                <a:latin typeface="Calibri" pitchFamily="34" charset="0"/>
              </a:rPr>
              <a:t>Фамилия, имя, отчество внештатного сотрудника Компании</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b="1" dirty="0" smtClean="0"/>
              <a:t>Перекресток «Исключающий ИЛИ»</a:t>
            </a:r>
            <a:endParaRPr lang="ru-RU" b="1" dirty="0"/>
          </a:p>
        </p:txBody>
      </p:sp>
      <p:pic>
        <p:nvPicPr>
          <p:cNvPr id="51203" name="Picture 3" descr="C:\Documents and Settings\Admin\Рабочий стол\Безымянный.png"/>
          <p:cNvPicPr>
            <a:picLocks noChangeAspect="1" noChangeArrowheads="1"/>
          </p:cNvPicPr>
          <p:nvPr/>
        </p:nvPicPr>
        <p:blipFill>
          <a:blip r:embed="rId3"/>
          <a:srcRect/>
          <a:stretch>
            <a:fillRect/>
          </a:stretch>
        </p:blipFill>
        <p:spPr bwMode="auto">
          <a:xfrm>
            <a:off x="71438" y="1190625"/>
            <a:ext cx="5072062" cy="2667000"/>
          </a:xfrm>
          <a:prstGeom prst="rect">
            <a:avLst/>
          </a:prstGeom>
          <a:noFill/>
          <a:ln w="9525">
            <a:noFill/>
            <a:miter lim="800000"/>
            <a:headEnd/>
            <a:tailEnd/>
          </a:ln>
        </p:spPr>
      </p:pic>
      <p:pic>
        <p:nvPicPr>
          <p:cNvPr id="51204" name="Picture 4" descr="C:\Documents and Settings\Admin\Рабочий стол\Безымянный.png"/>
          <p:cNvPicPr>
            <a:picLocks noChangeAspect="1" noChangeArrowheads="1"/>
          </p:cNvPicPr>
          <p:nvPr/>
        </p:nvPicPr>
        <p:blipFill>
          <a:blip r:embed="rId4"/>
          <a:srcRect/>
          <a:stretch>
            <a:fillRect/>
          </a:stretch>
        </p:blipFill>
        <p:spPr bwMode="auto">
          <a:xfrm>
            <a:off x="4400550" y="3857625"/>
            <a:ext cx="4529138" cy="2786063"/>
          </a:xfrm>
          <a:prstGeom prst="rect">
            <a:avLst/>
          </a:prstGeom>
          <a:noFill/>
          <a:ln w="9525">
            <a:noFill/>
            <a:miter lim="800000"/>
            <a:headEnd/>
            <a:tailEnd/>
          </a:ln>
        </p:spPr>
      </p:pic>
      <p:sp>
        <p:nvSpPr>
          <p:cNvPr id="51205" name="Прямоугольник 6"/>
          <p:cNvSpPr>
            <a:spLocks noChangeArrowheads="1"/>
          </p:cNvSpPr>
          <p:nvPr/>
        </p:nvSpPr>
        <p:spPr bwMode="auto">
          <a:xfrm>
            <a:off x="785813" y="3714750"/>
            <a:ext cx="2790825" cy="461963"/>
          </a:xfrm>
          <a:prstGeom prst="rect">
            <a:avLst/>
          </a:prstGeom>
          <a:noFill/>
          <a:ln w="9525">
            <a:noFill/>
            <a:miter lim="800000"/>
            <a:headEnd/>
            <a:tailEnd/>
          </a:ln>
        </p:spPr>
        <p:txBody>
          <a:bodyPr wrap="none">
            <a:spAutoFit/>
          </a:bodyPr>
          <a:lstStyle/>
          <a:p>
            <a:r>
              <a:rPr lang="ru-RU" sz="2400" i="1">
                <a:latin typeface="Calibri" pitchFamily="34" charset="0"/>
              </a:rPr>
              <a:t>Схема расхождения</a:t>
            </a:r>
          </a:p>
        </p:txBody>
      </p:sp>
      <p:sp>
        <p:nvSpPr>
          <p:cNvPr id="51206" name="Прямоугольник 7"/>
          <p:cNvSpPr>
            <a:spLocks noChangeArrowheads="1"/>
          </p:cNvSpPr>
          <p:nvPr/>
        </p:nvSpPr>
        <p:spPr bwMode="auto">
          <a:xfrm>
            <a:off x="5929313" y="3143250"/>
            <a:ext cx="2482850" cy="461963"/>
          </a:xfrm>
          <a:prstGeom prst="rect">
            <a:avLst/>
          </a:prstGeom>
          <a:noFill/>
          <a:ln w="9525">
            <a:noFill/>
            <a:miter lim="800000"/>
            <a:headEnd/>
            <a:tailEnd/>
          </a:ln>
        </p:spPr>
        <p:txBody>
          <a:bodyPr wrap="none">
            <a:spAutoFit/>
          </a:bodyPr>
          <a:lstStyle/>
          <a:p>
            <a:r>
              <a:rPr lang="ru-RU" sz="2400" i="1">
                <a:latin typeface="Calibri" pitchFamily="34" charset="0"/>
              </a:rPr>
              <a:t>Схема схождения</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Заголовок 1"/>
          <p:cNvSpPr>
            <a:spLocks noGrp="1"/>
          </p:cNvSpPr>
          <p:nvPr>
            <p:ph type="title"/>
          </p:nvPr>
        </p:nvSpPr>
        <p:spPr/>
        <p:txBody>
          <a:bodyPr/>
          <a:lstStyle/>
          <a:p>
            <a:pPr eaLnBrk="1" hangingPunct="1"/>
            <a:r>
              <a:rPr lang="ru-RU" b="1" smtClean="0"/>
              <a:t>Перекресток «И»</a:t>
            </a:r>
          </a:p>
        </p:txBody>
      </p:sp>
      <p:pic>
        <p:nvPicPr>
          <p:cNvPr id="52227" name="Picture 2" descr="C:\Documents and Settings\Admin\Рабочий стол\Безымянный.png"/>
          <p:cNvPicPr>
            <a:picLocks noChangeAspect="1" noChangeArrowheads="1"/>
          </p:cNvPicPr>
          <p:nvPr/>
        </p:nvPicPr>
        <p:blipFill>
          <a:blip r:embed="rId3"/>
          <a:srcRect/>
          <a:stretch>
            <a:fillRect/>
          </a:stretch>
        </p:blipFill>
        <p:spPr bwMode="auto">
          <a:xfrm>
            <a:off x="928688" y="1382713"/>
            <a:ext cx="3571875" cy="2689225"/>
          </a:xfrm>
          <a:prstGeom prst="rect">
            <a:avLst/>
          </a:prstGeom>
          <a:noFill/>
          <a:ln w="9525">
            <a:noFill/>
            <a:miter lim="800000"/>
            <a:headEnd/>
            <a:tailEnd/>
          </a:ln>
        </p:spPr>
      </p:pic>
      <p:pic>
        <p:nvPicPr>
          <p:cNvPr id="52228" name="Picture 3" descr="C:\Documents and Settings\Admin\Рабочий стол\Безымянный.png"/>
          <p:cNvPicPr>
            <a:picLocks noChangeAspect="1" noChangeArrowheads="1"/>
          </p:cNvPicPr>
          <p:nvPr/>
        </p:nvPicPr>
        <p:blipFill>
          <a:blip r:embed="rId4"/>
          <a:srcRect/>
          <a:stretch>
            <a:fillRect/>
          </a:stretch>
        </p:blipFill>
        <p:spPr bwMode="auto">
          <a:xfrm>
            <a:off x="4776788" y="3643313"/>
            <a:ext cx="3581400" cy="2786062"/>
          </a:xfrm>
          <a:prstGeom prst="rect">
            <a:avLst/>
          </a:prstGeom>
          <a:noFill/>
          <a:ln w="9525">
            <a:noFill/>
            <a:miter lim="800000"/>
            <a:headEnd/>
            <a:tailEnd/>
          </a:ln>
        </p:spPr>
      </p:pic>
      <p:sp>
        <p:nvSpPr>
          <p:cNvPr id="52229" name="Прямоугольник 5"/>
          <p:cNvSpPr>
            <a:spLocks noChangeArrowheads="1"/>
          </p:cNvSpPr>
          <p:nvPr/>
        </p:nvSpPr>
        <p:spPr bwMode="auto">
          <a:xfrm>
            <a:off x="995363" y="4038600"/>
            <a:ext cx="2790825" cy="461963"/>
          </a:xfrm>
          <a:prstGeom prst="rect">
            <a:avLst/>
          </a:prstGeom>
          <a:noFill/>
          <a:ln w="9525">
            <a:noFill/>
            <a:miter lim="800000"/>
            <a:headEnd/>
            <a:tailEnd/>
          </a:ln>
        </p:spPr>
        <p:txBody>
          <a:bodyPr wrap="none">
            <a:spAutoFit/>
          </a:bodyPr>
          <a:lstStyle/>
          <a:p>
            <a:r>
              <a:rPr lang="ru-RU" sz="2400" i="1">
                <a:latin typeface="Calibri" pitchFamily="34" charset="0"/>
              </a:rPr>
              <a:t>Схема расхождения</a:t>
            </a:r>
          </a:p>
        </p:txBody>
      </p:sp>
      <p:sp>
        <p:nvSpPr>
          <p:cNvPr id="52230" name="Прямоугольник 7"/>
          <p:cNvSpPr>
            <a:spLocks noChangeArrowheads="1"/>
          </p:cNvSpPr>
          <p:nvPr/>
        </p:nvSpPr>
        <p:spPr bwMode="auto">
          <a:xfrm>
            <a:off x="5643563" y="3071813"/>
            <a:ext cx="2482850" cy="461962"/>
          </a:xfrm>
          <a:prstGeom prst="rect">
            <a:avLst/>
          </a:prstGeom>
          <a:noFill/>
          <a:ln w="9525">
            <a:noFill/>
            <a:miter lim="800000"/>
            <a:headEnd/>
            <a:tailEnd/>
          </a:ln>
        </p:spPr>
        <p:txBody>
          <a:bodyPr wrap="none">
            <a:spAutoFit/>
          </a:bodyPr>
          <a:lstStyle/>
          <a:p>
            <a:r>
              <a:rPr lang="ru-RU" sz="2400" i="1">
                <a:latin typeface="Calibri" pitchFamily="34" charset="0"/>
              </a:rPr>
              <a:t>Схема схождения</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p:txBody>
          <a:bodyPr/>
          <a:lstStyle/>
          <a:p>
            <a:pPr eaLnBrk="1" hangingPunct="1"/>
            <a:r>
              <a:rPr lang="ru-RU" b="1" smtClean="0"/>
              <a:t>Перекресток «ИЛИ»</a:t>
            </a:r>
          </a:p>
        </p:txBody>
      </p:sp>
      <p:pic>
        <p:nvPicPr>
          <p:cNvPr id="53251" name="Picture 2" descr="C:\Documents and Settings\Admin\Рабочий стол\Безымянный.png"/>
          <p:cNvPicPr>
            <a:picLocks noChangeAspect="1" noChangeArrowheads="1"/>
          </p:cNvPicPr>
          <p:nvPr/>
        </p:nvPicPr>
        <p:blipFill>
          <a:blip r:embed="rId3"/>
          <a:srcRect/>
          <a:stretch>
            <a:fillRect/>
          </a:stretch>
        </p:blipFill>
        <p:spPr bwMode="auto">
          <a:xfrm>
            <a:off x="857250" y="1714500"/>
            <a:ext cx="3659188" cy="2714625"/>
          </a:xfrm>
          <a:prstGeom prst="rect">
            <a:avLst/>
          </a:prstGeom>
          <a:noFill/>
          <a:ln w="9525">
            <a:noFill/>
            <a:miter lim="800000"/>
            <a:headEnd/>
            <a:tailEnd/>
          </a:ln>
        </p:spPr>
      </p:pic>
      <p:pic>
        <p:nvPicPr>
          <p:cNvPr id="53252" name="Picture 3" descr="C:\Documents and Settings\Admin\Рабочий стол\Безымянный.png"/>
          <p:cNvPicPr>
            <a:picLocks noChangeAspect="1" noChangeArrowheads="1"/>
          </p:cNvPicPr>
          <p:nvPr/>
        </p:nvPicPr>
        <p:blipFill>
          <a:blip r:embed="rId4"/>
          <a:srcRect/>
          <a:stretch>
            <a:fillRect/>
          </a:stretch>
        </p:blipFill>
        <p:spPr bwMode="auto">
          <a:xfrm>
            <a:off x="4857750" y="3286125"/>
            <a:ext cx="3465513" cy="2714625"/>
          </a:xfrm>
          <a:prstGeom prst="rect">
            <a:avLst/>
          </a:prstGeom>
          <a:noFill/>
          <a:ln w="9525">
            <a:noFill/>
            <a:miter lim="800000"/>
            <a:headEnd/>
            <a:tailEnd/>
          </a:ln>
        </p:spPr>
      </p:pic>
      <p:sp>
        <p:nvSpPr>
          <p:cNvPr id="53253" name="Прямоугольник 5"/>
          <p:cNvSpPr>
            <a:spLocks noChangeArrowheads="1"/>
          </p:cNvSpPr>
          <p:nvPr/>
        </p:nvSpPr>
        <p:spPr bwMode="auto">
          <a:xfrm>
            <a:off x="923925" y="4467225"/>
            <a:ext cx="2790825" cy="461963"/>
          </a:xfrm>
          <a:prstGeom prst="rect">
            <a:avLst/>
          </a:prstGeom>
          <a:noFill/>
          <a:ln w="9525">
            <a:noFill/>
            <a:miter lim="800000"/>
            <a:headEnd/>
            <a:tailEnd/>
          </a:ln>
        </p:spPr>
        <p:txBody>
          <a:bodyPr wrap="none">
            <a:spAutoFit/>
          </a:bodyPr>
          <a:lstStyle/>
          <a:p>
            <a:r>
              <a:rPr lang="ru-RU" sz="2400" i="1">
                <a:latin typeface="Calibri" pitchFamily="34" charset="0"/>
              </a:rPr>
              <a:t>Схема расхождения</a:t>
            </a:r>
          </a:p>
        </p:txBody>
      </p:sp>
      <p:sp>
        <p:nvSpPr>
          <p:cNvPr id="53254" name="Прямоугольник 6"/>
          <p:cNvSpPr>
            <a:spLocks noChangeArrowheads="1"/>
          </p:cNvSpPr>
          <p:nvPr/>
        </p:nvSpPr>
        <p:spPr bwMode="auto">
          <a:xfrm>
            <a:off x="5429250" y="2714625"/>
            <a:ext cx="2482850" cy="461963"/>
          </a:xfrm>
          <a:prstGeom prst="rect">
            <a:avLst/>
          </a:prstGeom>
          <a:noFill/>
          <a:ln w="9525">
            <a:noFill/>
            <a:miter lim="800000"/>
            <a:headEnd/>
            <a:tailEnd/>
          </a:ln>
        </p:spPr>
        <p:txBody>
          <a:bodyPr wrap="none">
            <a:spAutoFit/>
          </a:bodyPr>
          <a:lstStyle/>
          <a:p>
            <a:r>
              <a:rPr lang="ru-RU" sz="2400" i="1">
                <a:latin typeface="Calibri" pitchFamily="34" charset="0"/>
              </a:rPr>
              <a:t>Схема схождения</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Заголовок 1"/>
          <p:cNvSpPr>
            <a:spLocks noGrp="1"/>
          </p:cNvSpPr>
          <p:nvPr>
            <p:ph type="title"/>
          </p:nvPr>
        </p:nvSpPr>
        <p:spPr/>
        <p:txBody>
          <a:bodyPr/>
          <a:lstStyle/>
          <a:p>
            <a:pPr eaLnBrk="1" hangingPunct="1"/>
            <a:r>
              <a:rPr lang="ru-RU" b="1" smtClean="0"/>
              <a:t>Типы объектов ссылок</a:t>
            </a:r>
          </a:p>
        </p:txBody>
      </p:sp>
      <p:sp>
        <p:nvSpPr>
          <p:cNvPr id="54275" name="Содержимое 2"/>
          <p:cNvSpPr>
            <a:spLocks noGrp="1"/>
          </p:cNvSpPr>
          <p:nvPr>
            <p:ph idx="1"/>
          </p:nvPr>
        </p:nvSpPr>
        <p:spPr>
          <a:xfrm>
            <a:off x="985838" y="1785938"/>
            <a:ext cx="6515100" cy="3429000"/>
          </a:xfrm>
        </p:spPr>
        <p:txBody>
          <a:bodyPr/>
          <a:lstStyle/>
          <a:p>
            <a:pPr eaLnBrk="1" hangingPunct="1"/>
            <a:r>
              <a:rPr lang="en-US" smtClean="0"/>
              <a:t>OBJECT</a:t>
            </a:r>
            <a:endParaRPr lang="ru-RU" smtClean="0"/>
          </a:p>
          <a:p>
            <a:pPr eaLnBrk="1" hangingPunct="1"/>
            <a:r>
              <a:rPr lang="en-US" smtClean="0"/>
              <a:t>GOTO</a:t>
            </a:r>
            <a:endParaRPr lang="ru-RU" smtClean="0"/>
          </a:p>
          <a:p>
            <a:pPr eaLnBrk="1" hangingPunct="1"/>
            <a:r>
              <a:rPr lang="en-US" smtClean="0"/>
              <a:t>UOB (Unit of behaviour)</a:t>
            </a:r>
            <a:endParaRPr lang="ru-RU" smtClean="0"/>
          </a:p>
          <a:p>
            <a:pPr eaLnBrk="1" hangingPunct="1"/>
            <a:r>
              <a:rPr lang="en-US" smtClean="0"/>
              <a:t>NOTE</a:t>
            </a:r>
            <a:endParaRPr lang="ru-RU" smtClean="0"/>
          </a:p>
          <a:p>
            <a:pPr eaLnBrk="1" hangingPunct="1"/>
            <a:r>
              <a:rPr lang="en-US" smtClean="0"/>
              <a:t>ELAB (Elaboration)</a:t>
            </a:r>
            <a:endParaRPr lang="ru-RU"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Заголовок 1"/>
          <p:cNvSpPr>
            <a:spLocks noGrp="1"/>
          </p:cNvSpPr>
          <p:nvPr>
            <p:ph type="title"/>
          </p:nvPr>
        </p:nvSpPr>
        <p:spPr>
          <a:xfrm>
            <a:off x="457200" y="2571750"/>
            <a:ext cx="8229600" cy="1143000"/>
          </a:xfrm>
        </p:spPr>
        <p:txBody>
          <a:bodyPr/>
          <a:lstStyle/>
          <a:p>
            <a:pPr eaLnBrk="1" hangingPunct="1"/>
            <a:r>
              <a:rPr lang="en-US" b="1" smtClean="0"/>
              <a:t>eEPC</a:t>
            </a:r>
            <a:endParaRPr lang="ru-RU"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Заголовок 1"/>
          <p:cNvSpPr>
            <a:spLocks noGrp="1"/>
          </p:cNvSpPr>
          <p:nvPr>
            <p:ph type="title"/>
          </p:nvPr>
        </p:nvSpPr>
        <p:spPr/>
        <p:txBody>
          <a:bodyPr/>
          <a:lstStyle/>
          <a:p>
            <a:pPr eaLnBrk="1" hangingPunct="1"/>
            <a:r>
              <a:rPr lang="en-US" b="1" smtClean="0"/>
              <a:t>ARIS eEPC </a:t>
            </a:r>
            <a:endParaRPr lang="ru-RU" b="1" smtClean="0"/>
          </a:p>
        </p:txBody>
      </p:sp>
      <p:sp>
        <p:nvSpPr>
          <p:cNvPr id="3" name="Содержимое 2"/>
          <p:cNvSpPr>
            <a:spLocks noGrp="1"/>
          </p:cNvSpPr>
          <p:nvPr>
            <p:ph idx="1"/>
          </p:nvPr>
        </p:nvSpPr>
        <p:spPr>
          <a:xfrm>
            <a:off x="285750" y="1357313"/>
            <a:ext cx="8501063" cy="4500562"/>
          </a:xfrm>
        </p:spPr>
        <p:txBody>
          <a:bodyPr rtlCol="0">
            <a:normAutofit fontScale="70000" lnSpcReduction="20000"/>
          </a:bodyPr>
          <a:lstStyle/>
          <a:p>
            <a:pPr algn="just" eaLnBrk="1" fontAlgn="auto" hangingPunct="1">
              <a:spcAft>
                <a:spcPts val="0"/>
              </a:spcAft>
              <a:buFont typeface="Arial" pitchFamily="34" charset="0"/>
              <a:buChar char="•"/>
              <a:defRPr/>
            </a:pPr>
            <a:r>
              <a:rPr lang="ru-RU" dirty="0" smtClean="0"/>
              <a:t>Диаграмма событийно-управляемого процесса (</a:t>
            </a:r>
            <a:r>
              <a:rPr lang="en-US" dirty="0" smtClean="0"/>
              <a:t>extended Event-driven Process Chain, </a:t>
            </a:r>
            <a:r>
              <a:rPr lang="en-US" dirty="0" err="1" smtClean="0"/>
              <a:t>eEPC</a:t>
            </a:r>
            <a:r>
              <a:rPr lang="en-US" dirty="0" smtClean="0"/>
              <a:t>)</a:t>
            </a:r>
          </a:p>
          <a:p>
            <a:pPr algn="just" eaLnBrk="1" fontAlgn="auto" hangingPunct="1">
              <a:spcAft>
                <a:spcPts val="0"/>
              </a:spcAft>
              <a:buFont typeface="Arial" pitchFamily="34" charset="0"/>
              <a:buChar char="•"/>
              <a:defRPr/>
            </a:pPr>
            <a:r>
              <a:rPr lang="ru-RU" dirty="0" smtClean="0"/>
              <a:t>Данная диаграмма предназначена для описания алгоритма выполнения отдельного сценария или бизнес-процесса (процедуры) в виде последовательности процедур (действий), управляемых событиями. </a:t>
            </a:r>
          </a:p>
          <a:p>
            <a:pPr algn="just" eaLnBrk="1" fontAlgn="auto" hangingPunct="1">
              <a:spcAft>
                <a:spcPts val="0"/>
              </a:spcAft>
              <a:buFont typeface="Arial" pitchFamily="34" charset="0"/>
              <a:buChar char="•"/>
              <a:defRPr/>
            </a:pPr>
            <a:r>
              <a:rPr lang="ru-RU" dirty="0" smtClean="0"/>
              <a:t>В этой модели главное внимание уделяется последовательности выполнения процедур (действий), составляющих данный сценарий. Модель представляет собой последовательный набор событий и функций, отражающих логику выполнения взаимосвязанных действий, направленных на достижение заданного результата (производство продукции заключение контракта).</a:t>
            </a:r>
            <a:endParaRPr lang="ru-RU"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Заголовок 1"/>
          <p:cNvSpPr>
            <a:spLocks noGrp="1"/>
          </p:cNvSpPr>
          <p:nvPr>
            <p:ph type="title"/>
          </p:nvPr>
        </p:nvSpPr>
        <p:spPr/>
        <p:txBody>
          <a:bodyPr/>
          <a:lstStyle/>
          <a:p>
            <a:pPr eaLnBrk="1" hangingPunct="1"/>
            <a:r>
              <a:rPr lang="ru-RU" b="1" smtClean="0"/>
              <a:t>Объекты</a:t>
            </a:r>
          </a:p>
        </p:txBody>
      </p:sp>
      <p:pic>
        <p:nvPicPr>
          <p:cNvPr id="57347" name="Picture 2"/>
          <p:cNvPicPr>
            <a:picLocks noChangeAspect="1" noChangeArrowheads="1"/>
          </p:cNvPicPr>
          <p:nvPr/>
        </p:nvPicPr>
        <p:blipFill>
          <a:blip r:embed="rId2"/>
          <a:srcRect/>
          <a:stretch>
            <a:fillRect/>
          </a:stretch>
        </p:blipFill>
        <p:spPr bwMode="auto">
          <a:xfrm>
            <a:off x="571500" y="1285875"/>
            <a:ext cx="1746250" cy="1214438"/>
          </a:xfrm>
          <a:prstGeom prst="rect">
            <a:avLst/>
          </a:prstGeom>
          <a:noFill/>
          <a:ln w="9525">
            <a:noFill/>
            <a:miter lim="800000"/>
            <a:headEnd/>
            <a:tailEnd/>
          </a:ln>
        </p:spPr>
      </p:pic>
      <p:sp>
        <p:nvSpPr>
          <p:cNvPr id="57348" name="Прямоугольник 5"/>
          <p:cNvSpPr>
            <a:spLocks noChangeArrowheads="1"/>
          </p:cNvSpPr>
          <p:nvPr/>
        </p:nvSpPr>
        <p:spPr bwMode="auto">
          <a:xfrm>
            <a:off x="2428875" y="1568450"/>
            <a:ext cx="6143625" cy="646113"/>
          </a:xfrm>
          <a:prstGeom prst="rect">
            <a:avLst/>
          </a:prstGeom>
          <a:noFill/>
          <a:ln w="9525">
            <a:noFill/>
            <a:miter lim="800000"/>
            <a:headEnd/>
            <a:tailEnd/>
          </a:ln>
        </p:spPr>
        <p:txBody>
          <a:bodyPr>
            <a:spAutoFit/>
          </a:bodyPr>
          <a:lstStyle/>
          <a:p>
            <a:pPr algn="just"/>
            <a:r>
              <a:rPr lang="ru-RU">
                <a:latin typeface="Calibri" pitchFamily="34" charset="0"/>
              </a:rPr>
              <a:t>Функции представляют собой элементарные действия, направленные на осуществление бизнес-процесса</a:t>
            </a:r>
          </a:p>
        </p:txBody>
      </p:sp>
      <p:pic>
        <p:nvPicPr>
          <p:cNvPr id="57349" name="Picture 3"/>
          <p:cNvPicPr>
            <a:picLocks noChangeAspect="1" noChangeArrowheads="1"/>
          </p:cNvPicPr>
          <p:nvPr/>
        </p:nvPicPr>
        <p:blipFill>
          <a:blip r:embed="rId3"/>
          <a:srcRect/>
          <a:stretch>
            <a:fillRect/>
          </a:stretch>
        </p:blipFill>
        <p:spPr bwMode="auto">
          <a:xfrm>
            <a:off x="571500" y="2857500"/>
            <a:ext cx="1630363" cy="857250"/>
          </a:xfrm>
          <a:prstGeom prst="rect">
            <a:avLst/>
          </a:prstGeom>
          <a:noFill/>
          <a:ln w="9525">
            <a:noFill/>
            <a:miter lim="800000"/>
            <a:headEnd/>
            <a:tailEnd/>
          </a:ln>
        </p:spPr>
      </p:pic>
      <p:sp>
        <p:nvSpPr>
          <p:cNvPr id="57350" name="Прямоугольник 7"/>
          <p:cNvSpPr>
            <a:spLocks noChangeArrowheads="1"/>
          </p:cNvSpPr>
          <p:nvPr/>
        </p:nvSpPr>
        <p:spPr bwMode="auto">
          <a:xfrm>
            <a:off x="2428875" y="2857500"/>
            <a:ext cx="5857875" cy="646113"/>
          </a:xfrm>
          <a:prstGeom prst="rect">
            <a:avLst/>
          </a:prstGeom>
          <a:noFill/>
          <a:ln w="9525">
            <a:noFill/>
            <a:miter lim="800000"/>
            <a:headEnd/>
            <a:tailEnd/>
          </a:ln>
        </p:spPr>
        <p:txBody>
          <a:bodyPr>
            <a:spAutoFit/>
          </a:bodyPr>
          <a:lstStyle/>
          <a:p>
            <a:pPr algn="just"/>
            <a:r>
              <a:rPr lang="ru-RU">
                <a:latin typeface="Calibri" pitchFamily="34" charset="0"/>
              </a:rPr>
              <a:t>Департамент или отдельное штатное подразделение, выполняющий функцию</a:t>
            </a:r>
          </a:p>
        </p:txBody>
      </p:sp>
      <p:pic>
        <p:nvPicPr>
          <p:cNvPr id="57351" name="Picture 4"/>
          <p:cNvPicPr>
            <a:picLocks noChangeAspect="1" noChangeArrowheads="1"/>
          </p:cNvPicPr>
          <p:nvPr/>
        </p:nvPicPr>
        <p:blipFill>
          <a:blip r:embed="rId4"/>
          <a:srcRect/>
          <a:stretch>
            <a:fillRect/>
          </a:stretch>
        </p:blipFill>
        <p:spPr bwMode="auto">
          <a:xfrm>
            <a:off x="571500" y="4125913"/>
            <a:ext cx="1643063" cy="517525"/>
          </a:xfrm>
          <a:prstGeom prst="rect">
            <a:avLst/>
          </a:prstGeom>
          <a:noFill/>
          <a:ln w="9525">
            <a:noFill/>
            <a:miter lim="800000"/>
            <a:headEnd/>
            <a:tailEnd/>
          </a:ln>
        </p:spPr>
      </p:pic>
      <p:sp>
        <p:nvSpPr>
          <p:cNvPr id="57352" name="Прямоугольник 9"/>
          <p:cNvSpPr>
            <a:spLocks noChangeArrowheads="1"/>
          </p:cNvSpPr>
          <p:nvPr/>
        </p:nvSpPr>
        <p:spPr bwMode="auto">
          <a:xfrm>
            <a:off x="2428875" y="4071938"/>
            <a:ext cx="6000750" cy="646112"/>
          </a:xfrm>
          <a:prstGeom prst="rect">
            <a:avLst/>
          </a:prstGeom>
          <a:noFill/>
          <a:ln w="9525">
            <a:noFill/>
            <a:miter lim="800000"/>
            <a:headEnd/>
            <a:tailEnd/>
          </a:ln>
        </p:spPr>
        <p:txBody>
          <a:bodyPr>
            <a:spAutoFit/>
          </a:bodyPr>
          <a:lstStyle/>
          <a:p>
            <a:pPr algn="just"/>
            <a:r>
              <a:rPr lang="ru-RU">
                <a:latin typeface="Calibri" pitchFamily="34" charset="0"/>
              </a:rPr>
              <a:t>Должность (в т.ч. множественная) в организационной структуре, выполняющая функцию</a:t>
            </a:r>
          </a:p>
        </p:txBody>
      </p:sp>
      <p:pic>
        <p:nvPicPr>
          <p:cNvPr id="57353" name="Picture 2"/>
          <p:cNvPicPr>
            <a:picLocks noGrp="1" noChangeAspect="1" noChangeArrowheads="1"/>
          </p:cNvPicPr>
          <p:nvPr>
            <p:ph idx="1"/>
          </p:nvPr>
        </p:nvPicPr>
        <p:blipFill>
          <a:blip r:embed="rId5"/>
          <a:srcRect/>
          <a:stretch>
            <a:fillRect/>
          </a:stretch>
        </p:blipFill>
        <p:spPr>
          <a:xfrm>
            <a:off x="571500" y="5357813"/>
            <a:ext cx="1579563" cy="857250"/>
          </a:xfrm>
        </p:spPr>
      </p:pic>
      <p:sp>
        <p:nvSpPr>
          <p:cNvPr id="57354" name="Прямоугольник 11"/>
          <p:cNvSpPr>
            <a:spLocks noChangeArrowheads="1"/>
          </p:cNvSpPr>
          <p:nvPr/>
        </p:nvSpPr>
        <p:spPr bwMode="auto">
          <a:xfrm>
            <a:off x="2428875" y="5214938"/>
            <a:ext cx="6500813" cy="1200150"/>
          </a:xfrm>
          <a:prstGeom prst="rect">
            <a:avLst/>
          </a:prstGeom>
          <a:noFill/>
          <a:ln w="9525">
            <a:noFill/>
            <a:miter lim="800000"/>
            <a:headEnd/>
            <a:tailEnd/>
          </a:ln>
        </p:spPr>
        <p:txBody>
          <a:bodyPr>
            <a:spAutoFit/>
          </a:bodyPr>
          <a:lstStyle/>
          <a:p>
            <a:pPr algn="just"/>
            <a:r>
              <a:rPr lang="ru-RU">
                <a:latin typeface="Calibri" pitchFamily="34" charset="0"/>
              </a:rPr>
              <a:t>Информационные носители, как материальной формы (бумажные документы и т.д.), так и электронного представления информации: файлы, электронные письма, ресурсы Интернет, ОЛАП</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Заголовок 1"/>
          <p:cNvSpPr>
            <a:spLocks noGrp="1"/>
          </p:cNvSpPr>
          <p:nvPr>
            <p:ph type="title"/>
          </p:nvPr>
        </p:nvSpPr>
        <p:spPr/>
        <p:txBody>
          <a:bodyPr/>
          <a:lstStyle/>
          <a:p>
            <a:pPr eaLnBrk="1" hangingPunct="1"/>
            <a:r>
              <a:rPr lang="ru-RU" b="1" smtClean="0"/>
              <a:t>Объекты</a:t>
            </a:r>
          </a:p>
        </p:txBody>
      </p:sp>
      <p:pic>
        <p:nvPicPr>
          <p:cNvPr id="58371" name="Picture 3"/>
          <p:cNvPicPr>
            <a:picLocks noChangeAspect="1" noChangeArrowheads="1"/>
          </p:cNvPicPr>
          <p:nvPr/>
        </p:nvPicPr>
        <p:blipFill>
          <a:blip r:embed="rId2"/>
          <a:srcRect/>
          <a:stretch>
            <a:fillRect/>
          </a:stretch>
        </p:blipFill>
        <p:spPr bwMode="auto">
          <a:xfrm>
            <a:off x="1071563" y="1517650"/>
            <a:ext cx="1214437" cy="839788"/>
          </a:xfrm>
          <a:prstGeom prst="rect">
            <a:avLst/>
          </a:prstGeom>
          <a:noFill/>
          <a:ln w="9525">
            <a:noFill/>
            <a:miter lim="800000"/>
            <a:headEnd/>
            <a:tailEnd/>
          </a:ln>
        </p:spPr>
      </p:pic>
      <p:sp>
        <p:nvSpPr>
          <p:cNvPr id="58372" name="Прямоугольник 6"/>
          <p:cNvSpPr>
            <a:spLocks noChangeArrowheads="1"/>
          </p:cNvSpPr>
          <p:nvPr/>
        </p:nvSpPr>
        <p:spPr bwMode="auto">
          <a:xfrm>
            <a:off x="3000375" y="1714500"/>
            <a:ext cx="3505200" cy="369888"/>
          </a:xfrm>
          <a:prstGeom prst="rect">
            <a:avLst/>
          </a:prstGeom>
          <a:noFill/>
          <a:ln w="9525">
            <a:noFill/>
            <a:miter lim="800000"/>
            <a:headEnd/>
            <a:tailEnd/>
          </a:ln>
        </p:spPr>
        <p:txBody>
          <a:bodyPr wrap="none">
            <a:spAutoFit/>
          </a:bodyPr>
          <a:lstStyle/>
          <a:p>
            <a:pPr algn="just"/>
            <a:r>
              <a:rPr lang="ru-RU">
                <a:latin typeface="Calibri" pitchFamily="34" charset="0"/>
              </a:rPr>
              <a:t>Базы данных в электронном виде</a:t>
            </a:r>
          </a:p>
        </p:txBody>
      </p:sp>
      <p:pic>
        <p:nvPicPr>
          <p:cNvPr id="58373" name="Picture 2"/>
          <p:cNvPicPr>
            <a:picLocks noGrp="1" noChangeAspect="1" noChangeArrowheads="1"/>
          </p:cNvPicPr>
          <p:nvPr>
            <p:ph idx="1"/>
          </p:nvPr>
        </p:nvPicPr>
        <p:blipFill>
          <a:blip r:embed="rId3"/>
          <a:srcRect/>
          <a:stretch>
            <a:fillRect/>
          </a:stretch>
        </p:blipFill>
        <p:spPr>
          <a:xfrm>
            <a:off x="1062038" y="2857500"/>
            <a:ext cx="1295400" cy="857250"/>
          </a:xfrm>
        </p:spPr>
      </p:pic>
      <p:sp>
        <p:nvSpPr>
          <p:cNvPr id="58374" name="Прямоугольник 9"/>
          <p:cNvSpPr>
            <a:spLocks noChangeArrowheads="1"/>
          </p:cNvSpPr>
          <p:nvPr/>
        </p:nvSpPr>
        <p:spPr bwMode="auto">
          <a:xfrm>
            <a:off x="3000375" y="2790825"/>
            <a:ext cx="5500688" cy="923925"/>
          </a:xfrm>
          <a:prstGeom prst="rect">
            <a:avLst/>
          </a:prstGeom>
          <a:noFill/>
          <a:ln w="9525">
            <a:noFill/>
            <a:miter lim="800000"/>
            <a:headEnd/>
            <a:tailEnd/>
          </a:ln>
        </p:spPr>
        <p:txBody>
          <a:bodyPr>
            <a:spAutoFit/>
          </a:bodyPr>
          <a:lstStyle/>
          <a:p>
            <a:pPr algn="just"/>
            <a:r>
              <a:rPr lang="ru-RU">
                <a:latin typeface="Calibri" pitchFamily="34" charset="0"/>
              </a:rPr>
              <a:t>Знания, навыки, содержащееся в навыках сотрудника, необходимые для корректного выполнения бизнес-функции</a:t>
            </a:r>
          </a:p>
        </p:txBody>
      </p:sp>
      <p:pic>
        <p:nvPicPr>
          <p:cNvPr id="58375" name="Picture 3"/>
          <p:cNvPicPr>
            <a:picLocks noChangeAspect="1" noChangeArrowheads="1"/>
          </p:cNvPicPr>
          <p:nvPr/>
        </p:nvPicPr>
        <p:blipFill>
          <a:blip r:embed="rId4"/>
          <a:srcRect/>
          <a:stretch>
            <a:fillRect/>
          </a:stretch>
        </p:blipFill>
        <p:spPr bwMode="auto">
          <a:xfrm>
            <a:off x="1071563" y="4572000"/>
            <a:ext cx="1214437" cy="785813"/>
          </a:xfrm>
          <a:prstGeom prst="rect">
            <a:avLst/>
          </a:prstGeom>
          <a:noFill/>
          <a:ln w="9525">
            <a:noFill/>
            <a:miter lim="800000"/>
            <a:headEnd/>
            <a:tailEnd/>
          </a:ln>
        </p:spPr>
      </p:pic>
      <p:sp>
        <p:nvSpPr>
          <p:cNvPr id="58376" name="Прямоугольник 11"/>
          <p:cNvSpPr>
            <a:spLocks noChangeArrowheads="1"/>
          </p:cNvSpPr>
          <p:nvPr/>
        </p:nvSpPr>
        <p:spPr bwMode="auto">
          <a:xfrm>
            <a:off x="3000375" y="4500563"/>
            <a:ext cx="5143500" cy="923925"/>
          </a:xfrm>
          <a:prstGeom prst="rect">
            <a:avLst/>
          </a:prstGeom>
          <a:noFill/>
          <a:ln w="9525">
            <a:noFill/>
            <a:miter lim="800000"/>
            <a:headEnd/>
            <a:tailEnd/>
          </a:ln>
        </p:spPr>
        <p:txBody>
          <a:bodyPr>
            <a:spAutoFit/>
          </a:bodyPr>
          <a:lstStyle/>
          <a:p>
            <a:pPr algn="just"/>
            <a:r>
              <a:rPr lang="ru-RU">
                <a:latin typeface="Calibri" pitchFamily="34" charset="0"/>
              </a:rPr>
              <a:t>Структурированная (задокументированная) или неформальная информация, необходимая для корректного выполнения бизнес-функции</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p:txBody>
          <a:bodyPr/>
          <a:lstStyle/>
          <a:p>
            <a:pPr eaLnBrk="1" hangingPunct="1"/>
            <a:r>
              <a:rPr lang="ru-RU" b="1" smtClean="0"/>
              <a:t>Объекты</a:t>
            </a:r>
          </a:p>
        </p:txBody>
      </p:sp>
      <p:pic>
        <p:nvPicPr>
          <p:cNvPr id="59395" name="Picture 2"/>
          <p:cNvPicPr>
            <a:picLocks noGrp="1" noChangeAspect="1" noChangeArrowheads="1"/>
          </p:cNvPicPr>
          <p:nvPr>
            <p:ph idx="1"/>
          </p:nvPr>
        </p:nvPicPr>
        <p:blipFill>
          <a:blip r:embed="rId2"/>
          <a:srcRect/>
          <a:stretch>
            <a:fillRect/>
          </a:stretch>
        </p:blipFill>
        <p:spPr>
          <a:xfrm>
            <a:off x="804863" y="1500188"/>
            <a:ext cx="2052637" cy="469900"/>
          </a:xfrm>
        </p:spPr>
      </p:pic>
      <p:sp>
        <p:nvSpPr>
          <p:cNvPr id="59396" name="Прямоугольник 4"/>
          <p:cNvSpPr>
            <a:spLocks noChangeArrowheads="1"/>
          </p:cNvSpPr>
          <p:nvPr/>
        </p:nvSpPr>
        <p:spPr bwMode="auto">
          <a:xfrm>
            <a:off x="3429000" y="1357313"/>
            <a:ext cx="5286375" cy="923925"/>
          </a:xfrm>
          <a:prstGeom prst="rect">
            <a:avLst/>
          </a:prstGeom>
          <a:noFill/>
          <a:ln w="9525">
            <a:noFill/>
            <a:miter lim="800000"/>
            <a:headEnd/>
            <a:tailEnd/>
          </a:ln>
        </p:spPr>
        <p:txBody>
          <a:bodyPr>
            <a:spAutoFit/>
          </a:bodyPr>
          <a:lstStyle/>
          <a:p>
            <a:pPr algn="just"/>
            <a:r>
              <a:rPr lang="ru-RU">
                <a:latin typeface="Calibri" pitchFamily="34" charset="0"/>
              </a:rPr>
              <a:t>Товар или услуга, являющаяся результатом выполнения бизнес-функции или необходимые для выполнения функции</a:t>
            </a:r>
          </a:p>
        </p:txBody>
      </p:sp>
      <p:pic>
        <p:nvPicPr>
          <p:cNvPr id="59397" name="Picture 3"/>
          <p:cNvPicPr>
            <a:picLocks noChangeAspect="1" noChangeArrowheads="1"/>
          </p:cNvPicPr>
          <p:nvPr/>
        </p:nvPicPr>
        <p:blipFill>
          <a:blip r:embed="rId3"/>
          <a:srcRect/>
          <a:stretch>
            <a:fillRect/>
          </a:stretch>
        </p:blipFill>
        <p:spPr bwMode="auto">
          <a:xfrm>
            <a:off x="1071563" y="2714625"/>
            <a:ext cx="1462087" cy="776288"/>
          </a:xfrm>
          <a:prstGeom prst="rect">
            <a:avLst/>
          </a:prstGeom>
          <a:noFill/>
          <a:ln w="9525">
            <a:noFill/>
            <a:miter lim="800000"/>
            <a:headEnd/>
            <a:tailEnd/>
          </a:ln>
        </p:spPr>
      </p:pic>
      <p:sp>
        <p:nvSpPr>
          <p:cNvPr id="59398" name="Прямоугольник 6"/>
          <p:cNvSpPr>
            <a:spLocks noChangeArrowheads="1"/>
          </p:cNvSpPr>
          <p:nvPr/>
        </p:nvSpPr>
        <p:spPr bwMode="auto">
          <a:xfrm>
            <a:off x="3429000" y="2782888"/>
            <a:ext cx="5429250" cy="646112"/>
          </a:xfrm>
          <a:prstGeom prst="rect">
            <a:avLst/>
          </a:prstGeom>
          <a:noFill/>
          <a:ln w="9525">
            <a:noFill/>
            <a:miter lim="800000"/>
            <a:headEnd/>
            <a:tailEnd/>
          </a:ln>
        </p:spPr>
        <p:txBody>
          <a:bodyPr>
            <a:spAutoFit/>
          </a:bodyPr>
          <a:lstStyle/>
          <a:p>
            <a:pPr algn="just"/>
            <a:r>
              <a:rPr lang="ru-RU">
                <a:latin typeface="Calibri" pitchFamily="34" charset="0"/>
              </a:rPr>
              <a:t>Информационные потоки, обеспечивающие входные и выходные данные процесса</a:t>
            </a:r>
          </a:p>
        </p:txBody>
      </p:sp>
      <p:pic>
        <p:nvPicPr>
          <p:cNvPr id="59399" name="Picture 4"/>
          <p:cNvPicPr>
            <a:picLocks noChangeAspect="1" noChangeArrowheads="1"/>
          </p:cNvPicPr>
          <p:nvPr/>
        </p:nvPicPr>
        <p:blipFill>
          <a:blip r:embed="rId4"/>
          <a:srcRect/>
          <a:stretch>
            <a:fillRect/>
          </a:stretch>
        </p:blipFill>
        <p:spPr bwMode="auto">
          <a:xfrm>
            <a:off x="1071563" y="4071938"/>
            <a:ext cx="1446212" cy="785812"/>
          </a:xfrm>
          <a:prstGeom prst="rect">
            <a:avLst/>
          </a:prstGeom>
          <a:noFill/>
          <a:ln w="9525">
            <a:noFill/>
            <a:miter lim="800000"/>
            <a:headEnd/>
            <a:tailEnd/>
          </a:ln>
        </p:spPr>
      </p:pic>
      <p:sp>
        <p:nvSpPr>
          <p:cNvPr id="59400" name="Прямоугольник 8"/>
          <p:cNvSpPr>
            <a:spLocks noChangeArrowheads="1"/>
          </p:cNvSpPr>
          <p:nvPr/>
        </p:nvSpPr>
        <p:spPr bwMode="auto">
          <a:xfrm>
            <a:off x="3429000" y="4076700"/>
            <a:ext cx="5500688" cy="923925"/>
          </a:xfrm>
          <a:prstGeom prst="rect">
            <a:avLst/>
          </a:prstGeom>
          <a:noFill/>
          <a:ln w="9525">
            <a:noFill/>
            <a:miter lim="800000"/>
            <a:headEnd/>
            <a:tailEnd/>
          </a:ln>
        </p:spPr>
        <p:txBody>
          <a:bodyPr>
            <a:spAutoFit/>
          </a:bodyPr>
          <a:lstStyle/>
          <a:p>
            <a:pPr algn="just"/>
            <a:r>
              <a:rPr lang="ru-RU">
                <a:latin typeface="Calibri" pitchFamily="34" charset="0"/>
              </a:rPr>
              <a:t>Качественная или количественная ситуация (состояние), достижение которой важно для компании</a:t>
            </a:r>
          </a:p>
        </p:txBody>
      </p:sp>
      <p:pic>
        <p:nvPicPr>
          <p:cNvPr id="59401" name="Picture 5"/>
          <p:cNvPicPr>
            <a:picLocks noChangeAspect="1" noChangeArrowheads="1"/>
          </p:cNvPicPr>
          <p:nvPr/>
        </p:nvPicPr>
        <p:blipFill>
          <a:blip r:embed="rId5"/>
          <a:srcRect/>
          <a:stretch>
            <a:fillRect/>
          </a:stretch>
        </p:blipFill>
        <p:spPr bwMode="auto">
          <a:xfrm>
            <a:off x="1038225" y="5500688"/>
            <a:ext cx="1462088" cy="714375"/>
          </a:xfrm>
          <a:prstGeom prst="rect">
            <a:avLst/>
          </a:prstGeom>
          <a:noFill/>
          <a:ln w="9525">
            <a:noFill/>
            <a:miter lim="800000"/>
            <a:headEnd/>
            <a:tailEnd/>
          </a:ln>
        </p:spPr>
      </p:pic>
      <p:sp>
        <p:nvSpPr>
          <p:cNvPr id="59402" name="Прямоугольник 10"/>
          <p:cNvSpPr>
            <a:spLocks noChangeArrowheads="1"/>
          </p:cNvSpPr>
          <p:nvPr/>
        </p:nvSpPr>
        <p:spPr bwMode="auto">
          <a:xfrm>
            <a:off x="3429000" y="5572125"/>
            <a:ext cx="2705100" cy="369888"/>
          </a:xfrm>
          <a:prstGeom prst="rect">
            <a:avLst/>
          </a:prstGeom>
          <a:noFill/>
          <a:ln w="9525">
            <a:noFill/>
            <a:miter lim="800000"/>
            <a:headEnd/>
            <a:tailEnd/>
          </a:ln>
        </p:spPr>
        <p:txBody>
          <a:bodyPr wrap="none">
            <a:spAutoFit/>
          </a:bodyPr>
          <a:lstStyle/>
          <a:p>
            <a:pPr algn="just"/>
            <a:r>
              <a:rPr lang="ru-RU">
                <a:latin typeface="Calibri" pitchFamily="34" charset="0"/>
              </a:rPr>
              <a:t>Нормативные документы</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725488"/>
          </a:xfrm>
        </p:spPr>
        <p:txBody>
          <a:bodyPr rtlCol="0">
            <a:normAutofit fontScale="90000"/>
          </a:bodyPr>
          <a:lstStyle/>
          <a:p>
            <a:pPr eaLnBrk="1" fontAlgn="auto" hangingPunct="1">
              <a:spcAft>
                <a:spcPts val="0"/>
              </a:spcAft>
              <a:defRPr/>
            </a:pPr>
            <a:r>
              <a:rPr lang="ru-RU" b="1" dirty="0" smtClean="0"/>
              <a:t>Отношения</a:t>
            </a:r>
            <a:endParaRPr lang="ru-RU" b="1" dirty="0"/>
          </a:p>
        </p:txBody>
      </p:sp>
      <p:pic>
        <p:nvPicPr>
          <p:cNvPr id="60419" name="Picture 2" descr="C:\Documents and Settings\Admin\Рабочий стол\Безымянный.png"/>
          <p:cNvPicPr>
            <a:picLocks noChangeAspect="1" noChangeArrowheads="1"/>
          </p:cNvPicPr>
          <p:nvPr/>
        </p:nvPicPr>
        <p:blipFill>
          <a:blip r:embed="rId2"/>
          <a:srcRect/>
          <a:stretch>
            <a:fillRect/>
          </a:stretch>
        </p:blipFill>
        <p:spPr bwMode="auto">
          <a:xfrm>
            <a:off x="1143000" y="642938"/>
            <a:ext cx="7059613" cy="6215062"/>
          </a:xfrm>
          <a:prstGeom prst="rect">
            <a:avLst/>
          </a:prstGeom>
          <a:noFill/>
          <a:ln w="9525">
            <a:noFill/>
            <a:miter lim="800000"/>
            <a:headEnd/>
            <a:tailEnd/>
          </a:ln>
        </p:spPr>
      </p:pic>
      <p:cxnSp>
        <p:nvCxnSpPr>
          <p:cNvPr id="5" name="Прямая со стрелкой 4"/>
          <p:cNvCxnSpPr/>
          <p:nvPr/>
        </p:nvCxnSpPr>
        <p:spPr>
          <a:xfrm rot="5400000">
            <a:off x="8466138" y="6394450"/>
            <a:ext cx="3571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421" name="TextBox 5"/>
          <p:cNvSpPr txBox="1">
            <a:spLocks noChangeArrowheads="1"/>
          </p:cNvSpPr>
          <p:nvPr/>
        </p:nvSpPr>
        <p:spPr bwMode="auto">
          <a:xfrm>
            <a:off x="8123238" y="6596063"/>
            <a:ext cx="1020762" cy="261937"/>
          </a:xfrm>
          <a:prstGeom prst="rect">
            <a:avLst/>
          </a:prstGeom>
          <a:noFill/>
          <a:ln w="9525">
            <a:noFill/>
            <a:miter lim="800000"/>
            <a:headEnd/>
            <a:tailEnd/>
          </a:ln>
        </p:spPr>
        <p:txBody>
          <a:bodyPr wrap="none">
            <a:spAutoFit/>
          </a:bodyPr>
          <a:lstStyle/>
          <a:p>
            <a:r>
              <a:rPr lang="ru-RU" sz="1100">
                <a:latin typeface="Calibri" pitchFamily="34" charset="0"/>
              </a:rPr>
              <a:t>продолжение</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pPr eaLnBrk="1" hangingPunct="1"/>
            <a:r>
              <a:rPr lang="ru-RU" b="1" smtClean="0"/>
              <a:t>Отношения объектов</a:t>
            </a:r>
          </a:p>
        </p:txBody>
      </p:sp>
      <p:pic>
        <p:nvPicPr>
          <p:cNvPr id="6147" name="Picture 2" descr="C:\Documents and Settings\Admin\Рабочий стол\Безымянный.png"/>
          <p:cNvPicPr>
            <a:picLocks noChangeAspect="1" noChangeArrowheads="1"/>
          </p:cNvPicPr>
          <p:nvPr/>
        </p:nvPicPr>
        <p:blipFill>
          <a:blip r:embed="rId2"/>
          <a:srcRect/>
          <a:stretch>
            <a:fillRect/>
          </a:stretch>
        </p:blipFill>
        <p:spPr bwMode="auto">
          <a:xfrm>
            <a:off x="481013" y="1571625"/>
            <a:ext cx="8234362" cy="458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Заголовок 1"/>
          <p:cNvSpPr>
            <a:spLocks noGrp="1"/>
          </p:cNvSpPr>
          <p:nvPr>
            <p:ph type="title"/>
          </p:nvPr>
        </p:nvSpPr>
        <p:spPr>
          <a:xfrm>
            <a:off x="457200" y="0"/>
            <a:ext cx="8229600" cy="1143000"/>
          </a:xfrm>
        </p:spPr>
        <p:txBody>
          <a:bodyPr/>
          <a:lstStyle/>
          <a:p>
            <a:pPr eaLnBrk="1" hangingPunct="1"/>
            <a:r>
              <a:rPr lang="ru-RU" b="1" smtClean="0"/>
              <a:t>Отношения</a:t>
            </a:r>
          </a:p>
        </p:txBody>
      </p:sp>
      <p:pic>
        <p:nvPicPr>
          <p:cNvPr id="61443" name="Picture 2" descr="C:\Documents and Settings\Admin\Рабочий стол\Безымянный1.png"/>
          <p:cNvPicPr>
            <a:picLocks noChangeAspect="1" noChangeArrowheads="1"/>
          </p:cNvPicPr>
          <p:nvPr/>
        </p:nvPicPr>
        <p:blipFill>
          <a:blip r:embed="rId2"/>
          <a:srcRect/>
          <a:stretch>
            <a:fillRect/>
          </a:stretch>
        </p:blipFill>
        <p:spPr bwMode="auto">
          <a:xfrm>
            <a:off x="400050" y="1500188"/>
            <a:ext cx="8315325" cy="2643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p:txBody>
          <a:bodyPr/>
          <a:lstStyle/>
          <a:p>
            <a:pPr eaLnBrk="1" hangingPunct="1"/>
            <a:r>
              <a:rPr lang="ru-RU" b="1" smtClean="0"/>
              <a:t>Правила</a:t>
            </a:r>
          </a:p>
        </p:txBody>
      </p:sp>
      <p:sp>
        <p:nvSpPr>
          <p:cNvPr id="3" name="Содержимое 2"/>
          <p:cNvSpPr>
            <a:spLocks noGrp="1"/>
          </p:cNvSpPr>
          <p:nvPr>
            <p:ph idx="1"/>
          </p:nvPr>
        </p:nvSpPr>
        <p:spPr>
          <a:xfrm>
            <a:off x="285750" y="1285875"/>
            <a:ext cx="8572500" cy="5286375"/>
          </a:xfrm>
        </p:spPr>
        <p:txBody>
          <a:bodyPr rtlCol="0">
            <a:normAutofit fontScale="85000" lnSpcReduction="10000"/>
          </a:bodyPr>
          <a:lstStyle/>
          <a:p>
            <a:pPr marL="514350" indent="-514350" algn="just" eaLnBrk="1" fontAlgn="auto" hangingPunct="1">
              <a:spcAft>
                <a:spcPts val="0"/>
              </a:spcAft>
              <a:buFont typeface="Arial" pitchFamily="34" charset="0"/>
              <a:buNone/>
              <a:defRPr/>
            </a:pPr>
            <a:r>
              <a:rPr lang="ru-RU" b="1" dirty="0" smtClean="0"/>
              <a:t>1.  </a:t>
            </a:r>
            <a:r>
              <a:rPr lang="ru-RU" dirty="0" smtClean="0"/>
              <a:t>Для построения диаграммы событийно-управляемого процесса используются объекты, указанные в разделе «Объекты» и связи между ними, указанные в разделе «Отношения объектов».</a:t>
            </a:r>
          </a:p>
          <a:p>
            <a:pPr marL="514350" indent="-514350" algn="just" eaLnBrk="1" fontAlgn="auto" hangingPunct="1">
              <a:spcAft>
                <a:spcPts val="0"/>
              </a:spcAft>
              <a:buFont typeface="Arial" pitchFamily="34" charset="0"/>
              <a:buNone/>
              <a:defRPr/>
            </a:pPr>
            <a:r>
              <a:rPr lang="ru-RU" b="1" dirty="0" smtClean="0"/>
              <a:t>2. </a:t>
            </a:r>
            <a:r>
              <a:rPr lang="ru-RU" dirty="0" smtClean="0"/>
              <a:t>Определяется последовательность действий и событий, необходимых для выполнения процесса. Каждая EPC модель должна начинаться как минимум одним стартовым инициирующим событием (состоянием) и завершаться как минимум одним результирующим событием (состоянием). События и функции по ходу выполнения процесса должны чередоваться (сменять друг друга) </a:t>
            </a:r>
            <a:endParaRPr lang="ru-RU"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rtlCol="0">
            <a:normAutofit fontScale="90000"/>
          </a:bodyPr>
          <a:lstStyle/>
          <a:p>
            <a:pPr eaLnBrk="1" fontAlgn="auto" hangingPunct="1">
              <a:spcAft>
                <a:spcPts val="0"/>
              </a:spcAft>
              <a:defRPr/>
            </a:pPr>
            <a:r>
              <a:rPr lang="ru-RU" b="1" dirty="0" smtClean="0"/>
              <a:t> Функционально-событийная последовательность бизнес-процесса</a:t>
            </a:r>
            <a:endParaRPr lang="ru-RU" b="1" dirty="0"/>
          </a:p>
        </p:txBody>
      </p:sp>
      <p:pic>
        <p:nvPicPr>
          <p:cNvPr id="63491" name="Picture 2"/>
          <p:cNvPicPr>
            <a:picLocks noChangeAspect="1" noChangeArrowheads="1"/>
          </p:cNvPicPr>
          <p:nvPr/>
        </p:nvPicPr>
        <p:blipFill>
          <a:blip r:embed="rId2"/>
          <a:srcRect/>
          <a:stretch>
            <a:fillRect/>
          </a:stretch>
        </p:blipFill>
        <p:spPr bwMode="auto">
          <a:xfrm>
            <a:off x="3957638" y="1714500"/>
            <a:ext cx="1400175" cy="4418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500"/>
            <a:ext cx="8186738" cy="2714625"/>
          </a:xfrm>
        </p:spPr>
        <p:txBody>
          <a:bodyPr rtlCol="0">
            <a:normAutofit fontScale="85000" lnSpcReduction="20000"/>
          </a:bodyPr>
          <a:lstStyle/>
          <a:p>
            <a:pPr marL="514350" indent="-514350" algn="just" eaLnBrk="1" fontAlgn="auto" hangingPunct="1">
              <a:spcAft>
                <a:spcPts val="0"/>
              </a:spcAft>
              <a:buFont typeface="Arial" pitchFamily="34" charset="0"/>
              <a:buNone/>
              <a:defRPr/>
            </a:pPr>
            <a:r>
              <a:rPr lang="ru-RU" b="1" dirty="0" smtClean="0"/>
              <a:t>3. </a:t>
            </a:r>
            <a:r>
              <a:rPr lang="ru-RU" dirty="0" smtClean="0"/>
              <a:t>Все функции должны идти в правильной последовательности. Необходимо учитывать параллельны они или последовательны. </a:t>
            </a:r>
          </a:p>
          <a:p>
            <a:pPr marL="514350" indent="-514350" algn="just" eaLnBrk="1" fontAlgn="auto" hangingPunct="1">
              <a:spcAft>
                <a:spcPts val="0"/>
              </a:spcAft>
              <a:buFont typeface="Arial" pitchFamily="34" charset="0"/>
              <a:buNone/>
              <a:defRPr/>
            </a:pPr>
            <a:r>
              <a:rPr lang="ru-RU" b="1" dirty="0" smtClean="0"/>
              <a:t>4. </a:t>
            </a:r>
            <a:r>
              <a:rPr lang="ru-RU" dirty="0" smtClean="0"/>
              <a:t>События и функции должны иметь только по одному входящему и одному исходящему отношению, показывающему ход выполнения бизнес-процесса.</a:t>
            </a:r>
            <a:endParaRPr lang="ru-RU" dirty="0"/>
          </a:p>
        </p:txBody>
      </p:sp>
      <p:sp>
        <p:nvSpPr>
          <p:cNvPr id="4" name="Содержимое 2"/>
          <p:cNvSpPr txBox="1">
            <a:spLocks/>
          </p:cNvSpPr>
          <p:nvPr/>
        </p:nvSpPr>
        <p:spPr>
          <a:xfrm>
            <a:off x="642938" y="4500563"/>
            <a:ext cx="7715250" cy="857250"/>
          </a:xfrm>
          <a:prstGeom prst="rect">
            <a:avLst/>
          </a:prstGeom>
        </p:spPr>
        <p:txBody>
          <a:bodyPr>
            <a:normAutofit fontScale="77500" lnSpcReduction="20000"/>
          </a:bodyPr>
          <a:lstStyle/>
          <a:p>
            <a:pPr marL="342900" indent="-342900" algn="just" fontAlgn="auto">
              <a:spcBef>
                <a:spcPct val="20000"/>
              </a:spcBef>
              <a:spcAft>
                <a:spcPts val="0"/>
              </a:spcAft>
              <a:buFont typeface="Arial" pitchFamily="34" charset="0"/>
              <a:buNone/>
              <a:defRPr/>
            </a:pPr>
            <a:r>
              <a:rPr lang="ru-RU" sz="3200" dirty="0">
                <a:latin typeface="+mn-lt"/>
              </a:rPr>
              <a:t>На </a:t>
            </a:r>
            <a:r>
              <a:rPr lang="ru-RU" sz="3200" dirty="0" err="1">
                <a:latin typeface="+mn-lt"/>
              </a:rPr>
              <a:t>eEPC</a:t>
            </a:r>
            <a:r>
              <a:rPr lang="ru-RU" sz="3200" dirty="0">
                <a:latin typeface="+mn-lt"/>
              </a:rPr>
              <a:t> – диаграмме допустимы следующие варианты использования правил ветвления/слияния:</a:t>
            </a:r>
          </a:p>
          <a:p>
            <a:pPr marL="342900" indent="-342900" fontAlgn="auto">
              <a:spcBef>
                <a:spcPct val="20000"/>
              </a:spcBef>
              <a:spcAft>
                <a:spcPts val="0"/>
              </a:spcAft>
              <a:buFont typeface="Arial" pitchFamily="34" charset="0"/>
              <a:buNone/>
              <a:defRPr/>
            </a:pPr>
            <a:endParaRPr lang="ru-RU" sz="3200" dirty="0">
              <a:latin typeface="+mn-l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71500"/>
            <a:ext cx="9001125" cy="1143000"/>
          </a:xfrm>
        </p:spPr>
        <p:txBody>
          <a:bodyPr rtlCol="0">
            <a:normAutofit fontScale="90000"/>
          </a:bodyPr>
          <a:lstStyle/>
          <a:p>
            <a:pPr marL="514350" indent="-514350" algn="just" eaLnBrk="1" fontAlgn="auto" hangingPunct="1">
              <a:spcAft>
                <a:spcPts val="0"/>
              </a:spcAft>
              <a:defRPr/>
            </a:pPr>
            <a:r>
              <a:rPr lang="ru-RU" sz="3200" dirty="0" smtClean="0"/>
              <a:t>1) Условное ветвление процесса с помощью оператора «исключающее ИЛИ» (при выполнении функции наступает только одно из возможных событий)</a:t>
            </a:r>
            <a:endParaRPr lang="ru-RU" sz="3200" dirty="0"/>
          </a:p>
        </p:txBody>
      </p:sp>
      <p:pic>
        <p:nvPicPr>
          <p:cNvPr id="65539" name="Picture 2"/>
          <p:cNvPicPr>
            <a:picLocks noChangeAspect="1" noChangeArrowheads="1"/>
          </p:cNvPicPr>
          <p:nvPr/>
        </p:nvPicPr>
        <p:blipFill>
          <a:blip r:embed="rId2"/>
          <a:srcRect/>
          <a:stretch>
            <a:fillRect/>
          </a:stretch>
        </p:blipFill>
        <p:spPr bwMode="auto">
          <a:xfrm>
            <a:off x="1657350" y="2571750"/>
            <a:ext cx="577215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25"/>
            <a:ext cx="8186738" cy="1785938"/>
          </a:xfrm>
        </p:spPr>
        <p:txBody>
          <a:bodyPr rtlCol="0">
            <a:normAutofit fontScale="92500" lnSpcReduction="10000"/>
          </a:bodyPr>
          <a:lstStyle/>
          <a:p>
            <a:pPr algn="just" eaLnBrk="1" fontAlgn="auto" hangingPunct="1">
              <a:spcAft>
                <a:spcPts val="0"/>
              </a:spcAft>
              <a:buFont typeface="Arial" pitchFamily="34" charset="0"/>
              <a:buNone/>
              <a:defRPr/>
            </a:pPr>
            <a:r>
              <a:rPr lang="ru-RU" dirty="0" smtClean="0"/>
              <a:t>2) Условное ветвление процесса с помощью оператора «ИЛИ» (при выполнении функции наступают либо одно событие, либо другое, либо оба сразу)</a:t>
            </a:r>
            <a:endParaRPr lang="ru-RU" dirty="0"/>
          </a:p>
        </p:txBody>
      </p:sp>
      <p:pic>
        <p:nvPicPr>
          <p:cNvPr id="66563" name="Picture 2"/>
          <p:cNvPicPr>
            <a:picLocks noChangeAspect="1" noChangeArrowheads="1"/>
          </p:cNvPicPr>
          <p:nvPr/>
        </p:nvPicPr>
        <p:blipFill>
          <a:blip r:embed="rId2"/>
          <a:srcRect/>
          <a:stretch>
            <a:fillRect/>
          </a:stretch>
        </p:blipFill>
        <p:spPr bwMode="auto">
          <a:xfrm>
            <a:off x="1785938" y="2938463"/>
            <a:ext cx="5608637" cy="2776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Содержимое 2"/>
          <p:cNvSpPr>
            <a:spLocks noGrp="1"/>
          </p:cNvSpPr>
          <p:nvPr>
            <p:ph idx="1"/>
          </p:nvPr>
        </p:nvSpPr>
        <p:spPr>
          <a:xfrm>
            <a:off x="500063" y="285750"/>
            <a:ext cx="8229600" cy="1643063"/>
          </a:xfrm>
        </p:spPr>
        <p:txBody>
          <a:bodyPr/>
          <a:lstStyle/>
          <a:p>
            <a:pPr algn="just" eaLnBrk="1" hangingPunct="1">
              <a:buFont typeface="Arial" charset="0"/>
              <a:buNone/>
            </a:pPr>
            <a:r>
              <a:rPr lang="ru-RU" smtClean="0"/>
              <a:t>3) Условное ветвление процесса с помощью оператора «И» (при выполнении функции наступают оба события)</a:t>
            </a:r>
          </a:p>
        </p:txBody>
      </p:sp>
      <p:pic>
        <p:nvPicPr>
          <p:cNvPr id="67587" name="Picture 2"/>
          <p:cNvPicPr>
            <a:picLocks noChangeAspect="1" noChangeArrowheads="1"/>
          </p:cNvPicPr>
          <p:nvPr/>
        </p:nvPicPr>
        <p:blipFill>
          <a:blip r:embed="rId2"/>
          <a:srcRect/>
          <a:stretch>
            <a:fillRect/>
          </a:stretch>
        </p:blipFill>
        <p:spPr bwMode="auto">
          <a:xfrm>
            <a:off x="1438275" y="2214563"/>
            <a:ext cx="6205538" cy="3071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Содержимое 2"/>
          <p:cNvSpPr>
            <a:spLocks noGrp="1"/>
          </p:cNvSpPr>
          <p:nvPr>
            <p:ph idx="1"/>
          </p:nvPr>
        </p:nvSpPr>
        <p:spPr>
          <a:xfrm>
            <a:off x="457200" y="500063"/>
            <a:ext cx="8229600" cy="1357312"/>
          </a:xfrm>
        </p:spPr>
        <p:txBody>
          <a:bodyPr/>
          <a:lstStyle/>
          <a:p>
            <a:pPr algn="just" eaLnBrk="1" hangingPunct="1">
              <a:buFont typeface="Arial" charset="0"/>
              <a:buNone/>
            </a:pPr>
            <a:r>
              <a:rPr lang="ru-RU" smtClean="0"/>
              <a:t>4) Функция выполнится, если наступили оба события</a:t>
            </a:r>
          </a:p>
        </p:txBody>
      </p:sp>
      <p:pic>
        <p:nvPicPr>
          <p:cNvPr id="68611" name="Picture 2"/>
          <p:cNvPicPr>
            <a:picLocks noChangeAspect="1" noChangeArrowheads="1"/>
          </p:cNvPicPr>
          <p:nvPr/>
        </p:nvPicPr>
        <p:blipFill>
          <a:blip r:embed="rId2"/>
          <a:srcRect/>
          <a:stretch>
            <a:fillRect/>
          </a:stretch>
        </p:blipFill>
        <p:spPr bwMode="auto">
          <a:xfrm>
            <a:off x="1643063" y="2286000"/>
            <a:ext cx="5918200" cy="2928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Содержимое 2"/>
          <p:cNvSpPr>
            <a:spLocks noGrp="1"/>
          </p:cNvSpPr>
          <p:nvPr>
            <p:ph idx="1"/>
          </p:nvPr>
        </p:nvSpPr>
        <p:spPr>
          <a:xfrm>
            <a:off x="428625" y="428625"/>
            <a:ext cx="8229600" cy="1785938"/>
          </a:xfrm>
        </p:spPr>
        <p:txBody>
          <a:bodyPr/>
          <a:lstStyle/>
          <a:p>
            <a:pPr algn="just" eaLnBrk="1" hangingPunct="1">
              <a:buFont typeface="Arial" charset="0"/>
              <a:buNone/>
            </a:pPr>
            <a:r>
              <a:rPr lang="ru-RU" smtClean="0"/>
              <a:t>5) Функция выполнится, если наступило, либо одно событие, либо другое, но не оба сразу</a:t>
            </a:r>
          </a:p>
        </p:txBody>
      </p:sp>
      <p:pic>
        <p:nvPicPr>
          <p:cNvPr id="69635" name="Picture 3"/>
          <p:cNvPicPr>
            <a:picLocks noChangeAspect="1" noChangeArrowheads="1"/>
          </p:cNvPicPr>
          <p:nvPr/>
        </p:nvPicPr>
        <p:blipFill>
          <a:blip r:embed="rId2"/>
          <a:srcRect/>
          <a:stretch>
            <a:fillRect/>
          </a:stretch>
        </p:blipFill>
        <p:spPr bwMode="auto">
          <a:xfrm>
            <a:off x="1857375" y="2714625"/>
            <a:ext cx="5456238" cy="2700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Содержимое 2"/>
          <p:cNvSpPr>
            <a:spLocks noGrp="1"/>
          </p:cNvSpPr>
          <p:nvPr>
            <p:ph idx="1"/>
          </p:nvPr>
        </p:nvSpPr>
        <p:spPr>
          <a:xfrm>
            <a:off x="457200" y="500063"/>
            <a:ext cx="8229600" cy="1214437"/>
          </a:xfrm>
        </p:spPr>
        <p:txBody>
          <a:bodyPr/>
          <a:lstStyle/>
          <a:p>
            <a:pPr algn="just" eaLnBrk="1" hangingPunct="1">
              <a:buFont typeface="Arial" charset="0"/>
              <a:buNone/>
            </a:pPr>
            <a:r>
              <a:rPr lang="ru-RU" smtClean="0"/>
              <a:t>6) Функция выполнится, когда наступило хотя бы одно из событий</a:t>
            </a:r>
          </a:p>
        </p:txBody>
      </p:sp>
      <p:pic>
        <p:nvPicPr>
          <p:cNvPr id="70659" name="Picture 2"/>
          <p:cNvPicPr>
            <a:picLocks noChangeAspect="1" noChangeArrowheads="1"/>
          </p:cNvPicPr>
          <p:nvPr/>
        </p:nvPicPr>
        <p:blipFill>
          <a:blip r:embed="rId2"/>
          <a:srcRect/>
          <a:stretch>
            <a:fillRect/>
          </a:stretch>
        </p:blipFill>
        <p:spPr bwMode="auto">
          <a:xfrm>
            <a:off x="1857375" y="2428875"/>
            <a:ext cx="5311775" cy="2628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pPr eaLnBrk="1" hangingPunct="1"/>
            <a:r>
              <a:rPr lang="ru-RU" b="1" smtClean="0"/>
              <a:t>Правила построения</a:t>
            </a:r>
          </a:p>
        </p:txBody>
      </p:sp>
      <p:sp>
        <p:nvSpPr>
          <p:cNvPr id="3" name="Содержимое 2"/>
          <p:cNvSpPr>
            <a:spLocks noGrp="1"/>
          </p:cNvSpPr>
          <p:nvPr>
            <p:ph idx="1"/>
          </p:nvPr>
        </p:nvSpPr>
        <p:spPr/>
        <p:txBody>
          <a:bodyPr rtlCol="0">
            <a:normAutofit fontScale="77500" lnSpcReduction="20000"/>
          </a:bodyPr>
          <a:lstStyle/>
          <a:p>
            <a:pPr marL="514350" indent="-514350" algn="just" eaLnBrk="1" fontAlgn="auto" hangingPunct="1">
              <a:spcAft>
                <a:spcPts val="0"/>
              </a:spcAft>
              <a:buFont typeface="+mj-lt"/>
              <a:buAutoNum type="arabicPeriod"/>
              <a:defRPr/>
            </a:pPr>
            <a:r>
              <a:rPr lang="ru-RU" dirty="0" smtClean="0"/>
              <a:t>Для построения диаграммы организационной структуры используются объекты, указанные в разделе «Объекты», и связи между ними, указанные в разделе «Отношения объектов».</a:t>
            </a:r>
            <a:endParaRPr lang="en-US" dirty="0" smtClean="0"/>
          </a:p>
          <a:p>
            <a:pPr marL="514350" indent="-514350" algn="just" eaLnBrk="1" fontAlgn="auto" hangingPunct="1">
              <a:spcAft>
                <a:spcPts val="0"/>
              </a:spcAft>
              <a:buFont typeface="+mj-lt"/>
              <a:buAutoNum type="arabicPeriod"/>
              <a:defRPr/>
            </a:pPr>
            <a:r>
              <a:rPr lang="ru-RU" dirty="0" smtClean="0"/>
              <a:t>Определяются организационные единицы компании (отделы, подразделения, цеха и т.д.).</a:t>
            </a:r>
            <a:endParaRPr lang="en-US" dirty="0" smtClean="0"/>
          </a:p>
          <a:p>
            <a:pPr marL="514350" indent="-514350" algn="just" eaLnBrk="1" fontAlgn="auto" hangingPunct="1">
              <a:spcAft>
                <a:spcPts val="0"/>
              </a:spcAft>
              <a:buFont typeface="+mj-lt"/>
              <a:buAutoNum type="arabicPeriod"/>
              <a:defRPr/>
            </a:pPr>
            <a:r>
              <a:rPr lang="ru-RU" dirty="0" smtClean="0"/>
              <a:t>Определяются и отображаются связи между организационными единицами компании. Модель строится иерархически, от верхнего уровня структуры к нижнему уровню. В модель верхнего уровня включаются подразделения организации, а также дочерние компании, входящие в структуру Холдинга. Каждое из них детализируется на более низкие уровни — </a:t>
            </a:r>
            <a:r>
              <a:rPr lang="ru-RU" dirty="0" err="1" smtClean="0"/>
              <a:t>уровни</a:t>
            </a:r>
            <a:r>
              <a:rPr lang="ru-RU" dirty="0" smtClean="0"/>
              <a:t> структурных подразделений.</a:t>
            </a:r>
            <a:endParaRPr lang="ru-RU"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Содержимое 2"/>
          <p:cNvSpPr>
            <a:spLocks noGrp="1"/>
          </p:cNvSpPr>
          <p:nvPr>
            <p:ph idx="1"/>
          </p:nvPr>
        </p:nvSpPr>
        <p:spPr>
          <a:xfrm>
            <a:off x="142875" y="285750"/>
            <a:ext cx="8929688" cy="1714500"/>
          </a:xfrm>
        </p:spPr>
        <p:txBody>
          <a:bodyPr/>
          <a:lstStyle/>
          <a:p>
            <a:pPr algn="just" eaLnBrk="1" hangingPunct="1">
              <a:buFont typeface="Arial" charset="0"/>
              <a:buNone/>
            </a:pPr>
            <a:r>
              <a:rPr lang="ru-RU" b="1" smtClean="0"/>
              <a:t>5. </a:t>
            </a:r>
            <a:r>
              <a:rPr lang="ru-RU" smtClean="0"/>
              <a:t>На входе и выходе разветвления обязательно должны использоваться одинаковые операторы</a:t>
            </a:r>
          </a:p>
        </p:txBody>
      </p:sp>
      <p:pic>
        <p:nvPicPr>
          <p:cNvPr id="71683" name="Picture 2"/>
          <p:cNvPicPr>
            <a:picLocks noChangeAspect="1" noChangeArrowheads="1"/>
          </p:cNvPicPr>
          <p:nvPr/>
        </p:nvPicPr>
        <p:blipFill>
          <a:blip r:embed="rId2"/>
          <a:srcRect/>
          <a:stretch>
            <a:fillRect/>
          </a:stretch>
        </p:blipFill>
        <p:spPr bwMode="auto">
          <a:xfrm>
            <a:off x="2786063" y="1428750"/>
            <a:ext cx="3600450" cy="494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13" y="142875"/>
            <a:ext cx="8429625" cy="1143000"/>
          </a:xfrm>
        </p:spPr>
        <p:txBody>
          <a:bodyPr rtlCol="0">
            <a:normAutofit fontScale="85000" lnSpcReduction="10000"/>
          </a:bodyPr>
          <a:lstStyle/>
          <a:p>
            <a:pPr algn="just" eaLnBrk="1" fontAlgn="auto" hangingPunct="1">
              <a:spcAft>
                <a:spcPts val="0"/>
              </a:spcAft>
              <a:buFont typeface="Arial" pitchFamily="34" charset="0"/>
              <a:buNone/>
              <a:defRPr/>
            </a:pPr>
            <a:r>
              <a:rPr lang="ru-RU" b="1" dirty="0" smtClean="0"/>
              <a:t>6. </a:t>
            </a:r>
            <a:r>
              <a:rPr lang="ru-RU" dirty="0" smtClean="0"/>
              <a:t>Определяются предшествующие и последующие процессы и отображаются в интерфейсах</a:t>
            </a:r>
            <a:endParaRPr lang="ru-RU" dirty="0"/>
          </a:p>
        </p:txBody>
      </p:sp>
      <p:pic>
        <p:nvPicPr>
          <p:cNvPr id="72707" name="Picture 2"/>
          <p:cNvPicPr>
            <a:picLocks noChangeAspect="1" noChangeArrowheads="1"/>
          </p:cNvPicPr>
          <p:nvPr/>
        </p:nvPicPr>
        <p:blipFill>
          <a:blip r:embed="rId2"/>
          <a:srcRect/>
          <a:stretch>
            <a:fillRect/>
          </a:stretch>
        </p:blipFill>
        <p:spPr bwMode="auto">
          <a:xfrm>
            <a:off x="4071938" y="1357313"/>
            <a:ext cx="1266825" cy="5091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63" y="314325"/>
            <a:ext cx="8143875" cy="757238"/>
          </a:xfrm>
        </p:spPr>
        <p:txBody>
          <a:bodyPr rtlCol="0">
            <a:normAutofit fontScale="85000" lnSpcReduction="20000"/>
          </a:bodyPr>
          <a:lstStyle/>
          <a:p>
            <a:pPr algn="just" eaLnBrk="1" fontAlgn="auto" hangingPunct="1">
              <a:spcAft>
                <a:spcPts val="0"/>
              </a:spcAft>
              <a:buFont typeface="Arial" pitchFamily="34" charset="0"/>
              <a:buNone/>
              <a:defRPr/>
            </a:pPr>
            <a:r>
              <a:rPr lang="ru-RU" b="1" dirty="0" smtClean="0"/>
              <a:t>7. </a:t>
            </a:r>
            <a:r>
              <a:rPr lang="ru-RU" dirty="0" smtClean="0"/>
              <a:t>Делаются ссылки с интерфейсов на соответствующие процессы</a:t>
            </a:r>
            <a:endParaRPr lang="ru-RU" dirty="0"/>
          </a:p>
        </p:txBody>
      </p:sp>
      <p:pic>
        <p:nvPicPr>
          <p:cNvPr id="73731" name="Picture 2"/>
          <p:cNvPicPr>
            <a:picLocks noChangeAspect="1" noChangeArrowheads="1"/>
          </p:cNvPicPr>
          <p:nvPr/>
        </p:nvPicPr>
        <p:blipFill>
          <a:blip r:embed="rId2"/>
          <a:srcRect/>
          <a:stretch>
            <a:fillRect/>
          </a:stretch>
        </p:blipFill>
        <p:spPr bwMode="auto">
          <a:xfrm>
            <a:off x="4071938" y="1214438"/>
            <a:ext cx="1357312" cy="545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1643063"/>
          </a:xfrm>
        </p:spPr>
        <p:txBody>
          <a:bodyPr rtlCol="0">
            <a:normAutofit fontScale="92500" lnSpcReduction="20000"/>
          </a:bodyPr>
          <a:lstStyle/>
          <a:p>
            <a:pPr algn="just" eaLnBrk="1" fontAlgn="auto" hangingPunct="1">
              <a:spcAft>
                <a:spcPts val="0"/>
              </a:spcAft>
              <a:buFont typeface="Arial" pitchFamily="34" charset="0"/>
              <a:buNone/>
              <a:defRPr/>
            </a:pPr>
            <a:r>
              <a:rPr lang="ru-RU" b="1" dirty="0" smtClean="0"/>
              <a:t>8. </a:t>
            </a:r>
            <a:r>
              <a:rPr lang="ru-RU" dirty="0" smtClean="0"/>
              <a:t>Если нет предшествующих и последующих процессов в рамках компании, то используется объект «Границы процесса» («Начало процесса», «Завершение процесса»)</a:t>
            </a:r>
            <a:endParaRPr lang="ru-RU" dirty="0"/>
          </a:p>
        </p:txBody>
      </p:sp>
      <p:pic>
        <p:nvPicPr>
          <p:cNvPr id="74755" name="Picture 2"/>
          <p:cNvPicPr>
            <a:picLocks noChangeAspect="1" noChangeArrowheads="1"/>
          </p:cNvPicPr>
          <p:nvPr/>
        </p:nvPicPr>
        <p:blipFill>
          <a:blip r:embed="rId2"/>
          <a:srcRect/>
          <a:stretch>
            <a:fillRect/>
          </a:stretch>
        </p:blipFill>
        <p:spPr bwMode="auto">
          <a:xfrm>
            <a:off x="4071938" y="1571625"/>
            <a:ext cx="1357312" cy="527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357188"/>
            <a:ext cx="8643938" cy="4286250"/>
          </a:xfrm>
        </p:spPr>
        <p:txBody>
          <a:bodyPr rtlCol="0">
            <a:normAutofit fontScale="85000" lnSpcReduction="10000"/>
          </a:bodyPr>
          <a:lstStyle/>
          <a:p>
            <a:pPr algn="just" eaLnBrk="1" fontAlgn="auto" hangingPunct="1">
              <a:spcAft>
                <a:spcPts val="0"/>
              </a:spcAft>
              <a:buFont typeface="Arial" pitchFamily="34" charset="0"/>
              <a:buNone/>
              <a:defRPr/>
            </a:pPr>
            <a:r>
              <a:rPr lang="ru-RU" b="1" dirty="0" smtClean="0"/>
              <a:t>9.</a:t>
            </a:r>
            <a:r>
              <a:rPr lang="ru-RU" dirty="0" smtClean="0"/>
              <a:t> Определяется и отображается вся необходимая информация и ресурсы, необходимые для выполнения функции, а также результаты выполнения функции. Необходимо максимально точно отображать входящую и исходящую информацию. Для таких документов как: Приказ, Служебная записка, Заявление и т.д., необходимо указывать их назначение. Информация, которая передается в устном виде, а также неструктурированная информация на любых носителях отображается информационным значком</a:t>
            </a:r>
            <a:endParaRPr lang="ru-RU"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p:cNvPicPr>
            <a:picLocks noChangeAspect="1" noChangeArrowheads="1"/>
          </p:cNvPicPr>
          <p:nvPr/>
        </p:nvPicPr>
        <p:blipFill>
          <a:blip r:embed="rId2"/>
          <a:srcRect/>
          <a:stretch>
            <a:fillRect/>
          </a:stretch>
        </p:blipFill>
        <p:spPr bwMode="auto">
          <a:xfrm>
            <a:off x="2714625" y="71438"/>
            <a:ext cx="3929063" cy="6673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5763"/>
            <a:ext cx="8229600" cy="2185987"/>
          </a:xfrm>
        </p:spPr>
        <p:txBody>
          <a:bodyPr rtlCol="0">
            <a:normAutofit fontScale="85000" lnSpcReduction="20000"/>
          </a:bodyPr>
          <a:lstStyle/>
          <a:p>
            <a:pPr algn="just" eaLnBrk="1" fontAlgn="auto" hangingPunct="1">
              <a:spcAft>
                <a:spcPts val="0"/>
              </a:spcAft>
              <a:buFont typeface="Arial" pitchFamily="34" charset="0"/>
              <a:buNone/>
              <a:defRPr/>
            </a:pPr>
            <a:r>
              <a:rPr lang="ru-RU" b="1" dirty="0" smtClean="0"/>
              <a:t>10.</a:t>
            </a:r>
            <a:r>
              <a:rPr lang="ru-RU" dirty="0" smtClean="0"/>
              <a:t> Если в результате выполнения функции не создается новый документ, а только выполняются какие-то действия над входящим, то на выходе необходимо указать информацию о выполненных действиях, при этом название документа не меняется.</a:t>
            </a:r>
            <a:endParaRPr lang="ru-RU" dirty="0"/>
          </a:p>
        </p:txBody>
      </p:sp>
      <p:pic>
        <p:nvPicPr>
          <p:cNvPr id="77827" name="Picture 2"/>
          <p:cNvPicPr>
            <a:picLocks noChangeAspect="1" noChangeArrowheads="1"/>
          </p:cNvPicPr>
          <p:nvPr/>
        </p:nvPicPr>
        <p:blipFill>
          <a:blip r:embed="rId2"/>
          <a:srcRect/>
          <a:stretch>
            <a:fillRect/>
          </a:stretch>
        </p:blipFill>
        <p:spPr bwMode="auto">
          <a:xfrm>
            <a:off x="785813" y="2711450"/>
            <a:ext cx="7715250" cy="3146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14325" y="571500"/>
            <a:ext cx="8472488" cy="4357688"/>
          </a:xfrm>
        </p:spPr>
        <p:txBody>
          <a:bodyPr rtlCol="0">
            <a:normAutofit fontScale="85000" lnSpcReduction="10000"/>
          </a:bodyPr>
          <a:lstStyle/>
          <a:p>
            <a:pPr algn="just" eaLnBrk="1" fontAlgn="auto" hangingPunct="1">
              <a:spcAft>
                <a:spcPts val="0"/>
              </a:spcAft>
              <a:buFont typeface="Arial" pitchFamily="34" charset="0"/>
              <a:buNone/>
              <a:defRPr/>
            </a:pPr>
            <a:r>
              <a:rPr lang="ru-RU" b="1" dirty="0" smtClean="0"/>
              <a:t>11. </a:t>
            </a:r>
            <a:r>
              <a:rPr lang="ru-RU" dirty="0" smtClean="0"/>
              <a:t>Любое движение документов необходимо фиксировать в информационном объекте («документ передан», «документ получен»). Если согласно стандарту, положению или другого нормативного документа предусмотрена регистрация движения документов, то на EPC диаграмме обязательно отображается отдельная функция «Регистрация документа». При этом регистрация входящих документов, осуществляется после получения, а регистрация исходящих документов, осуществляется перед передачей</a:t>
            </a:r>
            <a:endParaRPr lang="ru-RU"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b="1" dirty="0" smtClean="0"/>
              <a:t>Регистрация входящих документов</a:t>
            </a:r>
            <a:endParaRPr lang="ru-RU" b="1" dirty="0"/>
          </a:p>
        </p:txBody>
      </p:sp>
      <p:pic>
        <p:nvPicPr>
          <p:cNvPr id="79875" name="Picture 2"/>
          <p:cNvPicPr>
            <a:picLocks noChangeAspect="1" noChangeArrowheads="1"/>
          </p:cNvPicPr>
          <p:nvPr/>
        </p:nvPicPr>
        <p:blipFill>
          <a:blip r:embed="rId2"/>
          <a:srcRect/>
          <a:stretch>
            <a:fillRect/>
          </a:stretch>
        </p:blipFill>
        <p:spPr bwMode="auto">
          <a:xfrm>
            <a:off x="857250" y="2357438"/>
            <a:ext cx="7650163" cy="257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b="1" dirty="0" smtClean="0"/>
              <a:t>Регистрация исходящих документов</a:t>
            </a:r>
            <a:endParaRPr lang="ru-RU" b="1" dirty="0"/>
          </a:p>
        </p:txBody>
      </p:sp>
      <p:pic>
        <p:nvPicPr>
          <p:cNvPr id="80899" name="Picture 2"/>
          <p:cNvPicPr>
            <a:picLocks noChangeAspect="1" noChangeArrowheads="1"/>
          </p:cNvPicPr>
          <p:nvPr/>
        </p:nvPicPr>
        <p:blipFill>
          <a:blip r:embed="rId2"/>
          <a:srcRect/>
          <a:stretch>
            <a:fillRect/>
          </a:stretch>
        </p:blipFill>
        <p:spPr bwMode="auto">
          <a:xfrm>
            <a:off x="1143000" y="1928813"/>
            <a:ext cx="7054850" cy="4071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t>Взаимосвязанные организационные единицы компании</a:t>
            </a:r>
            <a:endParaRPr lang="ru-RU" dirty="0"/>
          </a:p>
        </p:txBody>
      </p:sp>
      <p:pic>
        <p:nvPicPr>
          <p:cNvPr id="8195" name="Picture 2"/>
          <p:cNvPicPr>
            <a:picLocks noChangeAspect="1" noChangeArrowheads="1"/>
          </p:cNvPicPr>
          <p:nvPr/>
        </p:nvPicPr>
        <p:blipFill>
          <a:blip r:embed="rId2"/>
          <a:srcRect/>
          <a:stretch>
            <a:fillRect/>
          </a:stretch>
        </p:blipFill>
        <p:spPr bwMode="auto">
          <a:xfrm>
            <a:off x="3214688" y="1730375"/>
            <a:ext cx="3071812" cy="441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5"/>
            <a:ext cx="8229600" cy="785813"/>
          </a:xfrm>
        </p:spPr>
        <p:txBody>
          <a:bodyPr rtlCol="0">
            <a:normAutofit fontScale="77500" lnSpcReduction="20000"/>
          </a:bodyPr>
          <a:lstStyle/>
          <a:p>
            <a:pPr algn="just" eaLnBrk="1" fontAlgn="auto" hangingPunct="1">
              <a:spcAft>
                <a:spcPts val="0"/>
              </a:spcAft>
              <a:buFont typeface="Arial" pitchFamily="34" charset="0"/>
              <a:buNone/>
              <a:defRPr/>
            </a:pPr>
            <a:r>
              <a:rPr lang="ru-RU" b="1" dirty="0" smtClean="0"/>
              <a:t>12. </a:t>
            </a:r>
            <a:r>
              <a:rPr lang="ru-RU" dirty="0" smtClean="0"/>
              <a:t>Определяется и отображается нормативный документ который регламентирует выполнение каждой функции</a:t>
            </a:r>
            <a:endParaRPr lang="ru-RU" dirty="0"/>
          </a:p>
        </p:txBody>
      </p:sp>
      <p:pic>
        <p:nvPicPr>
          <p:cNvPr id="81923" name="Picture 2"/>
          <p:cNvPicPr>
            <a:picLocks noChangeAspect="1" noChangeArrowheads="1"/>
          </p:cNvPicPr>
          <p:nvPr/>
        </p:nvPicPr>
        <p:blipFill>
          <a:blip r:embed="rId2"/>
          <a:srcRect/>
          <a:stretch>
            <a:fillRect/>
          </a:stretch>
        </p:blipFill>
        <p:spPr bwMode="auto">
          <a:xfrm>
            <a:off x="2286000" y="857250"/>
            <a:ext cx="4643438" cy="5846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63" y="285750"/>
            <a:ext cx="8358187" cy="714375"/>
          </a:xfrm>
        </p:spPr>
        <p:txBody>
          <a:bodyPr rtlCol="0">
            <a:normAutofit fontScale="77500" lnSpcReduction="20000"/>
          </a:bodyPr>
          <a:lstStyle/>
          <a:p>
            <a:pPr algn="just" eaLnBrk="1" fontAlgn="auto" hangingPunct="1">
              <a:spcAft>
                <a:spcPts val="0"/>
              </a:spcAft>
              <a:buFont typeface="Arial" pitchFamily="34" charset="0"/>
              <a:buNone/>
              <a:defRPr/>
            </a:pPr>
            <a:r>
              <a:rPr lang="ru-RU" b="1" dirty="0" smtClean="0"/>
              <a:t>13. </a:t>
            </a:r>
            <a:r>
              <a:rPr lang="ru-RU" dirty="0" smtClean="0"/>
              <a:t>Определяется и отображается исполнитель каждой функции</a:t>
            </a:r>
            <a:endParaRPr lang="ru-RU" dirty="0"/>
          </a:p>
        </p:txBody>
      </p:sp>
      <p:pic>
        <p:nvPicPr>
          <p:cNvPr id="82947" name="Picture 2"/>
          <p:cNvPicPr>
            <a:picLocks noChangeAspect="1" noChangeArrowheads="1"/>
          </p:cNvPicPr>
          <p:nvPr/>
        </p:nvPicPr>
        <p:blipFill>
          <a:blip r:embed="rId2"/>
          <a:srcRect/>
          <a:stretch>
            <a:fillRect/>
          </a:stretch>
        </p:blipFill>
        <p:spPr bwMode="auto">
          <a:xfrm>
            <a:off x="1714500" y="714375"/>
            <a:ext cx="5738813" cy="614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1000125"/>
          </a:xfrm>
        </p:spPr>
        <p:txBody>
          <a:bodyPr rtlCol="0">
            <a:normAutofit fontScale="85000" lnSpcReduction="10000"/>
          </a:bodyPr>
          <a:lstStyle/>
          <a:p>
            <a:pPr algn="just" eaLnBrk="1" fontAlgn="auto" hangingPunct="1">
              <a:spcAft>
                <a:spcPts val="0"/>
              </a:spcAft>
              <a:buFont typeface="Arial" pitchFamily="34" charset="0"/>
              <a:buNone/>
              <a:defRPr/>
            </a:pPr>
            <a:r>
              <a:rPr lang="ru-RU" b="1" dirty="0" smtClean="0"/>
              <a:t>14. </a:t>
            </a:r>
            <a:r>
              <a:rPr lang="ru-RU" dirty="0" smtClean="0"/>
              <a:t>Отображаются все прикладные системы, которые используются при выполнении функции</a:t>
            </a:r>
            <a:endParaRPr lang="ru-RU" dirty="0"/>
          </a:p>
        </p:txBody>
      </p:sp>
      <p:pic>
        <p:nvPicPr>
          <p:cNvPr id="83971" name="Picture 2"/>
          <p:cNvPicPr>
            <a:picLocks noChangeAspect="1" noChangeArrowheads="1"/>
          </p:cNvPicPr>
          <p:nvPr/>
        </p:nvPicPr>
        <p:blipFill>
          <a:blip r:embed="rId2"/>
          <a:srcRect/>
          <a:stretch>
            <a:fillRect/>
          </a:stretch>
        </p:blipFill>
        <p:spPr bwMode="auto">
          <a:xfrm>
            <a:off x="2000250" y="785813"/>
            <a:ext cx="5492750" cy="5881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63" y="71438"/>
            <a:ext cx="8229600" cy="500062"/>
          </a:xfrm>
        </p:spPr>
        <p:txBody>
          <a:bodyPr rtlCol="0">
            <a:normAutofit fontScale="92500" lnSpcReduction="20000"/>
          </a:bodyPr>
          <a:lstStyle/>
          <a:p>
            <a:pPr algn="just" eaLnBrk="1" fontAlgn="auto" hangingPunct="1">
              <a:spcAft>
                <a:spcPts val="0"/>
              </a:spcAft>
              <a:buFont typeface="Arial" pitchFamily="34" charset="0"/>
              <a:buNone/>
              <a:defRPr/>
            </a:pPr>
            <a:r>
              <a:rPr lang="ru-RU" b="1" dirty="0" smtClean="0"/>
              <a:t>15. </a:t>
            </a:r>
            <a:r>
              <a:rPr lang="ru-RU" dirty="0" smtClean="0"/>
              <a:t>Указывается время выполнения функции</a:t>
            </a:r>
            <a:endParaRPr lang="ru-RU" dirty="0"/>
          </a:p>
        </p:txBody>
      </p:sp>
      <p:pic>
        <p:nvPicPr>
          <p:cNvPr id="84995" name="Picture 2"/>
          <p:cNvPicPr>
            <a:picLocks noChangeAspect="1" noChangeArrowheads="1"/>
          </p:cNvPicPr>
          <p:nvPr/>
        </p:nvPicPr>
        <p:blipFill>
          <a:blip r:embed="rId2"/>
          <a:srcRect/>
          <a:stretch>
            <a:fillRect/>
          </a:stretch>
        </p:blipFill>
        <p:spPr bwMode="auto">
          <a:xfrm>
            <a:off x="1584325" y="523875"/>
            <a:ext cx="5916613" cy="633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17538"/>
            <a:ext cx="8258175" cy="1597025"/>
          </a:xfrm>
        </p:spPr>
        <p:txBody>
          <a:bodyPr rtlCol="0">
            <a:normAutofit fontScale="92500" lnSpcReduction="20000"/>
          </a:bodyPr>
          <a:lstStyle/>
          <a:p>
            <a:pPr algn="just" eaLnBrk="1" fontAlgn="auto" hangingPunct="1">
              <a:spcAft>
                <a:spcPts val="0"/>
              </a:spcAft>
              <a:buFont typeface="Arial" pitchFamily="34" charset="0"/>
              <a:buNone/>
              <a:defRPr/>
            </a:pPr>
            <a:r>
              <a:rPr lang="ru-RU" b="1" dirty="0" smtClean="0"/>
              <a:t>16. </a:t>
            </a:r>
            <a:r>
              <a:rPr lang="ru-RU" dirty="0" smtClean="0"/>
              <a:t>Определяется возможность и необходимость декомпозиции функции. Если нужно, расписываются функции более детально на ЕРС диаграмме и делается ссылка на нее</a:t>
            </a:r>
            <a:endParaRPr lang="ru-RU"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Заголовок 1"/>
          <p:cNvSpPr>
            <a:spLocks noGrp="1"/>
          </p:cNvSpPr>
          <p:nvPr>
            <p:ph type="title"/>
          </p:nvPr>
        </p:nvSpPr>
        <p:spPr>
          <a:xfrm>
            <a:off x="457200" y="2643188"/>
            <a:ext cx="8229600" cy="1143000"/>
          </a:xfrm>
        </p:spPr>
        <p:txBody>
          <a:bodyPr/>
          <a:lstStyle/>
          <a:p>
            <a:pPr eaLnBrk="1" hangingPunct="1"/>
            <a:r>
              <a:rPr lang="en-US" b="1" smtClean="0"/>
              <a:t>DFD</a:t>
            </a:r>
            <a:endParaRPr lang="ru-RU"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Заголовок 1"/>
          <p:cNvSpPr>
            <a:spLocks noGrp="1"/>
          </p:cNvSpPr>
          <p:nvPr>
            <p:ph type="title"/>
          </p:nvPr>
        </p:nvSpPr>
        <p:spPr/>
        <p:txBody>
          <a:bodyPr/>
          <a:lstStyle/>
          <a:p>
            <a:pPr eaLnBrk="1" hangingPunct="1"/>
            <a:r>
              <a:rPr lang="en-US" b="1" smtClean="0"/>
              <a:t>DFD</a:t>
            </a:r>
            <a:endParaRPr lang="ru-RU" b="1" smtClean="0"/>
          </a:p>
        </p:txBody>
      </p:sp>
      <p:sp>
        <p:nvSpPr>
          <p:cNvPr id="3" name="Содержимое 2"/>
          <p:cNvSpPr>
            <a:spLocks noGrp="1"/>
          </p:cNvSpPr>
          <p:nvPr>
            <p:ph idx="1"/>
          </p:nvPr>
        </p:nvSpPr>
        <p:spPr>
          <a:xfrm>
            <a:off x="457200" y="1600200"/>
            <a:ext cx="8229600" cy="3686175"/>
          </a:xfrm>
        </p:spPr>
        <p:txBody>
          <a:bodyPr rtlCol="0">
            <a:normAutofit fontScale="85000" lnSpcReduction="10000"/>
          </a:bodyPr>
          <a:lstStyle/>
          <a:p>
            <a:pPr algn="just" eaLnBrk="1" fontAlgn="auto" hangingPunct="1">
              <a:spcAft>
                <a:spcPts val="0"/>
              </a:spcAft>
              <a:buFont typeface="Arial" pitchFamily="34" charset="0"/>
              <a:buChar char="•"/>
              <a:defRPr/>
            </a:pPr>
            <a:r>
              <a:rPr lang="ru-RU" i="1" dirty="0" smtClean="0"/>
              <a:t>Диаграммы потоков данных </a:t>
            </a:r>
            <a:r>
              <a:rPr lang="ru-RU" dirty="0" smtClean="0"/>
              <a:t>(DFD, </a:t>
            </a:r>
            <a:r>
              <a:rPr lang="ru-RU" dirty="0" err="1" smtClean="0"/>
              <a:t>Data</a:t>
            </a:r>
            <a:r>
              <a:rPr lang="ru-RU" dirty="0" smtClean="0"/>
              <a:t> </a:t>
            </a:r>
            <a:r>
              <a:rPr lang="ru-RU" dirty="0" err="1" smtClean="0"/>
              <a:t>Flow</a:t>
            </a:r>
            <a:r>
              <a:rPr lang="ru-RU" dirty="0" smtClean="0"/>
              <a:t> </a:t>
            </a:r>
            <a:r>
              <a:rPr lang="ru-RU" dirty="0" err="1" smtClean="0"/>
              <a:t>Diagramming</a:t>
            </a:r>
            <a:r>
              <a:rPr lang="ru-RU" dirty="0" smtClean="0"/>
              <a:t>) используются для описания документооборота и обработки информации. Подобно IDEF0, DFD представляет модельную систему как сеть связанных между собой работ. Их можно использовать как дополнение к модели IDEF0 для более наглядного отображения текущих операций документооборота в корпоративных системах обработки информации.</a:t>
            </a:r>
            <a:endParaRPr lang="ru-RU"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Заголовок 1"/>
          <p:cNvSpPr>
            <a:spLocks noGrp="1"/>
          </p:cNvSpPr>
          <p:nvPr>
            <p:ph type="title"/>
          </p:nvPr>
        </p:nvSpPr>
        <p:spPr/>
        <p:txBody>
          <a:bodyPr/>
          <a:lstStyle/>
          <a:p>
            <a:pPr eaLnBrk="1" hangingPunct="1"/>
            <a:r>
              <a:rPr lang="en-US" b="1" smtClean="0"/>
              <a:t>DFD </a:t>
            </a:r>
            <a:r>
              <a:rPr lang="ru-RU" b="1" smtClean="0"/>
              <a:t>описывает</a:t>
            </a:r>
          </a:p>
        </p:txBody>
      </p:sp>
      <p:sp>
        <p:nvSpPr>
          <p:cNvPr id="3" name="Содержимое 2"/>
          <p:cNvSpPr>
            <a:spLocks noGrp="1"/>
          </p:cNvSpPr>
          <p:nvPr>
            <p:ph idx="1"/>
          </p:nvPr>
        </p:nvSpPr>
        <p:spPr>
          <a:xfrm>
            <a:off x="457200" y="1600200"/>
            <a:ext cx="8115300" cy="3614738"/>
          </a:xfrm>
        </p:spPr>
        <p:txBody>
          <a:bodyPr rtlCol="0">
            <a:normAutofit fontScale="77500" lnSpcReduction="20000"/>
          </a:bodyPr>
          <a:lstStyle/>
          <a:p>
            <a:pPr algn="just" eaLnBrk="1" fontAlgn="auto" hangingPunct="1">
              <a:spcAft>
                <a:spcPts val="0"/>
              </a:spcAft>
              <a:buFont typeface="Arial" pitchFamily="34" charset="0"/>
              <a:buChar char="•"/>
              <a:defRPr/>
            </a:pPr>
            <a:r>
              <a:rPr lang="ru-RU" dirty="0" smtClean="0"/>
              <a:t>функции обработки информации (работы, </a:t>
            </a:r>
            <a:r>
              <a:rPr lang="ru-RU" dirty="0" err="1" smtClean="0"/>
              <a:t>activities</a:t>
            </a:r>
            <a:r>
              <a:rPr lang="ru-RU" dirty="0" smtClean="0"/>
              <a:t>); </a:t>
            </a:r>
          </a:p>
          <a:p>
            <a:pPr algn="just" eaLnBrk="1" fontAlgn="auto" hangingPunct="1">
              <a:spcAft>
                <a:spcPts val="0"/>
              </a:spcAft>
              <a:buFont typeface="Arial" pitchFamily="34" charset="0"/>
              <a:buChar char="•"/>
              <a:defRPr/>
            </a:pPr>
            <a:r>
              <a:rPr lang="ru-RU" dirty="0" smtClean="0"/>
              <a:t>документы (стрелки, </a:t>
            </a:r>
            <a:r>
              <a:rPr lang="ru-RU" dirty="0" err="1" smtClean="0"/>
              <a:t>arrows</a:t>
            </a:r>
            <a:r>
              <a:rPr lang="ru-RU" dirty="0" smtClean="0"/>
              <a:t>), объекты, сотрудников или отделы, которые участвуют в обработке информации; </a:t>
            </a:r>
          </a:p>
          <a:p>
            <a:pPr algn="just" eaLnBrk="1" fontAlgn="auto" hangingPunct="1">
              <a:spcAft>
                <a:spcPts val="0"/>
              </a:spcAft>
              <a:buFont typeface="Arial" pitchFamily="34" charset="0"/>
              <a:buChar char="•"/>
              <a:defRPr/>
            </a:pPr>
            <a:r>
              <a:rPr lang="ru-RU" dirty="0" smtClean="0"/>
              <a:t>внешние ссылки (</a:t>
            </a:r>
            <a:r>
              <a:rPr lang="ru-RU" dirty="0" err="1" smtClean="0"/>
              <a:t>external</a:t>
            </a:r>
            <a:r>
              <a:rPr lang="ru-RU" dirty="0" smtClean="0"/>
              <a:t> </a:t>
            </a:r>
            <a:r>
              <a:rPr lang="ru-RU" dirty="0" err="1" smtClean="0"/>
              <a:t>references</a:t>
            </a:r>
            <a:r>
              <a:rPr lang="ru-RU" dirty="0" smtClean="0"/>
              <a:t>), которые обеспечивают интерфейс с внешними объектами, находящимися за границами моделируемой системы; </a:t>
            </a:r>
          </a:p>
          <a:p>
            <a:pPr algn="just" eaLnBrk="1" fontAlgn="auto" hangingPunct="1">
              <a:spcAft>
                <a:spcPts val="0"/>
              </a:spcAft>
              <a:buFont typeface="Arial" pitchFamily="34" charset="0"/>
              <a:buChar char="•"/>
              <a:defRPr/>
            </a:pPr>
            <a:r>
              <a:rPr lang="ru-RU" dirty="0" smtClean="0"/>
              <a:t>таблицы для хранения документов (хранилище данных, </a:t>
            </a:r>
            <a:r>
              <a:rPr lang="ru-RU" dirty="0" err="1" smtClean="0"/>
              <a:t>data</a:t>
            </a:r>
            <a:r>
              <a:rPr lang="ru-RU" dirty="0" smtClean="0"/>
              <a:t> </a:t>
            </a:r>
            <a:r>
              <a:rPr lang="ru-RU" dirty="0" err="1" smtClean="0"/>
              <a:t>store</a:t>
            </a:r>
            <a:r>
              <a:rPr lang="ru-RU" dirty="0" smtClean="0"/>
              <a:t>).</a:t>
            </a:r>
            <a:endParaRPr lang="ru-RU"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Заголовок 1"/>
          <p:cNvSpPr>
            <a:spLocks noGrp="1"/>
          </p:cNvSpPr>
          <p:nvPr>
            <p:ph type="title"/>
          </p:nvPr>
        </p:nvSpPr>
        <p:spPr/>
        <p:txBody>
          <a:bodyPr/>
          <a:lstStyle/>
          <a:p>
            <a:pPr eaLnBrk="1" hangingPunct="1"/>
            <a:r>
              <a:rPr lang="ru-RU" b="1" smtClean="0"/>
              <a:t>Объекты</a:t>
            </a:r>
          </a:p>
        </p:txBody>
      </p:sp>
      <p:pic>
        <p:nvPicPr>
          <p:cNvPr id="90115" name="Picture 2" descr="C:\Documents and Settings\Admin\Рабочий стол\Безымянный.png"/>
          <p:cNvPicPr>
            <a:picLocks noChangeAspect="1" noChangeArrowheads="1"/>
          </p:cNvPicPr>
          <p:nvPr/>
        </p:nvPicPr>
        <p:blipFill>
          <a:blip r:embed="rId3"/>
          <a:srcRect/>
          <a:stretch>
            <a:fillRect/>
          </a:stretch>
        </p:blipFill>
        <p:spPr bwMode="auto">
          <a:xfrm>
            <a:off x="1292225" y="2000250"/>
            <a:ext cx="2208213" cy="785813"/>
          </a:xfrm>
          <a:prstGeom prst="rect">
            <a:avLst/>
          </a:prstGeom>
          <a:noFill/>
          <a:ln w="9525">
            <a:noFill/>
            <a:miter lim="800000"/>
            <a:headEnd/>
            <a:tailEnd/>
          </a:ln>
        </p:spPr>
      </p:pic>
      <p:sp>
        <p:nvSpPr>
          <p:cNvPr id="90116" name="Прямоугольник 7"/>
          <p:cNvSpPr>
            <a:spLocks noChangeArrowheads="1"/>
          </p:cNvSpPr>
          <p:nvPr/>
        </p:nvSpPr>
        <p:spPr bwMode="auto">
          <a:xfrm>
            <a:off x="1500188" y="1428750"/>
            <a:ext cx="1814512" cy="369888"/>
          </a:xfrm>
          <a:prstGeom prst="rect">
            <a:avLst/>
          </a:prstGeom>
          <a:noFill/>
          <a:ln w="9525">
            <a:noFill/>
            <a:miter lim="800000"/>
            <a:headEnd/>
            <a:tailEnd/>
          </a:ln>
        </p:spPr>
        <p:txBody>
          <a:bodyPr wrap="none">
            <a:spAutoFit/>
          </a:bodyPr>
          <a:lstStyle/>
          <a:p>
            <a:r>
              <a:rPr lang="ru-RU" b="1" i="1">
                <a:latin typeface="Calibri" pitchFamily="34" charset="0"/>
              </a:rPr>
              <a:t>Потоки данных</a:t>
            </a:r>
          </a:p>
        </p:txBody>
      </p:sp>
      <p:sp>
        <p:nvSpPr>
          <p:cNvPr id="90117" name="Прямоугольник 8"/>
          <p:cNvSpPr>
            <a:spLocks noChangeArrowheads="1"/>
          </p:cNvSpPr>
          <p:nvPr/>
        </p:nvSpPr>
        <p:spPr bwMode="auto">
          <a:xfrm>
            <a:off x="5357813" y="1428750"/>
            <a:ext cx="2166937" cy="369888"/>
          </a:xfrm>
          <a:prstGeom prst="rect">
            <a:avLst/>
          </a:prstGeom>
          <a:noFill/>
          <a:ln w="9525">
            <a:noFill/>
            <a:miter lim="800000"/>
            <a:headEnd/>
            <a:tailEnd/>
          </a:ln>
        </p:spPr>
        <p:txBody>
          <a:bodyPr wrap="none">
            <a:spAutoFit/>
          </a:bodyPr>
          <a:lstStyle/>
          <a:p>
            <a:r>
              <a:rPr lang="ru-RU" b="1" i="1">
                <a:latin typeface="Calibri" pitchFamily="34" charset="0"/>
              </a:rPr>
              <a:t>Хранилище данных</a:t>
            </a:r>
          </a:p>
        </p:txBody>
      </p:sp>
      <p:sp>
        <p:nvSpPr>
          <p:cNvPr id="90118" name="Прямоугольник 9"/>
          <p:cNvSpPr>
            <a:spLocks noChangeArrowheads="1"/>
          </p:cNvSpPr>
          <p:nvPr/>
        </p:nvSpPr>
        <p:spPr bwMode="auto">
          <a:xfrm>
            <a:off x="5392738" y="3559175"/>
            <a:ext cx="2179637" cy="369888"/>
          </a:xfrm>
          <a:prstGeom prst="rect">
            <a:avLst/>
          </a:prstGeom>
          <a:noFill/>
          <a:ln w="9525">
            <a:noFill/>
            <a:miter lim="800000"/>
            <a:headEnd/>
            <a:tailEnd/>
          </a:ln>
        </p:spPr>
        <p:txBody>
          <a:bodyPr wrap="none">
            <a:spAutoFit/>
          </a:bodyPr>
          <a:lstStyle/>
          <a:p>
            <a:r>
              <a:rPr lang="ru-RU" b="1" i="1">
                <a:latin typeface="Calibri" pitchFamily="34" charset="0"/>
              </a:rPr>
              <a:t>Внешняя сущность</a:t>
            </a:r>
          </a:p>
        </p:txBody>
      </p:sp>
      <p:sp>
        <p:nvSpPr>
          <p:cNvPr id="90119" name="Прямоугольник 10"/>
          <p:cNvSpPr>
            <a:spLocks noChangeArrowheads="1"/>
          </p:cNvSpPr>
          <p:nvPr/>
        </p:nvSpPr>
        <p:spPr bwMode="auto">
          <a:xfrm>
            <a:off x="1362075" y="3571875"/>
            <a:ext cx="1995488" cy="369888"/>
          </a:xfrm>
          <a:prstGeom prst="rect">
            <a:avLst/>
          </a:prstGeom>
          <a:noFill/>
          <a:ln w="9525">
            <a:noFill/>
            <a:miter lim="800000"/>
            <a:headEnd/>
            <a:tailEnd/>
          </a:ln>
        </p:spPr>
        <p:txBody>
          <a:bodyPr wrap="none">
            <a:spAutoFit/>
          </a:bodyPr>
          <a:lstStyle/>
          <a:p>
            <a:r>
              <a:rPr lang="ru-RU" b="1" i="1">
                <a:latin typeface="Calibri" pitchFamily="34" charset="0"/>
              </a:rPr>
              <a:t>Процесс (работа)</a:t>
            </a:r>
          </a:p>
        </p:txBody>
      </p:sp>
      <p:pic>
        <p:nvPicPr>
          <p:cNvPr id="90120" name="Picture 2" descr="C:\Documents and Settings\Admin\Рабочий стол\Безымянный.png"/>
          <p:cNvPicPr>
            <a:picLocks noChangeAspect="1" noChangeArrowheads="1"/>
          </p:cNvPicPr>
          <p:nvPr/>
        </p:nvPicPr>
        <p:blipFill>
          <a:blip r:embed="rId4"/>
          <a:srcRect/>
          <a:stretch>
            <a:fillRect/>
          </a:stretch>
        </p:blipFill>
        <p:spPr bwMode="auto">
          <a:xfrm>
            <a:off x="1071563" y="4071938"/>
            <a:ext cx="2571750" cy="1511300"/>
          </a:xfrm>
          <a:prstGeom prst="rect">
            <a:avLst/>
          </a:prstGeom>
          <a:noFill/>
          <a:ln w="9525">
            <a:noFill/>
            <a:miter lim="800000"/>
            <a:headEnd/>
            <a:tailEnd/>
          </a:ln>
        </p:spPr>
      </p:pic>
      <p:pic>
        <p:nvPicPr>
          <p:cNvPr id="90121" name="Picture 3" descr="C:\Documents and Settings\Admin\Рабочий стол\Безымянный.png"/>
          <p:cNvPicPr>
            <a:picLocks noChangeAspect="1" noChangeArrowheads="1"/>
          </p:cNvPicPr>
          <p:nvPr/>
        </p:nvPicPr>
        <p:blipFill>
          <a:blip r:embed="rId5"/>
          <a:srcRect/>
          <a:stretch>
            <a:fillRect/>
          </a:stretch>
        </p:blipFill>
        <p:spPr bwMode="auto">
          <a:xfrm>
            <a:off x="5643563" y="4052888"/>
            <a:ext cx="1824037" cy="1090612"/>
          </a:xfrm>
          <a:prstGeom prst="rect">
            <a:avLst/>
          </a:prstGeom>
          <a:noFill/>
          <a:ln w="9525">
            <a:noFill/>
            <a:miter lim="800000"/>
            <a:headEnd/>
            <a:tailEnd/>
          </a:ln>
        </p:spPr>
      </p:pic>
      <p:pic>
        <p:nvPicPr>
          <p:cNvPr id="90122" name="Picture 4" descr="C:\Documents and Settings\Admin\Рабочий стол\Безымянный.png"/>
          <p:cNvPicPr>
            <a:picLocks noChangeAspect="1" noChangeArrowheads="1"/>
          </p:cNvPicPr>
          <p:nvPr/>
        </p:nvPicPr>
        <p:blipFill>
          <a:blip r:embed="rId6"/>
          <a:srcRect/>
          <a:stretch>
            <a:fillRect/>
          </a:stretch>
        </p:blipFill>
        <p:spPr bwMode="auto">
          <a:xfrm>
            <a:off x="5643563" y="1928813"/>
            <a:ext cx="177006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1"/>
          <p:cNvSpPr>
            <a:spLocks noGrp="1"/>
          </p:cNvSpPr>
          <p:nvPr>
            <p:ph type="title"/>
          </p:nvPr>
        </p:nvSpPr>
        <p:spPr/>
        <p:txBody>
          <a:bodyPr/>
          <a:lstStyle/>
          <a:p>
            <a:pPr eaLnBrk="1" hangingPunct="1"/>
            <a:r>
              <a:rPr lang="ru-RU" b="1" smtClean="0"/>
              <a:t>Построение диаграмм </a:t>
            </a:r>
            <a:r>
              <a:rPr lang="en-US" b="1" smtClean="0"/>
              <a:t>DFD</a:t>
            </a:r>
            <a:endParaRPr lang="ru-RU" b="1" smtClean="0"/>
          </a:p>
        </p:txBody>
      </p:sp>
      <p:sp>
        <p:nvSpPr>
          <p:cNvPr id="3" name="Содержимое 2"/>
          <p:cNvSpPr>
            <a:spLocks noGrp="1"/>
          </p:cNvSpPr>
          <p:nvPr>
            <p:ph idx="1"/>
          </p:nvPr>
        </p:nvSpPr>
        <p:spPr/>
        <p:txBody>
          <a:bodyPr rtlCol="0">
            <a:normAutofit fontScale="92500" lnSpcReduction="10000"/>
          </a:bodyPr>
          <a:lstStyle/>
          <a:p>
            <a:pPr algn="just" eaLnBrk="1" fontAlgn="auto" hangingPunct="1">
              <a:spcAft>
                <a:spcPts val="0"/>
              </a:spcAft>
              <a:buFont typeface="Arial" pitchFamily="34" charset="0"/>
              <a:buChar char="•"/>
              <a:defRPr/>
            </a:pPr>
            <a:r>
              <a:rPr lang="ru-RU" dirty="0" smtClean="0"/>
              <a:t>Сначала строится физическая модель, отображающая текущее состояние дел.</a:t>
            </a:r>
          </a:p>
          <a:p>
            <a:pPr algn="just" eaLnBrk="1" fontAlgn="auto" hangingPunct="1">
              <a:spcAft>
                <a:spcPts val="0"/>
              </a:spcAft>
              <a:buFont typeface="Arial" pitchFamily="34" charset="0"/>
              <a:buChar char="•"/>
              <a:defRPr/>
            </a:pPr>
            <a:r>
              <a:rPr lang="ru-RU" dirty="0" smtClean="0"/>
              <a:t>Затем эта модель преобразуется в логическую модель, которая отображает требования к существующей системе.</a:t>
            </a:r>
          </a:p>
          <a:p>
            <a:pPr algn="just" eaLnBrk="1" fontAlgn="auto" hangingPunct="1">
              <a:spcAft>
                <a:spcPts val="0"/>
              </a:spcAft>
              <a:buFont typeface="Arial" pitchFamily="34" charset="0"/>
              <a:buChar char="•"/>
              <a:defRPr/>
            </a:pPr>
            <a:r>
              <a:rPr lang="ru-RU" dirty="0" smtClean="0"/>
              <a:t>После этого строится модель, отображающая требования к будущей системе.</a:t>
            </a:r>
          </a:p>
          <a:p>
            <a:pPr algn="just" eaLnBrk="1" fontAlgn="auto" hangingPunct="1">
              <a:spcAft>
                <a:spcPts val="0"/>
              </a:spcAft>
              <a:buFont typeface="Arial" pitchFamily="34" charset="0"/>
              <a:buChar char="•"/>
              <a:defRPr/>
            </a:pPr>
            <a:r>
              <a:rPr lang="ru-RU" dirty="0" smtClean="0"/>
              <a:t>И наконец, строится физическая модель, на основе которой должна быть построена новая система.</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63" y="357188"/>
            <a:ext cx="8229600" cy="1114425"/>
          </a:xfrm>
        </p:spPr>
        <p:txBody>
          <a:bodyPr rtlCol="0">
            <a:normAutofit fontScale="85000" lnSpcReduction="20000"/>
          </a:bodyPr>
          <a:lstStyle/>
          <a:p>
            <a:pPr marL="514350" indent="-514350" algn="just" eaLnBrk="1" fontAlgn="auto" hangingPunct="1">
              <a:spcAft>
                <a:spcPts val="0"/>
              </a:spcAft>
              <a:buFont typeface="+mj-lt"/>
              <a:buAutoNum type="arabicPeriod" startAt="4"/>
              <a:defRPr/>
            </a:pPr>
            <a:r>
              <a:rPr lang="ru-RU" dirty="0" smtClean="0"/>
              <a:t>Определяются и отображаются руководители организационных единиц (компании, отдела, подразделения)</a:t>
            </a:r>
            <a:endParaRPr lang="ru-RU" dirty="0"/>
          </a:p>
        </p:txBody>
      </p:sp>
      <p:pic>
        <p:nvPicPr>
          <p:cNvPr id="9219" name="Picture 2"/>
          <p:cNvPicPr>
            <a:picLocks noChangeAspect="1" noChangeArrowheads="1"/>
          </p:cNvPicPr>
          <p:nvPr/>
        </p:nvPicPr>
        <p:blipFill>
          <a:blip r:embed="rId2"/>
          <a:srcRect/>
          <a:stretch>
            <a:fillRect/>
          </a:stretch>
        </p:blipFill>
        <p:spPr bwMode="auto">
          <a:xfrm>
            <a:off x="2143125" y="1857375"/>
            <a:ext cx="4719638" cy="3786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Заголовок 1"/>
          <p:cNvSpPr>
            <a:spLocks noGrp="1"/>
          </p:cNvSpPr>
          <p:nvPr>
            <p:ph type="title"/>
          </p:nvPr>
        </p:nvSpPr>
        <p:spPr/>
        <p:txBody>
          <a:bodyPr/>
          <a:lstStyle/>
          <a:p>
            <a:pPr eaLnBrk="1" hangingPunct="1"/>
            <a:r>
              <a:rPr lang="ru-RU" b="1" smtClean="0"/>
              <a:t>Нумерация объектов</a:t>
            </a:r>
          </a:p>
        </p:txBody>
      </p:sp>
      <p:sp>
        <p:nvSpPr>
          <p:cNvPr id="3" name="Содержимое 2"/>
          <p:cNvSpPr>
            <a:spLocks noGrp="1"/>
          </p:cNvSpPr>
          <p:nvPr>
            <p:ph idx="1"/>
          </p:nvPr>
        </p:nvSpPr>
        <p:spPr/>
        <p:txBody>
          <a:bodyPr rtlCol="0">
            <a:normAutofit fontScale="92500" lnSpcReduction="20000"/>
          </a:bodyPr>
          <a:lstStyle/>
          <a:p>
            <a:pPr algn="just" eaLnBrk="1" fontAlgn="auto" hangingPunct="1">
              <a:spcAft>
                <a:spcPts val="0"/>
              </a:spcAft>
              <a:buFont typeface="Arial" pitchFamily="34" charset="0"/>
              <a:buChar char="•"/>
              <a:defRPr/>
            </a:pPr>
            <a:r>
              <a:rPr lang="ru-RU" dirty="0" smtClean="0"/>
              <a:t>В DFD номер каждой работы может включать префикс, номер родительской работы (А) и номер объекта. Номер объекта – это уникальный номер работы на диаграмме. Например, работа может иметь номер А.12.4. Уникальный номер имеют хранилища данных и внешние сущности независимо от их расположения на диаграмме. Каждое хранилище данных имеет префикс D и уникальный номер, например D5. Каждая внешняя сущность имеет префикс Е и уникальный номер, например Е4.</a:t>
            </a:r>
            <a:endParaRPr lang="ru-RU"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8"/>
            <a:ext cx="8229600" cy="1143000"/>
          </a:xfrm>
        </p:spPr>
        <p:txBody>
          <a:bodyPr rtlCol="0">
            <a:normAutofit fontScale="90000"/>
          </a:bodyPr>
          <a:lstStyle/>
          <a:p>
            <a:pPr eaLnBrk="1" fontAlgn="auto" hangingPunct="1">
              <a:spcAft>
                <a:spcPts val="0"/>
              </a:spcAft>
              <a:defRPr/>
            </a:pPr>
            <a:r>
              <a:rPr lang="ru-RU" b="1" dirty="0" smtClean="0"/>
              <a:t>Пример диаграммы </a:t>
            </a:r>
            <a:r>
              <a:rPr lang="ru-RU" b="1" dirty="0" err="1" smtClean="0"/>
              <a:t>Гейна-Сарсона</a:t>
            </a:r>
            <a:endParaRPr lang="ru-RU" b="1" dirty="0"/>
          </a:p>
        </p:txBody>
      </p:sp>
      <p:pic>
        <p:nvPicPr>
          <p:cNvPr id="93187" name="Picture 2" descr="C:\Documents and Settings\Admin\Рабочий стол\Безымянный.png"/>
          <p:cNvPicPr>
            <a:picLocks noChangeAspect="1" noChangeArrowheads="1"/>
          </p:cNvPicPr>
          <p:nvPr/>
        </p:nvPicPr>
        <p:blipFill>
          <a:blip r:embed="rId3"/>
          <a:srcRect/>
          <a:stretch>
            <a:fillRect/>
          </a:stretch>
        </p:blipFill>
        <p:spPr bwMode="auto">
          <a:xfrm>
            <a:off x="142875" y="1000125"/>
            <a:ext cx="8839200" cy="5786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Заголовок 1"/>
          <p:cNvSpPr>
            <a:spLocks noGrp="1"/>
          </p:cNvSpPr>
          <p:nvPr>
            <p:ph type="title"/>
          </p:nvPr>
        </p:nvSpPr>
        <p:spPr/>
        <p:txBody>
          <a:bodyPr/>
          <a:lstStyle/>
          <a:p>
            <a:pPr eaLnBrk="1" hangingPunct="1"/>
            <a:r>
              <a:rPr lang="ru-RU" b="1" smtClean="0"/>
              <a:t>Источники</a:t>
            </a:r>
          </a:p>
        </p:txBody>
      </p:sp>
      <p:sp>
        <p:nvSpPr>
          <p:cNvPr id="3" name="Содержимое 2"/>
          <p:cNvSpPr>
            <a:spLocks noGrp="1"/>
          </p:cNvSpPr>
          <p:nvPr>
            <p:ph idx="1"/>
          </p:nvPr>
        </p:nvSpPr>
        <p:spPr>
          <a:xfrm>
            <a:off x="457200" y="1357313"/>
            <a:ext cx="8229600" cy="5000625"/>
          </a:xfrm>
        </p:spPr>
        <p:txBody>
          <a:bodyPr rtlCol="0">
            <a:normAutofit fontScale="77500" lnSpcReduction="20000"/>
          </a:bodyPr>
          <a:lstStyle/>
          <a:p>
            <a:pPr marL="514350" indent="-514350" algn="just" eaLnBrk="1" fontAlgn="auto" hangingPunct="1">
              <a:spcAft>
                <a:spcPts val="0"/>
              </a:spcAft>
              <a:buFont typeface="+mj-lt"/>
              <a:buAutoNum type="arabicPeriod"/>
              <a:defRPr/>
            </a:pPr>
            <a:r>
              <a:rPr lang="en-US" dirty="0" smtClean="0">
                <a:hlinkClick r:id="rId2"/>
              </a:rPr>
              <a:t>http://www.3dvok.com/ru/rules</a:t>
            </a:r>
            <a:endParaRPr lang="en-US" dirty="0" smtClean="0"/>
          </a:p>
          <a:p>
            <a:pPr marL="514350" indent="-514350" algn="just" eaLnBrk="1" fontAlgn="auto" hangingPunct="1">
              <a:spcAft>
                <a:spcPts val="0"/>
              </a:spcAft>
              <a:buFont typeface="+mj-lt"/>
              <a:buAutoNum type="arabicPeriod"/>
              <a:defRPr/>
            </a:pPr>
            <a:r>
              <a:rPr lang="en-US" dirty="0" smtClean="0">
                <a:hlinkClick r:id="rId3"/>
              </a:rPr>
              <a:t>http://www.ou-link.ru/654/bulletin_654_13/diagr.htm</a:t>
            </a:r>
            <a:endParaRPr lang="en-US" dirty="0" smtClean="0"/>
          </a:p>
          <a:p>
            <a:pPr marL="514350" indent="-514350" algn="just" eaLnBrk="1" fontAlgn="auto" hangingPunct="1">
              <a:spcAft>
                <a:spcPts val="0"/>
              </a:spcAft>
              <a:buFont typeface="+mj-lt"/>
              <a:buAutoNum type="arabicPeriod"/>
              <a:defRPr/>
            </a:pPr>
            <a:r>
              <a:rPr lang="en-US" dirty="0" smtClean="0">
                <a:hlinkClick r:id="rId4"/>
              </a:rPr>
              <a:t>http://www.itexpert.ru/rus/ITEMS/77-30/index.php</a:t>
            </a:r>
            <a:endParaRPr lang="en-US" dirty="0" smtClean="0"/>
          </a:p>
          <a:p>
            <a:pPr marL="514350" indent="-514350" algn="just" eaLnBrk="1" fontAlgn="auto" hangingPunct="1">
              <a:spcAft>
                <a:spcPts val="0"/>
              </a:spcAft>
              <a:buFont typeface="+mj-lt"/>
              <a:buAutoNum type="arabicPeriod"/>
              <a:defRPr/>
            </a:pPr>
            <a:r>
              <a:rPr lang="en-US" dirty="0" smtClean="0">
                <a:hlinkClick r:id="rId5"/>
              </a:rPr>
              <a:t>http://ru.wikipedia.org/wiki/IDEF0</a:t>
            </a:r>
            <a:endParaRPr lang="en-US" dirty="0" smtClean="0"/>
          </a:p>
          <a:p>
            <a:pPr marL="514350" indent="-514350" algn="just" eaLnBrk="1" fontAlgn="auto" hangingPunct="1">
              <a:spcAft>
                <a:spcPts val="0"/>
              </a:spcAft>
              <a:buFont typeface="+mj-lt"/>
              <a:buAutoNum type="arabicPeriod"/>
              <a:defRPr/>
            </a:pPr>
            <a:r>
              <a:rPr lang="en-US" dirty="0" smtClean="0">
                <a:hlinkClick r:id="rId6"/>
              </a:rPr>
              <a:t>http://www.interface.ru/ca/idefo.htm</a:t>
            </a:r>
            <a:endParaRPr lang="en-US" dirty="0" smtClean="0"/>
          </a:p>
          <a:p>
            <a:pPr marL="514350" indent="-514350" algn="just" eaLnBrk="1" fontAlgn="auto" hangingPunct="1">
              <a:spcAft>
                <a:spcPts val="0"/>
              </a:spcAft>
              <a:buFont typeface="+mj-lt"/>
              <a:buAutoNum type="arabicPeriod"/>
              <a:defRPr/>
            </a:pPr>
            <a:r>
              <a:rPr lang="en-US" dirty="0" smtClean="0">
                <a:hlinkClick r:id="rId7"/>
              </a:rPr>
              <a:t>http://or-rsv.narod.ru/Articles/Article_30r.htm</a:t>
            </a:r>
            <a:endParaRPr lang="en-US" dirty="0" smtClean="0"/>
          </a:p>
          <a:p>
            <a:pPr marL="514350" indent="-514350" algn="just" eaLnBrk="1" fontAlgn="auto" hangingPunct="1">
              <a:spcAft>
                <a:spcPts val="0"/>
              </a:spcAft>
              <a:buFont typeface="+mj-lt"/>
              <a:buAutoNum type="arabicPeriod"/>
              <a:defRPr/>
            </a:pPr>
            <a:r>
              <a:rPr lang="en-US" dirty="0" smtClean="0">
                <a:hlinkClick r:id="rId8"/>
              </a:rPr>
              <a:t>http://www.betec.ru/indexprint.php?id=6&amp;sid=30</a:t>
            </a:r>
            <a:endParaRPr lang="en-US" dirty="0" smtClean="0"/>
          </a:p>
          <a:p>
            <a:pPr marL="514350" indent="-514350" algn="just" eaLnBrk="1" fontAlgn="auto" hangingPunct="1">
              <a:spcAft>
                <a:spcPts val="0"/>
              </a:spcAft>
              <a:buFont typeface="+mj-lt"/>
              <a:buAutoNum type="arabicPeriod"/>
              <a:defRPr/>
            </a:pPr>
            <a:r>
              <a:rPr lang="en-US" dirty="0" smtClean="0">
                <a:hlinkClick r:id="rId9"/>
              </a:rPr>
              <a:t>http://www.intuit.ru/department/se/devis/8/</a:t>
            </a:r>
            <a:endParaRPr lang="en-US" dirty="0" smtClean="0"/>
          </a:p>
          <a:p>
            <a:pPr marL="514350" indent="-514350" algn="just" eaLnBrk="1" fontAlgn="auto" hangingPunct="1">
              <a:spcAft>
                <a:spcPts val="0"/>
              </a:spcAft>
              <a:buFont typeface="+mj-lt"/>
              <a:buAutoNum type="arabicPeriod"/>
              <a:defRPr/>
            </a:pPr>
            <a:r>
              <a:rPr lang="en-US" dirty="0" smtClean="0">
                <a:hlinkClick r:id="rId10"/>
              </a:rPr>
              <a:t>http://www.olap.ru/home.asp?artId=269</a:t>
            </a:r>
            <a:endParaRPr lang="en-US" dirty="0" smtClean="0"/>
          </a:p>
          <a:p>
            <a:pPr marL="514350" indent="-514350" algn="just" eaLnBrk="1" fontAlgn="auto" hangingPunct="1">
              <a:spcAft>
                <a:spcPts val="0"/>
              </a:spcAft>
              <a:buFont typeface="+mj-lt"/>
              <a:buAutoNum type="arabicPeriod"/>
              <a:defRPr/>
            </a:pPr>
            <a:r>
              <a:rPr lang="en-US" dirty="0" smtClean="0">
                <a:hlinkClick r:id="rId11"/>
              </a:rPr>
              <a:t>http://max.program.ru/stats/case/case8.html</a:t>
            </a:r>
            <a:endParaRPr lang="en-US" dirty="0" smtClean="0"/>
          </a:p>
          <a:p>
            <a:pPr marL="514350" indent="-514350" algn="just" eaLnBrk="1" fontAlgn="auto" hangingPunct="1">
              <a:spcAft>
                <a:spcPts val="0"/>
              </a:spcAft>
              <a:buFont typeface="+mj-lt"/>
              <a:buAutoNum type="arabicPeriod"/>
              <a:defRPr/>
            </a:pPr>
            <a:r>
              <a:rPr lang="en-US" dirty="0" smtClean="0">
                <a:hlinkClick r:id="rId12"/>
              </a:rPr>
              <a:t>http://ru.wikipedia.org/wiki/DFD</a:t>
            </a:r>
            <a:endParaRPr lang="en-US" dirty="0" smtClean="0"/>
          </a:p>
          <a:p>
            <a:pPr marL="514350" indent="-514350" algn="just" eaLnBrk="1" fontAlgn="auto" hangingPunct="1">
              <a:spcAft>
                <a:spcPts val="0"/>
              </a:spcAft>
              <a:buFont typeface="+mj-lt"/>
              <a:buAutoNum type="arabicPeriod"/>
              <a:defRPr/>
            </a:pPr>
            <a:r>
              <a:rPr lang="en-US" dirty="0" smtClean="0">
                <a:hlinkClick r:id="rId9"/>
              </a:rPr>
              <a:t>http://www.intuit.ru/department/se/devis/8/</a:t>
            </a:r>
            <a:endParaRPr lang="en-US"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Заголовок 1"/>
          <p:cNvSpPr>
            <a:spLocks noGrp="1"/>
          </p:cNvSpPr>
          <p:nvPr>
            <p:ph type="title"/>
          </p:nvPr>
        </p:nvSpPr>
        <p:spPr>
          <a:xfrm>
            <a:off x="457200" y="2643188"/>
            <a:ext cx="8229600" cy="1143000"/>
          </a:xfrm>
        </p:spPr>
        <p:txBody>
          <a:bodyPr/>
          <a:lstStyle/>
          <a:p>
            <a:pPr eaLnBrk="1" hangingPunct="1"/>
            <a:r>
              <a:rPr lang="ru-RU" smtClean="0"/>
              <a:t>Конец</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TotalTime>
  <Words>5340</Words>
  <PresentationFormat>Экран (4:3)</PresentationFormat>
  <Paragraphs>368</Paragraphs>
  <Slides>93</Slides>
  <Notes>26</Notes>
  <HiddenSlides>1</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93</vt:i4>
      </vt:variant>
    </vt:vector>
  </HeadingPairs>
  <TitlesOfParts>
    <vt:vector size="96" baseType="lpstr">
      <vt:lpstr>Arial</vt:lpstr>
      <vt:lpstr>Calibri</vt:lpstr>
      <vt:lpstr>Тема Office</vt:lpstr>
      <vt:lpstr>Конспект лекцій  з дисципліни  “ Інформаційні системи  планування та управління  навчальним процесом ”  </vt:lpstr>
      <vt:lpstr>Содержание</vt:lpstr>
      <vt:lpstr>Организационная диаграмма</vt:lpstr>
      <vt:lpstr>Организационная диаграмма</vt:lpstr>
      <vt:lpstr>Объекты</vt:lpstr>
      <vt:lpstr>Отношения объектов</vt:lpstr>
      <vt:lpstr>Правила построения</vt:lpstr>
      <vt:lpstr>Взаимосвязанные организационные единицы компании</vt:lpstr>
      <vt:lpstr>Слайд 9</vt:lpstr>
      <vt:lpstr>Слайд 10</vt:lpstr>
      <vt:lpstr>Слайд 11</vt:lpstr>
      <vt:lpstr>Слайд 12</vt:lpstr>
      <vt:lpstr>Слайд 13</vt:lpstr>
      <vt:lpstr>Слайд 14</vt:lpstr>
      <vt:lpstr>Слайд 15</vt:lpstr>
      <vt:lpstr>Виды диаграмм</vt:lpstr>
      <vt:lpstr>Диаграммы Исикавы</vt:lpstr>
      <vt:lpstr>Диаграммы Исикавы</vt:lpstr>
      <vt:lpstr>Назначение метода</vt:lpstr>
      <vt:lpstr>Цель метода</vt:lpstr>
      <vt:lpstr>Суть метода</vt:lpstr>
      <vt:lpstr>План действий</vt:lpstr>
      <vt:lpstr>Особенности метода</vt:lpstr>
      <vt:lpstr>Общие правила построения</vt:lpstr>
      <vt:lpstr>Дополнительная информация</vt:lpstr>
      <vt:lpstr>Достоинства метода</vt:lpstr>
      <vt:lpstr>Недостатки метода</vt:lpstr>
      <vt:lpstr>Ожидаемый результат</vt:lpstr>
      <vt:lpstr>Принцип Парето</vt:lpstr>
      <vt:lpstr>Важнейшие положения принципа Парето</vt:lpstr>
      <vt:lpstr>Правила экономии усилий</vt:lpstr>
      <vt:lpstr>Ересь принципа 20/80</vt:lpstr>
      <vt:lpstr>Принцип Парето и диаграмма «усилие – результат»</vt:lpstr>
      <vt:lpstr>FTA</vt:lpstr>
      <vt:lpstr>IDEF0</vt:lpstr>
      <vt:lpstr>IDEF0</vt:lpstr>
      <vt:lpstr>Объекты</vt:lpstr>
      <vt:lpstr>Взаимодействие объектов</vt:lpstr>
      <vt:lpstr>Общая модель БП</vt:lpstr>
      <vt:lpstr>Слайд 40</vt:lpstr>
      <vt:lpstr>Требования</vt:lpstr>
      <vt:lpstr>Ограничения сложности IDEF0-диаграмм</vt:lpstr>
      <vt:lpstr>Типы диаграмм в IDEF3</vt:lpstr>
      <vt:lpstr>Пример PFDD диаграммы</vt:lpstr>
      <vt:lpstr>Пример OSTN диаграммы</vt:lpstr>
      <vt:lpstr>Объекты</vt:lpstr>
      <vt:lpstr>Объекты</vt:lpstr>
      <vt:lpstr>Объекты</vt:lpstr>
      <vt:lpstr>Типы связей между работами</vt:lpstr>
      <vt:lpstr>Перекресток «Исключающий ИЛИ»</vt:lpstr>
      <vt:lpstr>Перекресток «И»</vt:lpstr>
      <vt:lpstr>Перекресток «ИЛИ»</vt:lpstr>
      <vt:lpstr>Типы объектов ссылок</vt:lpstr>
      <vt:lpstr>eEPC</vt:lpstr>
      <vt:lpstr>ARIS eEPC </vt:lpstr>
      <vt:lpstr>Объекты</vt:lpstr>
      <vt:lpstr>Объекты</vt:lpstr>
      <vt:lpstr>Объекты</vt:lpstr>
      <vt:lpstr>Отношения</vt:lpstr>
      <vt:lpstr>Отношения</vt:lpstr>
      <vt:lpstr>Правила</vt:lpstr>
      <vt:lpstr> Функционально-событийная последовательность бизнес-процесса</vt:lpstr>
      <vt:lpstr>Слайд 63</vt:lpstr>
      <vt:lpstr>1) Условное ветвление процесса с помощью оператора «исключающее ИЛИ» (при выполнении функции наступает только одно из возможных событий)</vt:lpstr>
      <vt:lpstr>Слайд 65</vt:lpstr>
      <vt:lpstr>Слайд 66</vt:lpstr>
      <vt:lpstr>Слайд 67</vt:lpstr>
      <vt:lpstr>Слайд 68</vt:lpstr>
      <vt:lpstr>Слайд 69</vt:lpstr>
      <vt:lpstr>Слайд 70</vt:lpstr>
      <vt:lpstr>Слайд 71</vt:lpstr>
      <vt:lpstr>Слайд 72</vt:lpstr>
      <vt:lpstr>Слайд 73</vt:lpstr>
      <vt:lpstr>Слайд 74</vt:lpstr>
      <vt:lpstr>Слайд 75</vt:lpstr>
      <vt:lpstr>Слайд 76</vt:lpstr>
      <vt:lpstr>Слайд 77</vt:lpstr>
      <vt:lpstr>Регистрация входящих документов</vt:lpstr>
      <vt:lpstr>Регистрация исходящих документов</vt:lpstr>
      <vt:lpstr>Слайд 80</vt:lpstr>
      <vt:lpstr>Слайд 81</vt:lpstr>
      <vt:lpstr>Слайд 82</vt:lpstr>
      <vt:lpstr>Слайд 83</vt:lpstr>
      <vt:lpstr>Слайд 84</vt:lpstr>
      <vt:lpstr>DFD</vt:lpstr>
      <vt:lpstr>DFD</vt:lpstr>
      <vt:lpstr>DFD описывает</vt:lpstr>
      <vt:lpstr>Объекты</vt:lpstr>
      <vt:lpstr>Построение диаграмм DFD</vt:lpstr>
      <vt:lpstr>Нумерация объектов</vt:lpstr>
      <vt:lpstr>Пример диаграммы Гейна-Сарсона</vt:lpstr>
      <vt:lpstr>Источники</vt:lpstr>
      <vt:lpstr>Конец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Диаграммы Исикавы</dc:title>
  <dc:creator>USER</dc:creator>
  <cp:lastModifiedBy>USER</cp:lastModifiedBy>
  <cp:revision>134</cp:revision>
  <dcterms:modified xsi:type="dcterms:W3CDTF">2019-01-23T10:08:31Z</dcterms:modified>
</cp:coreProperties>
</file>