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72" r:id="rId11"/>
    <p:sldId id="264" r:id="rId12"/>
    <p:sldId id="267" r:id="rId13"/>
    <p:sldId id="273" r:id="rId14"/>
    <p:sldId id="274" r:id="rId15"/>
    <p:sldId id="268" r:id="rId16"/>
    <p:sldId id="269" r:id="rId17"/>
    <p:sldId id="270" r:id="rId18"/>
    <p:sldId id="271" r:id="rId19"/>
    <p:sldId id="275" r:id="rId20"/>
    <p:sldId id="276" r:id="rId21"/>
    <p:sldId id="277"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23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131102-63EA-425D-9E9A-B6121E2F2D10}"/>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C938C7D4-9665-4EF6-8930-94A831E96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51D9C0FF-6A00-4509-9D7E-2C6AEB558CC0}"/>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5" name="Місце для нижнього колонтитула 4">
            <a:extLst>
              <a:ext uri="{FF2B5EF4-FFF2-40B4-BE49-F238E27FC236}">
                <a16:creationId xmlns:a16="http://schemas.microsoft.com/office/drawing/2014/main" id="{3D4C4A80-E354-44FD-BAC3-C4D6FA0270B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DFD7FFF-2DB9-4895-8140-D80393847444}"/>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379912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95440B-8E7F-464F-9733-57884C48A5A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AF67136-DD60-442E-AE08-7D77D4E8001D}"/>
              </a:ext>
            </a:extLst>
          </p:cNvPr>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53553F1-356C-4672-BAB1-1CDB81E1B7CB}"/>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5" name="Місце для нижнього колонтитула 4">
            <a:extLst>
              <a:ext uri="{FF2B5EF4-FFF2-40B4-BE49-F238E27FC236}">
                <a16:creationId xmlns:a16="http://schemas.microsoft.com/office/drawing/2014/main" id="{1948635A-BB06-4A02-AD2F-CDDA0280FFA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78E2202-57FA-42EE-BE96-845FAC322BE9}"/>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193247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F3537A0C-EF9B-49E1-B355-97AFACE34654}"/>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12108C2-862F-45FA-AEEF-F34B5733504A}"/>
              </a:ext>
            </a:extLst>
          </p:cNvPr>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0A56B97-FD94-433D-80E0-E90147A73313}"/>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5" name="Місце для нижнього колонтитула 4">
            <a:extLst>
              <a:ext uri="{FF2B5EF4-FFF2-40B4-BE49-F238E27FC236}">
                <a16:creationId xmlns:a16="http://schemas.microsoft.com/office/drawing/2014/main" id="{340A4BAB-8C99-4477-A5F6-D2D7580D3B4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1E27407-156C-476C-840A-834C66AC7084}"/>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268783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CF76AB-57F9-4382-9F66-058047683BA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3BCBC02-EF18-4C3C-B954-3E14E8724485}"/>
              </a:ext>
            </a:extLst>
          </p:cNvPr>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1776CCB-169F-4987-857E-99A3E097A518}"/>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5" name="Місце для нижнього колонтитула 4">
            <a:extLst>
              <a:ext uri="{FF2B5EF4-FFF2-40B4-BE49-F238E27FC236}">
                <a16:creationId xmlns:a16="http://schemas.microsoft.com/office/drawing/2014/main" id="{6E7FD634-FF83-44EC-AF91-721C5DA7914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EE96600-7327-4960-B6AD-2F14B2ACB22B}"/>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300885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C778F7-732C-4367-9C03-84ED2591D57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3ABE92A-51A4-4003-8A8F-F15040A0F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A29692D3-F363-49A2-8963-E88CA77F889C}"/>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5" name="Місце для нижнього колонтитула 4">
            <a:extLst>
              <a:ext uri="{FF2B5EF4-FFF2-40B4-BE49-F238E27FC236}">
                <a16:creationId xmlns:a16="http://schemas.microsoft.com/office/drawing/2014/main" id="{0CB1856B-B254-43A9-B54B-BD2B6DF27F4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F6B2A15-0D30-49DD-9209-8EBAEC525F61}"/>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157255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4B1823-31EF-424F-BAC0-45235090492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1B13522-5865-4C54-94E7-4D7A97601310}"/>
              </a:ext>
            </a:extLst>
          </p:cNvPr>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E7FD2CFC-EA9C-4181-BC79-037E67C1047A}"/>
              </a:ext>
            </a:extLst>
          </p:cNvPr>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2B0E9D10-FD68-456F-BBEC-5DBC14AA5088}"/>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6" name="Місце для нижнього колонтитула 5">
            <a:extLst>
              <a:ext uri="{FF2B5EF4-FFF2-40B4-BE49-F238E27FC236}">
                <a16:creationId xmlns:a16="http://schemas.microsoft.com/office/drawing/2014/main" id="{648BF2F9-02D2-4372-8530-7C354346B2A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0842E23-EAEA-4E27-B29E-EFF088279E20}"/>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348492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9457A7-2BF7-4587-AFC7-5ED1860DE219}"/>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FCCA667-03FC-441D-B8AF-0FFBE624A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a:extLst>
              <a:ext uri="{FF2B5EF4-FFF2-40B4-BE49-F238E27FC236}">
                <a16:creationId xmlns:a16="http://schemas.microsoft.com/office/drawing/2014/main" id="{26E7E25B-7EA4-47E9-901C-8D4946FF2B0F}"/>
              </a:ext>
            </a:extLst>
          </p:cNvPr>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B9DB31A3-4D5C-4B2D-AF24-966B7C13E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a:extLst>
              <a:ext uri="{FF2B5EF4-FFF2-40B4-BE49-F238E27FC236}">
                <a16:creationId xmlns:a16="http://schemas.microsoft.com/office/drawing/2014/main" id="{36DC8710-16EF-47DB-8534-CBFA37EF177D}"/>
              </a:ext>
            </a:extLst>
          </p:cNvPr>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72FF3830-588D-45D4-9CCE-5147EC44A09C}"/>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8" name="Місце для нижнього колонтитула 7">
            <a:extLst>
              <a:ext uri="{FF2B5EF4-FFF2-40B4-BE49-F238E27FC236}">
                <a16:creationId xmlns:a16="http://schemas.microsoft.com/office/drawing/2014/main" id="{E1AC0176-3761-403F-8FB0-83D431D064CA}"/>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F45F1E5D-BD7D-4901-92B8-11D9DC2E361B}"/>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211541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1F565D-A70A-451E-A1F2-01754B85567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FD26DDB3-D4C5-4241-BC33-8AFB998E03D9}"/>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4" name="Місце для нижнього колонтитула 3">
            <a:extLst>
              <a:ext uri="{FF2B5EF4-FFF2-40B4-BE49-F238E27FC236}">
                <a16:creationId xmlns:a16="http://schemas.microsoft.com/office/drawing/2014/main" id="{CB026FBE-073B-4837-8DDE-31118C4B9362}"/>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5723C4D9-DAC2-4D88-A898-6385AD67D2EC}"/>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25171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EDB5213F-F9BB-48DC-987A-26F7D71518B3}"/>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3" name="Місце для нижнього колонтитула 2">
            <a:extLst>
              <a:ext uri="{FF2B5EF4-FFF2-40B4-BE49-F238E27FC236}">
                <a16:creationId xmlns:a16="http://schemas.microsoft.com/office/drawing/2014/main" id="{17481D20-E3E6-42A2-B313-7B3E614F5758}"/>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8B2A8A9-889C-4BA9-A311-EA521EBD486F}"/>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297449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E24005-2325-44E2-AF00-676BC16B76A4}"/>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CE73D76-BFFF-480C-A07F-4CCBB37FA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FEEDFA22-E571-4058-8FFB-D0EBA4A5D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2900BE26-86A0-4DC7-A860-B23761E0ED70}"/>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6" name="Місце для нижнього колонтитула 5">
            <a:extLst>
              <a:ext uri="{FF2B5EF4-FFF2-40B4-BE49-F238E27FC236}">
                <a16:creationId xmlns:a16="http://schemas.microsoft.com/office/drawing/2014/main" id="{01029B2E-35E9-4430-A4A7-16E9DA90B9D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70593D2-C716-4367-A1F5-75C535A6AC63}"/>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192635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9C8DE4-C481-4F25-917F-9DDB44C4106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42533DD-4E2C-4607-819E-CC7263D9D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900520D9-75E2-4D5A-B0FE-FD1489A82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EEBDC28B-D710-455E-93F9-29B6416F6B7B}"/>
              </a:ext>
            </a:extLst>
          </p:cNvPr>
          <p:cNvSpPr>
            <a:spLocks noGrp="1"/>
          </p:cNvSpPr>
          <p:nvPr>
            <p:ph type="dt" sz="half" idx="10"/>
          </p:nvPr>
        </p:nvSpPr>
        <p:spPr/>
        <p:txBody>
          <a:bodyPr/>
          <a:lstStyle/>
          <a:p>
            <a:fld id="{1FD7BE6D-7F7A-41C2-A017-ECC8428FA1C7}" type="datetimeFigureOut">
              <a:rPr lang="uk-UA" smtClean="0"/>
              <a:pPr/>
              <a:t>19.12.2018</a:t>
            </a:fld>
            <a:endParaRPr lang="uk-UA"/>
          </a:p>
        </p:txBody>
      </p:sp>
      <p:sp>
        <p:nvSpPr>
          <p:cNvPr id="6" name="Місце для нижнього колонтитула 5">
            <a:extLst>
              <a:ext uri="{FF2B5EF4-FFF2-40B4-BE49-F238E27FC236}">
                <a16:creationId xmlns:a16="http://schemas.microsoft.com/office/drawing/2014/main" id="{DA649D34-3ED9-4781-816A-A5B618BE600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C6157A3-E9FD-4BA3-9E87-1D3F54C4F2EE}"/>
              </a:ext>
            </a:extLst>
          </p:cNvPr>
          <p:cNvSpPr>
            <a:spLocks noGrp="1"/>
          </p:cNvSpPr>
          <p:nvPr>
            <p:ph type="sldNum" sz="quarter" idx="12"/>
          </p:nvPr>
        </p:nvSpPr>
        <p:spPr/>
        <p:txBody>
          <a:bodyPr/>
          <a:lstStyle/>
          <a:p>
            <a:fld id="{04CC6320-45EE-4251-BC7B-972A7E698E7E}" type="slidenum">
              <a:rPr lang="uk-UA" smtClean="0"/>
              <a:pPr/>
              <a:t>‹№›</a:t>
            </a:fld>
            <a:endParaRPr lang="uk-UA"/>
          </a:p>
        </p:txBody>
      </p:sp>
    </p:spTree>
    <p:extLst>
      <p:ext uri="{BB962C8B-B14F-4D97-AF65-F5344CB8AC3E}">
        <p14:creationId xmlns:p14="http://schemas.microsoft.com/office/powerpoint/2010/main" val="223085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A9DB6392-8977-446F-BBC7-1B4694A4F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85EE78A5-F279-4807-864E-3EC733D07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2C0209B-82AC-4627-8658-A47193C59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7BE6D-7F7A-41C2-A017-ECC8428FA1C7}" type="datetimeFigureOut">
              <a:rPr lang="uk-UA" smtClean="0"/>
              <a:pPr/>
              <a:t>19.12.2018</a:t>
            </a:fld>
            <a:endParaRPr lang="uk-UA"/>
          </a:p>
        </p:txBody>
      </p:sp>
      <p:sp>
        <p:nvSpPr>
          <p:cNvPr id="5" name="Місце для нижнього колонтитула 4">
            <a:extLst>
              <a:ext uri="{FF2B5EF4-FFF2-40B4-BE49-F238E27FC236}">
                <a16:creationId xmlns:a16="http://schemas.microsoft.com/office/drawing/2014/main" id="{76125A72-D420-4872-93A6-F21198665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C79FB31F-8802-43ED-B203-74FE098FE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C6320-45EE-4251-BC7B-972A7E698E7E}" type="slidenum">
              <a:rPr lang="uk-UA" smtClean="0"/>
              <a:pPr/>
              <a:t>‹№›</a:t>
            </a:fld>
            <a:endParaRPr lang="uk-UA"/>
          </a:p>
        </p:txBody>
      </p:sp>
    </p:spTree>
    <p:extLst>
      <p:ext uri="{BB962C8B-B14F-4D97-AF65-F5344CB8AC3E}">
        <p14:creationId xmlns:p14="http://schemas.microsoft.com/office/powerpoint/2010/main" val="151190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A05897-3653-4A4C-AC44-A2E0FCEBCDE3}"/>
              </a:ext>
            </a:extLst>
          </p:cNvPr>
          <p:cNvSpPr>
            <a:spLocks noGrp="1"/>
          </p:cNvSpPr>
          <p:nvPr>
            <p:ph type="ctrTitle"/>
          </p:nvPr>
        </p:nvSpPr>
        <p:spPr/>
        <p:txBody>
          <a:bodyPr/>
          <a:lstStyle/>
          <a:p>
            <a:r>
              <a:rPr lang="uk-UA" dirty="0"/>
              <a:t>Штучне поповнення підземних вод</a:t>
            </a:r>
          </a:p>
        </p:txBody>
      </p:sp>
      <p:sp>
        <p:nvSpPr>
          <p:cNvPr id="3" name="Підзаголовок 2">
            <a:extLst>
              <a:ext uri="{FF2B5EF4-FFF2-40B4-BE49-F238E27FC236}">
                <a16:creationId xmlns:a16="http://schemas.microsoft.com/office/drawing/2014/main" id="{BD91A4D8-6448-4AA2-8635-9CF05AD92F79}"/>
              </a:ext>
            </a:extLst>
          </p:cNvPr>
          <p:cNvSpPr>
            <a:spLocks noGrp="1"/>
          </p:cNvSpPr>
          <p:nvPr>
            <p:ph type="subTitle" idx="1"/>
          </p:nvPr>
        </p:nvSpPr>
        <p:spPr/>
        <p:txBody>
          <a:bodyPr/>
          <a:lstStyle/>
          <a:p>
            <a:r>
              <a:rPr lang="uk-UA" dirty="0"/>
              <a:t>Раціональне використання підземних вод</a:t>
            </a:r>
          </a:p>
        </p:txBody>
      </p:sp>
    </p:spTree>
    <p:extLst>
      <p:ext uri="{BB962C8B-B14F-4D97-AF65-F5344CB8AC3E}">
        <p14:creationId xmlns:p14="http://schemas.microsoft.com/office/powerpoint/2010/main" val="412795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2662237" y="1877219"/>
            <a:ext cx="6867525" cy="4248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28C0C1-BBF4-418A-8D36-4F542866942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E6BF6F4-FE49-4B98-B31C-FE99E428E14D}"/>
              </a:ext>
            </a:extLst>
          </p:cNvPr>
          <p:cNvSpPr>
            <a:spLocks noGrp="1"/>
          </p:cNvSpPr>
          <p:nvPr>
            <p:ph idx="1"/>
          </p:nvPr>
        </p:nvSpPr>
        <p:spPr/>
        <p:txBody>
          <a:bodyPr/>
          <a:lstStyle/>
          <a:p>
            <a:r>
              <a:rPr lang="uk-UA" dirty="0"/>
              <a:t>На рисунку 1.2 представлена найпоширеніша типова схема. На рисунку 1.3 наведено схеми підземних водосховищ, які влаштовуються за наявності природних  водонепроникних виступів, які обгороджують поповнюваний горизонт (рисунок 1.3, а) або штучно створюваних непроникних завіс-діафрагм, стінок у </a:t>
            </a:r>
            <a:r>
              <a:rPr lang="uk-UA" dirty="0" err="1"/>
              <a:t>грунті</a:t>
            </a:r>
            <a:r>
              <a:rPr lang="uk-UA" dirty="0"/>
              <a:t> (рисунок 1.3, б). </a:t>
            </a:r>
          </a:p>
          <a:p>
            <a:r>
              <a:rPr lang="uk-UA" dirty="0"/>
              <a:t> На рисунку 1.4 відображено випадок створення шляхом інфільтрації лінз прісних вод у водоносних горизонтах, які містять підземні води підвищеної мінералізації. Така схема є характерною для умов </a:t>
            </a:r>
            <a:r>
              <a:rPr lang="uk-UA" dirty="0" err="1"/>
              <a:t>аридних</a:t>
            </a:r>
            <a:r>
              <a:rPr lang="uk-UA" dirty="0"/>
              <a:t> областей.</a:t>
            </a:r>
          </a:p>
          <a:p>
            <a:endParaRPr lang="uk-UA" dirty="0"/>
          </a:p>
        </p:txBody>
      </p:sp>
    </p:spTree>
    <p:extLst>
      <p:ext uri="{BB962C8B-B14F-4D97-AF65-F5344CB8AC3E}">
        <p14:creationId xmlns:p14="http://schemas.microsoft.com/office/powerpoint/2010/main" val="29371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33C0CA-C45C-484B-A6D5-D374B0B7B37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FA263A6-A674-4878-8B08-60913CE3C4BD}"/>
              </a:ext>
            </a:extLst>
          </p:cNvPr>
          <p:cNvSpPr>
            <a:spLocks noGrp="1"/>
          </p:cNvSpPr>
          <p:nvPr>
            <p:ph idx="1"/>
          </p:nvPr>
        </p:nvSpPr>
        <p:spPr/>
        <p:txBody>
          <a:bodyPr/>
          <a:lstStyle/>
          <a:p>
            <a:r>
              <a:rPr lang="uk-UA" dirty="0"/>
              <a:t>При реалізації другої схеми ШППВ як інфільтраційні споруди  в більшості випадків використовуються свердловини (або колодязі).  Можна виділяти власне вбирні свердловини, які забезпечують безпосереднє надходження сирої води після відповідної підготовки у водоносний шар, що експлуатується (рисунок 1.5).</a:t>
            </a:r>
          </a:p>
          <a:p>
            <a:endParaRPr lang="uk-UA" dirty="0"/>
          </a:p>
        </p:txBody>
      </p:sp>
    </p:spTree>
    <p:extLst>
      <p:ext uri="{BB962C8B-B14F-4D97-AF65-F5344CB8AC3E}">
        <p14:creationId xmlns:p14="http://schemas.microsoft.com/office/powerpoint/2010/main" val="289113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p:cNvPicPr>
            <a:picLocks noGrp="1" noChangeAspect="1" noChangeArrowheads="1"/>
          </p:cNvPicPr>
          <p:nvPr>
            <p:ph idx="1"/>
          </p:nvPr>
        </p:nvPicPr>
        <p:blipFill>
          <a:blip r:embed="rId2" cstate="print"/>
          <a:srcRect/>
          <a:stretch>
            <a:fillRect/>
          </a:stretch>
        </p:blipFill>
        <p:spPr bwMode="auto">
          <a:xfrm>
            <a:off x="3033712" y="2396331"/>
            <a:ext cx="6124575" cy="3209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8674" name="Picture 2"/>
          <p:cNvPicPr>
            <a:picLocks noGrp="1" noChangeAspect="1" noChangeArrowheads="1"/>
          </p:cNvPicPr>
          <p:nvPr>
            <p:ph idx="1"/>
          </p:nvPr>
        </p:nvPicPr>
        <p:blipFill>
          <a:blip r:embed="rId2" cstate="print"/>
          <a:srcRect/>
          <a:stretch>
            <a:fillRect/>
          </a:stretch>
        </p:blipFill>
        <p:spPr bwMode="auto">
          <a:xfrm>
            <a:off x="2757487" y="2129631"/>
            <a:ext cx="6677025" cy="3743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F2660B-D74F-4CB4-9BFF-A65389E6BF2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E4C51C2-261D-495B-8734-48A7A03C4AA7}"/>
              </a:ext>
            </a:extLst>
          </p:cNvPr>
          <p:cNvSpPr>
            <a:spLocks noGrp="1"/>
          </p:cNvSpPr>
          <p:nvPr>
            <p:ph idx="1"/>
          </p:nvPr>
        </p:nvSpPr>
        <p:spPr>
          <a:xfrm>
            <a:off x="1285783" y="1577050"/>
            <a:ext cx="10515600" cy="4351338"/>
          </a:xfrm>
        </p:spPr>
        <p:txBody>
          <a:bodyPr/>
          <a:lstStyle/>
          <a:p>
            <a:r>
              <a:rPr lang="uk-UA" dirty="0"/>
              <a:t>Рисунок 1.7  - Схема штучного поповнення нижнього  (експлуатованого)  водоносного </a:t>
            </a:r>
          </a:p>
          <a:p>
            <a:r>
              <a:rPr lang="uk-UA" dirty="0"/>
              <a:t>горизонту за рахунок верхнього, в який відбувається  фільтрація з річки, зі збагаченням верхнього водоносного горизонту через відкриті інфільтраційні споруди:</a:t>
            </a:r>
          </a:p>
          <a:p>
            <a:r>
              <a:rPr lang="uk-UA" dirty="0"/>
              <a:t>1 – водозабірна свердловина; 2 – дренажно-вбирна свердловина; 3 - басейн</a:t>
            </a:r>
          </a:p>
          <a:p>
            <a:endParaRPr lang="uk-UA" dirty="0"/>
          </a:p>
        </p:txBody>
      </p:sp>
      <p:sp>
        <p:nvSpPr>
          <p:cNvPr id="4" name="Rectangle 2">
            <a:extLst>
              <a:ext uri="{FF2B5EF4-FFF2-40B4-BE49-F238E27FC236}">
                <a16:creationId xmlns:a16="http://schemas.microsoft.com/office/drawing/2014/main" id="{5A538AD6-6D05-47FE-B125-A92BF0395ECA}"/>
              </a:ext>
            </a:extLst>
          </p:cNvPr>
          <p:cNvSpPr>
            <a:spLocks noChangeArrowheads="1"/>
          </p:cNvSpPr>
          <p:nvPr/>
        </p:nvSpPr>
        <p:spPr bwMode="auto">
          <a:xfrm>
            <a:off x="390617" y="-248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єкт 4">
            <a:extLst>
              <a:ext uri="{FF2B5EF4-FFF2-40B4-BE49-F238E27FC236}">
                <a16:creationId xmlns:a16="http://schemas.microsoft.com/office/drawing/2014/main" id="{4BF7CB8A-F75C-4705-A1CA-46CFA8E01466}"/>
              </a:ext>
            </a:extLst>
          </p:cNvPr>
          <p:cNvGraphicFramePr>
            <a:graphicFrameLocks noChangeAspect="1"/>
          </p:cNvGraphicFramePr>
          <p:nvPr>
            <p:extLst>
              <p:ext uri="{D42A27DB-BD31-4B8C-83A1-F6EECF244321}">
                <p14:modId xmlns:p14="http://schemas.microsoft.com/office/powerpoint/2010/main" val="331675342"/>
              </p:ext>
            </p:extLst>
          </p:nvPr>
        </p:nvGraphicFramePr>
        <p:xfrm>
          <a:off x="390525" y="207963"/>
          <a:ext cx="3427413" cy="1844675"/>
        </p:xfrm>
        <a:graphic>
          <a:graphicData uri="http://schemas.openxmlformats.org/presentationml/2006/ole">
            <mc:AlternateContent xmlns:mc="http://schemas.openxmlformats.org/markup-compatibility/2006">
              <mc:Choice xmlns:v="urn:schemas-microsoft-com:vml" Requires="v">
                <p:oleObj spid="_x0000_s5127" name="Picture" r:id="rId3" imgW="3172320" imgH="1705680" progId="Word.Picture.8">
                  <p:embed/>
                </p:oleObj>
              </mc:Choice>
              <mc:Fallback>
                <p:oleObj name="Picture" r:id="rId3" imgW="3172320" imgH="1705680" progId="Word.Picture.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207963"/>
                        <a:ext cx="3427413" cy="184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112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6710B9-7746-48E6-8D57-98CD2F7D1D0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249E7F9-136C-4961-B703-952D4812472E}"/>
              </a:ext>
            </a:extLst>
          </p:cNvPr>
          <p:cNvSpPr>
            <a:spLocks noGrp="1"/>
          </p:cNvSpPr>
          <p:nvPr>
            <p:ph idx="1"/>
          </p:nvPr>
        </p:nvSpPr>
        <p:spPr/>
        <p:txBody>
          <a:bodyPr>
            <a:normAutofit fontScale="92500" lnSpcReduction="10000"/>
          </a:bodyPr>
          <a:lstStyle/>
          <a:p>
            <a:r>
              <a:rPr lang="uk-UA" dirty="0"/>
              <a:t>При використанні річок, водоймищ, каналів як джерел поповнення перший пояс зони санітарної охорони встановлюється біля кожного місця забирання води. Межа першого поясу  зони вверх за течією розміщується на 200 м від водозабору, а вниз за течією - на відстані 100 м. Біля прилеглого берега межа повинна проходити за 100 м від лінії </a:t>
            </a:r>
            <a:r>
              <a:rPr lang="uk-UA" dirty="0" err="1"/>
              <a:t>урізу</a:t>
            </a:r>
            <a:r>
              <a:rPr lang="uk-UA" dirty="0"/>
              <a:t> води при </a:t>
            </a:r>
            <a:r>
              <a:rPr lang="uk-UA" dirty="0" err="1"/>
              <a:t>осінньо</a:t>
            </a:r>
            <a:r>
              <a:rPr lang="uk-UA" dirty="0"/>
              <a:t>-літній межені, з боку водойми до зони включається акваторія завширшки 100 м. Якщо ширина водойми менше 100 м, то до пер­шого поясу включається смуга на протилежному березі завширшки не менше 100 м. </a:t>
            </a:r>
          </a:p>
          <a:p>
            <a:r>
              <a:rPr lang="uk-UA" dirty="0"/>
              <a:t>Для водойм (водосховища, озера) межа першого поясу встановлюється на акваторії в усіх напрямках не менше 100 м, по прилеглому до водозабору берегу - не менше 100 м від </a:t>
            </a:r>
            <a:r>
              <a:rPr lang="uk-UA" dirty="0" err="1"/>
              <a:t>урізу</a:t>
            </a:r>
            <a:r>
              <a:rPr lang="uk-UA" dirty="0"/>
              <a:t> води при нормальному підпірному рівні у водосховищі та </a:t>
            </a:r>
            <a:r>
              <a:rPr lang="uk-UA" dirty="0" err="1"/>
              <a:t>літньо</a:t>
            </a:r>
            <a:r>
              <a:rPr lang="uk-UA" dirty="0"/>
              <a:t>-осінній межені в озері. </a:t>
            </a:r>
          </a:p>
          <a:p>
            <a:endParaRPr lang="uk-UA" dirty="0"/>
          </a:p>
        </p:txBody>
      </p:sp>
    </p:spTree>
    <p:extLst>
      <p:ext uri="{BB962C8B-B14F-4D97-AF65-F5344CB8AC3E}">
        <p14:creationId xmlns:p14="http://schemas.microsoft.com/office/powerpoint/2010/main" val="54977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45E1C-BEAF-4A8D-904E-223BFAD1B22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45AC84A-AFC4-42A3-B23C-4B3FEB0395A5}"/>
              </a:ext>
            </a:extLst>
          </p:cNvPr>
          <p:cNvSpPr>
            <a:spLocks noGrp="1"/>
          </p:cNvSpPr>
          <p:nvPr>
            <p:ph idx="1"/>
          </p:nvPr>
        </p:nvSpPr>
        <p:spPr/>
        <p:txBody>
          <a:bodyPr>
            <a:normAutofit fontScale="85000" lnSpcReduction="20000"/>
          </a:bodyPr>
          <a:lstStyle/>
          <a:p>
            <a:r>
              <a:rPr lang="uk-UA" dirty="0"/>
              <a:t>7 Межі другого поясу водотоку слід встановлювати:</a:t>
            </a:r>
          </a:p>
          <a:p>
            <a:pPr lvl="0"/>
            <a:r>
              <a:rPr lang="uk-UA" dirty="0"/>
              <a:t> уверх за течією, включаючи притоки, - не виходячи з усередненої швидкості води і часу протікання води не менше 5 діб від межі поясу до водозабору при середньо­місячному дебіті води в </a:t>
            </a:r>
            <a:r>
              <a:rPr lang="uk-UA" dirty="0" err="1"/>
              <a:t>літньо</a:t>
            </a:r>
            <a:r>
              <a:rPr lang="uk-UA" dirty="0"/>
              <a:t>-осінню межень;</a:t>
            </a:r>
          </a:p>
          <a:p>
            <a:pPr lvl="0"/>
            <a:r>
              <a:rPr lang="uk-UA" dirty="0"/>
              <a:t> вниз за течією - не менше 250 м;</a:t>
            </a:r>
          </a:p>
          <a:p>
            <a:pPr lvl="0"/>
            <a:r>
              <a:rPr lang="uk-UA" dirty="0"/>
              <a:t> бічні межі - на відстані 500 м від </a:t>
            </a:r>
            <a:r>
              <a:rPr lang="uk-UA" dirty="0" err="1"/>
              <a:t>урізу</a:t>
            </a:r>
            <a:r>
              <a:rPr lang="uk-UA" dirty="0"/>
              <a:t> води у межень при рівнинному рельєфі, при гірському рельєфі - до вершини першого схилу, але не більше 750 м при положистому схилі та 1000 м при крутому схилі.</a:t>
            </a:r>
          </a:p>
          <a:p>
            <a:r>
              <a:rPr lang="uk-UA" dirty="0"/>
              <a:t>9.8 Межі другого поясу зони санітарної охорони водойм необхідно визначати від водозабору по акваторії в усіх напрямках на відстані 3 км при кількості вітрів до 10% в бік водозабору, і 5 км - при кількості вітрів понад 10%; бічні межі від </a:t>
            </a:r>
            <a:r>
              <a:rPr lang="uk-UA" dirty="0" err="1"/>
              <a:t>урізу</a:t>
            </a:r>
            <a:r>
              <a:rPr lang="uk-UA" dirty="0"/>
              <a:t> води нор­мального рівня води у водосховищі і </a:t>
            </a:r>
            <a:r>
              <a:rPr lang="uk-UA" dirty="0" err="1"/>
              <a:t>літньо</a:t>
            </a:r>
            <a:r>
              <a:rPr lang="uk-UA" dirty="0"/>
              <a:t>-осінній межені в озері - відповідно до 8.7. </a:t>
            </a:r>
          </a:p>
          <a:p>
            <a:endParaRPr lang="uk-UA" dirty="0"/>
          </a:p>
        </p:txBody>
      </p:sp>
    </p:spTree>
    <p:extLst>
      <p:ext uri="{BB962C8B-B14F-4D97-AF65-F5344CB8AC3E}">
        <p14:creationId xmlns:p14="http://schemas.microsoft.com/office/powerpoint/2010/main" val="124448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59A4E5-7765-4359-A642-4F7BA9246142}"/>
              </a:ext>
            </a:extLst>
          </p:cNvPr>
          <p:cNvSpPr>
            <a:spLocks noGrp="1"/>
          </p:cNvSpPr>
          <p:nvPr>
            <p:ph type="title"/>
          </p:nvPr>
        </p:nvSpPr>
        <p:spPr/>
        <p:txBody>
          <a:bodyPr/>
          <a:lstStyle/>
          <a:p>
            <a:endParaRPr lang="uk-UA"/>
          </a:p>
        </p:txBody>
      </p:sp>
      <p:pic>
        <p:nvPicPr>
          <p:cNvPr id="29698" name="Picture 2"/>
          <p:cNvPicPr>
            <a:picLocks noGrp="1" noChangeAspect="1" noChangeArrowheads="1"/>
          </p:cNvPicPr>
          <p:nvPr>
            <p:ph idx="1"/>
          </p:nvPr>
        </p:nvPicPr>
        <p:blipFill>
          <a:blip r:embed="rId2" cstate="print"/>
          <a:srcRect/>
          <a:stretch>
            <a:fillRect/>
          </a:stretch>
        </p:blipFill>
        <p:spPr bwMode="auto">
          <a:xfrm>
            <a:off x="3376413" y="1825625"/>
            <a:ext cx="5439173" cy="4351338"/>
          </a:xfrm>
          <a:prstGeom prst="rect">
            <a:avLst/>
          </a:prstGeom>
          <a:noFill/>
          <a:ln w="9525">
            <a:noFill/>
            <a:miter lim="800000"/>
            <a:headEnd/>
            <a:tailEnd/>
          </a:ln>
        </p:spPr>
      </p:pic>
    </p:spTree>
    <p:extLst>
      <p:ext uri="{BB962C8B-B14F-4D97-AF65-F5344CB8AC3E}">
        <p14:creationId xmlns:p14="http://schemas.microsoft.com/office/powerpoint/2010/main" val="175701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22" name="Picture 2"/>
          <p:cNvPicPr>
            <a:picLocks noGrp="1" noChangeAspect="1" noChangeArrowheads="1"/>
          </p:cNvPicPr>
          <p:nvPr>
            <p:ph idx="1"/>
          </p:nvPr>
        </p:nvPicPr>
        <p:blipFill>
          <a:blip r:embed="rId2" cstate="print"/>
          <a:srcRect/>
          <a:stretch>
            <a:fillRect/>
          </a:stretch>
        </p:blipFill>
        <p:spPr bwMode="auto">
          <a:xfrm>
            <a:off x="2938462" y="2162969"/>
            <a:ext cx="6315075" cy="36766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72B12C-8F0E-4EDD-ADD5-CE0A65DC54E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E76F8D2-42B9-483E-B826-1EB7D10C02DB}"/>
              </a:ext>
            </a:extLst>
          </p:cNvPr>
          <p:cNvSpPr>
            <a:spLocks noGrp="1"/>
          </p:cNvSpPr>
          <p:nvPr>
            <p:ph idx="1"/>
          </p:nvPr>
        </p:nvSpPr>
        <p:spPr/>
        <p:txBody>
          <a:bodyPr>
            <a:normAutofit fontScale="92500" lnSpcReduction="10000"/>
          </a:bodyPr>
          <a:lstStyle/>
          <a:p>
            <a:pPr lvl="2"/>
            <a:r>
              <a:rPr lang="uk-UA" sz="2800" dirty="0">
                <a:solidFill>
                  <a:srgbClr val="C00000"/>
                </a:solidFill>
              </a:rPr>
              <a:t>Суть методу ШППВ полягає в переведенні поверхневої води в підземні водоносні горизонти через спеціально влаштовані інфільтраційні споруди або природні зниження рельєфу (басейни, канали та ін.).</a:t>
            </a:r>
          </a:p>
          <a:p>
            <a:r>
              <a:rPr lang="uk-UA" dirty="0"/>
              <a:t>             Як джерело штучного поповнення запасів підземних вод можуть бути використані поверхневі води річок, водосховищ, озер, каналів, а в окремих випадках також шахтні та дренажні води і деякі інші види незабруднених стічних вод. Джерелом поповнення водоносного горизонту може слугувати також другий водоносний горизонт.</a:t>
            </a:r>
          </a:p>
          <a:p>
            <a:r>
              <a:rPr lang="uk-UA" dirty="0"/>
              <a:t>          На одному і тому ж об'єкті залежно від пори року для поповнення може використовуватись постійний і тимчасовий поверхневий стік.            </a:t>
            </a:r>
          </a:p>
          <a:p>
            <a:endParaRPr lang="uk-UA" dirty="0"/>
          </a:p>
        </p:txBody>
      </p:sp>
    </p:spTree>
    <p:extLst>
      <p:ext uri="{BB962C8B-B14F-4D97-AF65-F5344CB8AC3E}">
        <p14:creationId xmlns:p14="http://schemas.microsoft.com/office/powerpoint/2010/main" val="214473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p:cNvPicPr>
            <a:picLocks noGrp="1" noChangeAspect="1" noChangeArrowheads="1"/>
          </p:cNvPicPr>
          <p:nvPr>
            <p:ph idx="1"/>
          </p:nvPr>
        </p:nvPicPr>
        <p:blipFill>
          <a:blip r:embed="rId2" cstate="print"/>
          <a:srcRect/>
          <a:stretch>
            <a:fillRect/>
          </a:stretch>
        </p:blipFill>
        <p:spPr bwMode="auto">
          <a:xfrm>
            <a:off x="3226062" y="1825625"/>
            <a:ext cx="5739875" cy="43513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52E63C-8189-44A7-9576-A26FE97A3AC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34DD049-D420-4DDD-A566-7AC3FE904C99}"/>
              </a:ext>
            </a:extLst>
          </p:cNvPr>
          <p:cNvSpPr>
            <a:spLocks noGrp="1"/>
          </p:cNvSpPr>
          <p:nvPr>
            <p:ph idx="1"/>
          </p:nvPr>
        </p:nvSpPr>
        <p:spPr/>
        <p:txBody>
          <a:bodyPr>
            <a:normAutofit fontScale="70000" lnSpcReduction="20000"/>
          </a:bodyPr>
          <a:lstStyle/>
          <a:p>
            <a:r>
              <a:rPr lang="uk-UA" sz="3100" dirty="0">
                <a:solidFill>
                  <a:srgbClr val="FF0000"/>
                </a:solidFill>
              </a:rPr>
              <a:t>Застосування ШППВ дає можливість:</a:t>
            </a:r>
          </a:p>
          <a:p>
            <a:pPr lvl="0"/>
            <a:r>
              <a:rPr lang="uk-UA" sz="3100" dirty="0">
                <a:solidFill>
                  <a:srgbClr val="FF0000"/>
                </a:solidFill>
              </a:rPr>
              <a:t>створити нові підземні водозабори;</a:t>
            </a:r>
          </a:p>
          <a:p>
            <a:pPr lvl="0"/>
            <a:r>
              <a:rPr lang="uk-UA" sz="3100" dirty="0">
                <a:solidFill>
                  <a:srgbClr val="FF0000"/>
                </a:solidFill>
              </a:rPr>
              <a:t>підвищити продуктивність діючих підземних водозаборів;</a:t>
            </a:r>
          </a:p>
          <a:p>
            <a:pPr lvl="0"/>
            <a:r>
              <a:rPr lang="uk-UA" sz="3100" dirty="0">
                <a:solidFill>
                  <a:srgbClr val="FF0000"/>
                </a:solidFill>
              </a:rPr>
              <a:t>усунути процеси вичерпання ресурсів підземних вод;</a:t>
            </a:r>
          </a:p>
          <a:p>
            <a:pPr lvl="0"/>
            <a:r>
              <a:rPr lang="uk-UA" sz="3100" dirty="0">
                <a:solidFill>
                  <a:srgbClr val="FF0000"/>
                </a:solidFill>
              </a:rPr>
              <a:t>повністю або частково виключити будівництво очисних споруд і, відповідно, їх експлуатацію в системі водопостачання;</a:t>
            </a:r>
          </a:p>
          <a:p>
            <a:pPr lvl="0"/>
            <a:r>
              <a:rPr lang="uk-UA" sz="3100" dirty="0">
                <a:solidFill>
                  <a:srgbClr val="FF0000"/>
                </a:solidFill>
              </a:rPr>
              <a:t>одержати воду зі сталим температурним режимом і сталими якісними показ­никами;</a:t>
            </a:r>
          </a:p>
          <a:p>
            <a:pPr lvl="0"/>
            <a:r>
              <a:rPr lang="uk-UA" sz="3100" dirty="0">
                <a:solidFill>
                  <a:srgbClr val="FF0000"/>
                </a:solidFill>
              </a:rPr>
              <a:t>захистити водоносні горизонти, які експлуатуються, від інгресії засолених  та забруднених вод;</a:t>
            </a:r>
          </a:p>
          <a:p>
            <a:pPr lvl="0"/>
            <a:r>
              <a:rPr lang="uk-UA" sz="3100" dirty="0">
                <a:solidFill>
                  <a:srgbClr val="FF0000"/>
                </a:solidFill>
              </a:rPr>
              <a:t>усунути безповоротні витрати води на випаровування порівняно з поверхневими джерелами водопостачання;</a:t>
            </a:r>
          </a:p>
          <a:p>
            <a:pPr lvl="0"/>
            <a:r>
              <a:rPr lang="uk-UA" sz="3100" dirty="0">
                <a:solidFill>
                  <a:srgbClr val="FF0000"/>
                </a:solidFill>
              </a:rPr>
              <a:t>підвищити надійність джерел водопостачання у випадку надзвичайних ситуацій.</a:t>
            </a:r>
          </a:p>
          <a:p>
            <a:endParaRPr lang="uk-UA" dirty="0"/>
          </a:p>
        </p:txBody>
      </p:sp>
    </p:spTree>
    <p:extLst>
      <p:ext uri="{BB962C8B-B14F-4D97-AF65-F5344CB8AC3E}">
        <p14:creationId xmlns:p14="http://schemas.microsoft.com/office/powerpoint/2010/main" val="84074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63B30-3391-416A-B54F-6805CEDA1090}"/>
              </a:ext>
            </a:extLst>
          </p:cNvPr>
          <p:cNvSpPr>
            <a:spLocks noGrp="1"/>
          </p:cNvSpPr>
          <p:nvPr>
            <p:ph type="title"/>
          </p:nvPr>
        </p:nvSpPr>
        <p:spPr/>
        <p:txBody>
          <a:bodyPr>
            <a:normAutofit fontScale="90000"/>
          </a:bodyPr>
          <a:lstStyle/>
          <a:p>
            <a:r>
              <a:rPr lang="uk-UA" dirty="0"/>
              <a:t>Створення підземних водосховищ дасть змогу:</a:t>
            </a:r>
            <a:br>
              <a:rPr lang="uk-UA" dirty="0"/>
            </a:br>
            <a:endParaRPr lang="uk-UA" dirty="0"/>
          </a:p>
        </p:txBody>
      </p:sp>
      <p:sp>
        <p:nvSpPr>
          <p:cNvPr id="3" name="Місце для вмісту 2">
            <a:extLst>
              <a:ext uri="{FF2B5EF4-FFF2-40B4-BE49-F238E27FC236}">
                <a16:creationId xmlns:a16="http://schemas.microsoft.com/office/drawing/2014/main" id="{E1E19DCB-8E98-4B5D-BB67-4DFBFCD70507}"/>
              </a:ext>
            </a:extLst>
          </p:cNvPr>
          <p:cNvSpPr>
            <a:spLocks noGrp="1"/>
          </p:cNvSpPr>
          <p:nvPr>
            <p:ph idx="1"/>
          </p:nvPr>
        </p:nvSpPr>
        <p:spPr/>
        <p:txBody>
          <a:bodyPr>
            <a:normAutofit fontScale="77500" lnSpcReduction="20000"/>
          </a:bodyPr>
          <a:lstStyle/>
          <a:p>
            <a:r>
              <a:rPr lang="uk-UA" dirty="0"/>
              <a:t>регулювати і перерозподіляти водні ресурси;</a:t>
            </a:r>
          </a:p>
          <a:p>
            <a:pPr lvl="0"/>
            <a:r>
              <a:rPr lang="uk-UA" dirty="0"/>
              <a:t>збільшити експлуатаційні ресурси діючих і перспективних водозаборів;</a:t>
            </a:r>
          </a:p>
          <a:p>
            <a:pPr lvl="0"/>
            <a:r>
              <a:rPr lang="uk-UA" dirty="0"/>
              <a:t>порівняно з поверхневим джерелом водопостачання підвищити надійність водо­забору;</a:t>
            </a:r>
          </a:p>
          <a:p>
            <a:pPr lvl="0"/>
            <a:r>
              <a:rPr lang="uk-UA" dirty="0"/>
              <a:t>поліпшити якість води, яка споживається;</a:t>
            </a:r>
          </a:p>
          <a:p>
            <a:pPr lvl="0"/>
            <a:r>
              <a:rPr lang="uk-UA" dirty="0"/>
              <a:t>звести до мінімуму площу відчуження земель при створенні нових джерел водо­постачання;</a:t>
            </a:r>
          </a:p>
          <a:p>
            <a:pPr lvl="0"/>
            <a:r>
              <a:rPr lang="uk-UA" dirty="0"/>
              <a:t>підвищити захищеність джерела водопостачання від зовнішніх впливів, у тому числі у випадку надзвичайних ситуацій;</a:t>
            </a:r>
          </a:p>
          <a:p>
            <a:pPr lvl="0"/>
            <a:r>
              <a:rPr lang="uk-UA" dirty="0"/>
              <a:t>скоротити до мінімуму безповоротні витрати води на випаровування, що має особливе значення у посушливих районах і при обмежених водних ресурсах.</a:t>
            </a:r>
          </a:p>
          <a:p>
            <a:r>
              <a:rPr lang="uk-UA" dirty="0"/>
              <a:t>Штучне поповнення підземних вод може використовуватись як при поповненні при­родних </a:t>
            </a:r>
            <a:r>
              <a:rPr lang="uk-UA" dirty="0" err="1"/>
              <a:t>грунтових</a:t>
            </a:r>
            <a:r>
              <a:rPr lang="uk-UA" dirty="0"/>
              <a:t> потоків та геологічних структур (ПВ), так і при штучних інже­нер­них заходах.</a:t>
            </a:r>
          </a:p>
          <a:p>
            <a:endParaRPr lang="uk-UA" dirty="0"/>
          </a:p>
        </p:txBody>
      </p:sp>
    </p:spTree>
    <p:extLst>
      <p:ext uri="{BB962C8B-B14F-4D97-AF65-F5344CB8AC3E}">
        <p14:creationId xmlns:p14="http://schemas.microsoft.com/office/powerpoint/2010/main" val="15616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B755B0-3AAD-433B-9EE5-55B7CA91273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78CDD75-4A07-45B1-B9B2-BDBB19EE40C8}"/>
              </a:ext>
            </a:extLst>
          </p:cNvPr>
          <p:cNvSpPr>
            <a:spLocks noGrp="1"/>
          </p:cNvSpPr>
          <p:nvPr>
            <p:ph idx="1"/>
          </p:nvPr>
        </p:nvSpPr>
        <p:spPr>
          <a:xfrm>
            <a:off x="4731857" y="2190750"/>
            <a:ext cx="10515600" cy="4351338"/>
          </a:xfrm>
        </p:spPr>
        <p:txBody>
          <a:bodyPr/>
          <a:lstStyle/>
          <a:p>
            <a:endParaRPr lang="uk-UA" dirty="0"/>
          </a:p>
        </p:txBody>
      </p:sp>
      <p:sp>
        <p:nvSpPr>
          <p:cNvPr id="4" name="Rectangle 2">
            <a:extLst>
              <a:ext uri="{FF2B5EF4-FFF2-40B4-BE49-F238E27FC236}">
                <a16:creationId xmlns:a16="http://schemas.microsoft.com/office/drawing/2014/main" id="{5F4B517A-165C-47B9-A9C2-9378543C7504}"/>
              </a:ext>
            </a:extLst>
          </p:cNvPr>
          <p:cNvSpPr>
            <a:spLocks noChangeArrowheads="1"/>
          </p:cNvSpPr>
          <p:nvPr/>
        </p:nvSpPr>
        <p:spPr bwMode="auto">
          <a:xfrm>
            <a:off x="3893657" y="365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єкт 4">
            <a:extLst>
              <a:ext uri="{FF2B5EF4-FFF2-40B4-BE49-F238E27FC236}">
                <a16:creationId xmlns:a16="http://schemas.microsoft.com/office/drawing/2014/main" id="{08C3FAC3-624E-4BC7-9201-31CAB64665A2}"/>
              </a:ext>
            </a:extLst>
          </p:cNvPr>
          <p:cNvGraphicFramePr>
            <a:graphicFrameLocks noChangeAspect="1"/>
          </p:cNvGraphicFramePr>
          <p:nvPr>
            <p:extLst>
              <p:ext uri="{D42A27DB-BD31-4B8C-83A1-F6EECF244321}">
                <p14:modId xmlns:p14="http://schemas.microsoft.com/office/powerpoint/2010/main" val="2166089974"/>
              </p:ext>
            </p:extLst>
          </p:nvPr>
        </p:nvGraphicFramePr>
        <p:xfrm>
          <a:off x="3893657" y="822325"/>
          <a:ext cx="5889625" cy="5783263"/>
        </p:xfrm>
        <a:graphic>
          <a:graphicData uri="http://schemas.openxmlformats.org/presentationml/2006/ole">
            <mc:AlternateContent xmlns:mc="http://schemas.openxmlformats.org/markup-compatibility/2006">
              <mc:Choice xmlns:v="urn:schemas-microsoft-com:vml" Requires="v">
                <p:oleObj spid="_x0000_s2056" r:id="rId3" imgW="6769608" imgH="6650736" progId="">
                  <p:embed/>
                </p:oleObj>
              </mc:Choice>
              <mc:Fallback>
                <p:oleObj r:id="rId3" imgW="6769608" imgH="6650736"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657" y="822325"/>
                        <a:ext cx="5889625" cy="578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487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D5661-A7AD-495E-BA15-BA894D9E6B43}"/>
              </a:ext>
            </a:extLst>
          </p:cNvPr>
          <p:cNvSpPr>
            <a:spLocks noGrp="1"/>
          </p:cNvSpPr>
          <p:nvPr>
            <p:ph type="title"/>
          </p:nvPr>
        </p:nvSpPr>
        <p:spPr/>
        <p:txBody>
          <a:bodyPr/>
          <a:lstStyle/>
          <a:p>
            <a:endParaRPr lang="uk-UA"/>
          </a:p>
        </p:txBody>
      </p:sp>
      <p:graphicFrame>
        <p:nvGraphicFramePr>
          <p:cNvPr id="4" name="Місце для вмісту 3">
            <a:extLst>
              <a:ext uri="{FF2B5EF4-FFF2-40B4-BE49-F238E27FC236}">
                <a16:creationId xmlns:a16="http://schemas.microsoft.com/office/drawing/2014/main" id="{55BB7587-3A96-48E7-9813-AACD3A7D1ABD}"/>
              </a:ext>
            </a:extLst>
          </p:cNvPr>
          <p:cNvGraphicFramePr>
            <a:graphicFrameLocks noGrp="1"/>
          </p:cNvGraphicFramePr>
          <p:nvPr>
            <p:ph idx="1"/>
          </p:nvPr>
        </p:nvGraphicFramePr>
        <p:xfrm>
          <a:off x="3057525" y="3512026"/>
          <a:ext cx="6076950" cy="968947"/>
        </p:xfrm>
        <a:graphic>
          <a:graphicData uri="http://schemas.openxmlformats.org/drawingml/2006/table">
            <a:tbl>
              <a:tblPr>
                <a:tableStyleId>{5C22544A-7EE6-4342-B048-85BDC9FD1C3A}</a:tableStyleId>
              </a:tblPr>
              <a:tblGrid>
                <a:gridCol w="518795">
                  <a:extLst>
                    <a:ext uri="{9D8B030D-6E8A-4147-A177-3AD203B41FA5}">
                      <a16:colId xmlns:a16="http://schemas.microsoft.com/office/drawing/2014/main" val="4193662041"/>
                    </a:ext>
                  </a:extLst>
                </a:gridCol>
                <a:gridCol w="5130800">
                  <a:extLst>
                    <a:ext uri="{9D8B030D-6E8A-4147-A177-3AD203B41FA5}">
                      <a16:colId xmlns:a16="http://schemas.microsoft.com/office/drawing/2014/main" val="969145527"/>
                    </a:ext>
                  </a:extLst>
                </a:gridCol>
                <a:gridCol w="427355">
                  <a:extLst>
                    <a:ext uri="{9D8B030D-6E8A-4147-A177-3AD203B41FA5}">
                      <a16:colId xmlns:a16="http://schemas.microsoft.com/office/drawing/2014/main" val="2736961570"/>
                    </a:ext>
                  </a:extLst>
                </a:gridCol>
              </a:tblGrid>
              <a:tr h="0">
                <a:tc>
                  <a:txBody>
                    <a:bodyPr/>
                    <a:lstStyle/>
                    <a:p>
                      <a:pPr algn="ctr">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uk-UA" sz="1200">
                          <a:effectLst/>
                        </a:rPr>
                        <a:t>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uk-UA" sz="1200">
                          <a:effectLst/>
                        </a:rPr>
                        <a:t>1 - джерело поповнення; 2 - насосна станція першого підйому; 3 - споруди попереднього очищення підземних вод;  4 - водовід;  5 - інфільтраційні споруди;  6 - водозабір підземних вод;  7 - напірний водовід; 8 - установка для знезараження води;  9 - резервуар чистої води; 10 - насосна станція другого підйому; 11- споживач</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uk-UA" sz="1200" dirty="0">
                          <a:effectLst/>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6537856"/>
                  </a:ext>
                </a:extLst>
              </a:tr>
            </a:tbl>
          </a:graphicData>
        </a:graphic>
      </p:graphicFrame>
      <p:sp>
        <p:nvSpPr>
          <p:cNvPr id="5" name="Rectangle 1">
            <a:extLst>
              <a:ext uri="{FF2B5EF4-FFF2-40B4-BE49-F238E27FC236}">
                <a16:creationId xmlns:a16="http://schemas.microsoft.com/office/drawing/2014/main" id="{B2C42D43-D288-42C0-BF7B-34B546A8CD2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uk-UA" altLang="uk-UA"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Рисунок 1.1 - Принципова схема системи штучного поповнення підземних вод:</a:t>
            </a:r>
            <a:endParaRPr kumimoji="0" lang="uk-UA" altLang="uk-U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790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1BEB5-F7C6-424D-9744-0102B4C4B0DF}"/>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4F9A33DA-BAD8-40D0-81AC-808C6D05DC63}"/>
              </a:ext>
            </a:extLst>
          </p:cNvPr>
          <p:cNvSpPr>
            <a:spLocks noGrp="1"/>
          </p:cNvSpPr>
          <p:nvPr>
            <p:ph idx="1"/>
          </p:nvPr>
        </p:nvSpPr>
        <p:spPr/>
        <p:txBody>
          <a:bodyPr>
            <a:normAutofit fontScale="92500"/>
          </a:bodyPr>
          <a:lstStyle/>
          <a:p>
            <a:r>
              <a:rPr lang="uk-UA" dirty="0"/>
              <a:t>Виділяються два типи систем ШППВ:</a:t>
            </a:r>
          </a:p>
          <a:p>
            <a:pPr lvl="0"/>
            <a:r>
              <a:rPr lang="uk-UA" dirty="0"/>
              <a:t>Безнапірні відкриті системи. Поповнення верхнього безнапірного водоносного горизонту шляхом подачі сирої води у відкриті інфільтраційні споруди через штучні або природні фільтри;</a:t>
            </a:r>
          </a:p>
          <a:p>
            <a:pPr lvl="0"/>
            <a:r>
              <a:rPr lang="uk-UA" dirty="0"/>
              <a:t>Напірні закриті системи. Поповнення водоносних горизонтів, ізольованих від поверхні практично водонепроникними </a:t>
            </a:r>
            <a:r>
              <a:rPr lang="uk-UA" dirty="0" err="1"/>
              <a:t>грунтами</a:t>
            </a:r>
            <a:r>
              <a:rPr lang="uk-UA" dirty="0"/>
              <a:t> значної потужності або водоносними відкладами, які містять безнапірні підземні води і відокремлені від основного експлуатованого шару </a:t>
            </a:r>
            <a:r>
              <a:rPr lang="uk-UA" dirty="0" err="1"/>
              <a:t>слабкопроникним</a:t>
            </a:r>
            <a:r>
              <a:rPr lang="uk-UA" dirty="0"/>
              <a:t> шаром. Поповнення запасів в цій схемі здійснюється закритими інфільтраційними спорудами(свердловини, шахтні колодязі, </a:t>
            </a:r>
            <a:r>
              <a:rPr lang="uk-UA" dirty="0" err="1"/>
              <a:t>галереї,променеві</a:t>
            </a:r>
            <a:r>
              <a:rPr lang="uk-UA" dirty="0"/>
              <a:t> водозабори).</a:t>
            </a:r>
          </a:p>
          <a:p>
            <a:endParaRPr lang="uk-UA" dirty="0"/>
          </a:p>
        </p:txBody>
      </p:sp>
    </p:spTree>
    <p:extLst>
      <p:ext uri="{BB962C8B-B14F-4D97-AF65-F5344CB8AC3E}">
        <p14:creationId xmlns:p14="http://schemas.microsoft.com/office/powerpoint/2010/main" val="218429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7E0BB-706C-4F6D-B328-67FD92095BBF}"/>
              </a:ext>
            </a:extLst>
          </p:cNvPr>
          <p:cNvSpPr>
            <a:spLocks noGrp="1"/>
          </p:cNvSpPr>
          <p:nvPr>
            <p:ph type="title"/>
          </p:nvPr>
        </p:nvSpPr>
        <p:spPr/>
        <p:txBody>
          <a:bodyPr/>
          <a:lstStyle/>
          <a:p>
            <a:endParaRPr lang="uk-UA"/>
          </a:p>
        </p:txBody>
      </p:sp>
      <p:pic>
        <p:nvPicPr>
          <p:cNvPr id="22529" name="Picture 1"/>
          <p:cNvPicPr>
            <a:picLocks noGrp="1" noChangeAspect="1" noChangeArrowheads="1"/>
          </p:cNvPicPr>
          <p:nvPr>
            <p:ph idx="1"/>
          </p:nvPr>
        </p:nvPicPr>
        <p:blipFill>
          <a:blip r:embed="rId2" cstate="print"/>
          <a:srcRect/>
          <a:stretch>
            <a:fillRect/>
          </a:stretch>
        </p:blipFill>
        <p:spPr bwMode="auto">
          <a:xfrm>
            <a:off x="2747962" y="2401094"/>
            <a:ext cx="6696075" cy="3200400"/>
          </a:xfrm>
          <a:prstGeom prst="rect">
            <a:avLst/>
          </a:prstGeom>
          <a:noFill/>
          <a:ln w="9525">
            <a:noFill/>
            <a:miter lim="800000"/>
            <a:headEnd/>
            <a:tailEnd/>
          </a:ln>
        </p:spPr>
      </p:pic>
    </p:spTree>
    <p:extLst>
      <p:ext uri="{BB962C8B-B14F-4D97-AF65-F5344CB8AC3E}">
        <p14:creationId xmlns:p14="http://schemas.microsoft.com/office/powerpoint/2010/main" val="186614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1CD2E-4757-422C-862C-701237900617}"/>
              </a:ext>
            </a:extLst>
          </p:cNvPr>
          <p:cNvSpPr>
            <a:spLocks noGrp="1"/>
          </p:cNvSpPr>
          <p:nvPr>
            <p:ph type="title"/>
          </p:nvPr>
        </p:nvSpPr>
        <p:spPr/>
        <p:txBody>
          <a:bodyPr/>
          <a:lstStyle/>
          <a:p>
            <a:endParaRPr lang="uk-UA"/>
          </a:p>
        </p:txBody>
      </p:sp>
      <p:pic>
        <p:nvPicPr>
          <p:cNvPr id="21505" name="Picture 1"/>
          <p:cNvPicPr>
            <a:picLocks noGrp="1" noChangeAspect="1" noChangeArrowheads="1"/>
          </p:cNvPicPr>
          <p:nvPr>
            <p:ph idx="1"/>
          </p:nvPr>
        </p:nvPicPr>
        <p:blipFill>
          <a:blip r:embed="rId2" cstate="print"/>
          <a:srcRect/>
          <a:stretch>
            <a:fillRect/>
          </a:stretch>
        </p:blipFill>
        <p:spPr bwMode="auto">
          <a:xfrm>
            <a:off x="3172326" y="1825625"/>
            <a:ext cx="5847348" cy="4351338"/>
          </a:xfrm>
          <a:prstGeom prst="rect">
            <a:avLst/>
          </a:prstGeom>
          <a:noFill/>
          <a:ln w="9525">
            <a:noFill/>
            <a:miter lim="800000"/>
            <a:headEnd/>
            <a:tailEnd/>
          </a:ln>
        </p:spPr>
      </p:pic>
    </p:spTree>
    <p:extLst>
      <p:ext uri="{BB962C8B-B14F-4D97-AF65-F5344CB8AC3E}">
        <p14:creationId xmlns:p14="http://schemas.microsoft.com/office/powerpoint/2010/main" val="331228641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922</Words>
  <Application>Microsoft Office PowerPoint</Application>
  <PresentationFormat>Широкий екран</PresentationFormat>
  <Paragraphs>43</Paragraphs>
  <Slides>21</Slides>
  <Notes>0</Notes>
  <HiddenSlides>0</HiddenSlides>
  <MMClips>0</MMClips>
  <ScaleCrop>false</ScaleCrop>
  <HeadingPairs>
    <vt:vector size="8" baseType="variant">
      <vt:variant>
        <vt:lpstr>Використані шрифти</vt:lpstr>
      </vt:variant>
      <vt:variant>
        <vt:i4>4</vt:i4>
      </vt:variant>
      <vt:variant>
        <vt:lpstr>Тема</vt:lpstr>
      </vt:variant>
      <vt:variant>
        <vt:i4>1</vt:i4>
      </vt:variant>
      <vt:variant>
        <vt:lpstr>Вбудовані сервери OLE</vt:lpstr>
      </vt:variant>
      <vt:variant>
        <vt:i4>1</vt:i4>
      </vt:variant>
      <vt:variant>
        <vt:lpstr>Заголовки слайдів</vt:lpstr>
      </vt:variant>
      <vt:variant>
        <vt:i4>21</vt:i4>
      </vt:variant>
    </vt:vector>
  </HeadingPairs>
  <TitlesOfParts>
    <vt:vector size="27" baseType="lpstr">
      <vt:lpstr>Arial</vt:lpstr>
      <vt:lpstr>Calibri</vt:lpstr>
      <vt:lpstr>Calibri Light</vt:lpstr>
      <vt:lpstr>Times New Roman</vt:lpstr>
      <vt:lpstr>Тема Office</vt:lpstr>
      <vt:lpstr>Picture</vt:lpstr>
      <vt:lpstr>Штучне поповнення підземних вод</vt:lpstr>
      <vt:lpstr>Презентація PowerPoint</vt:lpstr>
      <vt:lpstr>Презентація PowerPoint</vt:lpstr>
      <vt:lpstr>Створення підземних водосховищ дасть змогу: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Штучне поповнення підземних вод</dc:title>
  <dc:creator>Волошкіна Олена</dc:creator>
  <cp:lastModifiedBy>Олена Волошкіна</cp:lastModifiedBy>
  <cp:revision>8</cp:revision>
  <dcterms:created xsi:type="dcterms:W3CDTF">2017-10-11T16:41:44Z</dcterms:created>
  <dcterms:modified xsi:type="dcterms:W3CDTF">2018-12-19T09:25:33Z</dcterms:modified>
</cp:coreProperties>
</file>