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2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8F207E-6251-4977-8A86-B645ACD14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7C0617C-99C9-4163-8B04-A003E5C25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210A501-5C59-4FFF-9C86-AD39183E5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080D-6339-4151-AF58-EBCD0D2FE2D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90F10CD-F5FE-416A-935C-59A3EA9D0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2AD87E9-B96F-428B-82CF-CBEA38515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243-F9D9-4A88-9580-91DE83E645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538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47614-9D7C-4E5C-9C6F-6F20EB7BA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4837734-8086-408A-9532-EC5C60C81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54C4522-C099-450C-8B48-C1B9C3E94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080D-6339-4151-AF58-EBCD0D2FE2D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B045413-1000-4F69-9296-9D9A29B8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42EE74D-8FB6-464A-BE5C-84642AAE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243-F9D9-4A88-9580-91DE83E645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932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2C8EEE49-C330-4751-9686-5617DC22CC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3591D90E-CD1B-4AA9-BB2D-4B51A6463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9939395-4062-41B7-8E3F-6DBBA6A2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080D-6339-4151-AF58-EBCD0D2FE2D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BE7B3FC-5CF8-4502-A1DB-14A99CB3B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1C23D99-1C6D-440F-BC3B-806EF235B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243-F9D9-4A88-9580-91DE83E645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386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87F4C5-2D74-4ED7-9AA2-7D7C70D41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7D12DF6-3D81-422B-8FFA-CBC1D9FB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7BC228F-3ABC-43D8-A69F-5750271F2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080D-6339-4151-AF58-EBCD0D2FE2D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97F3E16-B0B4-49D3-97C8-56C6F6B5A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CEB81BD-CC5D-4E69-931B-DA1F9358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243-F9D9-4A88-9580-91DE83E645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410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86FAC9-1ACD-44B0-9254-818605C93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08D5301-2550-4898-95A1-12909E02E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439866A-737D-4B99-A175-57748C003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080D-6339-4151-AF58-EBCD0D2FE2D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1B26AEF-C65C-408A-9A64-74A864EF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18551D8-8E21-48D4-847F-FF16B1A7E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243-F9D9-4A88-9580-91DE83E645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518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2AA36-39EE-4257-B57C-53CA12E3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2AE039-18C8-4A90-BFE1-97ECCAA310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054406B-3B54-458A-BF08-27B0D38F1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7BD71C1-C232-4625-A757-880D863F3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080D-6339-4151-AF58-EBCD0D2FE2D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DA298B8-A587-48D2-9493-A1CD1012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80042F7-BE49-4E24-A2D6-57F28F735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243-F9D9-4A88-9580-91DE83E645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222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A47EE1-3F8A-42D9-B74F-480DEA656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C435DC9-3B2F-4740-BF7C-237C480DE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045D314-1CDA-4598-AB5B-A95A9AF17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9500FCEA-EF12-432D-A88E-046AB6144A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75E847D-BA94-45F0-B6C2-1FED65D21D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1A570344-0733-4756-84A7-12B1E3C9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080D-6339-4151-AF58-EBCD0D2FE2D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AB14242E-5D0C-4012-864E-789BEE26D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B1C1071-46A4-456A-BB91-AD6C1BCC2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243-F9D9-4A88-9580-91DE83E645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732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C417F4-3C76-47A5-971D-A0C842F57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9CF79A95-88FF-49F0-B48C-93F3F487D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080D-6339-4151-AF58-EBCD0D2FE2D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729777C6-C6E1-4E6C-BA15-23C1C1F86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B3669724-C1A5-4254-A845-9F6AE22A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243-F9D9-4A88-9580-91DE83E645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927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8D0762BE-352E-4A5A-A7D6-B8B7957A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080D-6339-4151-AF58-EBCD0D2FE2D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89F5A179-5E9F-448B-A6C8-30E04E99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652055C-4D5E-48F1-9090-2051C420E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243-F9D9-4A88-9580-91DE83E645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884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C0BEFA-234D-43D5-B2EF-B22DF20E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746BB16-A367-4730-A9F5-51BBBE40C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E5ECB84-37D2-4D1B-8A0E-52B271701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01CA9F4-05F2-4300-8759-56BF90759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080D-6339-4151-AF58-EBCD0D2FE2D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AC19215-918B-42E6-86C4-524764B7B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36900DE-B6D7-4069-85CD-3214CD2F9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243-F9D9-4A88-9580-91DE83E645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354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65912C-925D-4039-94B0-0760E49A1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BDCABA52-C537-46DA-A503-70DC0DD20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BB2ADD9-2ADF-4889-8715-5D6EC3C992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814A1E6-4245-450D-B054-0F6E38056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080D-6339-4151-AF58-EBCD0D2FE2D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AAD0DD3-62DD-432E-851A-C0DE7571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C156AA8-4D4F-44F1-8D46-0738AA0C6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2243-F9D9-4A88-9580-91DE83E645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193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832F9517-CA1A-44CE-967E-292263CA4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509E328-8684-47D5-9A05-8EBF7C62F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83B74F4-543C-4AC3-BB59-ED535BF7D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0080D-6339-4151-AF58-EBCD0D2FE2D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2B03D8D-8723-4396-B1FE-FC1E026477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A9E4F92-A363-4E3D-A9E2-E51CD3E41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C2243-F9D9-4A88-9580-91DE83E645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897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BCFAFA-4011-42EC-A3F8-24359D5694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Розрахунок необхідного ступеня очистки стічної води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BD251D3-0448-4550-9D97-C414F013E9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4F35AC39-3FD7-4A09-833B-8D9DFFE6E569}"/>
              </a:ext>
            </a:extLst>
          </p:cNvPr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1028700" algn="l"/>
                <a:tab pos="3438525" algn="l"/>
              </a:tabLst>
            </a:pPr>
            <a:r>
              <a:rPr lang="uk-UA">
                <a:latin typeface="Times New Roman" panose="02020603050405020304" pitchFamily="18" charset="0"/>
                <a:ea typeface="Times New Roman" panose="02020603050405020304" pitchFamily="18" charset="0"/>
              </a:rPr>
              <a:t>Конспект лекцій для підготовки бакалаврів спеціальності 101 «Екологія», К., КНУБА 2018, -82с.</a:t>
            </a:r>
            <a:endParaRPr lang="uk-UA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25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26300B-3EF5-42DE-8C1F-F6B541DD1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AF51089-CB60-4CD4-ABC0-F31E4C9DB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Наведені вище формули – для проточних водойм</a:t>
            </a:r>
          </a:p>
          <a:p>
            <a:pPr marL="0" indent="0">
              <a:buNone/>
            </a:pPr>
            <a:r>
              <a:rPr lang="uk-UA" dirty="0"/>
              <a:t>Для непроточних водойм основну роль у перемішуванні СВ грають конструкція і глибина розташування випуску, наявність прибережних планів, вітрові впливи тощо.</a:t>
            </a:r>
          </a:p>
          <a:p>
            <a:pPr marL="0" indent="0">
              <a:buNone/>
            </a:pPr>
            <a:r>
              <a:rPr lang="uk-UA" sz="3200" dirty="0"/>
              <a:t>При розрахунку у непроточні водойми замість </a:t>
            </a:r>
            <a:r>
              <a:rPr lang="uk-UA" sz="3200"/>
              <a:t>виразу </a:t>
            </a:r>
          </a:p>
          <a:p>
            <a:pPr marL="0" indent="0">
              <a:buNone/>
            </a:pPr>
            <a:r>
              <a:rPr lang="en-US" sz="3200" b="1">
                <a:solidFill>
                  <a:srgbClr val="002060"/>
                </a:solidFill>
              </a:rPr>
              <a:t>ɣ </a:t>
            </a:r>
            <a:r>
              <a:rPr lang="en-US" sz="3200" b="1" dirty="0">
                <a:solidFill>
                  <a:srgbClr val="002060"/>
                </a:solidFill>
              </a:rPr>
              <a:t>. Q </a:t>
            </a:r>
            <a:r>
              <a:rPr lang="uk-UA" sz="3200" b="1" dirty="0">
                <a:solidFill>
                  <a:srgbClr val="002060"/>
                </a:solidFill>
              </a:rPr>
              <a:t>/</a:t>
            </a:r>
            <a:r>
              <a:rPr lang="en-US" sz="3200" b="1" dirty="0">
                <a:solidFill>
                  <a:srgbClr val="002060"/>
                </a:solidFill>
              </a:rPr>
              <a:t>q</a:t>
            </a:r>
            <a:r>
              <a:rPr lang="uk-UA" sz="3200" b="1" dirty="0">
                <a:solidFill>
                  <a:srgbClr val="002060"/>
                </a:solidFill>
              </a:rPr>
              <a:t>  </a:t>
            </a:r>
            <a:r>
              <a:rPr lang="uk-UA" sz="3200" dirty="0"/>
              <a:t>вводиться вираз</a:t>
            </a:r>
            <a:r>
              <a:rPr lang="uk-UA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>
                <a:solidFill>
                  <a:srgbClr val="002060"/>
                </a:solidFill>
              </a:rPr>
              <a:t>n-1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98998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71174-AAD3-4E5D-919C-10E948A8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6E8C61D-0329-44D4-809F-9C511D2FF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4800" dirty="0"/>
              <a:t>Необхідна очистка стічних вод визначається за кількістю завислих речовин, допустимої концентрації БСК, кількістю розчиненого кисню у водоймі, зміни активної реакції, температури води водойми, </a:t>
            </a:r>
            <a:r>
              <a:rPr lang="uk-UA" sz="4800" dirty="0" err="1"/>
              <a:t>концентацією</a:t>
            </a:r>
            <a:r>
              <a:rPr lang="uk-UA" sz="4800" dirty="0"/>
              <a:t> шкідливих речовин .</a:t>
            </a:r>
          </a:p>
        </p:txBody>
      </p:sp>
    </p:spTree>
    <p:extLst>
      <p:ext uri="{BB962C8B-B14F-4D97-AF65-F5344CB8AC3E}">
        <p14:creationId xmlns:p14="http://schemas.microsoft.com/office/powerpoint/2010/main" val="369871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A7B0B2-97CD-4A9A-A422-719DE11B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5281E2B-A27E-42E8-AECC-F7560E7B8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u="sng" dirty="0" err="1">
                <a:solidFill>
                  <a:srgbClr val="FF0000"/>
                </a:solidFill>
              </a:rPr>
              <a:t>Зв»язок</a:t>
            </a:r>
            <a:r>
              <a:rPr lang="uk-UA" b="1" u="sng" dirty="0">
                <a:solidFill>
                  <a:srgbClr val="FF0000"/>
                </a:solidFill>
              </a:rPr>
              <a:t> між санітарними вимогами до умов випуску СВ у водойму</a:t>
            </a:r>
            <a:r>
              <a:rPr lang="uk-UA" b="1" u="sng" dirty="0"/>
              <a:t> </a:t>
            </a:r>
            <a:r>
              <a:rPr lang="uk-UA" dirty="0"/>
              <a:t>(відповідність складу і властивостям води у водоймі, що використовується для водокористування, встановленим нормативам) і </a:t>
            </a:r>
            <a:r>
              <a:rPr lang="uk-UA" b="1" u="sng" dirty="0">
                <a:solidFill>
                  <a:srgbClr val="FF0000"/>
                </a:solidFill>
              </a:rPr>
              <a:t>необхідним ступенем очистки СВ перед скиданням їх у водойму</a:t>
            </a:r>
            <a:r>
              <a:rPr lang="uk-UA" b="1" u="sng" dirty="0"/>
              <a:t> </a:t>
            </a:r>
            <a:r>
              <a:rPr lang="uk-UA" dirty="0"/>
              <a:t>у загальному вигляді визначається нерівністю</a:t>
            </a:r>
          </a:p>
          <a:p>
            <a:pPr lvl="1" algn="ctr"/>
            <a:r>
              <a:rPr lang="uk-UA" sz="3600" b="1" dirty="0">
                <a:solidFill>
                  <a:srgbClr val="002060"/>
                </a:solidFill>
              </a:rPr>
              <a:t>Сₑ</a:t>
            </a:r>
            <a:r>
              <a:rPr lang="oc-FR" sz="3600" b="1" dirty="0">
                <a:solidFill>
                  <a:srgbClr val="002060"/>
                </a:solidFill>
              </a:rPr>
              <a:t>ₓ</a:t>
            </a:r>
            <a:r>
              <a:rPr lang="uk-UA" sz="3600" b="1" dirty="0">
                <a:solidFill>
                  <a:srgbClr val="002060"/>
                </a:solidFill>
              </a:rPr>
              <a:t> = С</a:t>
            </a:r>
            <a:r>
              <a:rPr lang="oc-FR" sz="3600" b="1" dirty="0">
                <a:solidFill>
                  <a:srgbClr val="002060"/>
                </a:solidFill>
              </a:rPr>
              <a:t>ᵣ</a:t>
            </a:r>
            <a:r>
              <a:rPr lang="uk-UA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>
                <a:solidFill>
                  <a:srgbClr val="002060"/>
                </a:solidFill>
              </a:rPr>
              <a:t>.ɣ . Q ≤ (ɣ . Q  + q) Cn,</a:t>
            </a:r>
          </a:p>
          <a:p>
            <a:r>
              <a:rPr lang="uk-UA" sz="3200" dirty="0"/>
              <a:t>Сₑ</a:t>
            </a:r>
            <a:r>
              <a:rPr lang="oc-FR" sz="3200" dirty="0"/>
              <a:t>ₓ</a:t>
            </a:r>
            <a:r>
              <a:rPr lang="uk-UA" sz="3200" dirty="0"/>
              <a:t>  - к</a:t>
            </a:r>
            <a:r>
              <a:rPr lang="uk-UA" sz="3064" dirty="0"/>
              <a:t>онцентрація стічних вод після очищення,</a:t>
            </a:r>
          </a:p>
          <a:p>
            <a:r>
              <a:rPr lang="en-US" sz="3064" dirty="0"/>
              <a:t>Q - </a:t>
            </a:r>
            <a:r>
              <a:rPr lang="uk-UA" sz="3064" dirty="0"/>
              <a:t>витрата стічних вод, що скидається у водойму,м3/с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5184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17636-BF68-475B-B37A-5930C7239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033771E-D162-4DC6-B58E-5BBD1362E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 – </a:t>
            </a:r>
            <a:r>
              <a:rPr lang="uk-UA" dirty="0"/>
              <a:t>розрахункова витрата воли в річці 95% забезпеченості,м3/с</a:t>
            </a:r>
          </a:p>
          <a:p>
            <a:r>
              <a:rPr lang="uk-UA" dirty="0"/>
              <a:t> </a:t>
            </a:r>
            <a:r>
              <a:rPr lang="en-US" b="1" dirty="0">
                <a:solidFill>
                  <a:srgbClr val="002060"/>
                </a:solidFill>
              </a:rPr>
              <a:t>ɣ </a:t>
            </a:r>
            <a:r>
              <a:rPr lang="uk-UA" dirty="0"/>
              <a:t>- коефіцієнт змішування СВ з водою водойми,</a:t>
            </a:r>
          </a:p>
          <a:p>
            <a:r>
              <a:rPr lang="uk-UA" b="1" dirty="0">
                <a:solidFill>
                  <a:srgbClr val="002060"/>
                </a:solidFill>
              </a:rPr>
              <a:t>С</a:t>
            </a:r>
            <a:r>
              <a:rPr lang="oc-FR" b="1" dirty="0">
                <a:solidFill>
                  <a:srgbClr val="002060"/>
                </a:solidFill>
              </a:rPr>
              <a:t>ᵣ</a:t>
            </a:r>
            <a:r>
              <a:rPr lang="uk-UA" dirty="0"/>
              <a:t> - концентрація забруднень у воді водойми вище випуску, мг/л,</a:t>
            </a:r>
          </a:p>
          <a:p>
            <a:r>
              <a:rPr lang="en-US" b="1" dirty="0">
                <a:solidFill>
                  <a:srgbClr val="002060"/>
                </a:solidFill>
              </a:rPr>
              <a:t>Cn</a:t>
            </a:r>
            <a:r>
              <a:rPr lang="uk-UA" dirty="0"/>
              <a:t> - граничнодопустима концентрація забруднень у воді водойми мг/л</a:t>
            </a:r>
          </a:p>
          <a:p>
            <a:r>
              <a:rPr lang="uk-UA" dirty="0"/>
              <a:t>З цієї нерівності визначається концентрація шкідливих речовин, яка повинна бути отримана в результаті очистки і знезараження  стічних вод </a:t>
            </a:r>
          </a:p>
          <a:p>
            <a:pPr lvl="4" algn="ctr"/>
            <a:r>
              <a:rPr lang="uk-UA" sz="3200" b="1" dirty="0">
                <a:solidFill>
                  <a:srgbClr val="002060"/>
                </a:solidFill>
              </a:rPr>
              <a:t>Сₑ</a:t>
            </a:r>
            <a:r>
              <a:rPr lang="oc-FR" sz="3200" b="1" dirty="0">
                <a:solidFill>
                  <a:srgbClr val="002060"/>
                </a:solidFill>
              </a:rPr>
              <a:t>ₓ</a:t>
            </a:r>
            <a:r>
              <a:rPr lang="uk-UA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>
                <a:solidFill>
                  <a:srgbClr val="002060"/>
                </a:solidFill>
              </a:rPr>
              <a:t>≤ </a:t>
            </a:r>
            <a:r>
              <a:rPr lang="uk-UA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>
                <a:solidFill>
                  <a:srgbClr val="002060"/>
                </a:solidFill>
              </a:rPr>
              <a:t>ɣ . Q </a:t>
            </a:r>
            <a:r>
              <a:rPr lang="uk-UA" sz="3200" b="1" dirty="0">
                <a:solidFill>
                  <a:srgbClr val="002060"/>
                </a:solidFill>
              </a:rPr>
              <a:t> / </a:t>
            </a:r>
            <a:r>
              <a:rPr lang="en-US" sz="3200" b="1" dirty="0">
                <a:solidFill>
                  <a:srgbClr val="002060"/>
                </a:solidFill>
              </a:rPr>
              <a:t>q (Cn</a:t>
            </a:r>
            <a:r>
              <a:rPr lang="uk-UA" sz="3200" b="1" dirty="0">
                <a:solidFill>
                  <a:srgbClr val="002060"/>
                </a:solidFill>
              </a:rPr>
              <a:t> - С</a:t>
            </a:r>
            <a:r>
              <a:rPr lang="oc-FR" sz="3200" b="1" dirty="0">
                <a:solidFill>
                  <a:srgbClr val="002060"/>
                </a:solidFill>
              </a:rPr>
              <a:t>ᵣ) + Cn</a:t>
            </a:r>
            <a:endParaRPr lang="en-US" sz="3200" b="1" dirty="0">
              <a:solidFill>
                <a:srgbClr val="002060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6825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851CC-DDC8-44B1-8A77-3FA4271B3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2F2EFDB-1BAE-4564-9142-902C28BB5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Допустима концентрація завислих речовин у стічних водах, що скидаються у водойму</a:t>
            </a:r>
          </a:p>
          <a:p>
            <a:r>
              <a:rPr lang="uk-UA" sz="3600" b="1" dirty="0">
                <a:solidFill>
                  <a:srgbClr val="002060"/>
                </a:solidFill>
              </a:rPr>
              <a:t>Сₑ</a:t>
            </a:r>
            <a:r>
              <a:rPr lang="oc-FR" sz="3600" b="1" dirty="0">
                <a:solidFill>
                  <a:srgbClr val="002060"/>
                </a:solidFill>
              </a:rPr>
              <a:t>ₓ</a:t>
            </a:r>
            <a:r>
              <a:rPr lang="uk-UA" sz="3600" b="1" dirty="0">
                <a:solidFill>
                  <a:srgbClr val="002060"/>
                </a:solidFill>
              </a:rPr>
              <a:t>  = </a:t>
            </a:r>
            <a:r>
              <a:rPr lang="uk-UA" sz="3600" b="1" dirty="0" err="1">
                <a:solidFill>
                  <a:srgbClr val="002060"/>
                </a:solidFill>
              </a:rPr>
              <a:t>Ргдк</a:t>
            </a:r>
            <a:r>
              <a:rPr lang="uk-UA" sz="3600" b="1" dirty="0">
                <a:solidFill>
                  <a:srgbClr val="002060"/>
                </a:solidFill>
              </a:rPr>
              <a:t>  ( </a:t>
            </a:r>
            <a:r>
              <a:rPr lang="en-US" sz="3600" b="1" dirty="0">
                <a:solidFill>
                  <a:srgbClr val="002060"/>
                </a:solidFill>
              </a:rPr>
              <a:t>ɣ Q </a:t>
            </a:r>
            <a:r>
              <a:rPr lang="uk-UA" sz="3600" b="1" dirty="0">
                <a:solidFill>
                  <a:srgbClr val="002060"/>
                </a:solidFill>
              </a:rPr>
              <a:t> / </a:t>
            </a:r>
            <a:r>
              <a:rPr lang="en-US" sz="3600" b="1" dirty="0">
                <a:solidFill>
                  <a:srgbClr val="002060"/>
                </a:solidFill>
              </a:rPr>
              <a:t>q </a:t>
            </a:r>
            <a:r>
              <a:rPr lang="oc-FR" sz="3600" b="1" dirty="0">
                <a:solidFill>
                  <a:srgbClr val="002060"/>
                </a:solidFill>
              </a:rPr>
              <a:t>+ </a:t>
            </a:r>
            <a:r>
              <a:rPr lang="uk-UA" sz="3600" b="1" dirty="0">
                <a:solidFill>
                  <a:srgbClr val="002060"/>
                </a:solidFill>
              </a:rPr>
              <a:t>1) + </a:t>
            </a:r>
            <a:r>
              <a:rPr lang="oc-FR" sz="3600" b="1" dirty="0">
                <a:solidFill>
                  <a:srgbClr val="002060"/>
                </a:solidFill>
              </a:rPr>
              <a:t>Cr</a:t>
            </a:r>
          </a:p>
          <a:p>
            <a:r>
              <a:rPr lang="uk-UA" sz="3600" b="1" dirty="0">
                <a:solidFill>
                  <a:srgbClr val="002060"/>
                </a:solidFill>
              </a:rPr>
              <a:t> </a:t>
            </a:r>
            <a:r>
              <a:rPr lang="uk-UA" b="1" dirty="0" err="1">
                <a:solidFill>
                  <a:srgbClr val="002060"/>
                </a:solidFill>
              </a:rPr>
              <a:t>Ргдк</a:t>
            </a:r>
            <a:r>
              <a:rPr lang="uk-UA" b="1" dirty="0">
                <a:solidFill>
                  <a:srgbClr val="002060"/>
                </a:solidFill>
              </a:rPr>
              <a:t> </a:t>
            </a:r>
            <a:r>
              <a:rPr lang="uk-UA" dirty="0"/>
              <a:t>- допустиме Правилами збільшення вмісту завислих речовин у воді водойми після скидання стічних вод ( в залежності від категорії водокористувачів), г/м3</a:t>
            </a:r>
          </a:p>
          <a:p>
            <a:r>
              <a:rPr lang="oc-FR" b="1">
                <a:solidFill>
                  <a:srgbClr val="002060"/>
                </a:solidFill>
              </a:rPr>
              <a:t>Cr</a:t>
            </a:r>
            <a:r>
              <a:rPr lang="uk-UA"/>
              <a:t> </a:t>
            </a:r>
            <a:r>
              <a:rPr lang="uk-UA" dirty="0"/>
              <a:t>- вміст завислих речовин у водойми після скидання стічних вод, г/м3</a:t>
            </a:r>
            <a:endParaRPr lang="en-US" dirty="0"/>
          </a:p>
          <a:p>
            <a:endParaRPr lang="uk-UA" dirty="0"/>
          </a:p>
          <a:p>
            <a:endParaRPr lang="uk-UA" sz="2416" dirty="0"/>
          </a:p>
        </p:txBody>
      </p:sp>
    </p:spTree>
    <p:extLst>
      <p:ext uri="{BB962C8B-B14F-4D97-AF65-F5344CB8AC3E}">
        <p14:creationId xmlns:p14="http://schemas.microsoft.com/office/powerpoint/2010/main" val="420973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F0EA7-EDD6-4113-8982-3EB6DE09B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19572A-F921-45E1-ADB2-9D55EF831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Допустима концентрація БСК у СВ визначається за формулою</a:t>
            </a:r>
          </a:p>
          <a:p>
            <a:pPr algn="ctr"/>
            <a:r>
              <a:rPr lang="uk-UA" sz="3968" b="1" dirty="0">
                <a:solidFill>
                  <a:srgbClr val="002060"/>
                </a:solidFill>
              </a:rPr>
              <a:t>Сₑ</a:t>
            </a:r>
            <a:r>
              <a:rPr lang="oc-FR" sz="3968" b="1" dirty="0">
                <a:solidFill>
                  <a:srgbClr val="002060"/>
                </a:solidFill>
              </a:rPr>
              <a:t>ₓ</a:t>
            </a:r>
            <a:r>
              <a:rPr lang="uk-UA" sz="3968" b="1" dirty="0">
                <a:solidFill>
                  <a:srgbClr val="002060"/>
                </a:solidFill>
              </a:rPr>
              <a:t> = </a:t>
            </a:r>
            <a:r>
              <a:rPr lang="en-US" sz="3968" b="1" dirty="0">
                <a:solidFill>
                  <a:srgbClr val="002060"/>
                </a:solidFill>
              </a:rPr>
              <a:t>ɣ . Q </a:t>
            </a:r>
            <a:r>
              <a:rPr lang="uk-UA" sz="3968" b="1" dirty="0">
                <a:solidFill>
                  <a:srgbClr val="002060"/>
                </a:solidFill>
              </a:rPr>
              <a:t>/</a:t>
            </a:r>
            <a:r>
              <a:rPr lang="en-US" sz="3968" b="1" dirty="0">
                <a:solidFill>
                  <a:srgbClr val="002060"/>
                </a:solidFill>
              </a:rPr>
              <a:t>q</a:t>
            </a:r>
            <a:r>
              <a:rPr lang="uk-UA" sz="3968" b="1" dirty="0">
                <a:solidFill>
                  <a:srgbClr val="002060"/>
                </a:solidFill>
              </a:rPr>
              <a:t> </a:t>
            </a:r>
            <a:r>
              <a:rPr lang="en-US" sz="3968" b="1" dirty="0">
                <a:solidFill>
                  <a:srgbClr val="002060"/>
                </a:solidFill>
              </a:rPr>
              <a:t>. 10ᵏ</a:t>
            </a:r>
            <a:r>
              <a:rPr lang="el-GR" sz="3968" b="1" dirty="0">
                <a:solidFill>
                  <a:srgbClr val="002060"/>
                </a:solidFill>
              </a:rPr>
              <a:t>΄</a:t>
            </a:r>
            <a:r>
              <a:rPr lang="en-US" sz="3968" b="1" dirty="0">
                <a:solidFill>
                  <a:srgbClr val="002060"/>
                </a:solidFill>
              </a:rPr>
              <a:t>ᵗ  . (Ln – </a:t>
            </a:r>
            <a:r>
              <a:rPr lang="en-US" sz="3968" b="1" dirty="0" err="1">
                <a:solidFill>
                  <a:srgbClr val="002060"/>
                </a:solidFill>
              </a:rPr>
              <a:t>Lr</a:t>
            </a:r>
            <a:r>
              <a:rPr lang="en-US" sz="3968" b="1" dirty="0">
                <a:solidFill>
                  <a:srgbClr val="002060"/>
                </a:solidFill>
              </a:rPr>
              <a:t> . 10¯ᵏ”</a:t>
            </a:r>
            <a:r>
              <a:rPr lang="oc-FR" sz="3968" b="1" dirty="0">
                <a:solidFill>
                  <a:srgbClr val="002060"/>
                </a:solidFill>
              </a:rPr>
              <a:t>ᵗ) + Ln /10</a:t>
            </a:r>
            <a:r>
              <a:rPr lang="en-US" sz="3968" b="1" dirty="0">
                <a:solidFill>
                  <a:srgbClr val="002060"/>
                </a:solidFill>
              </a:rPr>
              <a:t> ¯ᵏ</a:t>
            </a:r>
            <a:r>
              <a:rPr lang="el-GR" sz="3968" b="1" dirty="0">
                <a:solidFill>
                  <a:srgbClr val="002060"/>
                </a:solidFill>
              </a:rPr>
              <a:t>΄΄</a:t>
            </a:r>
            <a:r>
              <a:rPr lang="oc-FR" sz="3968" b="1" dirty="0">
                <a:solidFill>
                  <a:srgbClr val="002060"/>
                </a:solidFill>
              </a:rPr>
              <a:t>ᵗ</a:t>
            </a:r>
          </a:p>
          <a:p>
            <a:pPr algn="ctr"/>
            <a:endParaRPr lang="oc-FR" sz="3968" b="1" dirty="0">
              <a:solidFill>
                <a:srgbClr val="002060"/>
              </a:solidFill>
            </a:endParaRPr>
          </a:p>
          <a:p>
            <a:r>
              <a:rPr lang="oc-FR" b="1" dirty="0">
                <a:solidFill>
                  <a:srgbClr val="002060"/>
                </a:solidFill>
              </a:rPr>
              <a:t>Lr</a:t>
            </a:r>
            <a:r>
              <a:rPr lang="uk-UA" b="1" dirty="0">
                <a:solidFill>
                  <a:srgbClr val="002060"/>
                </a:solidFill>
              </a:rPr>
              <a:t> – </a:t>
            </a:r>
            <a:r>
              <a:rPr lang="uk-UA" dirty="0" err="1"/>
              <a:t>БСКповн</a:t>
            </a:r>
            <a:r>
              <a:rPr lang="uk-UA" dirty="0"/>
              <a:t> річкової води до місця випуску стічних вод, мг/л</a:t>
            </a:r>
            <a:endParaRPr lang="oc-FR" dirty="0"/>
          </a:p>
          <a:p>
            <a:r>
              <a:rPr lang="oc-FR" b="1" dirty="0">
                <a:solidFill>
                  <a:srgbClr val="002060"/>
                </a:solidFill>
              </a:rPr>
              <a:t>Ln</a:t>
            </a:r>
            <a:r>
              <a:rPr lang="uk-UA" b="1" dirty="0">
                <a:solidFill>
                  <a:srgbClr val="002060"/>
                </a:solidFill>
              </a:rPr>
              <a:t> – </a:t>
            </a:r>
            <a:r>
              <a:rPr lang="uk-UA" dirty="0"/>
              <a:t>гранично </a:t>
            </a:r>
            <a:r>
              <a:rPr lang="uk-UA" dirty="0" err="1"/>
              <a:t>допуст</a:t>
            </a:r>
            <a:r>
              <a:rPr lang="uk-UA" dirty="0"/>
              <a:t>. БСК суміші річкової і стічних вод, </a:t>
            </a:r>
            <a:r>
              <a:rPr lang="uk-UA" dirty="0" err="1"/>
              <a:t>мг,л</a:t>
            </a:r>
            <a:endParaRPr lang="oc-FR" dirty="0"/>
          </a:p>
          <a:p>
            <a:r>
              <a:rPr lang="oc-FR" b="1" dirty="0">
                <a:solidFill>
                  <a:srgbClr val="002060"/>
                </a:solidFill>
              </a:rPr>
              <a:t>k’</a:t>
            </a:r>
            <a:r>
              <a:rPr lang="uk-UA" b="1" dirty="0">
                <a:solidFill>
                  <a:srgbClr val="002060"/>
                </a:solidFill>
              </a:rPr>
              <a:t>  і </a:t>
            </a:r>
            <a:r>
              <a:rPr lang="oc-FR" b="1" dirty="0">
                <a:solidFill>
                  <a:srgbClr val="002060"/>
                </a:solidFill>
              </a:rPr>
              <a:t>K”</a:t>
            </a:r>
            <a:r>
              <a:rPr lang="uk-UA" b="1" dirty="0">
                <a:solidFill>
                  <a:srgbClr val="002060"/>
                </a:solidFill>
              </a:rPr>
              <a:t> – </a:t>
            </a:r>
            <a:r>
              <a:rPr lang="uk-UA" dirty="0"/>
              <a:t>константи швидкості біохімічної потреби </a:t>
            </a:r>
            <a:r>
              <a:rPr lang="uk-UA" dirty="0" err="1"/>
              <a:t>косрю</a:t>
            </a:r>
            <a:r>
              <a:rPr lang="uk-UA" dirty="0"/>
              <a:t> стічної і річкової води відповідно</a:t>
            </a:r>
          </a:p>
          <a:p>
            <a:r>
              <a:rPr lang="en-US" dirty="0"/>
              <a:t>t –</a:t>
            </a:r>
            <a:r>
              <a:rPr lang="uk-UA" dirty="0"/>
              <a:t> час переміщення води від місця </a:t>
            </a:r>
            <a:r>
              <a:rPr lang="uk-UA" dirty="0" err="1"/>
              <a:t>випусуц</a:t>
            </a:r>
            <a:r>
              <a:rPr lang="uk-UA" dirty="0"/>
              <a:t> </a:t>
            </a:r>
            <a:r>
              <a:rPr lang="uk-UA" dirty="0" err="1"/>
              <a:t>стічнмих</a:t>
            </a:r>
            <a:r>
              <a:rPr lang="uk-UA" dirty="0"/>
              <a:t> вод до розрахункового створу</a:t>
            </a:r>
            <a:r>
              <a:rPr lang="en-US" dirty="0"/>
              <a:t> </a:t>
            </a:r>
            <a:r>
              <a:rPr lang="uk-UA" dirty="0"/>
              <a:t> ( в добах)</a:t>
            </a:r>
            <a:endParaRPr lang="en-US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05479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0B9416-AAC3-4351-B4DA-436864583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uk-UA" sz="5297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1A0F70C-6BE5-49A4-BBDD-79E30B42A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Допустима мінімальна концентрація  БСК стічних вод, що скидаються у водойму знаходиться виходячи з вимог Правил про збереження у водоймі мінімальної кількості розчиненого кисню після скидання стічних вод ( 6мг/л для рибогосподарських стічних і 4 мг/л для усіх інших водойм).</a:t>
            </a:r>
          </a:p>
          <a:p>
            <a:r>
              <a:rPr lang="uk-UA" dirty="0"/>
              <a:t>За вмістом розчиненого кисню:</a:t>
            </a:r>
          </a:p>
          <a:p>
            <a:pPr algn="ctr"/>
            <a:r>
              <a:rPr lang="en-US" b="1" dirty="0">
                <a:solidFill>
                  <a:srgbClr val="002060"/>
                </a:solidFill>
              </a:rPr>
              <a:t>L</a:t>
            </a:r>
            <a:r>
              <a:rPr lang="uk-UA" b="1" dirty="0">
                <a:solidFill>
                  <a:srgbClr val="002060"/>
                </a:solidFill>
              </a:rPr>
              <a:t>ₑ</a:t>
            </a:r>
            <a:r>
              <a:rPr lang="oc-FR" b="1" dirty="0">
                <a:solidFill>
                  <a:srgbClr val="002060"/>
                </a:solidFill>
              </a:rPr>
              <a:t>ₓ</a:t>
            </a:r>
            <a:r>
              <a:rPr lang="uk-UA" b="1" dirty="0">
                <a:solidFill>
                  <a:srgbClr val="002060"/>
                </a:solidFill>
              </a:rPr>
              <a:t> = </a:t>
            </a:r>
            <a:r>
              <a:rPr lang="en-US" b="1" dirty="0">
                <a:solidFill>
                  <a:srgbClr val="002060"/>
                </a:solidFill>
              </a:rPr>
              <a:t>ɣ . Q </a:t>
            </a:r>
            <a:r>
              <a:rPr lang="uk-UA" b="1" dirty="0">
                <a:solidFill>
                  <a:srgbClr val="002060"/>
                </a:solidFill>
              </a:rPr>
              <a:t>/</a:t>
            </a:r>
            <a:r>
              <a:rPr lang="en-US" b="1" dirty="0">
                <a:solidFill>
                  <a:srgbClr val="002060"/>
                </a:solidFill>
              </a:rPr>
              <a:t>q</a:t>
            </a:r>
            <a:r>
              <a:rPr lang="uk-UA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. (</a:t>
            </a:r>
            <a:r>
              <a:rPr lang="en-US" sz="3152" b="1" dirty="0">
                <a:solidFill>
                  <a:srgbClr val="002060"/>
                </a:solidFill>
              </a:rPr>
              <a:t>1-10</a:t>
            </a:r>
            <a:r>
              <a:rPr lang="en-US" sz="3200" b="1" dirty="0">
                <a:solidFill>
                  <a:srgbClr val="002060"/>
                </a:solidFill>
              </a:rPr>
              <a:t> ¯ </a:t>
            </a:r>
            <a:r>
              <a:rPr lang="en-US" sz="3152" b="1" dirty="0">
                <a:solidFill>
                  <a:srgbClr val="002060"/>
                </a:solidFill>
              </a:rPr>
              <a:t>ᵏ</a:t>
            </a:r>
            <a:r>
              <a:rPr lang="el-GR" b="1" dirty="0">
                <a:solidFill>
                  <a:srgbClr val="002060"/>
                </a:solidFill>
              </a:rPr>
              <a:t>΄</a:t>
            </a:r>
            <a:r>
              <a:rPr lang="en-US" b="1" dirty="0">
                <a:solidFill>
                  <a:srgbClr val="002060"/>
                </a:solidFill>
              </a:rPr>
              <a:t>ᵗ)  . [Cor - Con – </a:t>
            </a:r>
            <a:r>
              <a:rPr lang="en-US" b="1" dirty="0" err="1">
                <a:solidFill>
                  <a:srgbClr val="002060"/>
                </a:solidFill>
              </a:rPr>
              <a:t>Lr</a:t>
            </a:r>
            <a:r>
              <a:rPr lang="en-US" b="1" dirty="0">
                <a:solidFill>
                  <a:srgbClr val="002060"/>
                </a:solidFill>
              </a:rPr>
              <a:t> (1- 10¯ᵏ’’</a:t>
            </a:r>
            <a:r>
              <a:rPr lang="oc-FR" b="1" dirty="0">
                <a:solidFill>
                  <a:srgbClr val="002060"/>
                </a:solidFill>
              </a:rPr>
              <a:t>ᵗ) +</a:t>
            </a:r>
          </a:p>
          <a:p>
            <a:pPr algn="ctr"/>
            <a:r>
              <a:rPr lang="oc-FR" b="1" dirty="0">
                <a:solidFill>
                  <a:srgbClr val="002060"/>
                </a:solidFill>
              </a:rPr>
              <a:t>+ q/</a:t>
            </a:r>
            <a:r>
              <a:rPr lang="en-US" b="1" dirty="0">
                <a:solidFill>
                  <a:srgbClr val="002060"/>
                </a:solidFill>
              </a:rPr>
              <a:t> ɣ Q (Cow – Con)] +</a:t>
            </a:r>
            <a:r>
              <a:rPr lang="en-US" b="1" dirty="0" err="1">
                <a:solidFill>
                  <a:srgbClr val="002060"/>
                </a:solidFill>
              </a:rPr>
              <a:t>Lr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uk-UA" b="1" dirty="0">
                <a:solidFill>
                  <a:srgbClr val="002060"/>
                </a:solidFill>
              </a:rPr>
              <a:t>Для зимових умов</a:t>
            </a:r>
            <a:endParaRPr lang="oc-FR" b="1" dirty="0">
              <a:solidFill>
                <a:srgbClr val="002060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3605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2299B8-89B3-4A5E-9D81-B3BDBECF5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A82E5D1-399A-4EA9-A315-3629CFB40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92" y="178123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За вмістом розчиненого кисню для літніх умов додається коефіцієнт </a:t>
            </a:r>
            <a:r>
              <a:rPr lang="en-US" dirty="0"/>
              <a:t> </a:t>
            </a:r>
            <a:r>
              <a:rPr lang="en-US" dirty="0" err="1"/>
              <a:t>Kmix</a:t>
            </a:r>
            <a:endParaRPr lang="en-US" dirty="0"/>
          </a:p>
          <a:p>
            <a:r>
              <a:rPr lang="en-US" b="1" dirty="0" err="1">
                <a:solidFill>
                  <a:srgbClr val="0070C0"/>
                </a:solidFill>
              </a:rPr>
              <a:t>Kmix</a:t>
            </a:r>
            <a:r>
              <a:rPr lang="en-US" b="1" dirty="0">
                <a:solidFill>
                  <a:srgbClr val="0070C0"/>
                </a:solidFill>
              </a:rPr>
              <a:t> = 1/t  · </a:t>
            </a:r>
            <a:r>
              <a:rPr lang="en-US" b="1" dirty="0" err="1">
                <a:solidFill>
                  <a:srgbClr val="0070C0"/>
                </a:solidFill>
              </a:rPr>
              <a:t>lg</a:t>
            </a:r>
            <a:r>
              <a:rPr lang="en-US" b="1" dirty="0">
                <a:solidFill>
                  <a:srgbClr val="0070C0"/>
                </a:solidFill>
              </a:rPr>
              <a:t>(Len + (n-1)</a:t>
            </a:r>
            <a:r>
              <a:rPr lang="en-US" b="1" dirty="0" err="1">
                <a:solidFill>
                  <a:srgbClr val="0070C0"/>
                </a:solidFill>
              </a:rPr>
              <a:t>Lr</a:t>
            </a:r>
            <a:r>
              <a:rPr lang="en-US" b="1" dirty="0">
                <a:solidFill>
                  <a:srgbClr val="0070C0"/>
                </a:solidFill>
              </a:rPr>
              <a:t>) / [Len· 10 ¯ ᵏ</a:t>
            </a:r>
            <a:r>
              <a:rPr lang="el-GR" b="1" dirty="0">
                <a:solidFill>
                  <a:srgbClr val="0070C0"/>
                </a:solidFill>
              </a:rPr>
              <a:t>΄</a:t>
            </a:r>
            <a:r>
              <a:rPr lang="en-US" b="1" dirty="0">
                <a:solidFill>
                  <a:srgbClr val="0070C0"/>
                </a:solidFill>
              </a:rPr>
              <a:t>ᵗ + (n-1) </a:t>
            </a:r>
            <a:r>
              <a:rPr lang="en-US" b="1" dirty="0" err="1">
                <a:solidFill>
                  <a:srgbClr val="0070C0"/>
                </a:solidFill>
              </a:rPr>
              <a:t>Lr</a:t>
            </a:r>
            <a:r>
              <a:rPr lang="en-US" b="1" dirty="0">
                <a:solidFill>
                  <a:srgbClr val="0070C0"/>
                </a:solidFill>
              </a:rPr>
              <a:t> 10¯ᵏ’’</a:t>
            </a:r>
            <a:r>
              <a:rPr lang="oc-FR" b="1" dirty="0">
                <a:solidFill>
                  <a:srgbClr val="0070C0"/>
                </a:solidFill>
              </a:rPr>
              <a:t>ᵗ]</a:t>
            </a:r>
          </a:p>
          <a:p>
            <a:r>
              <a:rPr lang="oc-FR" dirty="0"/>
              <a:t>n- </a:t>
            </a:r>
            <a:r>
              <a:rPr lang="uk-UA" dirty="0"/>
              <a:t>кратність розбавлення</a:t>
            </a:r>
          </a:p>
          <a:p>
            <a:r>
              <a:rPr lang="uk-UA" dirty="0"/>
              <a:t>Температура стічних вод при якій дотримуються санітарні умови відносно температури води у створі пункту водокористування</a:t>
            </a:r>
          </a:p>
          <a:p>
            <a:r>
              <a:rPr lang="en-US" b="1" dirty="0">
                <a:solidFill>
                  <a:srgbClr val="002060"/>
                </a:solidFill>
              </a:rPr>
              <a:t>Tw =( ɣ . Q </a:t>
            </a:r>
            <a:r>
              <a:rPr lang="uk-UA" b="1" dirty="0">
                <a:solidFill>
                  <a:srgbClr val="002060"/>
                </a:solidFill>
              </a:rPr>
              <a:t>/</a:t>
            </a:r>
            <a:r>
              <a:rPr lang="en-US" b="1" dirty="0">
                <a:solidFill>
                  <a:srgbClr val="002060"/>
                </a:solidFill>
              </a:rPr>
              <a:t>q</a:t>
            </a:r>
            <a:r>
              <a:rPr lang="uk-UA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+1) </a:t>
            </a:r>
            <a:r>
              <a:rPr lang="en-US" b="1" dirty="0" err="1">
                <a:solidFill>
                  <a:srgbClr val="002060"/>
                </a:solidFill>
              </a:rPr>
              <a:t>Tn</a:t>
            </a:r>
            <a:r>
              <a:rPr lang="en-US" b="1" dirty="0">
                <a:solidFill>
                  <a:srgbClr val="002060"/>
                </a:solidFill>
              </a:rPr>
              <a:t> + </a:t>
            </a:r>
            <a:r>
              <a:rPr lang="en-US" b="1" dirty="0" err="1">
                <a:solidFill>
                  <a:srgbClr val="002060"/>
                </a:solidFill>
              </a:rPr>
              <a:t>Tr</a:t>
            </a:r>
            <a:r>
              <a:rPr lang="en-US" b="1" dirty="0">
                <a:solidFill>
                  <a:srgbClr val="00B050"/>
                </a:solidFill>
              </a:rPr>
              <a:t>,</a:t>
            </a:r>
          </a:p>
          <a:p>
            <a:r>
              <a:rPr lang="en-US" b="1" dirty="0" err="1">
                <a:solidFill>
                  <a:srgbClr val="002060"/>
                </a:solidFill>
              </a:rPr>
              <a:t>Tr</a:t>
            </a:r>
            <a:r>
              <a:rPr lang="en-US" b="1" dirty="0">
                <a:solidFill>
                  <a:srgbClr val="00B050"/>
                </a:solidFill>
              </a:rPr>
              <a:t> – </a:t>
            </a:r>
            <a:r>
              <a:rPr lang="en-US" dirty="0"/>
              <a:t>max </a:t>
            </a:r>
            <a:r>
              <a:rPr lang="uk-UA" dirty="0"/>
              <a:t>температура води водойми до випуску стічних вод у літній час, С°</a:t>
            </a:r>
            <a:r>
              <a:rPr lang="en-US" dirty="0"/>
              <a:t> </a:t>
            </a:r>
            <a:endParaRPr lang="uk-UA" dirty="0"/>
          </a:p>
          <a:p>
            <a:r>
              <a:rPr lang="uk-UA" b="1" dirty="0">
                <a:solidFill>
                  <a:srgbClr val="00B050"/>
                </a:solidFill>
              </a:rPr>
              <a:t> </a:t>
            </a:r>
            <a:endParaRPr lang="en-US" b="1" dirty="0">
              <a:solidFill>
                <a:srgbClr val="00B050"/>
              </a:solidFill>
            </a:endParaRPr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611121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F9900A-A7B7-4338-A5BF-C9D6B6AA2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1D9942-0938-4094-8956-BC997F199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Tn</a:t>
            </a:r>
            <a:r>
              <a:rPr lang="en-US" dirty="0"/>
              <a:t> – </a:t>
            </a:r>
            <a:r>
              <a:rPr lang="uk-UA" dirty="0"/>
              <a:t>допустиме ( не більш ніж як  на 3°С) підвищення температури.</a:t>
            </a:r>
          </a:p>
          <a:p>
            <a:r>
              <a:rPr lang="uk-UA" dirty="0"/>
              <a:t>За вмістом кислоти або лугів гранична концентрація шкідливих речовин у стічних водах розрахунки проводять за наступною формулою</a:t>
            </a:r>
          </a:p>
          <a:p>
            <a:r>
              <a:rPr lang="uk-UA" dirty="0" err="1"/>
              <a:t>Ск</a:t>
            </a:r>
            <a:r>
              <a:rPr lang="uk-UA" dirty="0"/>
              <a:t> = </a:t>
            </a:r>
            <a:r>
              <a:rPr lang="en-US" b="1" dirty="0">
                <a:solidFill>
                  <a:srgbClr val="002060"/>
                </a:solidFill>
              </a:rPr>
              <a:t>ɣ . Q </a:t>
            </a:r>
            <a:r>
              <a:rPr lang="uk-UA" b="1" dirty="0">
                <a:solidFill>
                  <a:srgbClr val="002060"/>
                </a:solidFill>
              </a:rPr>
              <a:t>/</a:t>
            </a:r>
            <a:r>
              <a:rPr lang="en-US" b="1" dirty="0">
                <a:solidFill>
                  <a:srgbClr val="002060"/>
                </a:solidFill>
              </a:rPr>
              <a:t>q</a:t>
            </a:r>
            <a:r>
              <a:rPr lang="uk-UA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.</a:t>
            </a:r>
            <a:r>
              <a:rPr lang="uk-UA" b="1" dirty="0">
                <a:solidFill>
                  <a:srgbClr val="002060"/>
                </a:solidFill>
              </a:rPr>
              <a:t> ([НСО₃] - СО₂/44 </a:t>
            </a:r>
            <a:r>
              <a:rPr lang="en-US" b="1" dirty="0">
                <a:solidFill>
                  <a:srgbClr val="002060"/>
                </a:solidFill>
              </a:rPr>
              <a:t>.</a:t>
            </a:r>
            <a:r>
              <a:rPr lang="uk-UA" b="1" dirty="0">
                <a:solidFill>
                  <a:srgbClr val="002060"/>
                </a:solidFill>
              </a:rPr>
              <a:t>10</a:t>
            </a:r>
            <a:r>
              <a:rPr lang="oc-FR" b="1" dirty="0">
                <a:solidFill>
                  <a:srgbClr val="002060"/>
                </a:solidFill>
              </a:rPr>
              <a:t>ᵖᴴ</a:t>
            </a:r>
            <a:r>
              <a:rPr lang="uk-UA" b="1" dirty="0">
                <a:solidFill>
                  <a:srgbClr val="002060"/>
                </a:solidFill>
              </a:rPr>
              <a:t> ̅</a:t>
            </a:r>
            <a:r>
              <a:rPr lang="oc-FR" b="1" dirty="0">
                <a:solidFill>
                  <a:srgbClr val="002060"/>
                </a:solidFill>
              </a:rPr>
              <a:t>ᵖᵏ)</a:t>
            </a:r>
            <a:r>
              <a:rPr lang="uk-UA" b="1" dirty="0">
                <a:solidFill>
                  <a:srgbClr val="002060"/>
                </a:solidFill>
              </a:rPr>
              <a:t>/ (1+ 10</a:t>
            </a:r>
            <a:r>
              <a:rPr lang="oc-FR" b="1" dirty="0">
                <a:solidFill>
                  <a:srgbClr val="002060"/>
                </a:solidFill>
              </a:rPr>
              <a:t>ᵖᴴ</a:t>
            </a:r>
            <a:r>
              <a:rPr lang="uk-UA" b="1" dirty="0">
                <a:solidFill>
                  <a:srgbClr val="002060"/>
                </a:solidFill>
              </a:rPr>
              <a:t> ̅</a:t>
            </a:r>
            <a:r>
              <a:rPr lang="oc-FR" b="1" dirty="0">
                <a:solidFill>
                  <a:srgbClr val="002060"/>
                </a:solidFill>
              </a:rPr>
              <a:t>ᵖᵏ</a:t>
            </a:r>
            <a:r>
              <a:rPr lang="uk-UA" b="1" dirty="0">
                <a:solidFill>
                  <a:srgbClr val="002060"/>
                </a:solidFill>
              </a:rPr>
              <a:t>)</a:t>
            </a:r>
          </a:p>
          <a:p>
            <a:r>
              <a:rPr lang="uk-UA" b="1" dirty="0">
                <a:solidFill>
                  <a:srgbClr val="002060"/>
                </a:solidFill>
              </a:rPr>
              <a:t>[НСО₃] </a:t>
            </a:r>
            <a:r>
              <a:rPr lang="uk-UA" dirty="0"/>
              <a:t>-  </a:t>
            </a:r>
            <a:r>
              <a:rPr lang="uk-UA" dirty="0" err="1"/>
              <a:t>бікарбонатна</a:t>
            </a:r>
            <a:r>
              <a:rPr lang="uk-UA" dirty="0"/>
              <a:t> лужність мг-</a:t>
            </a:r>
            <a:r>
              <a:rPr lang="uk-UA" dirty="0" err="1"/>
              <a:t>екв</a:t>
            </a:r>
            <a:r>
              <a:rPr lang="uk-UA" dirty="0"/>
              <a:t>/л</a:t>
            </a:r>
          </a:p>
          <a:p>
            <a:r>
              <a:rPr lang="oc-FR" b="1" dirty="0">
                <a:solidFill>
                  <a:srgbClr val="002060"/>
                </a:solidFill>
              </a:rPr>
              <a:t>ᵖᴴ</a:t>
            </a:r>
            <a:r>
              <a:rPr lang="uk-UA" b="1" dirty="0">
                <a:solidFill>
                  <a:srgbClr val="002060"/>
                </a:solidFill>
              </a:rPr>
              <a:t> - </a:t>
            </a:r>
            <a:r>
              <a:rPr lang="uk-UA" dirty="0"/>
              <a:t>нормативне значення </a:t>
            </a:r>
            <a:r>
              <a:rPr lang="uk-UA" dirty="0" err="1"/>
              <a:t>рН</a:t>
            </a:r>
            <a:endParaRPr lang="uk-UA" dirty="0"/>
          </a:p>
          <a:p>
            <a:r>
              <a:rPr lang="uk-UA" b="1" dirty="0">
                <a:solidFill>
                  <a:srgbClr val="002060"/>
                </a:solidFill>
              </a:rPr>
              <a:t>СО₂ - </a:t>
            </a:r>
            <a:r>
              <a:rPr lang="uk-UA" dirty="0"/>
              <a:t>концентрація розчинної кислоти мг/л</a:t>
            </a:r>
          </a:p>
          <a:p>
            <a:r>
              <a:rPr lang="uk-UA" b="1" dirty="0">
                <a:solidFill>
                  <a:srgbClr val="002060"/>
                </a:solidFill>
              </a:rPr>
              <a:t>К -  </a:t>
            </a:r>
            <a:r>
              <a:rPr lang="uk-UA" dirty="0"/>
              <a:t>коефіцієнт, який залежить від температури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98555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688</Words>
  <Application>Microsoft Office PowerPoint</Application>
  <PresentationFormat>Широкий екран</PresentationFormat>
  <Paragraphs>48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Розрахунок необхідного ступеня очистки стічної води</vt:lpstr>
      <vt:lpstr>Презентація PowerPoint</vt:lpstr>
      <vt:lpstr>Презентація PowerPoint</vt:lpstr>
      <vt:lpstr>Презентація PowerPoint</vt:lpstr>
      <vt:lpstr>Презентація PowerPoint</vt:lpstr>
      <vt:lpstr> 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Розрахунок необхідного ступеня очистки стічної води</dc:title>
  <dc:creator>Волошкіна Олена</dc:creator>
  <cp:lastModifiedBy>Олена Волошкіна</cp:lastModifiedBy>
  <cp:revision>26</cp:revision>
  <dcterms:created xsi:type="dcterms:W3CDTF">2017-09-26T11:40:37Z</dcterms:created>
  <dcterms:modified xsi:type="dcterms:W3CDTF">2018-12-19T09:36:11Z</dcterms:modified>
</cp:coreProperties>
</file>