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78" r:id="rId31"/>
    <p:sldId id="283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B0E5C-43BB-42A9-995F-7BD72069B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AAF208-94A0-4F46-8BC5-4D909E137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DA3F6A-408A-4F66-ADB2-E7CAB601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F53EAD-C75F-411C-916A-B8EC1425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16D8F0-AD33-40C1-B09C-99B1CF1B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977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F9667-DF0F-4796-9279-782A7BE5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7FD49C0-839F-4B0B-8F8A-57EA0F2A8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DF09D7-86EA-48C2-9928-3D5C8982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BAEB5F-8843-481B-928C-611A9135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3E2393-0F83-4520-A162-52022311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482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8553ED4-5CF4-4F9C-B857-B388DE446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55FBA3-6CDF-4B21-ACBA-7A157FFCA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9AF254-B19E-4346-9611-12F8F14D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6CC4A8-7DEB-45DB-87FB-ABE15B73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DFF609-DA1A-429D-BCEC-6EAAF632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479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709EC-7C7A-4E97-BA91-BAE82382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C916DC-DA07-48D6-9F8D-09026117E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9FC21C-9620-4374-97C2-3BF12E75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09AFFB-B8BD-4929-8CA9-B5EE7F2D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5E2AEC-7C5B-498F-802A-3E72346E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337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2BC3F-06F8-4EFF-9F41-875D75D0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D549361-D16E-43B3-B078-0AF9D2CBE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3FDB9B-E24A-4A0C-A26F-AC77D761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6C1166-7FD7-4A5B-BB7A-58801781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04923A-C586-466A-93C0-10D4EC20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794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4F144-E062-41EE-8001-20075E70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CF7662-BD17-41F6-A957-1416F9D80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747BD1D-9A65-4185-99EF-9364F6B5D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FC224A-177E-46EE-B45F-36353B8D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2775E4-D1DE-44B7-BF68-8C55BD43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D08671-E629-4C69-8352-D82F3006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772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E1210-EED7-4F4A-9789-CCC75A67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147D72-B056-487C-9C6F-B170F6F75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D56AA51-6C40-4A2A-B701-7D39905FD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34F7131-7D9A-449E-8DD3-0EAD41BF2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E674047-CDA5-4443-B9D3-1192DF539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98CB180-D641-4850-83EA-5BB94EDD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BF5B97-4E07-4292-A1A4-B5FDB902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A00A726-3693-4219-B725-79C10D24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346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D34F0-C031-438D-8B1E-5664F7A2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A58623-6228-4AE2-8A44-0C93E4E2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9B6CBAB-D90C-401A-8942-5ED33EDA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BB14AAA-8322-47B3-A8FF-1B34D631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86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8BE5F95-53C4-4D89-AEE6-02F3FD1A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AA819EB-CE94-4564-BF36-328EDEEC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3AAD5F-3C62-4949-A4BB-AD3308AE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323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E4834-84EC-47D6-BAA6-38F6DEE6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DF85E7-3AD3-41D3-AE75-0579DCD5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FAE01AB-FF18-48C5-9FB6-9EF8BF257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D12482-A0DF-470C-9CB4-736EC8E1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D8F1F3-CCB0-4C9B-B500-183BB3FB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3E8AF1-5C98-4648-8B30-9E3EADF9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88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710D2-EABE-4024-A2C6-E03E70F3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FE42A6-11E6-4E57-A530-BE60FEF83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02ED32-8E1A-45C3-AA76-31BB79C97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24D1B95-E520-4504-85A4-7FB23274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2D0104-312C-4938-8694-EE3C1AD0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C7339-C7E2-4402-B83C-577F3B51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042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71982BF-8212-439C-B93C-B84A3E63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317D41-575E-4E2D-90FC-0A037952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BE3EC-4DF3-4E36-A286-92082245E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3CCF-F43F-4AA2-A554-29089A8196E9}" type="datetimeFigureOut">
              <a:rPr lang="uk-UA" smtClean="0"/>
              <a:t>19.12.2018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E24998-C23B-400B-8CDF-6C6D29B11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1B59BC4-CC55-4B45-8AEF-C6B856881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4FFB-DDF1-40B9-8DEA-6B60F225142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43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33C1B-C30A-4114-882F-121CB31DC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Приклад розрахунку схеми раціонального використання водних ресурсів певного регіону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BE7485A-73BF-495C-8583-10B889ADB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725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F5EE6-D384-4848-9698-CC90066D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14766C-910F-43FC-A947-CE55A55C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Твердий стік</a:t>
            </a:r>
          </a:p>
          <a:p>
            <a:r>
              <a:rPr lang="uk-UA" dirty="0"/>
              <a:t>На основі узагальнених даних спостережень за стоком наносів річок України, величина  модуля середньорічного стоку  наносів для даної області складає</a:t>
            </a:r>
          </a:p>
          <a:p>
            <a:r>
              <a:rPr lang="uk-UA" sz="3200" b="1" dirty="0">
                <a:solidFill>
                  <a:srgbClr val="C00000"/>
                </a:solidFill>
              </a:rPr>
              <a:t>М = 10,6Мср + 6,96·І</a:t>
            </a:r>
            <a:r>
              <a:rPr lang="el-GR" sz="3200" b="1" dirty="0">
                <a:solidFill>
                  <a:srgbClr val="C00000"/>
                </a:solidFill>
              </a:rPr>
              <a:t>ᵨ</a:t>
            </a:r>
            <a:r>
              <a:rPr lang="uk-UA" sz="3200" b="1" dirty="0">
                <a:solidFill>
                  <a:srgbClr val="C00000"/>
                </a:solidFill>
              </a:rPr>
              <a:t> + 0,625</a:t>
            </a:r>
            <a:r>
              <a:rPr lang="en-US" sz="3200" b="1" dirty="0">
                <a:solidFill>
                  <a:srgbClr val="C00000"/>
                </a:solidFill>
              </a:rPr>
              <a:t>h – 41,7 = -29,18</a:t>
            </a:r>
            <a:r>
              <a:rPr lang="uk-UA" sz="3200" b="1" dirty="0">
                <a:solidFill>
                  <a:srgbClr val="C00000"/>
                </a:solidFill>
              </a:rPr>
              <a:t>л/с·км2</a:t>
            </a:r>
          </a:p>
          <a:p>
            <a:r>
              <a:rPr lang="uk-UA" dirty="0"/>
              <a:t>М – середньорічний модуль стоку річки, л/с·км2</a:t>
            </a:r>
          </a:p>
        </p:txBody>
      </p:sp>
    </p:spTree>
    <p:extLst>
      <p:ext uri="{BB962C8B-B14F-4D97-AF65-F5344CB8AC3E}">
        <p14:creationId xmlns:p14="http://schemas.microsoft.com/office/powerpoint/2010/main" val="284720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7CDC9-0ACD-4D4C-AFA4-029F3E30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1.5.Визначення величини </a:t>
            </a:r>
            <a:r>
              <a:rPr lang="uk-UA" dirty="0" err="1"/>
              <a:t>незворотнього</a:t>
            </a:r>
            <a:r>
              <a:rPr lang="uk-UA" dirty="0"/>
              <a:t> водоспоживання і водовідведення від основних учасників ВГК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30BEFF-6626-4F8B-8EEA-055907275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До складу ВГК в даному регіоні входять: місто, сільське господарство, зрошення, енергетика і підприємства.</a:t>
            </a:r>
          </a:p>
          <a:p>
            <a:r>
              <a:rPr lang="uk-UA" dirty="0"/>
              <a:t>Незворотні витрати води від </a:t>
            </a:r>
            <a:r>
              <a:rPr lang="uk-UA" dirty="0" err="1"/>
              <a:t>водоспоживачів</a:t>
            </a:r>
            <a:endParaRPr lang="uk-UA" dirty="0"/>
          </a:p>
          <a:p>
            <a:r>
              <a:rPr lang="en-US" sz="3221" b="1" dirty="0">
                <a:solidFill>
                  <a:srgbClr val="00B050"/>
                </a:solidFill>
              </a:rPr>
              <a:t>Q</a:t>
            </a:r>
            <a:r>
              <a:rPr lang="uk-UA" sz="3221" b="1" dirty="0" err="1">
                <a:solidFill>
                  <a:srgbClr val="00B050"/>
                </a:solidFill>
              </a:rPr>
              <a:t>нз</a:t>
            </a:r>
            <a:r>
              <a:rPr lang="en-US" sz="3221" b="1" dirty="0">
                <a:solidFill>
                  <a:srgbClr val="00B050"/>
                </a:solidFill>
              </a:rPr>
              <a:t>= Q</a:t>
            </a:r>
            <a:r>
              <a:rPr lang="uk-UA" sz="3221" b="1" dirty="0" err="1">
                <a:solidFill>
                  <a:srgbClr val="00B050"/>
                </a:solidFill>
              </a:rPr>
              <a:t>дж</a:t>
            </a:r>
            <a:r>
              <a:rPr lang="en-US" sz="3221" b="1" dirty="0">
                <a:solidFill>
                  <a:srgbClr val="00B050"/>
                </a:solidFill>
              </a:rPr>
              <a:t>/100 ∙B, </a:t>
            </a:r>
            <a:r>
              <a:rPr lang="uk-UA" sz="3221" b="1" dirty="0">
                <a:solidFill>
                  <a:srgbClr val="00B050"/>
                </a:solidFill>
              </a:rPr>
              <a:t>  м3/с</a:t>
            </a:r>
          </a:p>
          <a:p>
            <a:r>
              <a:rPr lang="uk-UA" sz="3221" dirty="0"/>
              <a:t>Де В% - відсоток </a:t>
            </a:r>
            <a:r>
              <a:rPr lang="uk-UA" sz="3221" dirty="0" err="1"/>
              <a:t>незворотніх</a:t>
            </a:r>
            <a:r>
              <a:rPr lang="uk-UA" sz="3221" dirty="0"/>
              <a:t> витрат води.</a:t>
            </a:r>
          </a:p>
          <a:p>
            <a:r>
              <a:rPr lang="uk-UA" sz="3221" dirty="0"/>
              <a:t>Середня кількість стічних вод від </a:t>
            </a:r>
            <a:r>
              <a:rPr lang="uk-UA" sz="3221" dirty="0" err="1"/>
              <a:t>вождоспоживачів</a:t>
            </a:r>
            <a:r>
              <a:rPr lang="uk-UA" sz="3221" dirty="0"/>
              <a:t>:</a:t>
            </a:r>
          </a:p>
          <a:p>
            <a:r>
              <a:rPr lang="en-US" sz="3221" b="1" dirty="0">
                <a:solidFill>
                  <a:srgbClr val="00B050"/>
                </a:solidFill>
              </a:rPr>
              <a:t>Q</a:t>
            </a:r>
            <a:r>
              <a:rPr lang="uk-UA" sz="3221" b="1" dirty="0" err="1">
                <a:solidFill>
                  <a:srgbClr val="00B050"/>
                </a:solidFill>
              </a:rPr>
              <a:t>св</a:t>
            </a:r>
            <a:r>
              <a:rPr lang="en-US" sz="3221" b="1" dirty="0">
                <a:solidFill>
                  <a:srgbClr val="00B050"/>
                </a:solidFill>
              </a:rPr>
              <a:t>= Q</a:t>
            </a:r>
            <a:r>
              <a:rPr lang="uk-UA" sz="3221" b="1" dirty="0" err="1">
                <a:solidFill>
                  <a:srgbClr val="00B050"/>
                </a:solidFill>
              </a:rPr>
              <a:t>дж</a:t>
            </a:r>
            <a:r>
              <a:rPr lang="uk-UA" sz="3221" b="1" dirty="0">
                <a:solidFill>
                  <a:srgbClr val="00B050"/>
                </a:solidFill>
              </a:rPr>
              <a:t> - </a:t>
            </a:r>
            <a:r>
              <a:rPr lang="en-US" sz="3221" b="1" dirty="0">
                <a:solidFill>
                  <a:srgbClr val="00B050"/>
                </a:solidFill>
              </a:rPr>
              <a:t>Q</a:t>
            </a:r>
            <a:r>
              <a:rPr lang="uk-UA" sz="3221" b="1" dirty="0" err="1">
                <a:solidFill>
                  <a:srgbClr val="00B050"/>
                </a:solidFill>
              </a:rPr>
              <a:t>нз</a:t>
            </a:r>
            <a:r>
              <a:rPr lang="uk-UA" sz="3221" b="1" dirty="0">
                <a:solidFill>
                  <a:srgbClr val="00B050"/>
                </a:solidFill>
              </a:rPr>
              <a:t> </a:t>
            </a:r>
            <a:r>
              <a:rPr lang="en-US" sz="3221" b="1" dirty="0">
                <a:solidFill>
                  <a:srgbClr val="00B050"/>
                </a:solidFill>
              </a:rPr>
              <a:t>, </a:t>
            </a:r>
            <a:r>
              <a:rPr lang="uk-UA" sz="3221" b="1" dirty="0">
                <a:solidFill>
                  <a:srgbClr val="00B050"/>
                </a:solidFill>
              </a:rPr>
              <a:t>  м3/с</a:t>
            </a:r>
          </a:p>
          <a:p>
            <a:endParaRPr lang="uk-UA" sz="3221" dirty="0"/>
          </a:p>
        </p:txBody>
      </p:sp>
    </p:spTree>
    <p:extLst>
      <p:ext uri="{BB962C8B-B14F-4D97-AF65-F5344CB8AC3E}">
        <p14:creationId xmlns:p14="http://schemas.microsoft.com/office/powerpoint/2010/main" val="53919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AE951-BDC1-41C2-B021-6A4F77A0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Незворотні витрати води і середня кількість стічних вод міста, с/г, енергетики, зрошення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D059570-8F9B-4A02-A802-6E9CDEE17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334055"/>
              </p:ext>
            </p:extLst>
          </p:nvPr>
        </p:nvGraphicFramePr>
        <p:xfrm>
          <a:off x="825623" y="1825625"/>
          <a:ext cx="1052817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014">
                  <a:extLst>
                    <a:ext uri="{9D8B030D-6E8A-4147-A177-3AD203B41FA5}">
                      <a16:colId xmlns:a16="http://schemas.microsoft.com/office/drawing/2014/main" val="4288139576"/>
                    </a:ext>
                  </a:extLst>
                </a:gridCol>
                <a:gridCol w="1686757">
                  <a:extLst>
                    <a:ext uri="{9D8B030D-6E8A-4147-A177-3AD203B41FA5}">
                      <a16:colId xmlns:a16="http://schemas.microsoft.com/office/drawing/2014/main" val="3510421575"/>
                    </a:ext>
                  </a:extLst>
                </a:gridCol>
                <a:gridCol w="2096166">
                  <a:extLst>
                    <a:ext uri="{9D8B030D-6E8A-4147-A177-3AD203B41FA5}">
                      <a16:colId xmlns:a16="http://schemas.microsoft.com/office/drawing/2014/main" val="30635663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415071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88258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dirty="0" err="1"/>
                        <a:t>Водоспоживач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 </a:t>
                      </a:r>
                      <a:r>
                        <a:rPr lang="en-US" sz="2400" dirty="0"/>
                        <a:t>Q</a:t>
                      </a:r>
                      <a:r>
                        <a:rPr lang="uk-UA" sz="2400" dirty="0" err="1"/>
                        <a:t>дж</a:t>
                      </a:r>
                      <a:r>
                        <a:rPr lang="uk-UA" sz="2400" dirty="0"/>
                        <a:t>, м3/с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</a:t>
                      </a:r>
                      <a:r>
                        <a:rPr lang="uk-UA" sz="2400" dirty="0"/>
                        <a:t>св,м3/с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uk-UA" sz="240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</a:t>
                      </a:r>
                      <a:r>
                        <a:rPr lang="uk-UA" sz="2400" dirty="0" err="1"/>
                        <a:t>нез</a:t>
                      </a:r>
                      <a:r>
                        <a:rPr lang="uk-UA" sz="2400" dirty="0"/>
                        <a:t>, м3/с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453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Місто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0,7087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0,0412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13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с/г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0,41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0,09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Зрошення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0,042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0,308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60136"/>
                  </a:ext>
                </a:extLst>
              </a:tr>
              <a:tr h="1088667">
                <a:tc>
                  <a:txBody>
                    <a:bodyPr/>
                    <a:lstStyle/>
                    <a:p>
                      <a:r>
                        <a:rPr lang="uk-UA" sz="2400" dirty="0"/>
                        <a:t>Енергетика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1,44</a:t>
                      </a:r>
                    </a:p>
                    <a:p>
                      <a:endParaRPr lang="uk-UA" sz="2400" dirty="0"/>
                    </a:p>
                    <a:p>
                      <a:r>
                        <a:rPr lang="uk-UA" sz="2400" b="1" dirty="0">
                          <a:solidFill>
                            <a:srgbClr val="FF0000"/>
                          </a:solidFill>
                        </a:rPr>
                        <a:t>2,6007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0,06</a:t>
                      </a:r>
                    </a:p>
                    <a:p>
                      <a:endParaRPr lang="uk-UA" sz="2400" dirty="0"/>
                    </a:p>
                    <a:p>
                      <a:r>
                        <a:rPr lang="uk-UA" sz="2400" b="1" dirty="0">
                          <a:solidFill>
                            <a:srgbClr val="FF0000"/>
                          </a:solidFill>
                        </a:rPr>
                        <a:t>0,4992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17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66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3E8D7-94A8-4DC7-868D-0A499C0D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Незворотні витрати вод і середня кількість стічних вод від промисловості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C3309A2-1598-4D78-A154-3B2042566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4509"/>
              </p:ext>
            </p:extLst>
          </p:nvPr>
        </p:nvGraphicFramePr>
        <p:xfrm>
          <a:off x="838200" y="2491450"/>
          <a:ext cx="1051560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59">
                  <a:extLst>
                    <a:ext uri="{9D8B030D-6E8A-4147-A177-3AD203B41FA5}">
                      <a16:colId xmlns:a16="http://schemas.microsoft.com/office/drawing/2014/main" val="3615694004"/>
                    </a:ext>
                  </a:extLst>
                </a:gridCol>
                <a:gridCol w="2816441">
                  <a:extLst>
                    <a:ext uri="{9D8B030D-6E8A-4147-A177-3AD203B41FA5}">
                      <a16:colId xmlns:a16="http://schemas.microsoft.com/office/drawing/2014/main" val="25198187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660702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6862007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143318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4620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Назва промислового підприємства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</a:t>
                      </a:r>
                      <a:r>
                        <a:rPr lang="uk-UA" sz="1800" dirty="0" err="1"/>
                        <a:t>дж</a:t>
                      </a:r>
                      <a:r>
                        <a:rPr lang="uk-UA" sz="1800" dirty="0"/>
                        <a:t>, м3/с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</a:t>
                      </a:r>
                      <a:r>
                        <a:rPr lang="uk-UA" sz="1800" dirty="0"/>
                        <a:t>св,м3/с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</a:t>
                      </a:r>
                      <a:r>
                        <a:rPr lang="uk-UA" sz="1800" dirty="0"/>
                        <a:t>, %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</a:t>
                      </a:r>
                      <a:r>
                        <a:rPr lang="uk-UA" sz="1800" dirty="0" err="1"/>
                        <a:t>нез</a:t>
                      </a:r>
                      <a:r>
                        <a:rPr lang="uk-UA" sz="1800" dirty="0"/>
                        <a:t>, м3/с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02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Маслозавод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473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Маргариновий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0Ю091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Рибоконсервний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35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Бавовняна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0,16</a:t>
                      </a:r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b="1" dirty="0">
                          <a:solidFill>
                            <a:srgbClr val="FF0000"/>
                          </a:solidFill>
                        </a:rPr>
                        <a:t>0,919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0,09</a:t>
                      </a:r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r>
                        <a:rPr lang="uk-UA" b="1" dirty="0">
                          <a:solidFill>
                            <a:srgbClr val="FF0000"/>
                          </a:solidFill>
                        </a:rPr>
                        <a:t>0,231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76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623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7970-3F69-4641-85F2-EA0468A4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1.6. Розрахунок водогосподарського балансу для частини річкового басейну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FDEA7E-150B-4EF5-8EB3-5ECD2C22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4000" b="1" dirty="0"/>
              <a:t>Б = П-В,</a:t>
            </a:r>
          </a:p>
          <a:p>
            <a:r>
              <a:rPr lang="uk-UA" dirty="0"/>
              <a:t>Де П – </a:t>
            </a:r>
            <a:r>
              <a:rPr lang="uk-UA" dirty="0" err="1"/>
              <a:t>прихідна</a:t>
            </a:r>
            <a:r>
              <a:rPr lang="uk-UA" dirty="0"/>
              <a:t> частина, м3; В – витратна частина, м3</a:t>
            </a:r>
          </a:p>
          <a:p>
            <a:r>
              <a:rPr lang="uk-UA" dirty="0"/>
              <a:t> Для визначення витратної частини розподіляємо річні незворотні витрати по місяцях року:</a:t>
            </a:r>
          </a:p>
          <a:p>
            <a:r>
              <a:rPr lang="en-US" sz="3600" b="1" dirty="0"/>
              <a:t>Q</a:t>
            </a:r>
            <a:r>
              <a:rPr lang="uk-UA" sz="3600" b="1" dirty="0" err="1"/>
              <a:t>нез</a:t>
            </a:r>
            <a:r>
              <a:rPr lang="en-US" sz="3600" b="1" dirty="0"/>
              <a:t> = </a:t>
            </a:r>
            <a:r>
              <a:rPr lang="uk-UA" sz="3600" b="1" dirty="0"/>
              <a:t>(</a:t>
            </a:r>
            <a:r>
              <a:rPr lang="el-GR" sz="3600" b="1" dirty="0"/>
              <a:t>Σ</a:t>
            </a:r>
            <a:r>
              <a:rPr lang="en-US" sz="3600" b="1" dirty="0"/>
              <a:t>Q</a:t>
            </a:r>
            <a:r>
              <a:rPr lang="uk-UA" sz="3600" b="1" dirty="0"/>
              <a:t>нез·Внез∙12,2) /100 ,       м3/с</a:t>
            </a:r>
            <a:endParaRPr lang="en-US" sz="3600" b="1" dirty="0"/>
          </a:p>
          <a:p>
            <a:r>
              <a:rPr lang="en-US" sz="3600" b="1" dirty="0"/>
              <a:t>W</a:t>
            </a:r>
            <a:r>
              <a:rPr lang="uk-UA" sz="3600" b="1" dirty="0" err="1"/>
              <a:t>нез</a:t>
            </a:r>
            <a:r>
              <a:rPr lang="uk-UA" sz="3600" b="1" dirty="0"/>
              <a:t> = 0,003</a:t>
            </a:r>
            <a:r>
              <a:rPr lang="el-GR" sz="3600" b="1" dirty="0"/>
              <a:t> Σ</a:t>
            </a:r>
            <a:r>
              <a:rPr lang="en-US" sz="3600" b="1" dirty="0"/>
              <a:t> Q </a:t>
            </a:r>
            <a:r>
              <a:rPr lang="uk-UA" sz="3600" b="1" dirty="0" err="1"/>
              <a:t>нез</a:t>
            </a:r>
            <a:r>
              <a:rPr lang="uk-UA" sz="3600" b="1" dirty="0"/>
              <a:t>,     м3</a:t>
            </a:r>
          </a:p>
          <a:p>
            <a:r>
              <a:rPr lang="uk-UA" sz="2000" b="1" dirty="0"/>
              <a:t>Висновок: баланс позитивний тільки для років 5% та 50% забезпеченості, а в засушливий рік (95%, 75%) спостерігається дефіцит води. Необхідне проектування водоймища багаторічного регулювання  у поєднанні з агромеліоративними заходами.</a:t>
            </a:r>
          </a:p>
        </p:txBody>
      </p:sp>
    </p:spTree>
    <p:extLst>
      <p:ext uri="{BB962C8B-B14F-4D97-AF65-F5344CB8AC3E}">
        <p14:creationId xmlns:p14="http://schemas.microsoft.com/office/powerpoint/2010/main" val="236057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685CF-2CDA-4297-A0AD-21A07AC3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2.Складання схеми матеріального виробництва в заданому річковому басейні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C3F1B53-4F84-438C-8764-069138859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865962"/>
              </p:ext>
            </p:extLst>
          </p:nvPr>
        </p:nvGraphicFramePr>
        <p:xfrm>
          <a:off x="284086" y="1896646"/>
          <a:ext cx="10918798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9158">
                  <a:extLst>
                    <a:ext uri="{9D8B030D-6E8A-4147-A177-3AD203B41FA5}">
                      <a16:colId xmlns:a16="http://schemas.microsoft.com/office/drawing/2014/main" val="36413253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78570770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1422872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70976563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91271333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10900315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92166899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39988105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92953722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91318663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619706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Завислі речовини</a:t>
                      </a:r>
                    </a:p>
                    <a:p>
                      <a:r>
                        <a:rPr lang="uk-UA" dirty="0"/>
                        <a:t> </a:t>
                      </a:r>
                      <a:r>
                        <a:rPr lang="uk-UA" dirty="0" err="1"/>
                        <a:t>вих</a:t>
                      </a:r>
                      <a:r>
                        <a:rPr lang="uk-UA" dirty="0"/>
                        <a:t>\</a:t>
                      </a:r>
                      <a:r>
                        <a:rPr lang="uk-UA" dirty="0" err="1"/>
                        <a:t>вх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Масл.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Марг</a:t>
                      </a:r>
                      <a:r>
                        <a:rPr lang="uk-UA" dirty="0"/>
                        <a:t>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Риб.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Бав</a:t>
                      </a:r>
                      <a:r>
                        <a:rPr lang="uk-UA" dirty="0"/>
                        <a:t>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Іони важких металів</a:t>
                      </a:r>
                    </a:p>
                    <a:p>
                      <a:r>
                        <a:rPr lang="uk-UA" dirty="0" err="1"/>
                        <a:t>Вих</a:t>
                      </a:r>
                      <a:r>
                        <a:rPr lang="uk-UA" dirty="0"/>
                        <a:t>\</a:t>
                      </a:r>
                      <a:r>
                        <a:rPr lang="uk-UA" dirty="0" err="1"/>
                        <a:t>вх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Масл.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Марг</a:t>
                      </a:r>
                      <a:r>
                        <a:rPr lang="uk-UA" dirty="0"/>
                        <a:t>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Риб.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Бав</a:t>
                      </a:r>
                      <a:r>
                        <a:rPr lang="uk-UA" dirty="0"/>
                        <a:t>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413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Масл.</a:t>
                      </a:r>
                    </a:p>
                    <a:p>
                      <a:r>
                        <a:rPr lang="uk-UA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Масл.</a:t>
                      </a:r>
                    </a:p>
                    <a:p>
                      <a:r>
                        <a:rPr lang="uk-UA" dirty="0"/>
                        <a:t>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44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/>
                        <a:t>Марг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Марг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0,85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454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/>
                        <a:t>Рибн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Рибн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2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/>
                        <a:t>Бавов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/>
                        <a:t>Бавов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655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26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21A41-4D36-449E-B920-728ED4B6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28D60C8-2A89-4704-8EFD-8341128CC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836223"/>
              </p:ext>
            </p:extLst>
          </p:nvPr>
        </p:nvGraphicFramePr>
        <p:xfrm>
          <a:off x="958788" y="1825625"/>
          <a:ext cx="10798210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8570">
                  <a:extLst>
                    <a:ext uri="{9D8B030D-6E8A-4147-A177-3AD203B41FA5}">
                      <a16:colId xmlns:a16="http://schemas.microsoft.com/office/drawing/2014/main" val="29926685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8047708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78861070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39291308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867511667"/>
                    </a:ext>
                  </a:extLst>
                </a:gridCol>
                <a:gridCol w="814592">
                  <a:extLst>
                    <a:ext uri="{9D8B030D-6E8A-4147-A177-3AD203B41FA5}">
                      <a16:colId xmlns:a16="http://schemas.microsoft.com/office/drawing/2014/main" val="1313839037"/>
                    </a:ext>
                  </a:extLst>
                </a:gridCol>
                <a:gridCol w="1097336">
                  <a:extLst>
                    <a:ext uri="{9D8B030D-6E8A-4147-A177-3AD203B41FA5}">
                      <a16:colId xmlns:a16="http://schemas.microsoft.com/office/drawing/2014/main" val="214488690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50877827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4964232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01607387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07474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БСК</a:t>
                      </a:r>
                    </a:p>
                    <a:p>
                      <a:r>
                        <a:rPr lang="uk-UA" dirty="0"/>
                        <a:t> </a:t>
                      </a:r>
                      <a:r>
                        <a:rPr lang="uk-UA" dirty="0" err="1"/>
                        <a:t>вих</a:t>
                      </a:r>
                      <a:r>
                        <a:rPr lang="uk-UA" dirty="0"/>
                        <a:t>\</a:t>
                      </a:r>
                      <a:r>
                        <a:rPr lang="uk-UA" dirty="0" err="1"/>
                        <a:t>вх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Масл.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Марг</a:t>
                      </a:r>
                      <a:r>
                        <a:rPr lang="uk-UA" dirty="0"/>
                        <a:t>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Риб.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Бав</a:t>
                      </a:r>
                      <a:r>
                        <a:rPr lang="uk-UA" dirty="0"/>
                        <a:t>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Загальні якісні </a:t>
                      </a:r>
                      <a:r>
                        <a:rPr lang="uk-UA" dirty="0" err="1"/>
                        <a:t>характе</a:t>
                      </a:r>
                      <a:r>
                        <a:rPr lang="uk-UA" dirty="0"/>
                        <a:t> </a:t>
                      </a:r>
                      <a:r>
                        <a:rPr lang="uk-UA" dirty="0" err="1"/>
                        <a:t>ристики</a:t>
                      </a:r>
                      <a:endParaRPr lang="uk-UA" dirty="0"/>
                    </a:p>
                    <a:p>
                      <a:r>
                        <a:rPr lang="uk-UA" dirty="0" err="1"/>
                        <a:t>Вих</a:t>
                      </a:r>
                      <a:r>
                        <a:rPr lang="uk-UA" dirty="0"/>
                        <a:t>\</a:t>
                      </a:r>
                      <a:r>
                        <a:rPr lang="uk-UA" dirty="0" err="1"/>
                        <a:t>вх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Масл.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Марг</a:t>
                      </a:r>
                      <a:r>
                        <a:rPr lang="uk-UA" dirty="0"/>
                        <a:t>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Риб.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Бав</a:t>
                      </a:r>
                      <a:r>
                        <a:rPr lang="uk-UA" dirty="0"/>
                        <a:t>.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0,25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8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Масл.</a:t>
                      </a:r>
                    </a:p>
                    <a:p>
                      <a:r>
                        <a:rPr lang="uk-UA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Масл.</a:t>
                      </a:r>
                    </a:p>
                    <a:p>
                      <a:r>
                        <a:rPr lang="uk-UA" dirty="0"/>
                        <a:t>0,12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/>
                        <a:t>Марг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Марг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0,259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44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/>
                        <a:t>Рибн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Рибн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0,38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9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/>
                        <a:t>Бавов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/>
                        <a:t>Бавов</a:t>
                      </a:r>
                      <a:r>
                        <a:rPr lang="uk-UA" dirty="0"/>
                        <a:t>.</a:t>
                      </a:r>
                    </a:p>
                    <a:p>
                      <a:r>
                        <a:rPr lang="uk-UA" dirty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408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98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1C48A-3BC3-4ABE-8B41-5FF56532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BB16EF2-DE65-403D-8E5C-A97B566E9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729" y="1825625"/>
            <a:ext cx="79625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16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DCF6D-7207-42CE-A489-560BCBE9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7C972A0-1112-410C-8BAD-E1D6F9DEB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777" y="1825625"/>
            <a:ext cx="79524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5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FB316-F888-469E-930A-D8615A57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Порівняння показників технічної досконалості системи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E8438F6-BE2F-4D66-B026-705063B67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086218"/>
              </p:ext>
            </p:extLst>
          </p:nvPr>
        </p:nvGraphicFramePr>
        <p:xfrm>
          <a:off x="838200" y="1825625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160084850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66425508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73581791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8218552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27435829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16682909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563415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29012399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42678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№ системи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uk-UA" dirty="0" err="1"/>
                        <a:t>дж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uk-UA" dirty="0" err="1"/>
                        <a:t>звор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uk-UA" dirty="0" err="1"/>
                        <a:t>посл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uk-UA" dirty="0" err="1"/>
                        <a:t>св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P₁ 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r>
                        <a:rPr lang="uk-UA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P₂ 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26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uk-UA" dirty="0"/>
                        <a:t>Прямоточна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30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Послідовна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0,78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1,47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7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Зворотна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50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 ЛОС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0,919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9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73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9EFFD-5CA4-4A50-878F-31C88A10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1DBD48-20D7-4E9C-A3A4-1559C1229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1.Оцінка природних умов басейну поверхневого водотоку на берегах якого передбачається розташування ВГК включає:</a:t>
            </a:r>
          </a:p>
          <a:p>
            <a:r>
              <a:rPr lang="uk-UA" dirty="0"/>
              <a:t>-фізико-географічну характеристику регіону</a:t>
            </a:r>
          </a:p>
          <a:p>
            <a:r>
              <a:rPr lang="uk-UA" dirty="0"/>
              <a:t>- кліматичну</a:t>
            </a:r>
          </a:p>
          <a:p>
            <a:r>
              <a:rPr lang="uk-UA" dirty="0"/>
              <a:t>-інженерно-геологічну</a:t>
            </a:r>
          </a:p>
          <a:p>
            <a:r>
              <a:rPr lang="uk-UA" dirty="0"/>
              <a:t>- гідрогеологічну</a:t>
            </a:r>
          </a:p>
          <a:p>
            <a:r>
              <a:rPr lang="uk-UA" dirty="0"/>
              <a:t> - гідрографічну</a:t>
            </a:r>
          </a:p>
          <a:p>
            <a:r>
              <a:rPr lang="uk-UA" dirty="0"/>
              <a:t> - гідрологічну </a:t>
            </a:r>
          </a:p>
        </p:txBody>
      </p:sp>
    </p:spTree>
    <p:extLst>
      <p:ext uri="{BB962C8B-B14F-4D97-AF65-F5344CB8AC3E}">
        <p14:creationId xmlns:p14="http://schemas.microsoft.com/office/powerpoint/2010/main" val="2283724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F42CA-C8FE-47DD-B04D-3D1FF2A6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C29B16-AE35-410D-BCFC-E680D017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dirty="0"/>
              <a:t>На основі</a:t>
            </a:r>
            <a:r>
              <a:rPr lang="en-US" sz="3200" dirty="0"/>
              <a:t> </a:t>
            </a:r>
            <a:r>
              <a:rPr lang="uk-UA" sz="3200" dirty="0"/>
              <a:t> концентрації забруднюючих речовин від підприємств і на основі ГДК забруднюючих речовин у водоймі будуємо кругову діаграму.</a:t>
            </a:r>
          </a:p>
          <a:p>
            <a:r>
              <a:rPr lang="uk-UA" sz="3200" dirty="0"/>
              <a:t>Графічний метод, який використовується для оцінки якості поверхневої води враховує характерні лімітуючи елементи і дає безрозмірну числову величину, яка характеризує екологічний стан басейну.  Метод полягає  в тому, що складається  модель-карта якості поверхневих вод, що являє собою кругову діаграму з шкалами-радіусами.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372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F0183-573F-4C8C-B647-6A84A414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Діаграма комплексної оцінки стану водного джерела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BC18F84-CDA3-4333-A39F-AF96EE2A6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39" y="2205581"/>
            <a:ext cx="4639322" cy="3591426"/>
          </a:xfrm>
        </p:spPr>
      </p:pic>
    </p:spTree>
    <p:extLst>
      <p:ext uri="{BB962C8B-B14F-4D97-AF65-F5344CB8AC3E}">
        <p14:creationId xmlns:p14="http://schemas.microsoft.com/office/powerpoint/2010/main" val="4030930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5FADF-1DF5-4E7D-B627-2568E45A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C09EF6-BD95-4DF2-B92B-40983197A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Прийнято 8 шкал-радіусів. Серед них: ті, що визначають вміст органічної речовини – хімічне споживання кисню за перманентною </a:t>
            </a:r>
            <a:r>
              <a:rPr lang="uk-UA" dirty="0" err="1"/>
              <a:t>окислюваністю</a:t>
            </a:r>
            <a:r>
              <a:rPr lang="uk-UA" dirty="0"/>
              <a:t>; біохімічне споживання кисню за 5 діб, вміст біогенних компонентів – азотної групи та фосфатів, газовий режим – насичення розчинним киснем в відсотках та завислі речовини.</a:t>
            </a:r>
          </a:p>
          <a:p>
            <a:r>
              <a:rPr lang="uk-UA" b="1" dirty="0">
                <a:solidFill>
                  <a:srgbClr val="00B050"/>
                </a:solidFill>
              </a:rPr>
              <a:t>За екологічний норматив прийнято характеристики для чистих річок за санітарно-екологічними нормативами, що відображено центральним колом.</a:t>
            </a:r>
          </a:p>
        </p:txBody>
      </p:sp>
    </p:spTree>
    <p:extLst>
      <p:ext uri="{BB962C8B-B14F-4D97-AF65-F5344CB8AC3E}">
        <p14:creationId xmlns:p14="http://schemas.microsoft.com/office/powerpoint/2010/main" val="6481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02242-CB4E-4615-AAEA-3E81261F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93381C0E-24DF-4784-B106-A20709684C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uk-UA" sz="3600" b="1" dirty="0"/>
                  <a:t>Фактичне нанесення </a:t>
                </a:r>
                <a:r>
                  <a:rPr lang="uk-UA" sz="3600" b="1" dirty="0" err="1"/>
                  <a:t>стпну</a:t>
                </a:r>
                <a:r>
                  <a:rPr lang="uk-UA" sz="3600" b="1" dirty="0"/>
                  <a:t> річки на діаграму показує напрямок змін гідрохімічних характеристик    </a:t>
                </a:r>
                <a:r>
                  <a:rPr lang="uk-UA" sz="3600" b="1" dirty="0">
                    <a:solidFill>
                      <a:srgbClr val="FF0000"/>
                    </a:solidFill>
                  </a:rPr>
                  <a:t>Кек =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F</a:t>
                </a:r>
                <a:r>
                  <a:rPr lang="uk-UA" sz="3600" b="1" dirty="0">
                    <a:solidFill>
                      <a:srgbClr val="FF0000"/>
                    </a:solidFill>
                  </a:rPr>
                  <a:t>ф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/F</a:t>
                </a:r>
                <a:r>
                  <a:rPr lang="uk-UA" sz="3600" b="1" dirty="0">
                    <a:solidFill>
                      <a:srgbClr val="FF0000"/>
                    </a:solidFill>
                  </a:rPr>
                  <a:t>0</a:t>
                </a:r>
              </a:p>
              <a:p>
                <a:r>
                  <a:rPr lang="uk-UA" sz="3600" b="1" dirty="0">
                    <a:solidFill>
                      <a:srgbClr val="FF0000"/>
                    </a:solidFill>
                  </a:rPr>
                  <a:t>Де  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F</a:t>
                </a:r>
                <a:r>
                  <a:rPr lang="uk-UA" sz="3600" b="1" dirty="0">
                    <a:solidFill>
                      <a:srgbClr val="FF0000"/>
                    </a:solidFill>
                  </a:rPr>
                  <a:t>ф – площа фактичного забруднення  (см2)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</a:rPr>
                  <a:t>F</a:t>
                </a:r>
                <a:r>
                  <a:rPr lang="uk-UA" sz="3600" b="1" dirty="0">
                    <a:solidFill>
                      <a:srgbClr val="FF0000"/>
                    </a:solidFill>
                  </a:rPr>
                  <a:t>0 – площа </a:t>
                </a:r>
                <a:r>
                  <a:rPr lang="uk-UA" sz="3600" b="1" dirty="0" err="1">
                    <a:solidFill>
                      <a:srgbClr val="FF0000"/>
                    </a:solidFill>
                  </a:rPr>
                  <a:t>лімітуючого</a:t>
                </a:r>
                <a:r>
                  <a:rPr lang="uk-UA" sz="3600" b="1" dirty="0">
                    <a:solidFill>
                      <a:srgbClr val="FF0000"/>
                    </a:solidFill>
                  </a:rPr>
                  <a:t> забруднення, 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</a:rPr>
                  <a:t>F</a:t>
                </a:r>
                <a:r>
                  <a:rPr lang="uk-UA" sz="3600" b="1" dirty="0">
                    <a:solidFill>
                      <a:srgbClr val="FF0000"/>
                    </a:solidFill>
                  </a:rPr>
                  <a:t>0 = </a:t>
                </a:r>
                <a14:m>
                  <m:oMath xmlns:m="http://schemas.openxmlformats.org/officeDocument/2006/math">
                    <m:r>
                      <a:rPr lang="uk-UA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uk-UA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uk-UA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</m:t>
                    </m:r>
                    <m:r>
                      <a:rPr lang="uk-UA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uk-UA" sz="3600" b="1" dirty="0">
                  <a:solidFill>
                    <a:srgbClr val="FF0000"/>
                  </a:solidFill>
                </a:endParaRPr>
              </a:p>
              <a:p>
                <a:r>
                  <a:rPr lang="uk-UA" sz="3600" b="1" dirty="0"/>
                  <a:t>Для нашого </a:t>
                </a:r>
                <a:r>
                  <a:rPr lang="uk-UA" sz="3600" b="1" dirty="0" err="1"/>
                  <a:t>приклада</a:t>
                </a:r>
                <a:r>
                  <a:rPr lang="uk-UA" sz="3600" b="1" dirty="0"/>
                  <a:t> Кек ≥ 2,62 – забруднення дуже високе</a:t>
                </a: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93381C0E-24DF-4784-B106-A20709684C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43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97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A93AF-C03C-4A3D-9587-F51AA933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3.Розрахунок впливу антропогенної діяльності учасників ВГК на стан річкового басейну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0728F6-4829-42FD-9EED-6B0DC73A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3.1.</a:t>
            </a:r>
            <a:r>
              <a:rPr lang="uk-UA" sz="3200" b="1" dirty="0"/>
              <a:t>Характеристика стічних вод учасників ВГК</a:t>
            </a:r>
          </a:p>
          <a:p>
            <a:r>
              <a:rPr lang="uk-UA" sz="3200" dirty="0"/>
              <a:t>Робимо оцінку якісного та кількісного складу стічних вод, лімітованих показників шкідливості (санітарно-екологічний, рибогосподарський, </a:t>
            </a:r>
            <a:r>
              <a:rPr lang="uk-UA" sz="3200" dirty="0" err="1"/>
              <a:t>органоліптичний</a:t>
            </a:r>
            <a:r>
              <a:rPr lang="uk-UA" sz="3200" dirty="0"/>
              <a:t>, </a:t>
            </a:r>
            <a:r>
              <a:rPr lang="uk-UA" sz="3200" dirty="0" err="1"/>
              <a:t>загальносанітарний</a:t>
            </a:r>
            <a:r>
              <a:rPr lang="uk-UA" sz="3200" dirty="0"/>
              <a:t>). По кожному з показників склад  та властивості водних </a:t>
            </a:r>
            <a:r>
              <a:rPr lang="uk-UA" sz="3200" dirty="0" err="1"/>
              <a:t>об»єктів</a:t>
            </a:r>
            <a:r>
              <a:rPr lang="uk-UA" sz="3200" dirty="0"/>
              <a:t> не повинні перевищувати нормативні</a:t>
            </a:r>
          </a:p>
        </p:txBody>
      </p:sp>
    </p:spTree>
    <p:extLst>
      <p:ext uri="{BB962C8B-B14F-4D97-AF65-F5344CB8AC3E}">
        <p14:creationId xmlns:p14="http://schemas.microsoft.com/office/powerpoint/2010/main" val="1231048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5EE43-0E76-4BE2-B198-F74D1C48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3.2. Умови скиду стічних вод у водойму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23644B-E658-498E-8F30-A3DBB9DF7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Умови скиду СВ у водойми визначаються  з врахуванням</a:t>
            </a:r>
          </a:p>
          <a:p>
            <a:r>
              <a:rPr lang="uk-UA" dirty="0"/>
              <a:t>А) ступеня можливого змішування та розбавлення стічних вод на шляху від місця водовипуску до розрахункового створу</a:t>
            </a:r>
          </a:p>
          <a:p>
            <a:r>
              <a:rPr lang="uk-UA" dirty="0"/>
              <a:t>Б) якості води водойми вище пункту створу водовипуску</a:t>
            </a:r>
          </a:p>
          <a:p>
            <a:r>
              <a:rPr lang="uk-UA" i="1" dirty="0">
                <a:solidFill>
                  <a:srgbClr val="002060"/>
                </a:solidFill>
              </a:rPr>
              <a:t>На водотоці наступний пункт водокористування повинен знаходитися в 1 км за течією від контрольного </a:t>
            </a:r>
            <a:r>
              <a:rPr lang="uk-UA" i="1" dirty="0" err="1">
                <a:solidFill>
                  <a:srgbClr val="002060"/>
                </a:solidFill>
              </a:rPr>
              <a:t>строру</a:t>
            </a:r>
            <a:r>
              <a:rPr lang="uk-UA" i="1" dirty="0">
                <a:solidFill>
                  <a:srgbClr val="002060"/>
                </a:solidFill>
              </a:rPr>
              <a:t>. За результатами розрахунку необхідно встановити характер та кількість забруднень у розрахунковому створі, необхідну ступінь очистки, кратність розбавлення.</a:t>
            </a:r>
          </a:p>
        </p:txBody>
      </p:sp>
    </p:spTree>
    <p:extLst>
      <p:ext uri="{BB962C8B-B14F-4D97-AF65-F5344CB8AC3E}">
        <p14:creationId xmlns:p14="http://schemas.microsoft.com/office/powerpoint/2010/main" val="395441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91F59-4D0C-4CBE-8C4F-83D2C110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3.3. Розрахунок </a:t>
            </a:r>
            <a:r>
              <a:rPr lang="uk-UA" dirty="0" err="1"/>
              <a:t>необхіного</a:t>
            </a:r>
            <a:r>
              <a:rPr lang="uk-UA" dirty="0"/>
              <a:t> ступеня </a:t>
            </a:r>
            <a:r>
              <a:rPr lang="uk-UA" dirty="0" err="1"/>
              <a:t>очитки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72538C13-EE67-4DA7-87C7-0B66396CC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dirty="0"/>
                  <a:t>Визначаємо гранично допустимі концентрації завислих речовин  у г/м3  у стічних водах, що скидаються у водойму</a:t>
                </a:r>
              </a:p>
              <a:p>
                <a:r>
                  <a:rPr lang="en-US" sz="4485" dirty="0"/>
                  <a:t>m = P</a:t>
                </a:r>
                <a:r>
                  <a:rPr lang="uk-UA" sz="4485" dirty="0" err="1"/>
                  <a:t>гдк</a:t>
                </a:r>
                <a:r>
                  <a:rPr lang="uk-UA" sz="4485" dirty="0"/>
                  <a:t> ( </a:t>
                </a:r>
                <a14:m>
                  <m:oMath xmlns:m="http://schemas.openxmlformats.org/officeDocument/2006/math">
                    <m:r>
                      <a:rPr lang="uk-UA" sz="4485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4485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485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4485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₉</m:t>
                    </m:r>
                  </m:oMath>
                </a14:m>
                <a:r>
                  <a:rPr lang="uk-UA" sz="4485" dirty="0"/>
                  <a:t>₅</a:t>
                </a:r>
                <a:r>
                  <a:rPr lang="en-US" sz="4485" dirty="0"/>
                  <a:t>/q + 1) +C</a:t>
                </a:r>
                <a:r>
                  <a:rPr lang="uk-UA" sz="4485" dirty="0"/>
                  <a:t>ф,</a:t>
                </a:r>
                <a:endParaRPr lang="en-US" sz="4485" dirty="0"/>
              </a:p>
              <a:p>
                <a:r>
                  <a:rPr lang="en-US" dirty="0"/>
                  <a:t>P</a:t>
                </a:r>
                <a:r>
                  <a:rPr lang="uk-UA" dirty="0" err="1"/>
                  <a:t>гдк</a:t>
                </a:r>
                <a:r>
                  <a:rPr lang="en-US" dirty="0"/>
                  <a:t> – </a:t>
                </a:r>
                <a:r>
                  <a:rPr lang="uk-UA" sz="2400" dirty="0"/>
                  <a:t>допустиме санітарними нормами збільшення концентрації завислих речовин у річці після скиду стічної води,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uk-UA" sz="2400" b="1" dirty="0" err="1">
                    <a:solidFill>
                      <a:srgbClr val="FF0000"/>
                    </a:solidFill>
                  </a:rPr>
                  <a:t>гдк</a:t>
                </a:r>
                <a:r>
                  <a:rPr lang="uk-UA" sz="2400" b="1" dirty="0">
                    <a:solidFill>
                      <a:srgbClr val="FF0000"/>
                    </a:solidFill>
                  </a:rPr>
                  <a:t>  = 0,7-0,75 г/м3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₉</m:t>
                    </m:r>
                  </m:oMath>
                </a14:m>
                <a:r>
                  <a:rPr lang="uk-UA" sz="2400" dirty="0"/>
                  <a:t>₅ - найменша середньомісячна витрата води в річці у дуже маловодний рік 95% забезпеченості,м3/с</a:t>
                </a:r>
              </a:p>
              <a:p>
                <a:r>
                  <a:rPr lang="en-US" sz="2400" dirty="0"/>
                  <a:t>Q</a:t>
                </a:r>
                <a:r>
                  <a:rPr lang="uk-UA" sz="2400" dirty="0"/>
                  <a:t> – витрата стічних вод від населеного пункту, або промислового підприємства у даному розрахунковому створі,м3/с</a:t>
                </a:r>
                <a:endParaRPr lang="uk-UA" sz="2400" b="1" dirty="0">
                  <a:solidFill>
                    <a:srgbClr val="FF0000"/>
                  </a:solidFill>
                </a:endParaRPr>
              </a:p>
              <a:p>
                <a:endParaRPr lang="uk-UA" sz="4485" dirty="0"/>
              </a:p>
            </p:txBody>
          </p:sp>
        </mc:Choice>
        <mc:Fallback xmlns="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72538C13-EE67-4DA7-87C7-0B66396CC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03" t="-2241" r="-144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967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B2BF6-ACD7-4965-BBCB-04E2CC09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89B5F381-C0BF-4093-B0E3-92DE9F637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uk-UA" dirty="0"/>
                  <a:t> – коефіцієнт </a:t>
                </a:r>
                <a:r>
                  <a:rPr lang="uk-UA" dirty="0" err="1"/>
                  <a:t>змішуванн</a:t>
                </a:r>
                <a:r>
                  <a:rPr lang="uk-UA" dirty="0"/>
                  <a:t>;</a:t>
                </a:r>
              </a:p>
              <a:p>
                <a:r>
                  <a:rPr lang="uk-UA" dirty="0" err="1"/>
                  <a:t>Сф</a:t>
                </a:r>
                <a:r>
                  <a:rPr lang="uk-UA" dirty="0"/>
                  <a:t> – концентрація завислих речовин 45 мг/с</a:t>
                </a:r>
              </a:p>
              <a:p>
                <a14:m>
                  <m:oMath xmlns:m="http://schemas.openxmlformats.org/officeDocument/2006/math">
                    <m:r>
                      <a:rPr lang="uk-UA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uk-UA" sz="4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oc-FR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uk-UA" sz="4000" b="1" i="1" smtClean="0">
                            <a:latin typeface="Cambria Math" panose="02040503050406030204" pitchFamily="18" charset="0"/>
                          </a:rPr>
                          <m:t>−ехр (−</m:t>
                        </m:r>
                        <m:r>
                          <a:rPr lang="oc-FR" sz="40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oc-FR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𝑳𝒑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oc-FR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oc-FR" sz="4000" b="1" i="1" smtClean="0">
                                    <a:latin typeface="Cambria Math" panose="02040503050406030204" pitchFamily="18" charset="0"/>
                                  </a:rPr>
                                  <m:t>𝟗𝟓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den>
                        </m:f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𝒆𝒙𝒑</m:t>
                        </m:r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oc-FR" sz="40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oc-FR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𝑳𝒑</m:t>
                            </m:r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b="1" dirty="0"/>
                  <a:t>,</a:t>
                </a:r>
              </a:p>
              <a:p>
                <a:r>
                  <a:rPr lang="en-US" sz="4000" dirty="0" err="1"/>
                  <a:t>Lp</a:t>
                </a:r>
                <a:r>
                  <a:rPr lang="uk-UA" sz="4000" dirty="0"/>
                  <a:t>- </a:t>
                </a:r>
                <a:r>
                  <a:rPr lang="uk-UA" sz="2400" dirty="0"/>
                  <a:t>відстань до розрахункового створу</a:t>
                </a:r>
                <a:r>
                  <a:rPr lang="en-US" sz="2400" dirty="0"/>
                  <a:t>,</a:t>
                </a:r>
                <a:r>
                  <a:rPr lang="uk-UA" sz="2400" dirty="0"/>
                  <a:t> </a:t>
                </a:r>
                <a14:m>
                  <m:oMath xmlns:m="http://schemas.openxmlformats.org/officeDocument/2006/math">
                    <m:r>
                      <a:rPr lang="oc-FR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uk-UA" sz="2400" dirty="0" err="1"/>
                  <a:t>коефіцінт</a:t>
                </a:r>
                <a:r>
                  <a:rPr lang="uk-UA" sz="2400" dirty="0"/>
                  <a:t>, який враховує гідравлічні умови в річці</a:t>
                </a:r>
              </a:p>
              <a:p>
                <a14:m>
                  <m:oMath xmlns:m="http://schemas.openxmlformats.org/officeDocument/2006/math">
                    <m:r>
                      <a:rPr lang="oc-FR" sz="4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uk-UA" sz="4000" b="1" dirty="0"/>
                  <a:t> = </a:t>
                </a:r>
                <a14:m>
                  <m:oMath xmlns:m="http://schemas.openxmlformats.org/officeDocument/2006/math">
                    <m:r>
                      <a:rPr lang="uk-UA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m:rPr>
                        <m:sty m:val="p"/>
                      </m:rPr>
                      <a:rPr lang="el-GR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  <m:rad>
                      <m:radPr>
                        <m:ctrlPr>
                          <a:rPr lang="el-GR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l-GR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ᵣ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ᵣ</m:t>
                        </m:r>
                      </m:e>
                    </m:rad>
                    <m:r>
                      <a:rPr lang="uk-UA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l-GR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l-GR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l-GR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uk-UA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</m:rad>
                  </m:oMath>
                </a14:m>
                <a:endParaRPr lang="uk-UA" sz="4000" b="1" dirty="0"/>
              </a:p>
            </p:txBody>
          </p:sp>
        </mc:Choice>
        <mc:Fallback xmlns="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89B5F381-C0BF-4093-B0E3-92DE9F637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2241" b="-18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582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597F-F4E2-4B6B-B52F-C4B8A273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5228795D-70F5-4C8D-AE09-DFDFAFCC2F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uk-UA" dirty="0"/>
                  <a:t> -  коефіцієнт </a:t>
                </a:r>
                <a:r>
                  <a:rPr lang="uk-UA" dirty="0" err="1"/>
                  <a:t>звивитості</a:t>
                </a:r>
                <a:r>
                  <a:rPr lang="uk-UA" dirty="0"/>
                  <a:t> річки, </a:t>
                </a: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uk-U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=2,33</m:t>
                    </m:r>
                  </m:oMath>
                </a14:m>
                <a:endParaRPr lang="uk-U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dirty="0"/>
                  <a:t> - коефіцієнт, який залежить від місця випуску стічних вод ( при береговому випуску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dirty="0"/>
                  <a:t>=1) 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ᵣ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ᵣ</m:t>
                    </m:r>
                  </m:oMath>
                </a14:m>
                <a:r>
                  <a:rPr lang="uk-UA" dirty="0"/>
                  <a:t> - середня швидкість та глибина річки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ᵣ =</m:t>
                    </m:r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uk-U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uk-U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oc-FR" dirty="0"/>
                  <a:t>ᵣ</a:t>
                </a:r>
                <a:r>
                  <a:rPr lang="uk-UA" dirty="0"/>
                  <a:t>= 1,85м/с); </a:t>
                </a:r>
              </a:p>
              <a:p>
                <a:r>
                  <a:rPr lang="uk-UA" dirty="0"/>
                  <a:t>Ступінь необхідної очистки по завислим речовинам:</a:t>
                </a:r>
              </a:p>
              <a:p>
                <a:pPr algn="ctr"/>
                <a:r>
                  <a:rPr lang="uk-UA" sz="3600" b="1" dirty="0"/>
                  <a:t>Е = </a:t>
                </a:r>
                <a:r>
                  <a:rPr lang="en-US" sz="3600" b="1" dirty="0"/>
                  <a:t>(</a:t>
                </a:r>
                <a:r>
                  <a:rPr lang="uk-UA" sz="3600" b="1" dirty="0"/>
                  <a:t>С</a:t>
                </a:r>
                <a:r>
                  <a:rPr lang="en-US" sz="3600" b="1" dirty="0"/>
                  <a:t>max – m).100/ </a:t>
                </a:r>
                <a:r>
                  <a:rPr lang="en-US" sz="3600" b="1" dirty="0" err="1"/>
                  <a:t>Cmax</a:t>
                </a:r>
                <a:endParaRPr lang="en-US" sz="3600" b="1" dirty="0"/>
              </a:p>
              <a:p>
                <a:r>
                  <a:rPr lang="en-US" dirty="0" err="1"/>
                  <a:t>Cmax</a:t>
                </a:r>
                <a:r>
                  <a:rPr lang="en-US" dirty="0"/>
                  <a:t> – </a:t>
                </a:r>
                <a:r>
                  <a:rPr lang="uk-UA" dirty="0"/>
                  <a:t>максимальна концентрація завислих речовин у розрахунковому створі, мг/л</a:t>
                </a: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5228795D-70F5-4C8D-AE09-DFDFAFCC2F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713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F2686-1251-48BC-8FE3-BAED3187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1F7877-AFE6-4491-853E-D32CC4161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Cmax</a:t>
            </a:r>
            <a:r>
              <a:rPr lang="uk-UA" sz="4400" dirty="0"/>
              <a:t> = Су +</a:t>
            </a:r>
            <a:r>
              <a:rPr lang="uk-UA" sz="4400" dirty="0" err="1"/>
              <a:t>Сф</a:t>
            </a:r>
            <a:r>
              <a:rPr lang="uk-UA" sz="4400" dirty="0"/>
              <a:t>,</a:t>
            </a:r>
          </a:p>
          <a:p>
            <a:r>
              <a:rPr lang="uk-UA" dirty="0"/>
              <a:t>Су – концентрація завислих речовин у розрахунковому створі, мг/л,</a:t>
            </a:r>
          </a:p>
          <a:p>
            <a:r>
              <a:rPr lang="uk-UA" dirty="0" err="1"/>
              <a:t>Сф</a:t>
            </a:r>
            <a:r>
              <a:rPr lang="uk-UA" dirty="0"/>
              <a:t> – фонова концентрація </a:t>
            </a:r>
            <a:r>
              <a:rPr lang="uk-UA"/>
              <a:t>завислих речовин, мг/л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291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B8ED6-611B-45D5-804A-4B2B4E0D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1.1.Фізико-географічна характеристика регіону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39A94B-C8A1-4087-9538-3744E8BCA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err="1"/>
              <a:t>Р.Кальміус</a:t>
            </a:r>
            <a:r>
              <a:rPr lang="uk-UA" sz="3200" dirty="0"/>
              <a:t> Донецької області має площу 26,5 тис.км2 і поділена на 18 районів. В </a:t>
            </a:r>
            <a:r>
              <a:rPr lang="uk-UA" sz="3200" dirty="0" err="1"/>
              <a:t>геоструктурному</a:t>
            </a:r>
            <a:r>
              <a:rPr lang="uk-UA" sz="3200" dirty="0"/>
              <a:t> відношенні північна і центральна частини лежать в межах південно-західної частини Донецької </a:t>
            </a:r>
            <a:r>
              <a:rPr lang="uk-UA" sz="3200" dirty="0" err="1"/>
              <a:t>складчатої</a:t>
            </a:r>
            <a:r>
              <a:rPr lang="uk-UA" sz="3200" dirty="0"/>
              <a:t> структури, Кальміус-</a:t>
            </a:r>
            <a:r>
              <a:rPr lang="uk-UA" sz="3200" dirty="0" err="1"/>
              <a:t>Торецької</a:t>
            </a:r>
            <a:r>
              <a:rPr lang="uk-UA" sz="3200" dirty="0"/>
              <a:t> западини, решта Приазовського блоку Українського щита. Поверхня переважно хвиляста рівнина ( висотою  до 200м)  </a:t>
            </a:r>
            <a:r>
              <a:rPr lang="uk-UA" sz="3200" dirty="0" err="1"/>
              <a:t>інтенсивно</a:t>
            </a:r>
            <a:r>
              <a:rPr lang="uk-UA" sz="3200" dirty="0"/>
              <a:t> розчленована</a:t>
            </a:r>
          </a:p>
          <a:p>
            <a:r>
              <a:rPr lang="uk-UA" sz="3200" dirty="0"/>
              <a:t>річковими долинами, балками і ярами.</a:t>
            </a:r>
          </a:p>
        </p:txBody>
      </p:sp>
    </p:spTree>
    <p:extLst>
      <p:ext uri="{BB962C8B-B14F-4D97-AF65-F5344CB8AC3E}">
        <p14:creationId xmlns:p14="http://schemas.microsoft.com/office/powerpoint/2010/main" val="2157012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ACD2B-AADE-404D-8C37-B6B36EBA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4D1F13-4782-40A8-A157-6D460AABD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D4EDD2-A7DC-480F-9861-D0D9351B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99" y="1233181"/>
            <a:ext cx="806880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32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73B3A-BA12-418E-B2B5-F7B9574E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4175A82-00EC-4750-A297-2E26F48BE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5" y="1917594"/>
            <a:ext cx="7630590" cy="4143953"/>
          </a:xfrm>
        </p:spPr>
      </p:pic>
    </p:spTree>
    <p:extLst>
      <p:ext uri="{BB962C8B-B14F-4D97-AF65-F5344CB8AC3E}">
        <p14:creationId xmlns:p14="http://schemas.microsoft.com/office/powerpoint/2010/main" val="296379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C0785-7EF9-4654-9E06-DE1DA1A1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Підсумкова таблиця площ басейну ділянок річки в межах області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83668C54-FC9F-4D67-B754-2F4AA7715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582598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802">
                  <a:extLst>
                    <a:ext uri="{9D8B030D-6E8A-4147-A177-3AD203B41FA5}">
                      <a16:colId xmlns:a16="http://schemas.microsoft.com/office/drawing/2014/main" val="1923001044"/>
                    </a:ext>
                  </a:extLst>
                </a:gridCol>
                <a:gridCol w="4426998">
                  <a:extLst>
                    <a:ext uri="{9D8B030D-6E8A-4147-A177-3AD203B41FA5}">
                      <a16:colId xmlns:a16="http://schemas.microsoft.com/office/drawing/2014/main" val="38782940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231287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51428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№</a:t>
                      </a:r>
                    </a:p>
                    <a:p>
                      <a:r>
                        <a:rPr lang="uk-UA" dirty="0"/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Назва площі водозабору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Довжина притоки,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Площа, км2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3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Донецьк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0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Мокра Волинка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938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Приморське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3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Калка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33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76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DEF-2E98-4E10-BE9F-0FC420D5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1.2. Кліматичні умови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FD88CE-4A42-4950-9FEB-32D0BED8C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Область лежить в зоні </a:t>
            </a:r>
            <a:r>
              <a:rPr lang="uk-UA" dirty="0" err="1"/>
              <a:t>помірно</a:t>
            </a:r>
            <a:r>
              <a:rPr lang="uk-UA" dirty="0"/>
              <a:t>-континентального клімату, з порівняно холодною малосніжною </a:t>
            </a:r>
            <a:r>
              <a:rPr lang="uk-UA" dirty="0" err="1"/>
              <a:t>зтмою</a:t>
            </a:r>
            <a:r>
              <a:rPr lang="uk-UA" dirty="0"/>
              <a:t>, жарким і посушливим літом. Пересічна температура січня становить від -4°С на узбережжі моря до – 7,8 °С. Температура липня від + 20,8 °С  до 22,8 °С. Тривалість </a:t>
            </a:r>
            <a:r>
              <a:rPr lang="uk-UA" dirty="0" err="1"/>
              <a:t>безморозного</a:t>
            </a:r>
            <a:r>
              <a:rPr lang="uk-UA" dirty="0"/>
              <a:t> періоду 160-170 днів, сума активних температур 2900-3150 °С. Перепад температур понад +10 °С – 170 днів. Опадів від 375мм за рік на узбережжі моря, до 556мм на Донецькому </a:t>
            </a:r>
            <a:r>
              <a:rPr lang="uk-UA" dirty="0" err="1"/>
              <a:t>кряжі</a:t>
            </a:r>
            <a:r>
              <a:rPr lang="uk-UA" dirty="0"/>
              <a:t>. Близько 70-80% їх випадає в теплу пору року.</a:t>
            </a:r>
          </a:p>
          <a:p>
            <a:r>
              <a:rPr lang="uk-UA" dirty="0"/>
              <a:t>Згідно географічного розташування </a:t>
            </a:r>
            <a:r>
              <a:rPr lang="uk-UA" dirty="0" err="1"/>
              <a:t>об»єкту</a:t>
            </a:r>
            <a:r>
              <a:rPr lang="uk-UA" dirty="0"/>
              <a:t> ВГК знаходимо середній багаторічний стік річки </a:t>
            </a:r>
            <a:r>
              <a:rPr lang="uk-UA" b="1" dirty="0" err="1"/>
              <a:t>Мср</a:t>
            </a:r>
            <a:r>
              <a:rPr lang="uk-UA" b="1" dirty="0"/>
              <a:t> = 1 л/с км2. </a:t>
            </a:r>
            <a:r>
              <a:rPr lang="uk-UA" dirty="0"/>
              <a:t>При </a:t>
            </a:r>
            <a:r>
              <a:rPr lang="uk-UA" dirty="0" err="1"/>
              <a:t>Мср</a:t>
            </a:r>
            <a:r>
              <a:rPr lang="uk-UA" dirty="0"/>
              <a:t>. = 0,5..4 л/с км2 зона розташування відноситься до зони змінного зволоження.</a:t>
            </a:r>
          </a:p>
        </p:txBody>
      </p:sp>
    </p:spTree>
    <p:extLst>
      <p:ext uri="{BB962C8B-B14F-4D97-AF65-F5344CB8AC3E}">
        <p14:creationId xmlns:p14="http://schemas.microsoft.com/office/powerpoint/2010/main" val="164214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70E1-4272-4B45-B73D-2BB3BE5F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1.3.Гідрографічні характеристики водозабору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A1BD39-7C32-4B65-80EF-B10A38811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Площа водозбору для розміщення ВГК становить </a:t>
            </a:r>
            <a:r>
              <a:rPr lang="en-US" dirty="0"/>
              <a:t>F = 1700</a:t>
            </a:r>
            <a:r>
              <a:rPr lang="uk-UA" dirty="0"/>
              <a:t> км2</a:t>
            </a:r>
          </a:p>
          <a:p>
            <a:r>
              <a:rPr lang="uk-UA" dirty="0"/>
              <a:t>Довжина водозбору, </a:t>
            </a:r>
            <a:r>
              <a:rPr lang="en-US" dirty="0"/>
              <a:t> L₀ = 68km</a:t>
            </a:r>
            <a:r>
              <a:rPr lang="uk-UA" dirty="0"/>
              <a:t>,</a:t>
            </a:r>
          </a:p>
          <a:p>
            <a:r>
              <a:rPr lang="uk-UA" dirty="0"/>
              <a:t>Довжина річки </a:t>
            </a:r>
            <a:r>
              <a:rPr lang="en-US" dirty="0"/>
              <a:t>L = </a:t>
            </a:r>
            <a:r>
              <a:rPr lang="uk-UA" dirty="0"/>
              <a:t>159</a:t>
            </a:r>
            <a:r>
              <a:rPr lang="en-US" dirty="0"/>
              <a:t>km</a:t>
            </a:r>
            <a:r>
              <a:rPr lang="uk-UA" dirty="0"/>
              <a:t>,</a:t>
            </a:r>
          </a:p>
          <a:p>
            <a:r>
              <a:rPr lang="uk-UA" dirty="0"/>
              <a:t>Середня довжина водозбору В=</a:t>
            </a:r>
            <a:r>
              <a:rPr lang="en-US" dirty="0"/>
              <a:t> F</a:t>
            </a:r>
            <a:r>
              <a:rPr lang="uk-UA" dirty="0"/>
              <a:t>/</a:t>
            </a:r>
            <a:r>
              <a:rPr lang="en-US" dirty="0"/>
              <a:t> L₀</a:t>
            </a:r>
            <a:r>
              <a:rPr lang="uk-UA" dirty="0"/>
              <a:t> = 1700/68 = 25 км</a:t>
            </a:r>
          </a:p>
          <a:p>
            <a:r>
              <a:rPr lang="uk-UA" dirty="0"/>
              <a:t>Коефіцієнт </a:t>
            </a:r>
            <a:r>
              <a:rPr lang="uk-UA" dirty="0" err="1"/>
              <a:t>звивитості</a:t>
            </a:r>
            <a:r>
              <a:rPr lang="uk-UA" dirty="0"/>
              <a:t> річки </a:t>
            </a:r>
            <a:r>
              <a:rPr lang="uk-UA" dirty="0" err="1"/>
              <a:t>Кзв</a:t>
            </a:r>
            <a:r>
              <a:rPr lang="uk-UA" dirty="0"/>
              <a:t> = </a:t>
            </a:r>
            <a:r>
              <a:rPr lang="en-US" dirty="0"/>
              <a:t>L</a:t>
            </a:r>
            <a:r>
              <a:rPr lang="uk-UA" dirty="0"/>
              <a:t> /</a:t>
            </a:r>
            <a:r>
              <a:rPr lang="en-US" dirty="0"/>
              <a:t> L₀</a:t>
            </a:r>
            <a:r>
              <a:rPr lang="uk-UA" dirty="0"/>
              <a:t> = 159/68 = 2,33</a:t>
            </a:r>
          </a:p>
          <a:p>
            <a:r>
              <a:rPr lang="uk-UA" dirty="0"/>
              <a:t>Коефіцієнт </a:t>
            </a:r>
            <a:r>
              <a:rPr lang="uk-UA" dirty="0" err="1"/>
              <a:t>витягнусті</a:t>
            </a:r>
            <a:r>
              <a:rPr lang="uk-UA" dirty="0"/>
              <a:t> водозабору δ =</a:t>
            </a:r>
            <a:r>
              <a:rPr lang="en-US" dirty="0"/>
              <a:t> L²</a:t>
            </a:r>
            <a:r>
              <a:rPr lang="uk-UA" dirty="0"/>
              <a:t> /</a:t>
            </a:r>
            <a:r>
              <a:rPr lang="en-US" dirty="0"/>
              <a:t> F</a:t>
            </a:r>
            <a:r>
              <a:rPr lang="uk-UA" dirty="0"/>
              <a:t> = 14,9</a:t>
            </a:r>
          </a:p>
          <a:p>
            <a:r>
              <a:rPr lang="uk-UA" dirty="0"/>
              <a:t>Коефіцієнт густоти річкової мережі Д= Σ</a:t>
            </a:r>
            <a:r>
              <a:rPr lang="en-US" dirty="0"/>
              <a:t> L</a:t>
            </a:r>
            <a:r>
              <a:rPr lang="uk-UA" dirty="0"/>
              <a:t>/</a:t>
            </a:r>
            <a:r>
              <a:rPr lang="en-US" dirty="0"/>
              <a:t> F</a:t>
            </a:r>
            <a:r>
              <a:rPr lang="uk-UA" dirty="0"/>
              <a:t>  = 84/1700 = 0,049</a:t>
            </a:r>
          </a:p>
          <a:p>
            <a:r>
              <a:rPr lang="uk-UA" dirty="0"/>
              <a:t>Ухил річки </a:t>
            </a:r>
            <a:r>
              <a:rPr lang="en-US" dirty="0"/>
              <a:t>i = (</a:t>
            </a:r>
            <a:r>
              <a:rPr lang="en-US" dirty="0" err="1"/>
              <a:t>Zb</a:t>
            </a:r>
            <a:r>
              <a:rPr lang="en-US" dirty="0"/>
              <a:t> – </a:t>
            </a:r>
            <a:r>
              <a:rPr lang="en-US" dirty="0" err="1"/>
              <a:t>Zg</a:t>
            </a:r>
            <a:r>
              <a:rPr lang="en-US" dirty="0"/>
              <a:t>)/ L = (128,5-110) /159 = 0,12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544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2C6CA-6558-4AE2-99DC-3AA44610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1.4. Гідрологічні умови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8879ED-122B-40E0-8C89-11E0931F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uk-UA" dirty="0"/>
              <a:t>Середня багаторічна витрата становить </a:t>
            </a:r>
            <a:r>
              <a:rPr lang="en-US" dirty="0"/>
              <a:t>Q</a:t>
            </a:r>
            <a:r>
              <a:rPr lang="uk-UA" dirty="0"/>
              <a:t>сер</a:t>
            </a:r>
            <a:r>
              <a:rPr lang="en-US" dirty="0"/>
              <a:t>  =</a:t>
            </a:r>
            <a:r>
              <a:rPr lang="en-US" b="1" dirty="0">
                <a:solidFill>
                  <a:srgbClr val="FF0000"/>
                </a:solidFill>
              </a:rPr>
              <a:t>8,29m3/c</a:t>
            </a:r>
          </a:p>
          <a:p>
            <a:r>
              <a:rPr lang="uk-UA" dirty="0"/>
              <a:t>Коефіцієнт варіації, який залежить від кліматичних умов </a:t>
            </a:r>
            <a:r>
              <a:rPr lang="en-US" dirty="0"/>
              <a:t>Cᵧ = </a:t>
            </a:r>
            <a:r>
              <a:rPr lang="en-US" dirty="0">
                <a:solidFill>
                  <a:srgbClr val="FF0000"/>
                </a:solidFill>
              </a:rPr>
              <a:t>0,48</a:t>
            </a:r>
          </a:p>
          <a:p>
            <a:r>
              <a:rPr lang="uk-UA" dirty="0"/>
              <a:t>Коефіцієнт асиметрії, для зони змінної </a:t>
            </a:r>
            <a:r>
              <a:rPr lang="uk-UA" dirty="0" err="1"/>
              <a:t>вологісті</a:t>
            </a:r>
            <a:r>
              <a:rPr lang="uk-UA" dirty="0"/>
              <a:t> С</a:t>
            </a:r>
            <a:r>
              <a:rPr lang="en-US" dirty="0"/>
              <a:t>s = </a:t>
            </a:r>
            <a:r>
              <a:rPr lang="en-US" b="1" dirty="0">
                <a:solidFill>
                  <a:srgbClr val="FF0000"/>
                </a:solidFill>
              </a:rPr>
              <a:t>1,5…..1,8</a:t>
            </a:r>
          </a:p>
          <a:p>
            <a:r>
              <a:rPr lang="en-US" b="1" dirty="0" err="1"/>
              <a:t>Cac</a:t>
            </a:r>
            <a:r>
              <a:rPr lang="en-US" b="1" dirty="0"/>
              <a:t> = Cs ∙ Cᵧ  = 1,8 ∙0,48 = 0,864</a:t>
            </a:r>
            <a:r>
              <a:rPr lang="uk-UA" b="1" dirty="0"/>
              <a:t> </a:t>
            </a:r>
            <a:endParaRPr lang="en-US" b="1" dirty="0"/>
          </a:p>
          <a:p>
            <a:r>
              <a:rPr lang="uk-UA" dirty="0"/>
              <a:t>Витрати води по роках  різної забезпеченості</a:t>
            </a:r>
          </a:p>
          <a:p>
            <a:pPr algn="ctr"/>
            <a:r>
              <a:rPr lang="en-US" b="1" dirty="0"/>
              <a:t>Q</a:t>
            </a:r>
            <a:r>
              <a:rPr lang="uk-UA" b="1" dirty="0"/>
              <a:t>р = </a:t>
            </a:r>
            <a:r>
              <a:rPr lang="uk-UA" b="1" dirty="0" err="1"/>
              <a:t>Кр</a:t>
            </a:r>
            <a:r>
              <a:rPr lang="en-US" b="1" dirty="0"/>
              <a:t> ∙ Q</a:t>
            </a:r>
            <a:r>
              <a:rPr lang="uk-UA" b="1" dirty="0"/>
              <a:t>сер</a:t>
            </a:r>
            <a:r>
              <a:rPr lang="en-US" b="1" dirty="0"/>
              <a:t> </a:t>
            </a:r>
            <a:r>
              <a:rPr lang="uk-UA" b="1" dirty="0"/>
              <a:t> .</a:t>
            </a:r>
          </a:p>
          <a:p>
            <a:r>
              <a:rPr lang="uk-UA" dirty="0"/>
              <a:t>Де </a:t>
            </a:r>
            <a:r>
              <a:rPr lang="uk-UA" dirty="0" err="1"/>
              <a:t>Кр</a:t>
            </a:r>
            <a:r>
              <a:rPr lang="uk-UA" dirty="0"/>
              <a:t> – модульний коефіцієнт для переходу від величини стоку середнього по водності року до величини певної забезпеченості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089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9B31C-96EE-415B-A66D-C20FB346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7A8668-3CAC-4156-A945-ED779EE24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</a:t>
            </a:r>
            <a:r>
              <a:rPr lang="uk-UA" b="1" dirty="0"/>
              <a:t>₅% = </a:t>
            </a:r>
            <a:r>
              <a:rPr lang="uk-UA" b="1" dirty="0" err="1"/>
              <a:t>Кр</a:t>
            </a:r>
            <a:r>
              <a:rPr lang="en-US" b="1" dirty="0"/>
              <a:t> ∙ Q</a:t>
            </a:r>
            <a:r>
              <a:rPr lang="uk-UA" b="1" dirty="0"/>
              <a:t>сер</a:t>
            </a:r>
            <a:r>
              <a:rPr lang="en-US" b="1" dirty="0"/>
              <a:t> </a:t>
            </a:r>
            <a:r>
              <a:rPr lang="uk-UA" b="1" dirty="0"/>
              <a:t>  = 1,94∙</a:t>
            </a:r>
            <a:r>
              <a:rPr lang="uk-UA" dirty="0"/>
              <a:t>8,29 = 16,08м3/с</a:t>
            </a:r>
          </a:p>
          <a:p>
            <a:r>
              <a:rPr lang="en-US" b="1" dirty="0"/>
              <a:t>Q</a:t>
            </a:r>
            <a:r>
              <a:rPr lang="uk-UA" b="1" dirty="0"/>
              <a:t>₅₀% = </a:t>
            </a:r>
            <a:r>
              <a:rPr lang="uk-UA" b="1" dirty="0" err="1"/>
              <a:t>Кр</a:t>
            </a:r>
            <a:r>
              <a:rPr lang="en-US" b="1" dirty="0"/>
              <a:t> ∙ Q</a:t>
            </a:r>
            <a:r>
              <a:rPr lang="uk-UA" b="1" dirty="0"/>
              <a:t>сер</a:t>
            </a:r>
            <a:r>
              <a:rPr lang="en-US" b="1" dirty="0"/>
              <a:t> </a:t>
            </a:r>
            <a:r>
              <a:rPr lang="uk-UA" b="1" dirty="0"/>
              <a:t>  = 0,918∙</a:t>
            </a:r>
            <a:r>
              <a:rPr lang="uk-UA" dirty="0"/>
              <a:t>8,29 = 7,62м3/с</a:t>
            </a:r>
          </a:p>
          <a:p>
            <a:r>
              <a:rPr lang="en-US" b="1" dirty="0"/>
              <a:t>Q₇</a:t>
            </a:r>
            <a:r>
              <a:rPr lang="uk-UA" b="1" dirty="0"/>
              <a:t>₅% = </a:t>
            </a:r>
            <a:r>
              <a:rPr lang="uk-UA" b="1" dirty="0" err="1"/>
              <a:t>Кр</a:t>
            </a:r>
            <a:r>
              <a:rPr lang="en-US" b="1" dirty="0"/>
              <a:t> ∙ Q</a:t>
            </a:r>
            <a:r>
              <a:rPr lang="uk-UA" b="1" dirty="0"/>
              <a:t>сер</a:t>
            </a:r>
            <a:r>
              <a:rPr lang="en-US" b="1" dirty="0"/>
              <a:t> </a:t>
            </a:r>
            <a:r>
              <a:rPr lang="uk-UA" b="1" dirty="0"/>
              <a:t>  = 0,634∙</a:t>
            </a:r>
            <a:r>
              <a:rPr lang="uk-UA" dirty="0"/>
              <a:t>8,29 = 5,25м3/с</a:t>
            </a:r>
          </a:p>
          <a:p>
            <a:r>
              <a:rPr lang="en-US" b="1" dirty="0"/>
              <a:t>Q₉</a:t>
            </a:r>
            <a:r>
              <a:rPr lang="uk-UA" b="1" dirty="0"/>
              <a:t>₅% = </a:t>
            </a:r>
            <a:r>
              <a:rPr lang="uk-UA" b="1" dirty="0" err="1"/>
              <a:t>Кр</a:t>
            </a:r>
            <a:r>
              <a:rPr lang="en-US" b="1" dirty="0"/>
              <a:t> ∙ Q</a:t>
            </a:r>
            <a:r>
              <a:rPr lang="uk-UA" b="1" dirty="0"/>
              <a:t>сер</a:t>
            </a:r>
            <a:r>
              <a:rPr lang="en-US" b="1" dirty="0"/>
              <a:t> </a:t>
            </a:r>
            <a:r>
              <a:rPr lang="uk-UA" b="1" dirty="0"/>
              <a:t>  = 0,342∙</a:t>
            </a:r>
            <a:r>
              <a:rPr lang="uk-UA" dirty="0"/>
              <a:t>8,29 = 2,83м3/с</a:t>
            </a:r>
          </a:p>
          <a:p>
            <a:r>
              <a:rPr lang="uk-UA" dirty="0"/>
              <a:t>Витрати річки в різні місяці років різної забезпеченості, м3/с:</a:t>
            </a:r>
          </a:p>
          <a:p>
            <a:pPr algn="ctr"/>
            <a:r>
              <a:rPr lang="en-US" sz="4000" dirty="0"/>
              <a:t>Q</a:t>
            </a:r>
            <a:r>
              <a:rPr lang="el-GR" sz="4000" dirty="0"/>
              <a:t>ᵨ</a:t>
            </a:r>
            <a:r>
              <a:rPr lang="en-US" sz="4000" dirty="0"/>
              <a:t>ᶰ</a:t>
            </a:r>
            <a:r>
              <a:rPr lang="uk-UA" sz="4000" dirty="0"/>
              <a:t> = </a:t>
            </a:r>
            <a:r>
              <a:rPr lang="oc-FR" sz="4000" dirty="0"/>
              <a:t>a</a:t>
            </a:r>
            <a:r>
              <a:rPr lang="el-GR" sz="4000" dirty="0"/>
              <a:t>ᵨ</a:t>
            </a:r>
            <a:r>
              <a:rPr lang="en-US" sz="4000" dirty="0"/>
              <a:t> ∙</a:t>
            </a:r>
            <a:r>
              <a:rPr lang="uk-UA" sz="4000" dirty="0"/>
              <a:t>12∙</a:t>
            </a:r>
            <a:r>
              <a:rPr lang="en-US" sz="4000" dirty="0"/>
              <a:t> Q</a:t>
            </a:r>
            <a:r>
              <a:rPr lang="uk-UA" sz="4000" dirty="0"/>
              <a:t>р / 100, м3/с</a:t>
            </a:r>
          </a:p>
          <a:p>
            <a:pPr algn="ctr"/>
            <a:r>
              <a:rPr lang="uk-UA" sz="3000" dirty="0"/>
              <a:t> </a:t>
            </a:r>
            <a:r>
              <a:rPr lang="oc-FR" sz="3200" dirty="0"/>
              <a:t>a</a:t>
            </a:r>
            <a:r>
              <a:rPr lang="el-GR" sz="3200" dirty="0"/>
              <a:t>ᵨ</a:t>
            </a:r>
            <a:r>
              <a:rPr lang="en-US" sz="3200" dirty="0"/>
              <a:t> </a:t>
            </a:r>
            <a:r>
              <a:rPr lang="uk-UA" sz="3200" dirty="0"/>
              <a:t> - відносний розподіл стоку в </a:t>
            </a:r>
            <a:r>
              <a:rPr lang="en-US" sz="3200" dirty="0"/>
              <a:t>N</a:t>
            </a:r>
            <a:r>
              <a:rPr lang="uk-UA" sz="3200" dirty="0"/>
              <a:t> –й місяць року </a:t>
            </a:r>
            <a:r>
              <a:rPr lang="uk-UA" sz="3200" dirty="0" err="1"/>
              <a:t>заданної</a:t>
            </a:r>
            <a:r>
              <a:rPr lang="uk-UA" sz="3200" dirty="0"/>
              <a:t> забезпеченості.</a:t>
            </a:r>
          </a:p>
          <a:p>
            <a:pPr marL="0" indent="0" algn="ctr">
              <a:buNone/>
            </a:pPr>
            <a:endParaRPr lang="uk-UA" sz="3000" dirty="0"/>
          </a:p>
          <a:p>
            <a:pPr algn="ctr"/>
            <a:endParaRPr lang="uk-UA" sz="4000" dirty="0"/>
          </a:p>
          <a:p>
            <a:endParaRPr lang="uk-UA" sz="3600" dirty="0"/>
          </a:p>
          <a:p>
            <a:endParaRPr lang="uk-UA" sz="226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621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921B4-0350-4E62-A579-A511FDE3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341750-233E-4B0C-88AD-4FD7A12AF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/>
              <a:t>Об»єм</a:t>
            </a:r>
            <a:r>
              <a:rPr lang="uk-UA" dirty="0"/>
              <a:t> середнього багаторічного стоку</a:t>
            </a:r>
          </a:p>
          <a:p>
            <a:pPr algn="ctr"/>
            <a:r>
              <a:rPr lang="en-US" sz="4000" dirty="0" err="1"/>
              <a:t>Wcp</a:t>
            </a:r>
            <a:r>
              <a:rPr lang="en-US" sz="4000" dirty="0"/>
              <a:t> = </a:t>
            </a:r>
            <a:r>
              <a:rPr lang="en-US" sz="4000" dirty="0" err="1"/>
              <a:t>Qp∙t</a:t>
            </a:r>
            <a:r>
              <a:rPr lang="en-US" sz="4000" dirty="0"/>
              <a:t> = 0,003∙Qp</a:t>
            </a:r>
          </a:p>
          <a:p>
            <a:r>
              <a:rPr lang="uk-UA" dirty="0"/>
              <a:t>Отримані дані зводимо в таблицю та будуємо гідрограф річки.</a:t>
            </a:r>
          </a:p>
          <a:p>
            <a:r>
              <a:rPr lang="uk-UA" dirty="0">
                <a:solidFill>
                  <a:srgbClr val="FF0000"/>
                </a:solidFill>
              </a:rPr>
              <a:t>Мінімальний стік.</a:t>
            </a:r>
          </a:p>
          <a:p>
            <a:r>
              <a:rPr lang="uk-UA" dirty="0"/>
              <a:t>Розрахунок мінімальної середньомісячної витрати 95% забезпеченості виконується для </a:t>
            </a:r>
            <a:r>
              <a:rPr lang="uk-UA" dirty="0" err="1"/>
              <a:t>осінньо</a:t>
            </a:r>
            <a:r>
              <a:rPr lang="uk-UA" dirty="0"/>
              <a:t>-літнього і зимового періодів року: </a:t>
            </a:r>
            <a:r>
              <a:rPr lang="en-US" b="1" dirty="0"/>
              <a:t>Q₉</a:t>
            </a:r>
            <a:r>
              <a:rPr lang="uk-UA" b="1" dirty="0"/>
              <a:t>₅% =М₈₀%∙</a:t>
            </a:r>
            <a:r>
              <a:rPr lang="en-US" b="1" dirty="0"/>
              <a:t>F∙</a:t>
            </a:r>
            <a:r>
              <a:rPr lang="el-GR" dirty="0"/>
              <a:t>λᵨ∙</a:t>
            </a:r>
            <a:r>
              <a:rPr lang="en-US" dirty="0"/>
              <a:t>10¯³</a:t>
            </a:r>
          </a:p>
          <a:p>
            <a:r>
              <a:rPr lang="en-US" b="1" dirty="0"/>
              <a:t>Q₉</a:t>
            </a:r>
            <a:r>
              <a:rPr lang="uk-UA" b="1" dirty="0"/>
              <a:t>₅%</a:t>
            </a:r>
            <a:r>
              <a:rPr lang="en-US" b="1" dirty="0"/>
              <a:t> (</a:t>
            </a:r>
            <a:r>
              <a:rPr lang="uk-UA" b="1" dirty="0"/>
              <a:t>літо) = 0,88</a:t>
            </a:r>
            <a:r>
              <a:rPr lang="el-GR" dirty="0"/>
              <a:t> ∙</a:t>
            </a:r>
            <a:r>
              <a:rPr lang="uk-UA" dirty="0"/>
              <a:t>0,5</a:t>
            </a:r>
            <a:r>
              <a:rPr lang="el-GR" dirty="0"/>
              <a:t> ∙</a:t>
            </a:r>
            <a:r>
              <a:rPr lang="uk-UA" dirty="0"/>
              <a:t>1700</a:t>
            </a:r>
            <a:r>
              <a:rPr lang="el-GR" dirty="0"/>
              <a:t> ∙</a:t>
            </a:r>
            <a:r>
              <a:rPr lang="en-US" dirty="0"/>
              <a:t> 10¯³</a:t>
            </a:r>
            <a:r>
              <a:rPr lang="uk-UA" dirty="0"/>
              <a:t> = 7,48</a:t>
            </a:r>
          </a:p>
          <a:p>
            <a:r>
              <a:rPr lang="en-US" b="1" dirty="0"/>
              <a:t>Q₉</a:t>
            </a:r>
            <a:r>
              <a:rPr lang="uk-UA" b="1" dirty="0"/>
              <a:t>₅%</a:t>
            </a:r>
            <a:r>
              <a:rPr lang="en-US" b="1" dirty="0"/>
              <a:t> (</a:t>
            </a:r>
            <a:r>
              <a:rPr lang="uk-UA" b="1" dirty="0"/>
              <a:t>зим) = 1,8</a:t>
            </a:r>
            <a:r>
              <a:rPr lang="el-GR" dirty="0"/>
              <a:t> ∙</a:t>
            </a:r>
            <a:r>
              <a:rPr lang="uk-UA" dirty="0"/>
              <a:t>0,5</a:t>
            </a:r>
            <a:r>
              <a:rPr lang="el-GR" dirty="0"/>
              <a:t> ∙</a:t>
            </a:r>
            <a:r>
              <a:rPr lang="uk-UA" dirty="0"/>
              <a:t>1700</a:t>
            </a:r>
            <a:r>
              <a:rPr lang="el-GR" dirty="0"/>
              <a:t> ∙</a:t>
            </a:r>
            <a:r>
              <a:rPr lang="en-US" dirty="0"/>
              <a:t> 10¯³</a:t>
            </a:r>
            <a:r>
              <a:rPr lang="uk-UA" dirty="0"/>
              <a:t> = 1,53 За розрахункову мінімальну витрату приймаємо </a:t>
            </a:r>
            <a:r>
              <a:rPr lang="en-US" b="1" dirty="0"/>
              <a:t>Q₉</a:t>
            </a:r>
            <a:r>
              <a:rPr lang="uk-UA" b="1" dirty="0"/>
              <a:t>₅%</a:t>
            </a:r>
            <a:r>
              <a:rPr lang="en-US" b="1" dirty="0"/>
              <a:t> (</a:t>
            </a:r>
            <a:r>
              <a:rPr lang="uk-UA" b="1" dirty="0"/>
              <a:t>зим) = 1,53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6766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1719</Words>
  <Application>Microsoft Office PowerPoint</Application>
  <PresentationFormat>Широкий екран</PresentationFormat>
  <Paragraphs>395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Тема Office</vt:lpstr>
      <vt:lpstr>Приклад розрахунку схеми раціонального використання водних ресурсів певного регіону</vt:lpstr>
      <vt:lpstr>Презентація PowerPoint</vt:lpstr>
      <vt:lpstr>1.1.Фізико-географічна характеристика регіону</vt:lpstr>
      <vt:lpstr>Підсумкова таблиця площ басейну ділянок річки в межах області</vt:lpstr>
      <vt:lpstr>1.2. Кліматичні умови</vt:lpstr>
      <vt:lpstr>1.3.Гідрографічні характеристики водозабору</vt:lpstr>
      <vt:lpstr>1.4. Гідрологічні умови</vt:lpstr>
      <vt:lpstr>Презентація PowerPoint</vt:lpstr>
      <vt:lpstr>Презентація PowerPoint</vt:lpstr>
      <vt:lpstr>Презентація PowerPoint</vt:lpstr>
      <vt:lpstr>1.5.Визначення величини незворотнього водоспоживання і водовідведення від основних учасників ВГК</vt:lpstr>
      <vt:lpstr>Незворотні витрати води і середня кількість стічних вод міста, с/г, енергетики, зрошення</vt:lpstr>
      <vt:lpstr>Незворотні витрати вод і середня кількість стічних вод від промисловості</vt:lpstr>
      <vt:lpstr>1.6. Розрахунок водогосподарського балансу для частини річкового басейну</vt:lpstr>
      <vt:lpstr>2.Складання схеми матеріального виробництва в заданому річковому басейні</vt:lpstr>
      <vt:lpstr>Презентація PowerPoint</vt:lpstr>
      <vt:lpstr>Презентація PowerPoint</vt:lpstr>
      <vt:lpstr>Презентація PowerPoint</vt:lpstr>
      <vt:lpstr>Порівняння показників технічної досконалості системи</vt:lpstr>
      <vt:lpstr>  </vt:lpstr>
      <vt:lpstr>Діаграма комплексної оцінки стану водного джерела</vt:lpstr>
      <vt:lpstr>Презентація PowerPoint</vt:lpstr>
      <vt:lpstr>Презентація PowerPoint</vt:lpstr>
      <vt:lpstr>3.Розрахунок впливу антропогенної діяльності учасників ВГК на стан річкового басейну</vt:lpstr>
      <vt:lpstr>3.2. Умови скиду стічних вод у водойму </vt:lpstr>
      <vt:lpstr>3.3. Розрахунок необхіного ступеня очитки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 розрахунку схеми раціонального використання водних ресурсів певного регіону</dc:title>
  <dc:creator>Волошкіна Олена</dc:creator>
  <cp:lastModifiedBy>Олена Волошкіна</cp:lastModifiedBy>
  <cp:revision>70</cp:revision>
  <dcterms:created xsi:type="dcterms:W3CDTF">2017-10-17T17:38:09Z</dcterms:created>
  <dcterms:modified xsi:type="dcterms:W3CDTF">2018-12-19T09:21:29Z</dcterms:modified>
</cp:coreProperties>
</file>