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2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0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2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3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2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3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57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7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5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A71F0-2258-41FB-A8DF-8B2A6AB13E9E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84E9-BB18-4A0B-A545-8B245598E7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0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Методика оцінки доцільності </a:t>
            </a:r>
            <a:r>
              <a:rPr lang="uk-UA" dirty="0" err="1" smtClean="0"/>
              <a:t>енергосамозабезпечення</a:t>
            </a:r>
            <a:r>
              <a:rPr lang="uk-UA" dirty="0" smtClean="0"/>
              <a:t> окремих територіально-адміністративних одиниць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Оцінено кожний вид енергоносіїв -  природний (теоретичний), технічний (</a:t>
            </a:r>
            <a:r>
              <a:rPr lang="uk-UA" dirty="0" err="1" smtClean="0"/>
              <a:t>реалізуємий</a:t>
            </a:r>
            <a:r>
              <a:rPr lang="uk-UA" dirty="0" smtClean="0"/>
              <a:t>)і першочерговий (реальний) потенціали енергії.</a:t>
            </a:r>
          </a:p>
          <a:p>
            <a:r>
              <a:rPr lang="uk-UA" b="1" u="sng" dirty="0" smtClean="0"/>
              <a:t>Біогаз</a:t>
            </a:r>
          </a:p>
          <a:p>
            <a:r>
              <a:rPr lang="uk-UA" dirty="0" smtClean="0"/>
              <a:t>В районі знаходяться 27 </a:t>
            </a:r>
            <a:r>
              <a:rPr lang="uk-UA" dirty="0" err="1" smtClean="0"/>
              <a:t>сільськогоспогосподарських</a:t>
            </a:r>
            <a:r>
              <a:rPr lang="uk-UA" dirty="0" smtClean="0"/>
              <a:t> підприємств  в яких </a:t>
            </a:r>
            <a:r>
              <a:rPr lang="uk-UA" dirty="0" err="1" smtClean="0"/>
              <a:t>наліічується</a:t>
            </a:r>
            <a:r>
              <a:rPr lang="uk-UA" dirty="0" smtClean="0"/>
              <a:t> 43 молочнотоварних ферм, 28 свиноферм і 36- великої рогатої худоби, 14 </a:t>
            </a:r>
            <a:r>
              <a:rPr lang="uk-UA" dirty="0" err="1" smtClean="0"/>
              <a:t>вівчарен</a:t>
            </a:r>
            <a:r>
              <a:rPr lang="uk-UA" dirty="0" smtClean="0"/>
              <a:t>, 24 птахоферми.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49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Природній</a:t>
            </a:r>
            <a:r>
              <a:rPr lang="uk-UA" dirty="0" smtClean="0"/>
              <a:t> потенціал оцінюється із кількості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тварин і птахів – 32 </a:t>
            </a:r>
            <a:r>
              <a:rPr lang="uk-UA" dirty="0" err="1" smtClean="0"/>
              <a:t>млн.куб.м</a:t>
            </a:r>
            <a:r>
              <a:rPr lang="uk-UA" dirty="0" smtClean="0"/>
              <a:t> біогазу, що є еквівалентним 22 </a:t>
            </a:r>
            <a:r>
              <a:rPr lang="uk-UA" dirty="0" err="1" smtClean="0"/>
              <a:t>тис.т.у.п</a:t>
            </a:r>
            <a:r>
              <a:rPr lang="uk-UA" dirty="0" smtClean="0"/>
              <a:t>. і 170 млн. кВт/год.</a:t>
            </a:r>
          </a:p>
          <a:p>
            <a:pPr marL="0" indent="0">
              <a:buNone/>
            </a:pPr>
            <a:r>
              <a:rPr lang="uk-UA" dirty="0" smtClean="0"/>
              <a:t>Крім того, додатково ще близько 130 </a:t>
            </a:r>
            <a:r>
              <a:rPr lang="uk-UA" dirty="0" err="1" smtClean="0"/>
              <a:t>тис.т</a:t>
            </a:r>
            <a:r>
              <a:rPr lang="uk-UA" dirty="0" smtClean="0"/>
              <a:t> органічних добрив як заміна мінеральних добрив, на виробництво яких в свою чергу витрачалась би певна кількість енергії.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704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i="1" dirty="0" smtClean="0"/>
              <a:t>Технічний</a:t>
            </a:r>
            <a:r>
              <a:rPr lang="uk-UA" dirty="0" smtClean="0"/>
              <a:t> потенціал оцінюється в 4,5млн.куб.м  біогазу, що є еквівалентним 3,5тис.т.у.п.  і 26 млн. кВт/год., </a:t>
            </a:r>
            <a:r>
              <a:rPr lang="uk-UA" dirty="0" err="1" smtClean="0"/>
              <a:t>виходячі</a:t>
            </a:r>
            <a:r>
              <a:rPr lang="uk-UA" dirty="0" smtClean="0"/>
              <a:t> </a:t>
            </a:r>
            <a:r>
              <a:rPr lang="uk-UA" dirty="0"/>
              <a:t>з </a:t>
            </a:r>
            <a:r>
              <a:rPr lang="uk-UA" dirty="0" smtClean="0"/>
              <a:t>кількості </a:t>
            </a:r>
            <a:r>
              <a:rPr lang="uk-UA" dirty="0" err="1" smtClean="0"/>
              <a:t>біогазових</a:t>
            </a:r>
            <a:r>
              <a:rPr lang="uk-UA" dirty="0" smtClean="0"/>
              <a:t> установок, які можна і доцільно  розмістити в </a:t>
            </a:r>
            <a:r>
              <a:rPr lang="uk-UA" dirty="0" err="1" smtClean="0"/>
              <a:t>сільгосп-підприємствах</a:t>
            </a:r>
            <a:r>
              <a:rPr lang="uk-UA" dirty="0" smtClean="0"/>
              <a:t> і на фермах.  </a:t>
            </a:r>
          </a:p>
          <a:p>
            <a:r>
              <a:rPr lang="uk-UA" b="1" i="1" dirty="0" smtClean="0"/>
              <a:t>Реальний</a:t>
            </a:r>
            <a:r>
              <a:rPr lang="uk-UA" dirty="0" smtClean="0"/>
              <a:t> потенціал визначено в розмірі 1,5 </a:t>
            </a:r>
            <a:r>
              <a:rPr lang="uk-UA" dirty="0" err="1" smtClean="0"/>
              <a:t>млн.куб.м</a:t>
            </a:r>
            <a:r>
              <a:rPr lang="uk-UA" dirty="0" smtClean="0"/>
              <a:t> (1,1 </a:t>
            </a:r>
            <a:r>
              <a:rPr lang="uk-UA" dirty="0" err="1" smtClean="0"/>
              <a:t>тис.т</a:t>
            </a:r>
            <a:r>
              <a:rPr lang="uk-UA" dirty="0"/>
              <a:t> </a:t>
            </a:r>
            <a:r>
              <a:rPr lang="uk-UA" dirty="0" err="1"/>
              <a:t>.у.п</a:t>
            </a:r>
            <a:r>
              <a:rPr lang="uk-UA" dirty="0" smtClean="0"/>
              <a:t>. і 8,5 млн. кВт/год.)</a:t>
            </a:r>
            <a:endParaRPr lang="en-US" dirty="0" smtClean="0"/>
          </a:p>
          <a:p>
            <a:r>
              <a:rPr lang="uk-UA" dirty="0" smtClean="0"/>
              <a:t>Передбачається змонтувати біогазові установки в найбільших фермах.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8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Вітер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Середня швидкість вітру за даними Гадяцької метеостанції протягом року коливається в межах 3,1 – 5,1 м/</a:t>
            </a:r>
            <a:r>
              <a:rPr lang="uk-UA" dirty="0" err="1" smtClean="0"/>
              <a:t>сек</a:t>
            </a:r>
            <a:r>
              <a:rPr lang="uk-UA" dirty="0" smtClean="0"/>
              <a:t> і складає 4,1 м/сек.</a:t>
            </a:r>
            <a:br>
              <a:rPr lang="uk-UA" dirty="0" smtClean="0"/>
            </a:br>
            <a:r>
              <a:rPr lang="uk-UA" dirty="0"/>
              <a:t>Число </a:t>
            </a:r>
            <a:r>
              <a:rPr lang="uk-UA" dirty="0" smtClean="0"/>
              <a:t>дні в із сильним вітром  ( більше 15 м/</a:t>
            </a:r>
            <a:r>
              <a:rPr lang="uk-UA" dirty="0" err="1" smtClean="0"/>
              <a:t>сек</a:t>
            </a:r>
            <a:r>
              <a:rPr lang="uk-UA" dirty="0" smtClean="0"/>
              <a:t>) за рік не перевищує 10. Середньорічна кількість днів з вітром – 260, без вітру – 106.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214438" y="1031271"/>
            <a:ext cx="228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Виходячи </a:t>
            </a:r>
            <a:r>
              <a:rPr lang="uk-UA" dirty="0"/>
              <a:t>з висоти центру вітроколеса, приведеної </a:t>
            </a:r>
            <a:r>
              <a:rPr lang="uk-UA" dirty="0" smtClean="0"/>
              <a:t>питомої енергії вітру для даної висоти і площі, на якій можна та доцільно розміщувати вітроустановки (0,01% від території району) – 16га визначали </a:t>
            </a:r>
            <a:r>
              <a:rPr lang="uk-UA" b="1" i="1" dirty="0" smtClean="0"/>
              <a:t>природний</a:t>
            </a:r>
            <a:r>
              <a:rPr lang="uk-UA" dirty="0" smtClean="0"/>
              <a:t> та </a:t>
            </a:r>
            <a:r>
              <a:rPr lang="uk-UA" b="1" i="1" dirty="0" smtClean="0"/>
              <a:t>технічний</a:t>
            </a:r>
            <a:r>
              <a:rPr lang="uk-UA" dirty="0" smtClean="0"/>
              <a:t> потенціал вітрової енергії.  Відповідно це 27-52 і 6-11 млн.кВт/год. в залежності від висоти вітроколеса.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31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Реальний</a:t>
            </a:r>
            <a:r>
              <a:rPr lang="uk-UA" dirty="0" smtClean="0"/>
              <a:t> потенціал оцінено в 1,6-2,3млн. кВт/год., як частку від електроенергії, яка споживається в районі. Це 1,2 МВт встановленої потужності, по 40 кВт на сільгосппідприємство – фактично по одному </a:t>
            </a:r>
            <a:r>
              <a:rPr lang="uk-UA" dirty="0" err="1" smtClean="0"/>
              <a:t>вітроагрегату</a:t>
            </a:r>
            <a:r>
              <a:rPr lang="uk-UA" dirty="0" smtClean="0"/>
              <a:t> потужністю до 10 кВт на одну ферму.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072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СОНЦЕ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Число днів сонячного опромінення складає 1750-1875 за рік. Цього цілком достатньо для використання сонячної енергії як для отримання електроенергії, так і для підігріву з подальшим використанням теплових акуму</a:t>
            </a:r>
            <a:r>
              <a:rPr lang="uk-UA" dirty="0"/>
              <a:t>ляторів.</a:t>
            </a:r>
            <a:r>
              <a:rPr lang="uk-UA" dirty="0" smtClean="0"/>
              <a:t> </a:t>
            </a:r>
            <a:endParaRPr lang="ru-RU" dirty="0"/>
          </a:p>
          <a:p>
            <a:r>
              <a:rPr lang="uk-UA" dirty="0" smtClean="0"/>
              <a:t>Питомий показник  щодо кількості енергії, що припадає на одиницю поверхні даного регіону – 4050 </a:t>
            </a:r>
            <a:r>
              <a:rPr lang="uk-UA" dirty="0" err="1" smtClean="0"/>
              <a:t>МДж</a:t>
            </a:r>
            <a:r>
              <a:rPr lang="uk-UA" dirty="0" smtClean="0"/>
              <a:t>/</a:t>
            </a:r>
            <a:r>
              <a:rPr lang="uk-UA" dirty="0" err="1" smtClean="0"/>
              <a:t>кв.м</a:t>
            </a:r>
            <a:r>
              <a:rPr lang="uk-UA" dirty="0" smtClean="0"/>
              <a:t>.</a:t>
            </a:r>
          </a:p>
          <a:p>
            <a:r>
              <a:rPr lang="uk-UA" b="1" i="1" dirty="0" smtClean="0"/>
              <a:t>Природний </a:t>
            </a:r>
            <a:r>
              <a:rPr lang="uk-UA" dirty="0" smtClean="0"/>
              <a:t>потенціал сонячної енергії – </a:t>
            </a:r>
          </a:p>
          <a:p>
            <a:r>
              <a:rPr lang="uk-UA" dirty="0" smtClean="0"/>
              <a:t>27  і  90 млн.кВт/год. Відповідно для електричної та теплової енергії.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77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Технічний </a:t>
            </a:r>
            <a:r>
              <a:rPr lang="uk-UA" dirty="0" smtClean="0"/>
              <a:t>потенціал – 8,1 млн.кВт</a:t>
            </a:r>
          </a:p>
          <a:p>
            <a:r>
              <a:rPr lang="uk-UA" b="1" i="1" dirty="0" smtClean="0"/>
              <a:t>Реальний</a:t>
            </a:r>
            <a:r>
              <a:rPr lang="uk-UA" dirty="0" smtClean="0"/>
              <a:t> потенціал – 2,4 млн.кВт</a:t>
            </a:r>
          </a:p>
          <a:p>
            <a:endParaRPr lang="uk-UA" dirty="0"/>
          </a:p>
          <a:p>
            <a:r>
              <a:rPr lang="uk-UA" b="1" u="sng" dirty="0" smtClean="0"/>
              <a:t>РІКИ</a:t>
            </a:r>
          </a:p>
          <a:p>
            <a:r>
              <a:rPr lang="uk-UA" dirty="0" smtClean="0"/>
              <a:t>Із шести річок району тільки </a:t>
            </a:r>
            <a:r>
              <a:rPr lang="uk-UA" dirty="0" err="1" smtClean="0"/>
              <a:t>Псьол</a:t>
            </a:r>
            <a:r>
              <a:rPr lang="uk-UA" dirty="0" smtClean="0"/>
              <a:t>, Хорол та Грунь можна використати з точки зору використання </a:t>
            </a:r>
            <a:r>
              <a:rPr lang="uk-UA" dirty="0"/>
              <a:t>їх </a:t>
            </a:r>
            <a:r>
              <a:rPr lang="uk-UA" dirty="0" smtClean="0"/>
              <a:t> енергії для практичних потреб.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416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Програма малої гідроенергетики в районі  (з 1995року). Відновити непрацюючі ГЕС на р. </a:t>
            </a:r>
            <a:r>
              <a:rPr lang="uk-UA" dirty="0" err="1" smtClean="0"/>
              <a:t>Псьол</a:t>
            </a:r>
            <a:r>
              <a:rPr lang="uk-UA" dirty="0" smtClean="0"/>
              <a:t> та Ворскла, а також переобладнати шлюзи-регулятори в ГЕС. </a:t>
            </a:r>
            <a:r>
              <a:rPr lang="uk-UA" b="1" i="1" dirty="0" smtClean="0"/>
              <a:t>Природний</a:t>
            </a:r>
            <a:r>
              <a:rPr lang="uk-UA" dirty="0" smtClean="0"/>
              <a:t> потенціал – 26млн.кВт/год. На рік</a:t>
            </a:r>
          </a:p>
          <a:p>
            <a:r>
              <a:rPr lang="uk-UA" b="1" i="1" dirty="0" smtClean="0"/>
              <a:t>Реальний </a:t>
            </a:r>
            <a:r>
              <a:rPr lang="uk-UA" dirty="0" smtClean="0"/>
              <a:t>потенціал виробництва електроенергії – 3 млн.кВт/ год. </a:t>
            </a:r>
            <a:r>
              <a:rPr lang="uk-UA" dirty="0"/>
              <a:t>н</a:t>
            </a:r>
            <a:r>
              <a:rPr lang="uk-UA" dirty="0" smtClean="0"/>
              <a:t>а рік ( на р. </a:t>
            </a:r>
            <a:r>
              <a:rPr lang="uk-UA" dirty="0" err="1" smtClean="0"/>
              <a:t>Псьол</a:t>
            </a:r>
            <a:r>
              <a:rPr lang="uk-UA" dirty="0" smtClean="0"/>
              <a:t>  біля сіл </a:t>
            </a:r>
            <a:r>
              <a:rPr lang="uk-UA" dirty="0" err="1" smtClean="0"/>
              <a:t>Книшівка</a:t>
            </a:r>
            <a:r>
              <a:rPr lang="uk-UA" dirty="0" smtClean="0"/>
              <a:t> та Малі </a:t>
            </a:r>
            <a:r>
              <a:rPr lang="uk-UA" dirty="0" err="1" smtClean="0"/>
              <a:t>Будищі</a:t>
            </a:r>
            <a:r>
              <a:rPr lang="uk-UA" dirty="0" smtClean="0"/>
              <a:t> споруджено шлюзи регулятори).</a:t>
            </a:r>
          </a:p>
          <a:p>
            <a:r>
              <a:rPr lang="uk-UA" dirty="0" smtClean="0"/>
              <a:t>.</a:t>
            </a:r>
            <a:r>
              <a:rPr lang="uk-UA" b="1" i="1" dirty="0"/>
              <a:t> Технічний</a:t>
            </a:r>
            <a:r>
              <a:rPr lang="uk-UA" dirty="0"/>
              <a:t> потенціал – 7-8 млн. кВт/</a:t>
            </a:r>
            <a:r>
              <a:rPr lang="uk-UA" dirty="0" err="1"/>
              <a:t>год</a:t>
            </a:r>
            <a:endParaRPr lang="ru-RU" dirty="0"/>
          </a:p>
          <a:p>
            <a:r>
              <a:rPr lang="uk-UA" dirty="0" smtClean="0"/>
              <a:t>(на р. </a:t>
            </a:r>
            <a:r>
              <a:rPr lang="uk-UA" dirty="0" err="1" smtClean="0"/>
              <a:t>Псьол</a:t>
            </a:r>
            <a:r>
              <a:rPr lang="uk-UA" dirty="0" smtClean="0"/>
              <a:t> є ще  3 місця з аналогічними умовами).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368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Теплові помпи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Використання теплових помп (за рахунок тепла Землі) для опалення індивідуальних житлових будинків (близько 25 тисяч в районі) дозволило б заощадити (теоретично) до 2000 млн. кВт/год. Це </a:t>
            </a:r>
            <a:r>
              <a:rPr lang="uk-UA" b="1" i="1" dirty="0" smtClean="0"/>
              <a:t>природній </a:t>
            </a:r>
            <a:r>
              <a:rPr lang="uk-UA" dirty="0" smtClean="0"/>
              <a:t>потенціал. Оцінка </a:t>
            </a:r>
            <a:r>
              <a:rPr lang="uk-UA" b="1" i="1" dirty="0" smtClean="0"/>
              <a:t>технічного</a:t>
            </a:r>
            <a:r>
              <a:rPr lang="uk-UA" dirty="0" smtClean="0"/>
              <a:t> та </a:t>
            </a:r>
            <a:r>
              <a:rPr lang="uk-UA" b="1" i="1" dirty="0" smtClean="0"/>
              <a:t>реального</a:t>
            </a:r>
            <a:r>
              <a:rPr lang="uk-UA" dirty="0" smtClean="0"/>
              <a:t> потенціалів співпадає, оскільки реалізація його цілком реальна: введення в дію 100 нових будинків, обладнаних тепловими помпами, і використання на фермах району вторинного тепла молока корів. (2,4 млн.кВт/год.)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6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Аналіз світових тенденцій щодо енергозабезпечення дозволяє відзначити суттєві розбіжності в окремих регіонах як у кількості енергії,що споживається, так і у самій структурі виробництва.</a:t>
            </a:r>
          </a:p>
          <a:p>
            <a:r>
              <a:rPr lang="uk-UA" dirty="0" smtClean="0"/>
              <a:t>Теплова енергетика в світі є найбільш розповсюдженою – 62,6%, але в окремих регіонах більша частина електроенергії виробляється на електростанціях інших типів</a:t>
            </a:r>
          </a:p>
          <a:p>
            <a:r>
              <a:rPr lang="uk-UA" dirty="0" smtClean="0"/>
              <a:t>(Південна Африка – 80% всього енергопостачання припадає на гідроенергетику,це в 4р. більше, чим припадає на теплоенергетику і в 50 разів більше ніж атомну.  Проживає 15% людства в Африці і використовує 3% всієї електроенергії.</a:t>
            </a:r>
          </a:p>
          <a:p>
            <a:r>
              <a:rPr lang="uk-UA" dirty="0" smtClean="0"/>
              <a:t>Північна Америка ті Європа ( </a:t>
            </a:r>
            <a:r>
              <a:rPr lang="uk-UA" dirty="0" err="1" smtClean="0"/>
              <a:t>п»ята</a:t>
            </a:r>
            <a:r>
              <a:rPr lang="uk-UA" dirty="0" smtClean="0"/>
              <a:t> частина населення планети) споживає більш як 50% всього </a:t>
            </a:r>
            <a:r>
              <a:rPr lang="uk-UA" dirty="0" err="1" smtClean="0"/>
              <a:t>енерговиробництва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183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 smtClean="0"/>
              <a:t>Геотермальна енергія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Прогнозна потенційна потужність можливих систем  теплопостачання на базі тільки </a:t>
            </a:r>
            <a:r>
              <a:rPr lang="uk-UA" dirty="0" err="1" smtClean="0"/>
              <a:t>Глинсько-Розбишевського</a:t>
            </a:r>
            <a:r>
              <a:rPr lang="uk-UA" dirty="0" smtClean="0"/>
              <a:t> нафтового родовища </a:t>
            </a:r>
            <a:r>
              <a:rPr lang="uk-UA" dirty="0"/>
              <a:t>оцінюється в 9,2 </a:t>
            </a:r>
            <a:r>
              <a:rPr lang="uk-UA" dirty="0" smtClean="0"/>
              <a:t>млн.кВт, що є еквівалентним 9,9тис. т. </a:t>
            </a:r>
            <a:r>
              <a:rPr lang="uk-UA" dirty="0" err="1" smtClean="0"/>
              <a:t>у.п</a:t>
            </a:r>
            <a:r>
              <a:rPr lang="uk-UA" dirty="0" smtClean="0"/>
              <a:t>. ( близько 4,5 млн. кВт годин, теплова потужність – до 5 МВт).</a:t>
            </a:r>
          </a:p>
          <a:p>
            <a:r>
              <a:rPr lang="uk-UA" dirty="0" smtClean="0"/>
              <a:t>Інші родовища є газовими та газоконденсатними. Їх потенціал оцінюється приблизно до 100 </a:t>
            </a:r>
            <a:r>
              <a:rPr lang="uk-UA" dirty="0" err="1" smtClean="0"/>
              <a:t>тис.т.у.п</a:t>
            </a:r>
            <a:r>
              <a:rPr lang="uk-UA" dirty="0" smtClean="0"/>
              <a:t>. (до 80 млн. кВт/годин). Для першочергового освоєння рекомендується 10-12 свердловин з потенційною потужністю систем теплопостачання близько 9 МВт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269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u="sng" dirty="0" smtClean="0"/>
              <a:t>Інші вторинні енергоресурси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Спалюваний у факелах попутний газ нафтового та газового родовищ (50 тис. та 2-3 тис. </a:t>
            </a:r>
            <a:r>
              <a:rPr lang="uk-UA" dirty="0" err="1" smtClean="0"/>
              <a:t>куб.м</a:t>
            </a:r>
            <a:r>
              <a:rPr lang="uk-UA" dirty="0" smtClean="0"/>
              <a:t> щодоби; можна отримати 180 млн. кВт/год. </a:t>
            </a:r>
            <a:r>
              <a:rPr lang="uk-UA" dirty="0"/>
              <a:t>н</a:t>
            </a:r>
            <a:r>
              <a:rPr lang="uk-UA" dirty="0" smtClean="0"/>
              <a:t>а рік), технологічне тепло ряду  промислових підприємств та сільськогосподарських виробництв.</a:t>
            </a:r>
          </a:p>
          <a:p>
            <a:r>
              <a:rPr lang="uk-UA" dirty="0" smtClean="0"/>
              <a:t>Інші можливості біомаси, крім використання біогазу, отриманого з відходів  тваринництва.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844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1,4 тис. відходів переробки соняшника</a:t>
            </a:r>
            <a:r>
              <a:rPr lang="uk-UA" dirty="0"/>
              <a:t>, гречки, проса</a:t>
            </a:r>
            <a:r>
              <a:rPr lang="uk-UA" dirty="0" smtClean="0"/>
              <a:t>.  Можна отримати всього біля 1  </a:t>
            </a:r>
            <a:r>
              <a:rPr lang="uk-UA" dirty="0" err="1" smtClean="0"/>
              <a:t>тис.куб</a:t>
            </a:r>
            <a:r>
              <a:rPr lang="uk-UA" dirty="0" smtClean="0"/>
              <a:t>. м газоподібного палива.</a:t>
            </a:r>
          </a:p>
          <a:p>
            <a:r>
              <a:rPr lang="uk-UA" dirty="0" smtClean="0"/>
              <a:t>Оцінка </a:t>
            </a:r>
            <a:r>
              <a:rPr lang="uk-UA" b="1" i="1" dirty="0" smtClean="0"/>
              <a:t>природного</a:t>
            </a:r>
            <a:r>
              <a:rPr lang="uk-UA" dirty="0" smtClean="0"/>
              <a:t> потенціалу біомаси: на 100 га угідь із яких 65 га рілля,  відходи рослинництва становлять 115т проти 2800т – в тваринництві, тобто в 25 разів менше. Приблизно по району тільки 7 млн.кВт/годин проти170, які можна отримати з гною.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08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70-80% електроенергії , що споживається в районі можна отримати із власних джерел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541104"/>
              </p:ext>
            </p:extLst>
          </p:nvPr>
        </p:nvGraphicFramePr>
        <p:xfrm>
          <a:off x="539552" y="1600200"/>
          <a:ext cx="814724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1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ЕНЕРГОРЕСУРС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ПРИРОДНИЙ</a:t>
                      </a:r>
                      <a:r>
                        <a:rPr lang="uk-UA" baseline="0" dirty="0" smtClean="0"/>
                        <a:t> ПОТЕНЦІАЛ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ТЕХНІЧНИЙ</a:t>
                      </a:r>
                      <a:r>
                        <a:rPr lang="uk-UA" baseline="0" dirty="0" smtClean="0"/>
                        <a:t> ПОТЕНЦІАЛ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РЕАЛЬНИЙ ПОТЕНЦІАЛ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БІОГАЗ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275-520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60-110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1,6-2,3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СОНЦЕ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ТЕПЛОВІ ПОМПИ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ТЕПЛО ЗЕМЛІ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 визнач.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ЕНЕРГІЯ БІОМАСИ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</a:t>
                      </a:r>
                      <a:r>
                        <a:rPr lang="uk-UA" baseline="0" dirty="0" smtClean="0"/>
                        <a:t> визнач.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 визнач.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ВТОРИННІ РЕСУРСИ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 визнач.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ВСЬОГО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1057,3-1302,3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174,9-225,9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75,8-76,5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726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err="1" smtClean="0"/>
              <a:t>Еколого-економічні</a:t>
            </a:r>
            <a:r>
              <a:rPr lang="uk-UA" sz="3200" dirty="0" smtClean="0"/>
              <a:t> оцінки виробництва електроенергії за рахунок відновлювальних та вторинних енергоресурсів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/>
              <a:t>Встановлена потужність електроагрегатів (Мвт)</a:t>
            </a:r>
            <a:endParaRPr lang="ru-RU" sz="2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76782"/>
              </p:ext>
            </p:extLst>
          </p:nvPr>
        </p:nvGraphicFramePr>
        <p:xfrm>
          <a:off x="1691680" y="2204863"/>
          <a:ext cx="60960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67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ЕНЕРГОРЕСУРС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ПРИРОДНИЙ</a:t>
                      </a:r>
                      <a:r>
                        <a:rPr lang="uk-UA" baseline="0" dirty="0" smtClean="0"/>
                        <a:t> ПОТЕНЦІАЛ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ТЕХНІЧНИЙ</a:t>
                      </a:r>
                      <a:r>
                        <a:rPr lang="uk-UA" baseline="0" dirty="0" smtClean="0"/>
                        <a:t> ПОТЕНЦІАЛ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РЕАЛЬНИЙ ПОТЕНЦІАЛ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БІОГАЗ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180-340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36-67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СОНЦЕ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ТЕПЛОВІ ПОМПИ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ТЕПЛО ЗЕМЛІ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ЕНЕРГІЯ БІОМАСИ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ВТОРИННІ РЕСУРСИ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342,4-502,4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ВСЬОГО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65-96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512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Середні показники збитків від викиду однієї тони характерних для енергетичних підприємств забруднювачів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3854"/>
              </p:ext>
            </p:extLst>
          </p:nvPr>
        </p:nvGraphicFramePr>
        <p:xfrm>
          <a:off x="683568" y="1988839"/>
          <a:ext cx="8229600" cy="313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r>
                        <a:rPr lang="uk-UA" dirty="0" smtClean="0"/>
                        <a:t>Інгредієнти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Питомі економічні збитки ($/т)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Обчислені</a:t>
                      </a:r>
                      <a:r>
                        <a:rPr lang="uk-UA" baseline="0" dirty="0" smtClean="0"/>
                        <a:t> екологічні збитки (</a:t>
                      </a:r>
                      <a:r>
                        <a:rPr lang="uk-UA" baseline="0" dirty="0" err="1" smtClean="0"/>
                        <a:t>е.о</a:t>
                      </a:r>
                      <a:r>
                        <a:rPr lang="uk-UA" baseline="0" dirty="0" smtClean="0"/>
                        <a:t>./т)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Питомі економічні збитки від 1 </a:t>
                      </a:r>
                      <a:r>
                        <a:rPr lang="uk-UA" dirty="0" err="1" smtClean="0"/>
                        <a:t>е.о</a:t>
                      </a:r>
                      <a:r>
                        <a:rPr lang="uk-UA" dirty="0" smtClean="0"/>
                        <a:t>. (в центах)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Сірчаний ангідрид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170-250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960 000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Оксид азоту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250-375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1 422 000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Вуглеводні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225-340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1 485 000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928">
                <a:tc>
                  <a:txBody>
                    <a:bodyPr/>
                    <a:lstStyle/>
                    <a:p>
                      <a:r>
                        <a:rPr lang="uk-UA" dirty="0" smtClean="0"/>
                        <a:t>Оксид вуглецю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90-125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r>
                        <a:rPr lang="uk-UA" baseline="0" dirty="0" smtClean="0"/>
                        <a:t> 026 000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0,012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991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Середні показники збитків від викиду 1 тони забруднювачів у повітряний басейн складають 1,2 </a:t>
            </a:r>
            <a:r>
              <a:rPr lang="uk-UA" dirty="0" err="1" smtClean="0"/>
              <a:t>мегаентропійних</a:t>
            </a:r>
            <a:r>
              <a:rPr lang="uk-UA" dirty="0" smtClean="0"/>
              <a:t> одиниць (</a:t>
            </a:r>
            <a:r>
              <a:rPr lang="uk-UA" dirty="0" err="1" smtClean="0"/>
              <a:t>Мео</a:t>
            </a:r>
            <a:r>
              <a:rPr lang="uk-UA" dirty="0" smtClean="0"/>
              <a:t>), а значення питомих економічних збитків від 1 </a:t>
            </a:r>
            <a:r>
              <a:rPr lang="uk-UA" dirty="0" err="1" smtClean="0"/>
              <a:t>е.о</a:t>
            </a:r>
            <a:r>
              <a:rPr lang="uk-UA" dirty="0" smtClean="0"/>
              <a:t>. – 0,02центів, або </a:t>
            </a:r>
            <a:r>
              <a:rPr lang="en-US" dirty="0" smtClean="0"/>
              <a:t>$</a:t>
            </a:r>
            <a:r>
              <a:rPr lang="uk-UA" dirty="0" smtClean="0"/>
              <a:t> 200 за одну </a:t>
            </a:r>
            <a:r>
              <a:rPr lang="uk-UA" dirty="0" err="1" smtClean="0"/>
              <a:t>Мео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144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Викиди у повітряний басейн на </a:t>
            </a:r>
            <a:br>
              <a:rPr lang="uk-UA" b="1" dirty="0" smtClean="0"/>
            </a:br>
            <a:r>
              <a:rPr lang="uk-UA" b="1" dirty="0" smtClean="0"/>
              <a:t>1 Мвт потужності ТЕС ( у тонах)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717185"/>
              </p:ext>
            </p:extLst>
          </p:nvPr>
        </p:nvGraphicFramePr>
        <p:xfrm>
          <a:off x="457200" y="212344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smtClean="0"/>
                        <a:t>Викиди у повітряний басейн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</a:t>
                      </a:r>
                      <a:r>
                        <a:rPr lang="uk-UA" baseline="0" dirty="0" smtClean="0"/>
                        <a:t> газі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 мазуті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Едектростанція</a:t>
                      </a:r>
                      <a:r>
                        <a:rPr lang="uk-UA" dirty="0" smtClean="0"/>
                        <a:t> на вугіллі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Сумарний викид (оксиди сірки, азоту, вуглецю та твердих часток),т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165,7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374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Екологічний ефект (відвернуті викиди у повітряний басейн забруднюючих речовин)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9433"/>
              </p:ext>
            </p:extLst>
          </p:nvPr>
        </p:nvGraphicFramePr>
        <p:xfrm>
          <a:off x="539552" y="2492896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 газі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 мазуті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Елекстостанція</a:t>
                      </a:r>
                      <a:r>
                        <a:rPr lang="uk-UA" dirty="0" smtClean="0"/>
                        <a:t> на вугіллі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Теоретично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4 280 – 6 280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26 022 – 38 182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56 736 – 83 248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81ё2,5 – 1 200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4 940 – 7 296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10 771 – 15 907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Найближчим часом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1 284,4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2 800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603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Відвернуті економічні збитки за рахунок використання в районі вторинних ресурсів ( в перерахунку на </a:t>
            </a:r>
            <a:r>
              <a:rPr lang="uk-UA" sz="3200" dirty="0" err="1" smtClean="0"/>
              <a:t>доллар</a:t>
            </a:r>
            <a:r>
              <a:rPr lang="uk-UA" sz="3200" dirty="0" smtClean="0"/>
              <a:t> США)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64789"/>
              </p:ext>
            </p:extLst>
          </p:nvPr>
        </p:nvGraphicFramePr>
        <p:xfrm>
          <a:off x="1691680" y="198884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 газі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 на мазуті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Електростанція</a:t>
                      </a:r>
                      <a:r>
                        <a:rPr lang="uk-UA" baseline="0" dirty="0" smtClean="0"/>
                        <a:t> на вугіллі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Теоретично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1 027 200 – 1507</a:t>
                      </a:r>
                      <a:r>
                        <a:rPr lang="uk-UA" baseline="0" dirty="0" smtClean="0"/>
                        <a:t> 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6 245 376 -  </a:t>
                      </a:r>
                    </a:p>
                    <a:p>
                      <a:r>
                        <a:rPr lang="uk-UA" dirty="0" smtClean="0"/>
                        <a:t>9</a:t>
                      </a:r>
                      <a:r>
                        <a:rPr lang="uk-UA" baseline="0" dirty="0" smtClean="0"/>
                        <a:t> 163 776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13 616 563 – </a:t>
                      </a:r>
                    </a:p>
                    <a:p>
                      <a:r>
                        <a:rPr lang="uk-UA" dirty="0" smtClean="0"/>
                        <a:t>19 979 443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Реально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195 000 –</a:t>
                      </a:r>
                    </a:p>
                    <a:p>
                      <a:r>
                        <a:rPr lang="uk-UA" dirty="0" smtClean="0"/>
                        <a:t>288 000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1 185 600</a:t>
                      </a:r>
                      <a:r>
                        <a:rPr lang="uk-UA" baseline="0" dirty="0" smtClean="0"/>
                        <a:t> – </a:t>
                      </a:r>
                    </a:p>
                    <a:p>
                      <a:r>
                        <a:rPr lang="uk-UA" baseline="0" dirty="0" smtClean="0"/>
                        <a:t>1 751 040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2 584 920 – </a:t>
                      </a:r>
                    </a:p>
                    <a:p>
                      <a:r>
                        <a:rPr lang="uk-UA" dirty="0" smtClean="0"/>
                        <a:t>3 817 728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Найближчим часом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r>
                        <a:rPr lang="uk-UA" baseline="0" dirty="0" smtClean="0"/>
                        <a:t> 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308 256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672 079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7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Викопне паливо – 90% серед комерційних джерел енергії</a:t>
            </a:r>
          </a:p>
          <a:p>
            <a:r>
              <a:rPr lang="uk-UA" dirty="0" smtClean="0"/>
              <a:t>Спалювання біомаси (обігрів житла, приготування їжі та </a:t>
            </a:r>
            <a:r>
              <a:rPr lang="uk-UA" dirty="0" err="1" smtClean="0"/>
              <a:t>інш</a:t>
            </a:r>
            <a:r>
              <a:rPr lang="uk-UA" dirty="0" smtClean="0"/>
              <a:t>.) – 15% світового енергоспоживання</a:t>
            </a:r>
          </a:p>
          <a:p>
            <a:r>
              <a:rPr lang="uk-UA" dirty="0" smtClean="0"/>
              <a:t>За рахунок видобутку власних традиційних енергоресурсів Україна </a:t>
            </a:r>
            <a:r>
              <a:rPr lang="uk-UA" dirty="0" err="1" smtClean="0"/>
              <a:t>забеспечує</a:t>
            </a:r>
            <a:r>
              <a:rPr lang="uk-UA" dirty="0" smtClean="0"/>
              <a:t> свої потреби на 45% (причому через складні гірничо-геологічні умови собівартість палива в Україні є суттєво вищою, ніж в інших країнах.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974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70-80% </a:t>
            </a:r>
            <a:r>
              <a:rPr lang="uk-UA" dirty="0" err="1" smtClean="0"/>
              <a:t>задовільняються</a:t>
            </a:r>
            <a:r>
              <a:rPr lang="uk-UA" dirty="0" smtClean="0"/>
              <a:t> внутрішні потреби району за рахунок власних невикористаних ресурсів</a:t>
            </a:r>
          </a:p>
          <a:p>
            <a:r>
              <a:rPr lang="uk-UA" dirty="0" smtClean="0"/>
              <a:t>Відвернуті екологічні збитки становлять до 21,0млн.грн.</a:t>
            </a:r>
          </a:p>
          <a:p>
            <a:r>
              <a:rPr lang="uk-UA" dirty="0" smtClean="0"/>
              <a:t>Поліпшення </a:t>
            </a:r>
            <a:r>
              <a:rPr lang="uk-UA" dirty="0" err="1" smtClean="0"/>
              <a:t>здоров»я</a:t>
            </a:r>
            <a:r>
              <a:rPr lang="uk-UA" dirty="0" smtClean="0"/>
              <a:t> населення</a:t>
            </a:r>
          </a:p>
          <a:p>
            <a:r>
              <a:rPr lang="uk-UA" dirty="0" smtClean="0"/>
              <a:t>Підвищення продуктивності с/г потенціалу</a:t>
            </a:r>
          </a:p>
          <a:p>
            <a:r>
              <a:rPr lang="uk-UA" dirty="0" smtClean="0"/>
              <a:t>Збільшення </a:t>
            </a:r>
            <a:r>
              <a:rPr lang="uk-UA" smtClean="0"/>
              <a:t>робочих місць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239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1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Два шляхи зменшення собівартості продукції українських підприємств: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1.По-перше зменшення, за рахунок реалізації наявного потенціалу енергозбереження, енергоємності внутрішнього валового продукту (ВВП), яка на сьогодні більш як вдвічі перевищує енергоємність в промислово-розвинутих країнах Західної Європи.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03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2. Реалізація можливості збільшення виробництва енергії за рахунок альтернативних та відновлювальних джерел, а також суттєвого поліпшення використання вторинних енергоресурсів.</a:t>
            </a:r>
          </a:p>
          <a:p>
            <a:endParaRPr lang="uk-UA" dirty="0"/>
          </a:p>
          <a:p>
            <a:r>
              <a:rPr lang="uk-UA" dirty="0" smtClean="0"/>
              <a:t>Завдання роботи полягає в оцінці можливостей залучення потенційних </a:t>
            </a:r>
            <a:r>
              <a:rPr lang="uk-UA" dirty="0" err="1" smtClean="0"/>
              <a:t>енергоджерел</a:t>
            </a:r>
            <a:r>
              <a:rPr lang="uk-UA" dirty="0" smtClean="0"/>
              <a:t> в окремому взятому регіоні.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79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Гадяцький район Полтавської області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Північно-східна частина Полтавської області Територія – 159518гектарів</a:t>
            </a:r>
          </a:p>
          <a:p>
            <a:r>
              <a:rPr lang="uk-UA" b="1" dirty="0" smtClean="0"/>
              <a:t>Економіка району:</a:t>
            </a:r>
          </a:p>
          <a:p>
            <a:r>
              <a:rPr lang="uk-UA" dirty="0" smtClean="0"/>
              <a:t>Сільське господарство – 88% території. </a:t>
            </a:r>
          </a:p>
          <a:p>
            <a:r>
              <a:rPr lang="uk-UA" dirty="0" smtClean="0"/>
              <a:t>Паливно-енергетичний комплекс – до відомих родовищ </a:t>
            </a:r>
            <a:r>
              <a:rPr lang="uk-UA" dirty="0" err="1" smtClean="0"/>
              <a:t>Глинсько-Розбишевського</a:t>
            </a:r>
            <a:r>
              <a:rPr lang="uk-UA" dirty="0" smtClean="0"/>
              <a:t>, Гадяцького, </a:t>
            </a:r>
            <a:r>
              <a:rPr lang="uk-UA" dirty="0" err="1" smtClean="0"/>
              <a:t>Харківецького</a:t>
            </a:r>
            <a:r>
              <a:rPr lang="uk-UA" dirty="0" smtClean="0"/>
              <a:t>, </a:t>
            </a:r>
            <a:r>
              <a:rPr lang="uk-UA" dirty="0" err="1" smtClean="0"/>
              <a:t>Клинсько-Сарського</a:t>
            </a:r>
            <a:r>
              <a:rPr lang="uk-UA" dirty="0" smtClean="0"/>
              <a:t>, </a:t>
            </a:r>
            <a:r>
              <a:rPr lang="uk-UA" dirty="0" err="1" smtClean="0"/>
              <a:t>Плішивецького</a:t>
            </a:r>
            <a:r>
              <a:rPr lang="uk-UA" dirty="0" smtClean="0"/>
              <a:t> недавно додалось ще одно – </a:t>
            </a:r>
            <a:r>
              <a:rPr lang="uk-UA" dirty="0" err="1" smtClean="0"/>
              <a:t>Валюхівське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 районному центрі розташовано декілька заводів по переробці сільгосппродукції та виробництву товарів широкого вжитку.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82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Енергопостачання району здійснюється від центральної мережі. Власні джерела виробництва електроенергії відсутні. В середньому район використовує в рік  близько 116 </a:t>
            </a:r>
            <a:r>
              <a:rPr lang="uk-UA" dirty="0" err="1" smtClean="0"/>
              <a:t>млн.квт</a:t>
            </a:r>
            <a:r>
              <a:rPr lang="uk-UA" dirty="0" smtClean="0"/>
              <a:t>/</a:t>
            </a:r>
            <a:r>
              <a:rPr lang="uk-UA" dirty="0" err="1" smtClean="0"/>
              <a:t>год</a:t>
            </a:r>
            <a:r>
              <a:rPr lang="uk-UA" dirty="0" smtClean="0"/>
              <a:t> електроенергії. Максимальна споживна потужність -</a:t>
            </a:r>
          </a:p>
          <a:p>
            <a:r>
              <a:rPr lang="uk-UA" dirty="0" smtClean="0"/>
              <a:t>18640 кВт.</a:t>
            </a:r>
          </a:p>
          <a:p>
            <a:r>
              <a:rPr lang="uk-UA" dirty="0" smtClean="0"/>
              <a:t>Основні споживачі енергії – нафтогазодобувне управління, газокомпресорна станція, газопромислове управління ( 35%  споживання електроенергії в районі).</a:t>
            </a:r>
          </a:p>
        </p:txBody>
      </p:sp>
    </p:spTree>
    <p:extLst>
      <p:ext uri="{BB962C8B-B14F-4D97-AF65-F5344CB8AC3E}">
        <p14:creationId xmlns:p14="http://schemas.microsoft.com/office/powerpoint/2010/main" val="274816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Аналіз умов та обсягів виробництва сільгосппродукції дає підстави стверджувати щодо можливостей  її нарощування.</a:t>
            </a:r>
            <a:endParaRPr lang="ru-RU" dirty="0"/>
          </a:p>
          <a:p>
            <a:r>
              <a:rPr lang="uk-UA" dirty="0" smtClean="0"/>
              <a:t>Як</a:t>
            </a:r>
            <a:r>
              <a:rPr lang="en-US" smtClean="0"/>
              <a:t> </a:t>
            </a:r>
            <a:r>
              <a:rPr lang="uk-UA" smtClean="0"/>
              <a:t> </a:t>
            </a:r>
            <a:r>
              <a:rPr lang="uk-UA" dirty="0" smtClean="0"/>
              <a:t>свідчить досвід розвинутих країн, збільшення виробництва сільськогосподарської продукції на 1% вимагає приросту споживання енергоресурсів на 2-3%.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18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Потенційні енергоносії району:</a:t>
            </a:r>
          </a:p>
          <a:p>
            <a:r>
              <a:rPr lang="uk-UA" dirty="0"/>
              <a:t> </a:t>
            </a:r>
            <a:r>
              <a:rPr lang="uk-UA" dirty="0" smtClean="0"/>
              <a:t>- виробництво біогазу з відходів тваринництва</a:t>
            </a:r>
          </a:p>
          <a:p>
            <a:r>
              <a:rPr lang="uk-UA" dirty="0"/>
              <a:t> </a:t>
            </a:r>
            <a:r>
              <a:rPr lang="uk-UA" dirty="0" smtClean="0"/>
              <a:t>- використання енергії річок (малі ГЕС)</a:t>
            </a:r>
          </a:p>
          <a:p>
            <a:r>
              <a:rPr lang="uk-UA" dirty="0"/>
              <a:t> </a:t>
            </a:r>
            <a:r>
              <a:rPr lang="uk-UA" dirty="0" smtClean="0"/>
              <a:t>- вітрова енергія та сонячна радіація</a:t>
            </a:r>
          </a:p>
          <a:p>
            <a:r>
              <a:rPr lang="uk-UA" dirty="0"/>
              <a:t> </a:t>
            </a:r>
            <a:r>
              <a:rPr lang="uk-UA" dirty="0" smtClean="0"/>
              <a:t>- теплові насоси</a:t>
            </a:r>
          </a:p>
          <a:p>
            <a:r>
              <a:rPr lang="uk-UA" dirty="0"/>
              <a:t> </a:t>
            </a:r>
            <a:r>
              <a:rPr lang="uk-UA" dirty="0" smtClean="0"/>
              <a:t>- геотермальна енергія</a:t>
            </a:r>
          </a:p>
          <a:p>
            <a:r>
              <a:rPr lang="uk-UA" dirty="0"/>
              <a:t> </a:t>
            </a:r>
            <a:r>
              <a:rPr lang="uk-UA" dirty="0" smtClean="0"/>
              <a:t>- залучення вторинних 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242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1608</Words>
  <Application>Microsoft Office PowerPoint</Application>
  <PresentationFormat>Екран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4" baseType="lpstr">
      <vt:lpstr>Arial</vt:lpstr>
      <vt:lpstr>Calibri</vt:lpstr>
      <vt:lpstr>Тема Office</vt:lpstr>
      <vt:lpstr>Методика оцінки доцільності енергосамозабезпечення окремих територіально-адміністративних одиниць</vt:lpstr>
      <vt:lpstr>Презентація PowerPoint</vt:lpstr>
      <vt:lpstr>Презентація PowerPoint</vt:lpstr>
      <vt:lpstr>Два шляхи зменшення собівартості продукції українських підприємств:</vt:lpstr>
      <vt:lpstr>Презентація PowerPoint</vt:lpstr>
      <vt:lpstr>Гадяцький район Полтавської області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Вітер</vt:lpstr>
      <vt:lpstr>Презентація PowerPoint</vt:lpstr>
      <vt:lpstr>Презентація PowerPoint</vt:lpstr>
      <vt:lpstr>СОНЦЕ</vt:lpstr>
      <vt:lpstr>Презентація PowerPoint</vt:lpstr>
      <vt:lpstr>Презентація PowerPoint</vt:lpstr>
      <vt:lpstr>Теплові помпи</vt:lpstr>
      <vt:lpstr>Геотермальна енергія</vt:lpstr>
      <vt:lpstr>Інші вторинні енергоресурси</vt:lpstr>
      <vt:lpstr>Презентація PowerPoint</vt:lpstr>
      <vt:lpstr>70-80% електроенергії , що споживається в районі можна отримати із власних джерел</vt:lpstr>
      <vt:lpstr>Еколого-економічні оцінки виробництва електроенергії за рахунок відновлювальних та вторинних енергоресурсів</vt:lpstr>
      <vt:lpstr>Середні показники збитків від викиду однієї тони характерних для енергетичних підприємств забруднювачів</vt:lpstr>
      <vt:lpstr>Презентація PowerPoint</vt:lpstr>
      <vt:lpstr>Викиди у повітряний басейн на  1 Мвт потужності ТЕС ( у тонах)</vt:lpstr>
      <vt:lpstr>Екологічний ефект (відвернуті викиди у повітряний басейн забруднюючих речовин)</vt:lpstr>
      <vt:lpstr>Відвернуті економічні збитки за рахунок використання в районі вторинних ресурсів ( в перерахунку на доллар США)</vt:lpstr>
      <vt:lpstr>ВИСНОВКИ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оцінки доцільності енергосамозабезпечення окремих територіально-адміністративних одиниць</dc:title>
  <dc:creator>EVM</dc:creator>
  <cp:lastModifiedBy>Олена Волошкіна</cp:lastModifiedBy>
  <cp:revision>47</cp:revision>
  <dcterms:created xsi:type="dcterms:W3CDTF">2016-10-11T06:39:45Z</dcterms:created>
  <dcterms:modified xsi:type="dcterms:W3CDTF">2018-12-19T09:24:31Z</dcterms:modified>
</cp:coreProperties>
</file>