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21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E19-D7E7-4D23-8038-63F1C37F8E1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18A2-FEF1-4807-B0CD-AE9F99BC150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E19-D7E7-4D23-8038-63F1C37F8E1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18A2-FEF1-4807-B0CD-AE9F99BC150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E19-D7E7-4D23-8038-63F1C37F8E1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18A2-FEF1-4807-B0CD-AE9F99BC150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E19-D7E7-4D23-8038-63F1C37F8E1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18A2-FEF1-4807-B0CD-AE9F99BC150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E19-D7E7-4D23-8038-63F1C37F8E1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18A2-FEF1-4807-B0CD-AE9F99BC150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E19-D7E7-4D23-8038-63F1C37F8E1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18A2-FEF1-4807-B0CD-AE9F99BC150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E19-D7E7-4D23-8038-63F1C37F8E1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18A2-FEF1-4807-B0CD-AE9F99BC150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E19-D7E7-4D23-8038-63F1C37F8E1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18A2-FEF1-4807-B0CD-AE9F99BC150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E19-D7E7-4D23-8038-63F1C37F8E1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18A2-FEF1-4807-B0CD-AE9F99BC150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E19-D7E7-4D23-8038-63F1C37F8E1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18A2-FEF1-4807-B0CD-AE9F99BC150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8E19-D7E7-4D23-8038-63F1C37F8E1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018A2-FEF1-4807-B0CD-AE9F99BC150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48E19-D7E7-4D23-8038-63F1C37F8E12}" type="datetimeFigureOut">
              <a:rPr lang="ru-RU" smtClean="0"/>
              <a:pPr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018A2-FEF1-4807-B0CD-AE9F99BC150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uk-UA" dirty="0" smtClean="0">
                <a:solidFill>
                  <a:srgbClr val="FF0000"/>
                </a:solidFill>
              </a:rPr>
              <a:t>балансоване природокористування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Методи очищення води і стічних вод для підживлення замкнутих </a:t>
            </a:r>
            <a:r>
              <a:rPr lang="uk-UA" dirty="0" err="1" smtClean="0">
                <a:solidFill>
                  <a:schemeClr val="tx1"/>
                </a:solidFill>
              </a:rPr>
              <a:t>зворотніх</a:t>
            </a:r>
            <a:r>
              <a:rPr lang="uk-UA" dirty="0" smtClean="0">
                <a:solidFill>
                  <a:schemeClr val="tx1"/>
                </a:solidFill>
              </a:rPr>
              <a:t> систем теплообмінного водопостачання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Переважними формами в закритих теплообмінних апаратах і трубах є бактерії ( переважно </a:t>
            </a:r>
            <a:r>
              <a:rPr lang="uk-UA" dirty="0" err="1" smtClean="0"/>
              <a:t>зооглійні</a:t>
            </a:r>
            <a:r>
              <a:rPr lang="uk-UA" dirty="0" smtClean="0"/>
              <a:t> і нитчасті); можуть бути також інфузорії і хробаки. Також сюди можуть заноситися з </a:t>
            </a:r>
            <a:r>
              <a:rPr lang="uk-UA" dirty="0" err="1" smtClean="0"/>
              <a:t>градирен</a:t>
            </a:r>
            <a:r>
              <a:rPr lang="uk-UA" dirty="0" smtClean="0"/>
              <a:t>  прилиплі водорості і механічні домішки. На градирнях біологічні </a:t>
            </a:r>
            <a:r>
              <a:rPr lang="uk-UA" dirty="0" err="1" smtClean="0"/>
              <a:t>обрастання</a:t>
            </a:r>
            <a:r>
              <a:rPr lang="uk-UA" dirty="0" smtClean="0"/>
              <a:t> можуть складатися як з бактерій, так і з водоростей – </a:t>
            </a:r>
            <a:r>
              <a:rPr lang="uk-UA" dirty="0" err="1" smtClean="0"/>
              <a:t>синьозелених</a:t>
            </a:r>
            <a:r>
              <a:rPr lang="uk-UA" dirty="0" smtClean="0"/>
              <a:t>, зелених і діатомових.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err="1" smtClean="0"/>
              <a:t>Біообрастання</a:t>
            </a:r>
            <a:r>
              <a:rPr lang="uk-UA" dirty="0" smtClean="0"/>
              <a:t> знижує теплопередачу, зменшує ефективність роботи градирень, інтенсифікує корозію металу і бетону. На внутрішній поверхні труб утворюються відкладення,що знижують пропускну здатність і збільшують витрату енергії на перекачування води.</a:t>
            </a:r>
          </a:p>
          <a:p>
            <a:r>
              <a:rPr lang="uk-UA" dirty="0" smtClean="0"/>
              <a:t>В системах промислового водопостачання важливу роль відіграють </a:t>
            </a:r>
            <a:r>
              <a:rPr lang="uk-UA" b="1" dirty="0" err="1" smtClean="0"/>
              <a:t>нитріфікуючі</a:t>
            </a:r>
            <a:r>
              <a:rPr lang="uk-UA" b="1" dirty="0" smtClean="0"/>
              <a:t> і </a:t>
            </a:r>
            <a:r>
              <a:rPr lang="uk-UA" b="1" dirty="0" err="1" smtClean="0"/>
              <a:t>сульфатовідновлюючі</a:t>
            </a:r>
            <a:r>
              <a:rPr lang="uk-UA" b="1" dirty="0" smtClean="0"/>
              <a:t> бактерії, а також </a:t>
            </a:r>
            <a:r>
              <a:rPr lang="uk-UA" b="1" dirty="0" err="1" smtClean="0"/>
              <a:t>залізо-</a:t>
            </a:r>
            <a:r>
              <a:rPr lang="uk-UA" b="1" dirty="0" smtClean="0"/>
              <a:t> і </a:t>
            </a:r>
            <a:r>
              <a:rPr lang="uk-UA" b="1" dirty="0" err="1" smtClean="0"/>
              <a:t>сульфатобактерії</a:t>
            </a:r>
            <a:r>
              <a:rPr lang="uk-UA" b="1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Бактерії, що </a:t>
            </a:r>
            <a:r>
              <a:rPr lang="uk-UA" b="1" dirty="0" err="1" smtClean="0"/>
              <a:t>нитрифікують</a:t>
            </a:r>
            <a:r>
              <a:rPr lang="uk-UA" dirty="0" smtClean="0"/>
              <a:t>, мають два </a:t>
            </a:r>
            <a:r>
              <a:rPr lang="uk-UA" dirty="0" err="1" smtClean="0"/>
              <a:t>разновиди</a:t>
            </a:r>
            <a:r>
              <a:rPr lang="uk-UA" dirty="0" smtClean="0"/>
              <a:t>; одна з них окислює солі амонію в нітрити, а друга – нітрити в нітрати.</a:t>
            </a:r>
          </a:p>
          <a:p>
            <a:r>
              <a:rPr lang="uk-UA" b="1" dirty="0" smtClean="0"/>
              <a:t>Залізобактерії</a:t>
            </a:r>
            <a:r>
              <a:rPr lang="uk-UA" dirty="0" smtClean="0"/>
              <a:t> асимілюють розчинені солі заліза і видаляють його у вигляді гідроокису заліза, викликаючи тим самим заростання водопровідних труб і утворення в них горбистих відкладень.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b="1" dirty="0" err="1" smtClean="0"/>
              <a:t>Сульфатовідновлюючі</a:t>
            </a:r>
            <a:r>
              <a:rPr lang="uk-UA" dirty="0" smtClean="0"/>
              <a:t> бактерії одночасно окисляють органічні сполуки і відновлюють сірчисті </a:t>
            </a:r>
            <a:r>
              <a:rPr lang="uk-UA" dirty="0" err="1" smtClean="0"/>
              <a:t>з”єднання</a:t>
            </a:r>
            <a:r>
              <a:rPr lang="uk-UA" dirty="0" smtClean="0"/>
              <a:t> до сірководню, часто викликаючи корозію зовнішньої, а іноді і внутрішньої поверхні  прокладених у </a:t>
            </a:r>
            <a:r>
              <a:rPr lang="uk-UA" dirty="0" err="1" smtClean="0"/>
              <a:t>грунті</a:t>
            </a:r>
            <a:r>
              <a:rPr lang="uk-UA" dirty="0" smtClean="0"/>
              <a:t> водопровідних труб.</a:t>
            </a:r>
          </a:p>
          <a:p>
            <a:r>
              <a:rPr lang="uk-UA" b="1" dirty="0" err="1" smtClean="0"/>
              <a:t>Сульфатобактерії</a:t>
            </a:r>
            <a:r>
              <a:rPr lang="uk-UA" b="1" dirty="0" smtClean="0"/>
              <a:t> </a:t>
            </a:r>
            <a:r>
              <a:rPr lang="uk-UA" dirty="0" smtClean="0"/>
              <a:t>перетворюють елементарну сірку, що може міститися в природній воді чи утворюватися  при окисленні сірководню, у сірчану кислоту, здатну надалі викликати корозію металевих і бетонних поверхонь споруд.</a:t>
            </a:r>
          </a:p>
          <a:p>
            <a:r>
              <a:rPr lang="uk-UA" dirty="0" smtClean="0"/>
              <a:t>Самим небажаним мешканцем  трубопроводів </a:t>
            </a:r>
            <a:r>
              <a:rPr lang="uk-UA" dirty="0" err="1" smtClean="0"/>
              <a:t>зворотніх</a:t>
            </a:r>
            <a:r>
              <a:rPr lang="uk-UA" dirty="0" smtClean="0"/>
              <a:t> систем є молюск </a:t>
            </a:r>
            <a:r>
              <a:rPr lang="uk-UA" dirty="0" err="1" smtClean="0"/>
              <a:t>дрейсена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Коли скидання з </a:t>
            </a:r>
            <a:r>
              <a:rPr lang="uk-UA" dirty="0" err="1" smtClean="0"/>
              <a:t>зворотніх</a:t>
            </a:r>
            <a:r>
              <a:rPr lang="uk-UA" dirty="0" smtClean="0"/>
              <a:t> </a:t>
            </a:r>
            <a:r>
              <a:rPr lang="uk-UA" dirty="0" err="1" smtClean="0"/>
              <a:t>ситем</a:t>
            </a:r>
            <a:r>
              <a:rPr lang="uk-UA" dirty="0" smtClean="0"/>
              <a:t> водопостачання обмежено для профілактики цвітіння </a:t>
            </a:r>
            <a:r>
              <a:rPr lang="uk-UA" dirty="0" err="1" smtClean="0"/>
              <a:t>зворотньої</a:t>
            </a:r>
            <a:r>
              <a:rPr lang="uk-UA" dirty="0" smtClean="0"/>
              <a:t> води вводять  на вході в систему хімічні препарати. З неорганічних гербіцидів найбільш ефективний є арсенат натрію в концентраціях 1-6 мг/л, що викликає  загибель у всій масі води багатьох водяних рослин і особливо представників нижчих. В окремих випадках також використовують гіпс, хлорати, </a:t>
            </a:r>
            <a:r>
              <a:rPr lang="uk-UA" dirty="0" err="1" smtClean="0"/>
              <a:t>перборати</a:t>
            </a:r>
            <a:r>
              <a:rPr lang="uk-UA" dirty="0" smtClean="0"/>
              <a:t>, мідний купорос і інші речовини.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Для очищення водойм та водотоків від водоростей у воду  вводять поліметалеві </a:t>
            </a:r>
            <a:r>
              <a:rPr lang="uk-UA" dirty="0" err="1" smtClean="0"/>
              <a:t>мідьвміщюючі</a:t>
            </a:r>
            <a:r>
              <a:rPr lang="uk-UA" dirty="0" smtClean="0"/>
              <a:t> рудні концентрати: мідистий окис цинку, що містить іони С</a:t>
            </a:r>
            <a:r>
              <a:rPr lang="en-US" dirty="0" err="1" smtClean="0"/>
              <a:t>u,Zn</a:t>
            </a:r>
            <a:r>
              <a:rPr lang="en-US" dirty="0" smtClean="0"/>
              <a:t>, </a:t>
            </a:r>
            <a:r>
              <a:rPr lang="en-US" dirty="0" err="1" smtClean="0"/>
              <a:t>Au,Ag</a:t>
            </a:r>
            <a:r>
              <a:rPr lang="uk-UA" dirty="0" smtClean="0"/>
              <a:t> і </a:t>
            </a:r>
            <a:r>
              <a:rPr lang="uk-UA" dirty="0" err="1" smtClean="0"/>
              <a:t>конжольский</a:t>
            </a:r>
            <a:r>
              <a:rPr lang="uk-UA" dirty="0" smtClean="0"/>
              <a:t> концентрат, що містить іони С</a:t>
            </a:r>
            <a:r>
              <a:rPr lang="en-US" dirty="0" err="1" smtClean="0"/>
              <a:t>u,Zn</a:t>
            </a:r>
            <a:r>
              <a:rPr lang="en-US" dirty="0" smtClean="0"/>
              <a:t>, Ag</a:t>
            </a:r>
            <a:r>
              <a:rPr lang="uk-UA" dirty="0" smtClean="0"/>
              <a:t> </a:t>
            </a:r>
            <a:r>
              <a:rPr lang="en-US" dirty="0" smtClean="0"/>
              <a:t>,</a:t>
            </a:r>
            <a:r>
              <a:rPr lang="en-US" dirty="0" err="1" smtClean="0"/>
              <a:t>Sn,Pb</a:t>
            </a:r>
            <a:r>
              <a:rPr lang="uk-UA" dirty="0" smtClean="0"/>
              <a:t>. Концентрація 3-4,5мг/л знижує кількість водоростей через 28 днів на 95-99%.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У промислових водоймах і в </a:t>
            </a:r>
            <a:r>
              <a:rPr lang="uk-UA" dirty="0" err="1" smtClean="0"/>
              <a:t>зворотніх</a:t>
            </a:r>
            <a:r>
              <a:rPr lang="uk-UA" dirty="0" smtClean="0"/>
              <a:t> системах водопостачання найбільш розповсюдженим і ефективним засобом для усунення </a:t>
            </a:r>
            <a:r>
              <a:rPr lang="uk-UA" dirty="0" err="1" smtClean="0"/>
              <a:t>біообрастання</a:t>
            </a:r>
            <a:r>
              <a:rPr lang="uk-UA" dirty="0" smtClean="0"/>
              <a:t> є обробка води хлором і мідним купоросом. Дози хлору в межах 4-10 мг/л повинні </a:t>
            </a:r>
            <a:r>
              <a:rPr lang="uk-UA" dirty="0" err="1" smtClean="0"/>
              <a:t>забезпечцвати</a:t>
            </a:r>
            <a:r>
              <a:rPr lang="uk-UA" dirty="0" smtClean="0"/>
              <a:t> залишкову концентрацію хлору 0,5-1 мг/л на виході з мережі водопроводу. Періодичність хлорування визначається інтенсивністю розвитку мікроорганізмів у воді в умовах конкретного виробництва.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Останнім часом у </a:t>
            </a:r>
            <a:r>
              <a:rPr lang="uk-UA" dirty="0" err="1" smtClean="0"/>
              <a:t>зв”язку</a:t>
            </a:r>
            <a:r>
              <a:rPr lang="uk-UA" dirty="0" smtClean="0"/>
              <a:t> з вдосконаленням апаратури і технології,  озонування води стало все ширше застосовуватися. Озонування має ряд переваг перед хлоруванням: введення озону у воду не </a:t>
            </a:r>
            <a:r>
              <a:rPr lang="uk-UA" dirty="0" err="1" smtClean="0"/>
              <a:t>пов”язано</a:t>
            </a:r>
            <a:r>
              <a:rPr lang="uk-UA" dirty="0" smtClean="0"/>
              <a:t> з утворенням побічних домішок, час розпаду обмежено хвилинами, а дія на біологічні компоненти </a:t>
            </a:r>
            <a:r>
              <a:rPr lang="uk-UA" dirty="0" err="1" smtClean="0"/>
              <a:t>обрастання</a:t>
            </a:r>
            <a:r>
              <a:rPr lang="uk-UA" dirty="0" smtClean="0"/>
              <a:t> в 15-20 разів </a:t>
            </a:r>
            <a:r>
              <a:rPr lang="uk-UA" smtClean="0"/>
              <a:t>сильніша хлору.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При експлуатації циркуляційних систем водопостачання промислових підприємств визначають динамічну зміну концентрації окремих іонів і загального солевмісту. Підвищення концентрації солей може  викликати процеси корозії теплообмінних систем і комунікацій. Зміна  концентрації іонів у циркуляційній воді залежить від умов експлуатації системи, тобто від величини продувки і методу обробки </a:t>
            </a:r>
            <a:r>
              <a:rPr lang="uk-UA" dirty="0" err="1" smtClean="0"/>
              <a:t>підживлючої</a:t>
            </a:r>
            <a:r>
              <a:rPr lang="uk-UA" dirty="0" smtClean="0"/>
              <a:t> води, а також якості води у водоймі </a:t>
            </a:r>
            <a:r>
              <a:rPr lang="uk-UA" dirty="0" err="1" smtClean="0"/>
              <a:t>–охолоджувачі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Концентрацію іонів у циркуляційній воді г/м3 до кінця річного циклу визначаємо за формулою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400" b="1" dirty="0" smtClean="0"/>
              <a:t>С</a:t>
            </a:r>
            <a:r>
              <a:rPr lang="en-US" sz="4400" b="1" dirty="0" smtClean="0"/>
              <a:t>ₓ</a:t>
            </a:r>
            <a:r>
              <a:rPr lang="uk-UA" sz="4400" b="1" dirty="0" smtClean="0"/>
              <a:t> = </a:t>
            </a:r>
            <a:r>
              <a:rPr lang="uk-UA" sz="4400" b="1" dirty="0" smtClean="0">
                <a:solidFill>
                  <a:srgbClr val="C00000"/>
                </a:solidFill>
              </a:rPr>
              <a:t>{2[</a:t>
            </a:r>
            <a:r>
              <a:rPr lang="en-US" sz="4400" b="1" dirty="0" smtClean="0">
                <a:solidFill>
                  <a:srgbClr val="C00000"/>
                </a:solidFill>
              </a:rPr>
              <a:t> W₀C₀ +A+ W</a:t>
            </a:r>
            <a:r>
              <a:rPr lang="ru-RU" sz="4400" b="1" dirty="0" err="1" smtClean="0">
                <a:solidFill>
                  <a:srgbClr val="C00000"/>
                </a:solidFill>
              </a:rPr>
              <a:t>ст</a:t>
            </a:r>
            <a:r>
              <a:rPr lang="ru-RU" sz="4400" b="1" dirty="0" smtClean="0">
                <a:solidFill>
                  <a:srgbClr val="C00000"/>
                </a:solidFill>
              </a:rPr>
              <a:t>∙</a:t>
            </a:r>
            <a:r>
              <a:rPr lang="en-US" sz="4400" b="1" dirty="0" smtClean="0">
                <a:solidFill>
                  <a:srgbClr val="C00000"/>
                </a:solidFill>
              </a:rPr>
              <a:t>C</a:t>
            </a:r>
            <a:r>
              <a:rPr lang="ru-RU" sz="4400" b="1" dirty="0" smtClean="0">
                <a:solidFill>
                  <a:srgbClr val="C00000"/>
                </a:solidFill>
              </a:rPr>
              <a:t> </a:t>
            </a:r>
            <a:r>
              <a:rPr lang="ru-RU" sz="4400" b="1" dirty="0" err="1" smtClean="0">
                <a:solidFill>
                  <a:srgbClr val="C00000"/>
                </a:solidFill>
              </a:rPr>
              <a:t>ст</a:t>
            </a:r>
            <a:r>
              <a:rPr lang="en-US" sz="4400" b="1" dirty="0" smtClean="0">
                <a:solidFill>
                  <a:srgbClr val="C00000"/>
                </a:solidFill>
              </a:rPr>
              <a:t> + W</a:t>
            </a:r>
            <a:r>
              <a:rPr lang="uk-UA" sz="4400" b="1" dirty="0" err="1" smtClean="0">
                <a:solidFill>
                  <a:srgbClr val="C00000"/>
                </a:solidFill>
              </a:rPr>
              <a:t>св</a:t>
            </a:r>
            <a:r>
              <a:rPr lang="ru-RU" sz="4400" b="1" dirty="0" smtClean="0">
                <a:solidFill>
                  <a:srgbClr val="C00000"/>
                </a:solidFill>
              </a:rPr>
              <a:t> ∙</a:t>
            </a:r>
            <a:r>
              <a:rPr lang="en-US" sz="4400" b="1" dirty="0" smtClean="0">
                <a:solidFill>
                  <a:srgbClr val="C00000"/>
                </a:solidFill>
              </a:rPr>
              <a:t>C</a:t>
            </a:r>
            <a:r>
              <a:rPr lang="ru-RU" sz="4400" b="1" dirty="0" err="1" smtClean="0">
                <a:solidFill>
                  <a:srgbClr val="C00000"/>
                </a:solidFill>
              </a:rPr>
              <a:t>св</a:t>
            </a:r>
            <a:r>
              <a:rPr lang="ru-RU" sz="4400" b="1" dirty="0" smtClean="0">
                <a:solidFill>
                  <a:srgbClr val="C00000"/>
                </a:solidFill>
              </a:rPr>
              <a:t> + С</a:t>
            </a:r>
            <a:r>
              <a:rPr lang="en-US" sz="4400" b="1" dirty="0" smtClean="0">
                <a:solidFill>
                  <a:srgbClr val="C00000"/>
                </a:solidFill>
              </a:rPr>
              <a:t>n(</a:t>
            </a:r>
            <a:r>
              <a:rPr lang="en-US" sz="4400" b="1" dirty="0" err="1" smtClean="0">
                <a:solidFill>
                  <a:srgbClr val="C00000"/>
                </a:solidFill>
              </a:rPr>
              <a:t>We.u</a:t>
            </a:r>
            <a:r>
              <a:rPr lang="en-US" sz="4400" b="1" dirty="0" smtClean="0">
                <a:solidFill>
                  <a:srgbClr val="C00000"/>
                </a:solidFill>
              </a:rPr>
              <a:t>. +W </a:t>
            </a:r>
            <a:r>
              <a:rPr lang="uk-UA" sz="4400" b="1" dirty="0" err="1" smtClean="0">
                <a:solidFill>
                  <a:srgbClr val="C00000"/>
                </a:solidFill>
              </a:rPr>
              <a:t>д.и</a:t>
            </a:r>
            <a:r>
              <a:rPr lang="uk-UA" sz="4400" b="1" dirty="0" smtClean="0">
                <a:solidFill>
                  <a:srgbClr val="C00000"/>
                </a:solidFill>
              </a:rPr>
              <a:t>. + </a:t>
            </a:r>
            <a:r>
              <a:rPr lang="en-US" sz="4400" b="1" dirty="0" smtClean="0">
                <a:solidFill>
                  <a:srgbClr val="C00000"/>
                </a:solidFill>
              </a:rPr>
              <a:t>W </a:t>
            </a:r>
            <a:r>
              <a:rPr lang="uk-UA" sz="4400" b="1" dirty="0" smtClean="0">
                <a:solidFill>
                  <a:srgbClr val="C00000"/>
                </a:solidFill>
              </a:rPr>
              <a:t>ф. + </a:t>
            </a:r>
            <a:r>
              <a:rPr lang="en-US" sz="4400" b="1" dirty="0" smtClean="0">
                <a:solidFill>
                  <a:srgbClr val="C00000"/>
                </a:solidFill>
              </a:rPr>
              <a:t>W</a:t>
            </a:r>
            <a:r>
              <a:rPr lang="uk-UA" sz="4400" b="1" dirty="0" smtClean="0">
                <a:solidFill>
                  <a:srgbClr val="C00000"/>
                </a:solidFill>
              </a:rPr>
              <a:t>пр. + </a:t>
            </a:r>
            <a:r>
              <a:rPr lang="en-US" sz="4400" b="1" dirty="0" smtClean="0">
                <a:solidFill>
                  <a:srgbClr val="C00000"/>
                </a:solidFill>
              </a:rPr>
              <a:t>W </a:t>
            </a:r>
            <a:r>
              <a:rPr lang="uk-UA" sz="4400" b="1" dirty="0" err="1" smtClean="0">
                <a:solidFill>
                  <a:srgbClr val="C00000"/>
                </a:solidFill>
              </a:rPr>
              <a:t>с.н</a:t>
            </a:r>
            <a:r>
              <a:rPr lang="uk-UA" sz="4400" b="1" dirty="0" smtClean="0">
                <a:solidFill>
                  <a:srgbClr val="C00000"/>
                </a:solidFill>
              </a:rPr>
              <a:t>. - </a:t>
            </a:r>
            <a:r>
              <a:rPr lang="en-US" sz="4400" b="1" dirty="0" smtClean="0">
                <a:solidFill>
                  <a:srgbClr val="C00000"/>
                </a:solidFill>
              </a:rPr>
              <a:t>W </a:t>
            </a:r>
            <a:r>
              <a:rPr lang="uk-UA" sz="4400" b="1" dirty="0" smtClean="0">
                <a:solidFill>
                  <a:srgbClr val="C00000"/>
                </a:solidFill>
              </a:rPr>
              <a:t>ос. -</a:t>
            </a:r>
            <a:r>
              <a:rPr lang="en-US" sz="4400" b="1" dirty="0" smtClean="0">
                <a:solidFill>
                  <a:srgbClr val="C00000"/>
                </a:solidFill>
              </a:rPr>
              <a:t> W </a:t>
            </a:r>
            <a:r>
              <a:rPr lang="uk-UA" sz="4400" b="1" dirty="0" err="1" smtClean="0">
                <a:solidFill>
                  <a:srgbClr val="C00000"/>
                </a:solidFill>
              </a:rPr>
              <a:t>ст</a:t>
            </a:r>
            <a:r>
              <a:rPr lang="uk-UA" sz="4400" b="1" dirty="0" smtClean="0">
                <a:solidFill>
                  <a:srgbClr val="C00000"/>
                </a:solidFill>
              </a:rPr>
              <a:t> –</a:t>
            </a:r>
            <a:r>
              <a:rPr lang="en-US" sz="4400" b="1" dirty="0" smtClean="0">
                <a:solidFill>
                  <a:srgbClr val="C00000"/>
                </a:solidFill>
              </a:rPr>
              <a:t> W</a:t>
            </a:r>
            <a:r>
              <a:rPr lang="uk-UA" sz="4400" b="1" dirty="0" err="1" smtClean="0">
                <a:solidFill>
                  <a:srgbClr val="C00000"/>
                </a:solidFill>
              </a:rPr>
              <a:t>св</a:t>
            </a:r>
            <a:r>
              <a:rPr lang="uk-UA" sz="4400" b="1" dirty="0" smtClean="0">
                <a:solidFill>
                  <a:srgbClr val="C00000"/>
                </a:solidFill>
              </a:rPr>
              <a:t>)]- </a:t>
            </a:r>
            <a:r>
              <a:rPr lang="en-US" sz="4400" b="1" dirty="0" smtClean="0">
                <a:solidFill>
                  <a:srgbClr val="C00000"/>
                </a:solidFill>
              </a:rPr>
              <a:t>C₀</a:t>
            </a:r>
            <a:r>
              <a:rPr lang="ru-RU" sz="4400" b="1" dirty="0" smtClean="0">
                <a:solidFill>
                  <a:srgbClr val="C00000"/>
                </a:solidFill>
              </a:rPr>
              <a:t> ∙(</a:t>
            </a:r>
            <a:r>
              <a:rPr lang="en-US" sz="4400" b="1" dirty="0" smtClean="0">
                <a:solidFill>
                  <a:srgbClr val="C00000"/>
                </a:solidFill>
              </a:rPr>
              <a:t>W </a:t>
            </a:r>
            <a:r>
              <a:rPr lang="uk-UA" sz="4400" b="1" dirty="0" smtClean="0">
                <a:solidFill>
                  <a:srgbClr val="C00000"/>
                </a:solidFill>
              </a:rPr>
              <a:t>ф. +</a:t>
            </a:r>
            <a:r>
              <a:rPr lang="en-US" sz="4400" b="1" dirty="0" smtClean="0">
                <a:solidFill>
                  <a:srgbClr val="C00000"/>
                </a:solidFill>
              </a:rPr>
              <a:t> W</a:t>
            </a:r>
            <a:r>
              <a:rPr lang="uk-UA" sz="4400" b="1" dirty="0" err="1" smtClean="0">
                <a:solidFill>
                  <a:srgbClr val="C00000"/>
                </a:solidFill>
              </a:rPr>
              <a:t>пр.+</a:t>
            </a:r>
            <a:r>
              <a:rPr lang="uk-UA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</a:rPr>
              <a:t>W </a:t>
            </a:r>
            <a:r>
              <a:rPr lang="uk-UA" sz="4400" b="1" dirty="0" err="1" smtClean="0">
                <a:solidFill>
                  <a:srgbClr val="C00000"/>
                </a:solidFill>
              </a:rPr>
              <a:t>с.н</a:t>
            </a:r>
            <a:r>
              <a:rPr lang="uk-UA" sz="4400" b="1" dirty="0" smtClean="0">
                <a:solidFill>
                  <a:srgbClr val="C00000"/>
                </a:solidFill>
              </a:rPr>
              <a:t>.)} </a:t>
            </a:r>
            <a:r>
              <a:rPr lang="uk-UA" sz="4400" b="1" dirty="0" smtClean="0"/>
              <a:t>/</a:t>
            </a:r>
            <a:r>
              <a:rPr lang="uk-UA" sz="4400" b="1" dirty="0" smtClean="0">
                <a:solidFill>
                  <a:srgbClr val="C00000"/>
                </a:solidFill>
              </a:rPr>
              <a:t>  </a:t>
            </a:r>
            <a:r>
              <a:rPr lang="uk-UA" sz="4400" b="1" dirty="0" smtClean="0"/>
              <a:t>(2</a:t>
            </a:r>
            <a:r>
              <a:rPr lang="en-US" sz="4400" b="1" dirty="0" smtClean="0"/>
              <a:t>W₀</a:t>
            </a:r>
            <a:r>
              <a:rPr lang="uk-UA" sz="4400" b="1" dirty="0" smtClean="0"/>
              <a:t>+</a:t>
            </a:r>
            <a:r>
              <a:rPr lang="en-US" sz="4400" b="1" dirty="0" smtClean="0"/>
              <a:t>W</a:t>
            </a:r>
            <a:r>
              <a:rPr lang="uk-UA" sz="4400" b="1" dirty="0" smtClean="0"/>
              <a:t>ф.+</a:t>
            </a:r>
            <a:r>
              <a:rPr lang="en-US" sz="4400" b="1" dirty="0" smtClean="0"/>
              <a:t>W</a:t>
            </a:r>
            <a:r>
              <a:rPr lang="uk-UA" sz="4400" b="1" dirty="0" err="1" smtClean="0"/>
              <a:t>пр.+</a:t>
            </a:r>
            <a:r>
              <a:rPr lang="en-US" sz="4400" b="1" dirty="0" smtClean="0"/>
              <a:t>W</a:t>
            </a:r>
            <a:r>
              <a:rPr lang="uk-UA" sz="4400" b="1" dirty="0" err="1" smtClean="0"/>
              <a:t>с.н</a:t>
            </a:r>
            <a:r>
              <a:rPr lang="uk-UA" sz="4400" b="1" dirty="0" smtClean="0"/>
              <a:t>.)</a:t>
            </a:r>
            <a:endParaRPr lang="ru-RU" sz="4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73067" y="3244334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C₀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W₀</a:t>
            </a:r>
            <a:r>
              <a:rPr lang="uk-UA" dirty="0" smtClean="0"/>
              <a:t> - </a:t>
            </a:r>
            <a:r>
              <a:rPr lang="uk-UA" dirty="0" err="1" smtClean="0"/>
              <a:t>об”єм</a:t>
            </a:r>
            <a:r>
              <a:rPr lang="uk-UA" dirty="0" smtClean="0"/>
              <a:t> води у </a:t>
            </a:r>
            <a:r>
              <a:rPr lang="uk-UA" dirty="0" err="1" smtClean="0"/>
              <a:t>водоймі-</a:t>
            </a:r>
            <a:r>
              <a:rPr lang="uk-UA" dirty="0" smtClean="0"/>
              <a:t> охолоджувачі;</a:t>
            </a:r>
          </a:p>
          <a:p>
            <a:r>
              <a:rPr lang="en-US" b="1" dirty="0" smtClean="0"/>
              <a:t>C₀</a:t>
            </a:r>
            <a:r>
              <a:rPr lang="uk-UA" dirty="0" smtClean="0"/>
              <a:t> - концентрація  солей чи іонів у водоймі-охолоджувачі на початку річного циклу г/м3;</a:t>
            </a:r>
          </a:p>
          <a:p>
            <a:r>
              <a:rPr lang="uk-UA" b="1" dirty="0" smtClean="0"/>
              <a:t>А</a:t>
            </a:r>
            <a:r>
              <a:rPr lang="uk-UA" dirty="0" smtClean="0"/>
              <a:t> – кількість шуканих іонів (наприклад, хлоридів, сульфатів, кальцію, магнію, заліза), що вводяться у водойму-охолоджувач протягом року за рахунок обробки всього циркуляційного потоку чи його частини реагентами (хлорування, підкислення, коагулювання і т.п.)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W</a:t>
            </a:r>
            <a:r>
              <a:rPr lang="ru-RU" b="1" dirty="0" err="1" smtClean="0"/>
              <a:t>ст</a:t>
            </a:r>
            <a:r>
              <a:rPr lang="ru-RU" b="1" dirty="0" smtClean="0"/>
              <a:t> – </a:t>
            </a:r>
            <a:r>
              <a:rPr lang="ru-RU" dirty="0" err="1" smtClean="0"/>
              <a:t>річний</a:t>
            </a:r>
            <a:r>
              <a:rPr lang="ru-RU" dirty="0" smtClean="0"/>
              <a:t> </a:t>
            </a:r>
            <a:r>
              <a:rPr lang="ru-RU" dirty="0" err="1" smtClean="0"/>
              <a:t>обсяг</a:t>
            </a:r>
            <a:r>
              <a:rPr lang="ru-RU" dirty="0" smtClean="0"/>
              <a:t> води,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надходить</a:t>
            </a:r>
            <a:r>
              <a:rPr lang="ru-RU" dirty="0" smtClean="0"/>
              <a:t> у </a:t>
            </a:r>
            <a:r>
              <a:rPr lang="ru-RU" dirty="0" err="1" smtClean="0"/>
              <a:t>водойму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стоку, м³;</a:t>
            </a:r>
          </a:p>
          <a:p>
            <a:r>
              <a:rPr lang="uk-UA" b="1" dirty="0" err="1" smtClean="0"/>
              <a:t>Сст</a:t>
            </a:r>
            <a:r>
              <a:rPr lang="uk-UA" b="1" dirty="0" smtClean="0"/>
              <a:t>, С </a:t>
            </a:r>
            <a:r>
              <a:rPr lang="uk-UA" b="1" dirty="0" err="1" smtClean="0"/>
              <a:t>св</a:t>
            </a:r>
            <a:r>
              <a:rPr lang="uk-UA" dirty="0" smtClean="0"/>
              <a:t> - середня концентрація солей чи іонів у водах, що надходять у водойму з площі водозабору, а також у водах, що скидаються у водойму-охолоджувач, г/м³;</a:t>
            </a:r>
          </a:p>
          <a:p>
            <a:r>
              <a:rPr lang="en-US" b="1" dirty="0" smtClean="0"/>
              <a:t>W</a:t>
            </a:r>
            <a:r>
              <a:rPr lang="uk-UA" b="1" dirty="0" err="1" smtClean="0"/>
              <a:t>св</a:t>
            </a:r>
            <a:r>
              <a:rPr lang="ru-RU" b="1" dirty="0" smtClean="0"/>
              <a:t> </a:t>
            </a:r>
            <a:r>
              <a:rPr lang="uk-UA" dirty="0" smtClean="0"/>
              <a:t>- річний обсяг стічних вод, що надходять у циркуляційну систему, </a:t>
            </a:r>
            <a:r>
              <a:rPr lang="uk-UA" dirty="0" err="1" smtClean="0"/>
              <a:t>млн.м³</a:t>
            </a:r>
            <a:r>
              <a:rPr lang="uk-UA" dirty="0" smtClean="0"/>
              <a:t>;</a:t>
            </a:r>
          </a:p>
          <a:p>
            <a:r>
              <a:rPr lang="ru-RU" b="1" dirty="0" smtClean="0"/>
              <a:t>С</a:t>
            </a:r>
            <a:r>
              <a:rPr lang="en-US" b="1" dirty="0" smtClean="0"/>
              <a:t>n</a:t>
            </a:r>
            <a:r>
              <a:rPr lang="uk-UA" dirty="0" err="1" smtClean="0"/>
              <a:t>-концентрація</a:t>
            </a:r>
            <a:r>
              <a:rPr lang="uk-UA" dirty="0" smtClean="0"/>
              <a:t> </a:t>
            </a:r>
            <a:r>
              <a:rPr lang="uk-UA" dirty="0" err="1" smtClean="0"/>
              <a:t>щуканого</a:t>
            </a:r>
            <a:r>
              <a:rPr lang="uk-UA" dirty="0" smtClean="0"/>
              <a:t> іона  через </a:t>
            </a:r>
            <a:r>
              <a:rPr lang="en-US" b="1" dirty="0" smtClean="0"/>
              <a:t>n</a:t>
            </a:r>
            <a:r>
              <a:rPr lang="uk-UA" b="1" dirty="0" smtClean="0"/>
              <a:t> </a:t>
            </a:r>
            <a:r>
              <a:rPr lang="uk-UA" dirty="0" smtClean="0"/>
              <a:t>розрахункових циклів,г/м³;</a:t>
            </a: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We.u</a:t>
            </a:r>
            <a:r>
              <a:rPr lang="en-US" b="1" dirty="0" smtClean="0"/>
              <a:t>.</a:t>
            </a:r>
            <a:r>
              <a:rPr lang="uk-UA" b="1" dirty="0" smtClean="0"/>
              <a:t>,  </a:t>
            </a:r>
            <a:r>
              <a:rPr lang="en-US" b="1" dirty="0" smtClean="0"/>
              <a:t>W </a:t>
            </a:r>
            <a:r>
              <a:rPr lang="uk-UA" b="1" dirty="0" err="1" smtClean="0"/>
              <a:t>д.и</a:t>
            </a:r>
            <a:r>
              <a:rPr lang="uk-UA" b="1" dirty="0" smtClean="0"/>
              <a:t>., </a:t>
            </a:r>
            <a:r>
              <a:rPr lang="en-US" b="1" dirty="0" smtClean="0"/>
              <a:t>W </a:t>
            </a:r>
            <a:r>
              <a:rPr lang="uk-UA" b="1" dirty="0" smtClean="0"/>
              <a:t>ф., </a:t>
            </a:r>
            <a:r>
              <a:rPr lang="en-US" b="1" dirty="0" smtClean="0"/>
              <a:t>W</a:t>
            </a:r>
            <a:r>
              <a:rPr lang="uk-UA" b="1" dirty="0" smtClean="0"/>
              <a:t>пр. , </a:t>
            </a:r>
            <a:r>
              <a:rPr lang="en-US" b="1" dirty="0" smtClean="0"/>
              <a:t>W </a:t>
            </a:r>
            <a:r>
              <a:rPr lang="uk-UA" b="1" dirty="0" err="1" smtClean="0"/>
              <a:t>с.н</a:t>
            </a:r>
            <a:r>
              <a:rPr lang="uk-UA" b="1" dirty="0" smtClean="0"/>
              <a:t>. – </a:t>
            </a:r>
            <a:r>
              <a:rPr lang="uk-UA" dirty="0" smtClean="0"/>
              <a:t>річний обсяг води, що втрачається з водойми-охолоджувача відповідно за рахунок природного, додаткового </a:t>
            </a:r>
            <a:r>
              <a:rPr lang="uk-UA" dirty="0" err="1" smtClean="0"/>
              <a:t>випарокування</a:t>
            </a:r>
            <a:r>
              <a:rPr lang="uk-UA" dirty="0" smtClean="0"/>
              <a:t>, фільтраційних витоків продувки, а також води, що втрачається на власні недосконалості водоочисних установок і виведеної з циркуляційної системи, </a:t>
            </a:r>
            <a:r>
              <a:rPr lang="uk-UA" dirty="0" err="1" smtClean="0"/>
              <a:t>млн.м³</a:t>
            </a:r>
            <a:r>
              <a:rPr lang="uk-UA" dirty="0" smtClean="0"/>
              <a:t>;</a:t>
            </a:r>
          </a:p>
          <a:p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/>
              <a:t>W </a:t>
            </a:r>
            <a:r>
              <a:rPr lang="uk-UA" b="1" dirty="0" smtClean="0"/>
              <a:t>ос. </a:t>
            </a:r>
            <a:r>
              <a:rPr lang="uk-UA" b="1" dirty="0" smtClean="0">
                <a:solidFill>
                  <a:srgbClr val="C00000"/>
                </a:solidFill>
              </a:rPr>
              <a:t>–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uk-UA" dirty="0" smtClean="0"/>
              <a:t>річний обсяг води, що надходить у водойму </a:t>
            </a:r>
            <a:r>
              <a:rPr lang="uk-UA" dirty="0" err="1" smtClean="0"/>
              <a:t>–охолоджувач</a:t>
            </a:r>
            <a:r>
              <a:rPr lang="uk-UA" dirty="0" smtClean="0"/>
              <a:t> за рахунок атмосферних опадів, </a:t>
            </a:r>
            <a:r>
              <a:rPr lang="uk-UA" dirty="0" err="1" smtClean="0"/>
              <a:t>млн.м³</a:t>
            </a:r>
            <a:r>
              <a:rPr lang="uk-UA" dirty="0" smtClean="0"/>
              <a:t>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При надходженні в </a:t>
            </a:r>
            <a:r>
              <a:rPr lang="uk-UA" dirty="0" err="1" smtClean="0"/>
              <a:t>зворотню</a:t>
            </a:r>
            <a:r>
              <a:rPr lang="uk-UA" dirty="0" smtClean="0"/>
              <a:t> систему продуктів хімічних виробництв  </a:t>
            </a:r>
            <a:r>
              <a:rPr lang="uk-UA" dirty="0" err="1" smtClean="0"/>
              <a:t>з”являється</a:t>
            </a:r>
            <a:r>
              <a:rPr lang="uk-UA" dirty="0" smtClean="0"/>
              <a:t> необхідність у корегуванні </a:t>
            </a:r>
            <a:r>
              <a:rPr lang="uk-UA" dirty="0" err="1" smtClean="0"/>
              <a:t>рН</a:t>
            </a:r>
            <a:r>
              <a:rPr lang="uk-UA" dirty="0" smtClean="0"/>
              <a:t> циркуляційної води. Найбільш простим способом регулювання </a:t>
            </a:r>
            <a:r>
              <a:rPr lang="uk-UA" dirty="0" err="1" smtClean="0"/>
              <a:t>рН</a:t>
            </a:r>
            <a:r>
              <a:rPr lang="uk-UA" dirty="0" smtClean="0"/>
              <a:t> є підкислення чи </a:t>
            </a:r>
            <a:r>
              <a:rPr lang="uk-UA" dirty="0" err="1" smtClean="0"/>
              <a:t>підлуження</a:t>
            </a:r>
            <a:r>
              <a:rPr lang="uk-UA" dirty="0" smtClean="0"/>
              <a:t> води, що веде до збільшення загального солевмісту. Іншим способом зміни </a:t>
            </a:r>
            <a:r>
              <a:rPr lang="uk-UA" dirty="0" err="1" smtClean="0"/>
              <a:t>рН</a:t>
            </a:r>
            <a:r>
              <a:rPr lang="uk-UA" dirty="0" smtClean="0"/>
              <a:t> циркуляційної води є часткове </a:t>
            </a:r>
            <a:r>
              <a:rPr lang="uk-UA" dirty="0" err="1" smtClean="0"/>
              <a:t>Н-катіонування</a:t>
            </a:r>
            <a:r>
              <a:rPr lang="uk-UA" dirty="0" smtClean="0"/>
              <a:t> або </a:t>
            </a:r>
            <a:r>
              <a:rPr lang="uk-UA" dirty="0" err="1" smtClean="0"/>
              <a:t>ОН-аніонування</a:t>
            </a:r>
            <a:r>
              <a:rPr lang="uk-UA" dirty="0" smtClean="0"/>
              <a:t> з наступним зменшенням фільтрату з основним потоком води. 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Вибір способу зниження </a:t>
            </a:r>
            <a:r>
              <a:rPr lang="uk-UA" dirty="0" err="1" smtClean="0"/>
              <a:t>рН</a:t>
            </a:r>
            <a:r>
              <a:rPr lang="uk-UA" dirty="0" smtClean="0"/>
              <a:t> циркуляційної води  залежить від припустимої концентрації в ній  сульфат-іонів. При можливості продувки циркуляційної системи застосовують порівняно дешевий метод підкислення води сірчаною кислотою, при обмеженні продувки часткове </a:t>
            </a:r>
            <a:r>
              <a:rPr lang="uk-UA" dirty="0" err="1" smtClean="0"/>
              <a:t>Н-катіонування</a:t>
            </a:r>
            <a:r>
              <a:rPr lang="uk-UA" dirty="0" smtClean="0"/>
              <a:t> або комбінацію його з підкисленням, при повній відсутності продувки тільки часткове </a:t>
            </a:r>
            <a:r>
              <a:rPr lang="uk-UA" dirty="0" err="1" smtClean="0"/>
              <a:t>Н-катіонування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Боротьба з біологічним </a:t>
            </a:r>
            <a:r>
              <a:rPr lang="uk-UA" dirty="0" err="1" smtClean="0"/>
              <a:t>обрастанням</a:t>
            </a:r>
            <a:r>
              <a:rPr lang="uk-UA" dirty="0" smtClean="0"/>
              <a:t> </a:t>
            </a:r>
            <a:r>
              <a:rPr lang="uk-UA" dirty="0" err="1" smtClean="0"/>
              <a:t>зворотніх</a:t>
            </a:r>
            <a:r>
              <a:rPr lang="uk-UA" dirty="0" smtClean="0"/>
              <a:t> систем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Біологічні </a:t>
            </a:r>
            <a:r>
              <a:rPr lang="uk-UA" dirty="0" err="1" smtClean="0"/>
              <a:t>обрастання</a:t>
            </a:r>
            <a:r>
              <a:rPr lang="uk-UA" dirty="0" smtClean="0"/>
              <a:t> - сукупність організмів, які надійшли в систему  з водою джерел водопостачання і розвиваються на поверхні теплообмінних апаратів та в технологічних трубопроводах системи(завдяки сприятливим умовам – температурі, поживним речовинам і розчиненого кисню).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991</Words>
  <Application>Microsoft Office PowerPoint</Application>
  <PresentationFormat>Екран (4:3)</PresentationFormat>
  <Paragraphs>31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Збалансоване природокористування.</vt:lpstr>
      <vt:lpstr>Презентація PowerPoint</vt:lpstr>
      <vt:lpstr>Концентрацію іонів у циркуляційній воді г/м3 до кінця річного циклу визначаємо за формулою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Боротьба з біологічним обрастанням зворотніх систем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Збалансоване природокористування.</dc:title>
  <dc:creator>Волошкина</dc:creator>
  <cp:lastModifiedBy>Олена Волошкіна</cp:lastModifiedBy>
  <cp:revision>34</cp:revision>
  <dcterms:created xsi:type="dcterms:W3CDTF">2017-07-30T07:44:28Z</dcterms:created>
  <dcterms:modified xsi:type="dcterms:W3CDTF">2018-12-19T09:20:16Z</dcterms:modified>
</cp:coreProperties>
</file>