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0"/>
  </p:notesMasterIdLst>
  <p:sldIdLst>
    <p:sldId id="30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80C01D-574B-4903-9CAA-603B28B80A47}">
  <a:tblStyle styleId="{F680C01D-574B-4903-9CAA-603B28B80A47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61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97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2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22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09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49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606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452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2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227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956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68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81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50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030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37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015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806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2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640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57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461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47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482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196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7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468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097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2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244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204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538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977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261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28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017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B2</a:t>
            </a:r>
            <a:br>
              <a:rPr lang="pl-PL" dirty="0"/>
            </a:br>
            <a:r>
              <a:rPr lang="pl-PL" dirty="0" err="1"/>
              <a:t>conditionals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6;p72">
            <a:extLst>
              <a:ext uri="{FF2B5EF4-FFF2-40B4-BE49-F238E27FC236}">
                <a16:creationId xmlns:a16="http://schemas.microsoft.com/office/drawing/2014/main" id="{750676B8-01F4-467A-849A-BDAB2B8DE0F2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for: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17;p72">
            <a:extLst>
              <a:ext uri="{FF2B5EF4-FFF2-40B4-BE49-F238E27FC236}">
                <a16:creationId xmlns:a16="http://schemas.microsoft.com/office/drawing/2014/main" id="{9E7443F2-ADCF-44DA-B96A-6A7DA36E86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59492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take a closer look at the different conditional structures.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simple conditional structures are zero, first, second and third.</a:t>
            </a: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form sentences in these structures?</a:t>
            </a: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8903368" y="5226518"/>
            <a:ext cx="2791327" cy="1117385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do we use the conditional structures?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E4AA301A-15E5-43A6-9430-A9A790EC591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275322" y="245025"/>
            <a:ext cx="112233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325" y="5174750"/>
            <a:ext cx="1209977" cy="12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1816975" y="5337350"/>
            <a:ext cx="2411700" cy="803100"/>
          </a:xfrm>
          <a:prstGeom prst="wedgeRoundRectCallout">
            <a:avLst>
              <a:gd name="adj1" fmla="val -60058"/>
              <a:gd name="adj2" fmla="val 13604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the uses and match the examples.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5" name="Shape 75"/>
          <p:cNvGraphicFramePr/>
          <p:nvPr/>
        </p:nvGraphicFramePr>
        <p:xfrm>
          <a:off x="275336" y="940841"/>
          <a:ext cx="11344600" cy="4154965"/>
        </p:xfrm>
        <a:graphic>
          <a:graphicData uri="http://schemas.openxmlformats.org/drawingml/2006/table">
            <a:tbl>
              <a:tblPr firstRow="1" bandRow="1">
                <a:noFill/>
                <a:tableStyleId>{F680C01D-574B-4903-9CAA-603B28B80A47}</a:tableStyleId>
              </a:tblPr>
              <a:tblGrid>
                <a:gridCol w="283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talk about things that are generally true.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Describing possible future situations.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Unlikely/unreal situations in the present or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future.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Unreal situations in the past.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talk about the consequence of a situation.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Making suggestions and giving advice.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Giving advice.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2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Making threats.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Making promises.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6" name="Shape 76"/>
          <p:cNvSpPr txBox="1"/>
          <p:nvPr/>
        </p:nvSpPr>
        <p:spPr>
          <a:xfrm>
            <a:off x="6314425" y="5463400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If I had left earlier, I would have caught the bus.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6314425" y="5463400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If you read a lot, your vocabulary improves.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6314425" y="5481063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If Sophie lived in New York, she’d earn more.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6314425" y="5481063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If you don’t like it here, you should move.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314425" y="5481063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If I were you, I’d speak to your boss first.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6314425" y="5481063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If I don’t sleep enough, I get grumpy.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6314425" y="5481063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I’ll call you if I get back early.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6314425" y="5504600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If you don’t behave, I’ll call your parents.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6314425" y="5504600"/>
            <a:ext cx="2635800" cy="4686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I’ll visit you next summer if you finish renovating.</a:t>
            </a:r>
            <a:endParaRPr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65;p15">
            <a:extLst>
              <a:ext uri="{FF2B5EF4-FFF2-40B4-BE49-F238E27FC236}">
                <a16:creationId xmlns:a16="http://schemas.microsoft.com/office/drawing/2014/main" id="{8ECB3A65-0654-40F7-AE9B-13E749FAF00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464550" y="216178"/>
            <a:ext cx="10775417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1" name="Shape 91"/>
          <p:cNvGraphicFramePr/>
          <p:nvPr>
            <p:extLst>
              <p:ext uri="{D42A27DB-BD31-4B8C-83A1-F6EECF244321}">
                <p14:modId xmlns:p14="http://schemas.microsoft.com/office/powerpoint/2010/main" val="329547514"/>
              </p:ext>
            </p:extLst>
          </p:nvPr>
        </p:nvGraphicFramePr>
        <p:xfrm>
          <a:off x="234136" y="1037490"/>
          <a:ext cx="9502400" cy="4150410"/>
        </p:xfrm>
        <a:graphic>
          <a:graphicData uri="http://schemas.openxmlformats.org/drawingml/2006/table">
            <a:tbl>
              <a:tblPr firstRow="1" bandRow="1">
                <a:noFill/>
                <a:tableStyleId>{F680C01D-574B-4903-9CAA-603B28B80A47}</a:tableStyleId>
              </a:tblPr>
              <a:tblGrid>
                <a:gridCol w="237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zero conditional</a:t>
                      </a: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first conditional</a:t>
                      </a: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second conditional</a:t>
                      </a: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third conditional</a:t>
                      </a: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talk about things that are generally true.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you read a lot, your vocabulary improves.</a:t>
                      </a:r>
                      <a:endParaRPr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Describing possible future situations.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I’ll call you if I get back early.</a:t>
                      </a:r>
                      <a:endParaRPr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Unlikely/unreal situations in the present or future.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Sophie lived in New York, she’d earn more.</a:t>
                      </a:r>
                      <a:endParaRPr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Unreal situations in the past.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I had left earlier, I would have caught the bus.</a:t>
                      </a:r>
                      <a:endParaRPr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talk about the consequence of a situation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I don’t sleep enough, I get grumpy.</a:t>
                      </a:r>
                      <a:endParaRPr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Making suggestions and giving advice.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you don’t like it here, you should move.</a:t>
                      </a:r>
                      <a:endParaRPr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Giving advice.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I were you, I’d speak to your boss first.</a:t>
                      </a:r>
                      <a:endParaRPr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Making threats.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you don’t behave, I’ll call your parents.</a:t>
                      </a:r>
                      <a:endParaRPr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F9">
                        <a:alpha val="49800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BE6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E6F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b="1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Making promises.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I’ll visit you next summer if you finish renovating.</a:t>
                      </a:r>
                      <a:endParaRPr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E6F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6F9">
                        <a:alpha val="149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6664" y="135045"/>
            <a:ext cx="1273263" cy="12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9862350" y="1638725"/>
            <a:ext cx="2241900" cy="948000"/>
          </a:xfrm>
          <a:prstGeom prst="wedgeRoundRectCallout">
            <a:avLst>
              <a:gd name="adj1" fmla="val 3273"/>
              <a:gd name="adj2" fmla="val -63526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is unreal in the past because it’s impossible to change (it’s already happened).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Shape 94"/>
          <p:cNvSpPr/>
          <p:nvPr/>
        </p:nvSpPr>
        <p:spPr>
          <a:xfrm rot="934635" flipH="1">
            <a:off x="8504842" y="2162527"/>
            <a:ext cx="1558443" cy="179054"/>
          </a:xfrm>
          <a:prstGeom prst="arc">
            <a:avLst>
              <a:gd name="adj1" fmla="val 11023958"/>
              <a:gd name="adj2" fmla="val 1700493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9880800" y="2693825"/>
            <a:ext cx="2241900" cy="948000"/>
          </a:xfrm>
          <a:prstGeom prst="wedgeRoundRectCallout">
            <a:avLst>
              <a:gd name="adj1" fmla="val 2092"/>
              <a:gd name="adj2" fmla="val -56783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giving advice using the 2</a:t>
            </a:r>
            <a:r>
              <a:rPr lang="en-US" b="0" i="0" u="none" strike="noStrike" cap="none" baseline="30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nd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conditional, we usually start with </a:t>
            </a:r>
            <a:r>
              <a:rPr lang="en-US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I were you…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9862350" y="3732888"/>
            <a:ext cx="2241900" cy="948000"/>
          </a:xfrm>
          <a:prstGeom prst="wedgeRoundRectCallout">
            <a:avLst>
              <a:gd name="adj1" fmla="val 5534"/>
              <a:gd name="adj2" fmla="val -54513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is unreal in the present/future because it implies </a:t>
            </a:r>
            <a:r>
              <a:rPr lang="en-US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Sophie lived in New York now…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Shape 97"/>
          <p:cNvSpPr/>
          <p:nvPr/>
        </p:nvSpPr>
        <p:spPr>
          <a:xfrm rot="-251946" flipH="1">
            <a:off x="6575238" y="2742492"/>
            <a:ext cx="3507114" cy="1507648"/>
          </a:xfrm>
          <a:prstGeom prst="arc">
            <a:avLst>
              <a:gd name="adj1" fmla="val 11352586"/>
              <a:gd name="adj2" fmla="val 19790612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9862350" y="4763063"/>
            <a:ext cx="2241900" cy="948000"/>
          </a:xfrm>
          <a:prstGeom prst="wedgeRoundRectCallout">
            <a:avLst>
              <a:gd name="adj1" fmla="val 4362"/>
              <a:gd name="adj2" fmla="val -53560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Although this is conditional, there is a possibility i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could happen in the future.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Shape 99"/>
          <p:cNvSpPr/>
          <p:nvPr/>
        </p:nvSpPr>
        <p:spPr>
          <a:xfrm rot="-3432363">
            <a:off x="6030151" y="-1418821"/>
            <a:ext cx="1723720" cy="8815634"/>
          </a:xfrm>
          <a:prstGeom prst="arc">
            <a:avLst>
              <a:gd name="adj1" fmla="val 5708610"/>
              <a:gd name="adj2" fmla="val 15154744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39675" y="5286350"/>
            <a:ext cx="8092500" cy="1162200"/>
          </a:xfrm>
          <a:prstGeom prst="wedgeRoundRectCallout">
            <a:avLst>
              <a:gd name="adj1" fmla="val 37057"/>
              <a:gd name="adj2" fmla="val -57456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full conditional sentence has two clauses: the </a:t>
            </a:r>
            <a:r>
              <a:rPr lang="en-US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hypothetical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clause and the </a:t>
            </a:r>
            <a:r>
              <a:rPr lang="en-US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result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of that hypothetical. Look…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Sophie lived in New York, she’d earn more.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Shape 101"/>
          <p:cNvSpPr/>
          <p:nvPr/>
        </p:nvSpPr>
        <p:spPr>
          <a:xfrm rot="5400000">
            <a:off x="3712399" y="4994000"/>
            <a:ext cx="203100" cy="2387100"/>
          </a:xfrm>
          <a:prstGeom prst="rightBracket">
            <a:avLst>
              <a:gd name="adj" fmla="val 8333"/>
            </a:avLst>
          </a:prstGeom>
          <a:noFill/>
          <a:ln w="1905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Shape 102"/>
          <p:cNvSpPr/>
          <p:nvPr/>
        </p:nvSpPr>
        <p:spPr>
          <a:xfrm rot="5400000">
            <a:off x="5726701" y="5426450"/>
            <a:ext cx="195600" cy="1514700"/>
          </a:xfrm>
          <a:prstGeom prst="rightBracket">
            <a:avLst>
              <a:gd name="adj" fmla="val 8333"/>
            </a:avLst>
          </a:prstGeom>
          <a:noFill/>
          <a:ln w="1905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2999597" y="6017750"/>
            <a:ext cx="1628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ts val="1600"/>
              <a:buFont typeface="Open Sans"/>
              <a:buNone/>
            </a:pPr>
            <a:r>
              <a:rPr lang="en-US" b="1" i="0" u="none" strike="noStrike" cap="none">
                <a:solidFill>
                  <a:srgbClr val="EF8600"/>
                </a:solidFill>
                <a:latin typeface="Open Sans"/>
                <a:ea typeface="Open Sans"/>
                <a:cs typeface="Open Sans"/>
                <a:sym typeface="Open Sans"/>
              </a:rPr>
              <a:t>hypothetical</a:t>
            </a:r>
            <a:endParaRPr b="1" i="0" u="none" strike="noStrike" cap="none">
              <a:solidFill>
                <a:srgbClr val="EF86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5369251" y="6017750"/>
            <a:ext cx="910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ts val="1600"/>
              <a:buFont typeface="Open Sans"/>
              <a:buNone/>
            </a:pPr>
            <a:r>
              <a:rPr lang="en-US" b="1" i="0" u="none" strike="noStrike" cap="none">
                <a:solidFill>
                  <a:srgbClr val="EF8600"/>
                </a:solidFill>
                <a:latin typeface="Open Sans"/>
                <a:ea typeface="Open Sans"/>
                <a:cs typeface="Open Sans"/>
                <a:sym typeface="Open Sans"/>
              </a:rPr>
              <a:t>result</a:t>
            </a:r>
            <a:endParaRPr b="1" i="0" u="none" strike="noStrike" cap="none">
              <a:solidFill>
                <a:srgbClr val="EF86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9405100" y="5793250"/>
            <a:ext cx="2443800" cy="7887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do we form these structures?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Shape 106"/>
          <p:cNvSpPr/>
          <p:nvPr/>
        </p:nvSpPr>
        <p:spPr>
          <a:xfrm rot="-8454752">
            <a:off x="4821874" y="1649835"/>
            <a:ext cx="6000894" cy="1056689"/>
          </a:xfrm>
          <a:prstGeom prst="arc">
            <a:avLst>
              <a:gd name="adj1" fmla="val 11012406"/>
              <a:gd name="adj2" fmla="val 1853862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57E36F91-E607-4F40-A354-B255FB2EE96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294802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form these structures?</a:t>
            </a:r>
            <a:endParaRPr sz="440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6050" y="1199850"/>
            <a:ext cx="1410500" cy="14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9599125" y="2963850"/>
            <a:ext cx="2264400" cy="1410600"/>
          </a:xfrm>
          <a:prstGeom prst="wedgeRoundRectCallout">
            <a:avLst>
              <a:gd name="adj1" fmla="val -9790"/>
              <a:gd name="adj2" fmla="val -70782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the example for zero conditional. Now try to work out the structures for the other three conditionals.</a:t>
            </a: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450600" y="1285975"/>
            <a:ext cx="8768100" cy="36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zero conditional	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FORM: 	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 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16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450594" y="1779880"/>
            <a:ext cx="690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If you read a lot, your vocabulary improves.</a:t>
            </a:r>
            <a:endParaRPr sz="18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3671850" y="1231075"/>
            <a:ext cx="59715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 simple, present simple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450600" y="2297557"/>
            <a:ext cx="8768100" cy="557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first conditional	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FORM:	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 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endParaRPr sz="16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627625" y="2250275"/>
            <a:ext cx="56619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 simple/continuous, future/modal verb  (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can/could/may/might/should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 + infinitive</a:t>
            </a:r>
            <a:endParaRPr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50600" y="3523738"/>
            <a:ext cx="8768100" cy="36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 conditional	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FORM:	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endParaRPr sz="16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50600" y="4630225"/>
            <a:ext cx="8768100" cy="36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third conditional	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FORM:	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endParaRPr sz="16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50594" y="2939367"/>
            <a:ext cx="690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If I get back early, I’ll call you.</a:t>
            </a:r>
            <a:endParaRPr sz="18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50594" y="4050292"/>
            <a:ext cx="690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If Sophie lived in New York, she’d earn more.</a:t>
            </a:r>
            <a:endParaRPr sz="18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50600" y="5197088"/>
            <a:ext cx="713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If I had left earlier, I would have caught the bus.</a:t>
            </a:r>
            <a:endParaRPr sz="18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627625" y="3471889"/>
            <a:ext cx="59715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 simple/continuous,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would/could/might 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infinitive</a:t>
            </a:r>
            <a:endParaRPr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3627625" y="4582800"/>
            <a:ext cx="59715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 perfect,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would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have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past participle</a:t>
            </a:r>
            <a:endParaRPr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65;p15">
            <a:extLst>
              <a:ext uri="{FF2B5EF4-FFF2-40B4-BE49-F238E27FC236}">
                <a16:creationId xmlns:a16="http://schemas.microsoft.com/office/drawing/2014/main" id="{2E54AE0D-20B5-4B6F-905E-4D3A60CCB2D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2947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form these structures?</a:t>
            </a:r>
            <a:endParaRPr sz="440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4800" y="932350"/>
            <a:ext cx="1410500" cy="14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9709300" y="2514250"/>
            <a:ext cx="2264400" cy="1009500"/>
          </a:xfrm>
          <a:prstGeom prst="wedgeRoundRectCallout">
            <a:avLst>
              <a:gd name="adj1" fmla="val -459"/>
              <a:gd name="adj2" fmla="val -66530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second </a:t>
            </a:r>
            <a:r>
              <a:rPr lang="en-US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result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clause can go first, but then you don’t use a comma. Look…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450600" y="1285975"/>
            <a:ext cx="8768100" cy="36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zero conditional	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FORM: 	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</a:t>
            </a:r>
            <a:endParaRPr sz="16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450594" y="1779880"/>
            <a:ext cx="690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If you read a lot, your vocabulary improves.</a:t>
            </a:r>
            <a:endParaRPr sz="18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671850" y="1231075"/>
            <a:ext cx="59715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 simple, present simple</a:t>
            </a:r>
            <a:endParaRPr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50600" y="2297557"/>
            <a:ext cx="8768100" cy="557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first conditional	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FORM:	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endParaRPr sz="16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3627625" y="2250275"/>
            <a:ext cx="56619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 simple/continuous, future/modal verb  (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can/could/may/might/should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 + infinitive</a:t>
            </a:r>
            <a:endParaRPr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450600" y="3523738"/>
            <a:ext cx="8768100" cy="36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 conditional	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FORM:	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endParaRPr sz="16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450600" y="4630225"/>
            <a:ext cx="8768100" cy="36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third conditional	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FORM:	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endParaRPr sz="160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450594" y="2939367"/>
            <a:ext cx="690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If I get back early, I’ll call you.</a:t>
            </a:r>
            <a:endParaRPr sz="18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50594" y="4050292"/>
            <a:ext cx="690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If Sophie lived in New York, she’d earn more.</a:t>
            </a:r>
            <a:endParaRPr sz="18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50600" y="5197088"/>
            <a:ext cx="713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If I had left earlier, I would have caught the bus.</a:t>
            </a:r>
            <a:endParaRPr sz="18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627625" y="3471889"/>
            <a:ext cx="59715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 simple/continuous,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would/could/might 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infinitive</a:t>
            </a:r>
            <a:endParaRPr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3627625" y="4582800"/>
            <a:ext cx="59715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 perfect,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would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US" sz="1600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have</a:t>
            </a:r>
            <a:r>
              <a:rPr lang="en-US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past participle</a:t>
            </a:r>
            <a:endParaRPr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Shape 147"/>
          <p:cNvSpPr/>
          <p:nvPr/>
        </p:nvSpPr>
        <p:spPr>
          <a:xfrm rot="-7592027">
            <a:off x="9020300" y="1451437"/>
            <a:ext cx="1452385" cy="1133900"/>
          </a:xfrm>
          <a:prstGeom prst="arc">
            <a:avLst>
              <a:gd name="adj1" fmla="val 12661717"/>
              <a:gd name="adj2" fmla="val 1795490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193325" y="1779525"/>
            <a:ext cx="5300100" cy="338700"/>
          </a:xfrm>
          <a:prstGeom prst="rect">
            <a:avLst/>
          </a:prstGeom>
          <a:solidFill>
            <a:srgbClr val="CBE6F9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solidFill>
                  <a:srgbClr val="C00000"/>
                </a:solidFill>
              </a:rPr>
              <a:t>Your vocabulary improves if you read a lot.</a:t>
            </a:r>
            <a:endParaRPr sz="1800" b="1" i="0" u="none" strike="noStrike" cap="none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9709300" y="3636750"/>
            <a:ext cx="2264400" cy="1009500"/>
          </a:xfrm>
          <a:prstGeom prst="wedgeRoundRectCallout">
            <a:avLst>
              <a:gd name="adj1" fmla="val 2453"/>
              <a:gd name="adj2" fmla="val -53851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can use modal verbs or infinitive structures here as well as the future. Look...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736825" y="2970438"/>
            <a:ext cx="5300100" cy="338700"/>
          </a:xfrm>
          <a:prstGeom prst="rect">
            <a:avLst/>
          </a:prstGeom>
          <a:solidFill>
            <a:srgbClr val="CBE6F9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solidFill>
                  <a:srgbClr val="C00000"/>
                </a:solidFill>
              </a:rPr>
              <a:t>If I get back early, should I call? / call me!</a:t>
            </a:r>
            <a:endParaRPr sz="1800" b="1" i="0" u="none" strike="noStrike" cap="none">
              <a:solidFill>
                <a:srgbClr val="CC0000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 rot="1024839" flipH="1">
            <a:off x="7420584" y="3253952"/>
            <a:ext cx="2689320" cy="986430"/>
          </a:xfrm>
          <a:prstGeom prst="arc">
            <a:avLst>
              <a:gd name="adj1" fmla="val 11855053"/>
              <a:gd name="adj2" fmla="val 1795490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9709300" y="4811100"/>
            <a:ext cx="2264400" cy="1311900"/>
          </a:xfrm>
          <a:prstGeom prst="wedgeRoundRectCallout">
            <a:avLst>
              <a:gd name="adj1" fmla="val 2453"/>
              <a:gd name="adj2" fmla="val -53851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With the verb </a:t>
            </a:r>
            <a:r>
              <a:rPr lang="en-US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be 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 the second conditional, it’s more common to use </a:t>
            </a:r>
            <a:r>
              <a:rPr lang="en-US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I/he/she/it were 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rather than </a:t>
            </a:r>
            <a:r>
              <a:rPr lang="en-US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I/he/she/it was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Shape 153"/>
          <p:cNvSpPr/>
          <p:nvPr/>
        </p:nvSpPr>
        <p:spPr>
          <a:xfrm rot="1919388" flipH="1">
            <a:off x="7449094" y="4248667"/>
            <a:ext cx="2689289" cy="986498"/>
          </a:xfrm>
          <a:prstGeom prst="arc">
            <a:avLst>
              <a:gd name="adj1" fmla="val 11855053"/>
              <a:gd name="adj2" fmla="val 15784216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5334250" y="4050300"/>
            <a:ext cx="5300100" cy="338700"/>
          </a:xfrm>
          <a:prstGeom prst="rect">
            <a:avLst/>
          </a:prstGeom>
          <a:solidFill>
            <a:srgbClr val="CBE6F9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800">
                <a:solidFill>
                  <a:srgbClr val="C00000"/>
                </a:solidFill>
              </a:rPr>
              <a:t>If I were you, I’d speak to your boss.</a:t>
            </a:r>
            <a:endParaRPr sz="1800"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168613" y="5680925"/>
            <a:ext cx="2892300" cy="1009500"/>
          </a:xfrm>
          <a:prstGeom prst="wedgeRoundRectCallout">
            <a:avLst>
              <a:gd name="adj1" fmla="val 1957"/>
              <a:gd name="adj2" fmla="val -57043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commonly use contractions in these structures. E.g. I’ll, I’d, She’d.</a:t>
            </a:r>
            <a:endParaRPr i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Shape 156"/>
          <p:cNvSpPr/>
          <p:nvPr/>
        </p:nvSpPr>
        <p:spPr>
          <a:xfrm rot="1919429" flipH="1">
            <a:off x="1957661" y="4719037"/>
            <a:ext cx="5013228" cy="1501689"/>
          </a:xfrm>
          <a:prstGeom prst="arc">
            <a:avLst>
              <a:gd name="adj1" fmla="val 11855361"/>
              <a:gd name="adj2" fmla="val 19622691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9709300" y="6206525"/>
            <a:ext cx="2392500" cy="5574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</a:pPr>
            <a:r>
              <a:rPr lang="en-US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Let’s practise!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65;p15">
            <a:extLst>
              <a:ext uri="{FF2B5EF4-FFF2-40B4-BE49-F238E27FC236}">
                <a16:creationId xmlns:a16="http://schemas.microsoft.com/office/drawing/2014/main" id="{A7144297-85A4-472C-B173-A8E13928124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75336" y="253117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302633" y="905812"/>
            <a:ext cx="11669616" cy="41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Rewrite the sentences using the words in bold.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Arial"/>
              <a:buNone/>
            </a:pPr>
            <a:endParaRPr sz="2000" b="1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39110" y="1728526"/>
            <a:ext cx="1088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AutoNum type="arabicPeriod"/>
            </a:pPr>
            <a:r>
              <a:rPr lang="en-US" sz="1600" b="0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I think it’s a good idea for you to get to the airport early.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																</a:t>
            </a:r>
            <a:r>
              <a:rPr lang="en-US" sz="1600" b="1" i="0" u="none" strike="noStrike" cap="none" dirty="0">
                <a:latin typeface="Open Sans"/>
                <a:ea typeface="Open Sans"/>
                <a:cs typeface="Open Sans"/>
                <a:sym typeface="Open Sans"/>
              </a:rPr>
              <a:t>WERE</a:t>
            </a:r>
            <a:endParaRPr dirty="0"/>
          </a:p>
        </p:txBody>
      </p:sp>
      <p:sp>
        <p:nvSpPr>
          <p:cNvPr id="166" name="Shape 166"/>
          <p:cNvSpPr txBox="1"/>
          <p:nvPr/>
        </p:nvSpPr>
        <p:spPr>
          <a:xfrm flipH="1">
            <a:off x="911591" y="2192227"/>
            <a:ext cx="892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If I were you, I’d get to the airport early.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439110" y="2663150"/>
            <a:ext cx="11175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AutoNum type="arabicPeriod" startAt="2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really regret going to that new book shop and spending all my money last week!			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GONE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dirty="0"/>
          </a:p>
        </p:txBody>
      </p:sp>
      <p:sp>
        <p:nvSpPr>
          <p:cNvPr id="168" name="Shape 168"/>
          <p:cNvSpPr txBox="1"/>
          <p:nvPr/>
        </p:nvSpPr>
        <p:spPr>
          <a:xfrm flipH="1">
            <a:off x="911591" y="3137646"/>
            <a:ext cx="892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If I hadn’t gone to that new book shop (last week), I wouldn’t have spent all my</a:t>
            </a:r>
            <a:r>
              <a:rPr lang="en-US" sz="1600" b="0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money</a:t>
            </a:r>
            <a:r>
              <a:rPr lang="en-US" sz="1600" b="0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b="0" i="0" u="none" strike="noStrike" cap="none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439096" y="3626845"/>
            <a:ext cx="10997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AutoNum type="arabicPeriod" startAt="3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There is possibility of your sister visiting next week, isn’t there? Please send me a message.		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	 </a:t>
            </a:r>
            <a:endParaRPr dirty="0"/>
          </a:p>
        </p:txBody>
      </p:sp>
      <p:sp>
        <p:nvSpPr>
          <p:cNvPr id="170" name="Shape 170"/>
          <p:cNvSpPr txBox="1"/>
          <p:nvPr/>
        </p:nvSpPr>
        <p:spPr>
          <a:xfrm flipH="1">
            <a:off x="911591" y="4082773"/>
            <a:ext cx="892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If your sister visits next week, (please) send me a message</a:t>
            </a: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39096" y="4533291"/>
            <a:ext cx="10997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AutoNum type="arabicPeriod" startAt="4"/>
            </a:pPr>
            <a:r>
              <a:rPr lang="en-US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It’s a fact that drinking water rather than soft drinks keeps you more hydrated.			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DRINK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						 </a:t>
            </a:r>
            <a:endParaRPr dirty="0"/>
          </a:p>
        </p:txBody>
      </p:sp>
      <p:sp>
        <p:nvSpPr>
          <p:cNvPr id="172" name="Shape 172"/>
          <p:cNvSpPr txBox="1"/>
          <p:nvPr/>
        </p:nvSpPr>
        <p:spPr>
          <a:xfrm flipH="1">
            <a:off x="911603" y="5027906"/>
            <a:ext cx="892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If you drink water rather than soft drinks, it keeps you more</a:t>
            </a: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hydrated</a:t>
            </a: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39095" y="5439754"/>
            <a:ext cx="1153315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AutoNum type="arabicPeriod" startAt="5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Evie lives in the basement flat. The flat above has a much better view.																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SHE WOULD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	 </a:t>
            </a: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							 </a:t>
            </a:r>
            <a:endParaRPr dirty="0"/>
          </a:p>
        </p:txBody>
      </p:sp>
      <p:sp>
        <p:nvSpPr>
          <p:cNvPr id="174" name="Shape 174"/>
          <p:cNvSpPr txBox="1"/>
          <p:nvPr/>
        </p:nvSpPr>
        <p:spPr>
          <a:xfrm flipH="1">
            <a:off x="911603" y="5850638"/>
            <a:ext cx="892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If Evie lived in the flat above, she would have a much better </a:t>
            </a:r>
            <a:r>
              <a:rPr lang="en-US" sz="16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view</a:t>
            </a: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2900" y="468398"/>
            <a:ext cx="1519350" cy="15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6673300" y="373725"/>
            <a:ext cx="2759700" cy="1777200"/>
          </a:xfrm>
          <a:prstGeom prst="wedgeRoundRectCallout">
            <a:avLst>
              <a:gd name="adj1" fmla="val 83596"/>
              <a:gd name="adj2" fmla="val -8157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Remember that with any of the conditionals, the </a:t>
            </a:r>
            <a:r>
              <a:rPr lang="en-US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result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clause can come before the </a:t>
            </a:r>
            <a:r>
              <a:rPr lang="en-US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if hypothetical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but there shouldn’t be a comma. E.g. I’d get to the airport early if I were you.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65;p15">
            <a:extLst>
              <a:ext uri="{FF2B5EF4-FFF2-40B4-BE49-F238E27FC236}">
                <a16:creationId xmlns:a16="http://schemas.microsoft.com/office/drawing/2014/main" id="{B2647C84-A437-42A9-BBE2-8AE4AA9C416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1118</Words>
  <Application>Microsoft Office PowerPoint</Application>
  <PresentationFormat>Widescreen</PresentationFormat>
  <Paragraphs>120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Pearson</vt:lpstr>
      <vt:lpstr>Grammar B2 conditionals</vt:lpstr>
      <vt:lpstr>Let’s take a closer look at the different conditional structures.</vt:lpstr>
      <vt:lpstr>Function: When do we use them?</vt:lpstr>
      <vt:lpstr>PowerPoint Presentation</vt:lpstr>
      <vt:lpstr>Form: How do we form these structures?</vt:lpstr>
      <vt:lpstr>Form: How do we form these structures?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Timothy</dc:creator>
  <cp:lastModifiedBy>Muszynski, Daniel</cp:lastModifiedBy>
  <cp:revision>15</cp:revision>
  <dcterms:modified xsi:type="dcterms:W3CDTF">2019-12-05T10:55:26Z</dcterms:modified>
</cp:coreProperties>
</file>