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6"/>
  </p:notesMasterIdLst>
  <p:sldIdLst>
    <p:sldId id="304" r:id="rId3"/>
    <p:sldId id="257" r:id="rId4"/>
    <p:sldId id="258" r:id="rId5"/>
    <p:sldId id="269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665DEB-700D-45DE-B1C1-2B46777DB12A}">
  <a:tblStyle styleId="{99665DEB-700D-45DE-B1C1-2B46777DB12A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7E2651-E8E7-4231-B94A-945E5E25E391}" styleName="Table_1"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rgbClr val="FFFFFF"/>
      </a:tcTxStyle>
      <a:tcStyle>
        <a:tcBdr/>
        <a:fill>
          <a:solidFill>
            <a:srgbClr val="FFAB40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rgbClr val="FFFFFF"/>
      </a:tcTxStyle>
      <a:tcStyle>
        <a:tcBdr/>
        <a:fill>
          <a:solidFill>
            <a:srgbClr val="FFAB40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AB4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AB4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828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470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405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GB" dirty="0"/>
              <a:t>Copyright © 2018 by Pearson Education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18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524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3497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00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903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7578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7137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22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1678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782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03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432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180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671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903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543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008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95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263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89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419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695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458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2132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37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4148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062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39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0615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514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721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328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819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66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8976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i="0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B2</a:t>
            </a:r>
            <a:br>
              <a:rPr lang="pl-PL" dirty="0"/>
            </a:br>
            <a:r>
              <a:rPr lang="pl-PL" dirty="0"/>
              <a:t>past </a:t>
            </a:r>
            <a:r>
              <a:rPr lang="pl-PL" dirty="0" err="1"/>
              <a:t>tenses</a:t>
            </a:r>
            <a:r>
              <a:rPr lang="pl-PL" dirty="0"/>
              <a:t>, </a:t>
            </a:r>
            <a:r>
              <a:rPr lang="pl-PL" i="1" dirty="0" err="1"/>
              <a:t>used</a:t>
            </a:r>
            <a:r>
              <a:rPr lang="pl-PL" i="1" dirty="0"/>
              <a:t> to</a:t>
            </a:r>
            <a:r>
              <a:rPr lang="pl-PL" dirty="0"/>
              <a:t> and </a:t>
            </a:r>
            <a:r>
              <a:rPr lang="pl-PL" i="1" dirty="0" err="1"/>
              <a:t>would</a:t>
            </a:r>
            <a:endParaRPr sz="3800" b="1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  <p:sp>
        <p:nvSpPr>
          <p:cNvPr id="12" name="Google Shape;516;p72">
            <a:extLst>
              <a:ext uri="{FF2B5EF4-FFF2-40B4-BE49-F238E27FC236}">
                <a16:creationId xmlns:a16="http://schemas.microsoft.com/office/drawing/2014/main" id="{750676B8-01F4-467A-849A-BDAB2B8DE0F2}"/>
              </a:ext>
            </a:extLst>
          </p:cNvPr>
          <p:cNvSpPr txBox="1">
            <a:spLocks/>
          </p:cNvSpPr>
          <p:nvPr/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 for: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Gold Experience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Note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17;p72">
            <a:extLst>
              <a:ext uri="{FF2B5EF4-FFF2-40B4-BE49-F238E27FC236}">
                <a16:creationId xmlns:a16="http://schemas.microsoft.com/office/drawing/2014/main" id="{9E7443F2-ADCF-44DA-B96A-6A7DA36E866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626876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450601" y="229387"/>
            <a:ext cx="112947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these structures?</a:t>
            </a:r>
            <a:endParaRPr sz="440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05" name="Shape 205"/>
          <p:cNvGraphicFramePr/>
          <p:nvPr>
            <p:extLst>
              <p:ext uri="{D42A27DB-BD31-4B8C-83A1-F6EECF244321}">
                <p14:modId xmlns:p14="http://schemas.microsoft.com/office/powerpoint/2010/main" val="3619884311"/>
              </p:ext>
            </p:extLst>
          </p:nvPr>
        </p:nvGraphicFramePr>
        <p:xfrm>
          <a:off x="113000" y="2258070"/>
          <a:ext cx="11969900" cy="3156500"/>
        </p:xfrm>
        <a:graphic>
          <a:graphicData uri="http://schemas.openxmlformats.org/drawingml/2006/table">
            <a:tbl>
              <a:tblPr firstRow="1" bandRow="1">
                <a:noFill/>
                <a:tableStyleId>{587E2651-E8E7-4231-B94A-945E5E25E391}</a:tableStyleId>
              </a:tblPr>
              <a:tblGrid>
                <a:gridCol w="300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9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 simple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5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2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2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4075" y="931000"/>
            <a:ext cx="1252900" cy="12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6152625" y="1094300"/>
            <a:ext cx="3557400" cy="869700"/>
          </a:xfrm>
          <a:prstGeom prst="wedgeRoundRectCallout">
            <a:avLst>
              <a:gd name="adj1" fmla="val 63673"/>
              <a:gd name="adj2" fmla="val 2985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Open Sans"/>
              <a:buNone/>
            </a:pPr>
            <a:r>
              <a:rPr lang="en-US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Look at the example for the </a:t>
            </a: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</a:t>
            </a:r>
            <a:r>
              <a:rPr lang="en-US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simple. Work out the breakdown of form for the other </a:t>
            </a: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three</a:t>
            </a:r>
            <a:r>
              <a:rPr lang="en-US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tenses.</a:t>
            </a:r>
            <a:endParaRPr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3131250" y="2187275"/>
            <a:ext cx="30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 continuous</a:t>
            </a:r>
            <a:endParaRPr dirty="0"/>
          </a:p>
        </p:txBody>
      </p:sp>
      <p:sp>
        <p:nvSpPr>
          <p:cNvPr id="209" name="Shape 209"/>
          <p:cNvSpPr txBox="1"/>
          <p:nvPr/>
        </p:nvSpPr>
        <p:spPr>
          <a:xfrm>
            <a:off x="6131000" y="2187275"/>
            <a:ext cx="30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 perfect simple</a:t>
            </a:r>
            <a:endParaRPr dirty="0"/>
          </a:p>
        </p:txBody>
      </p:sp>
      <p:sp>
        <p:nvSpPr>
          <p:cNvPr id="210" name="Shape 210"/>
          <p:cNvSpPr txBox="1"/>
          <p:nvPr/>
        </p:nvSpPr>
        <p:spPr>
          <a:xfrm>
            <a:off x="9106750" y="2187275"/>
            <a:ext cx="30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 perfect continuous</a:t>
            </a:r>
            <a:endParaRPr dirty="0"/>
          </a:p>
        </p:txBody>
      </p:sp>
      <p:sp>
        <p:nvSpPr>
          <p:cNvPr id="211" name="Shape 211"/>
          <p:cNvSpPr txBox="1"/>
          <p:nvPr/>
        </p:nvSpPr>
        <p:spPr>
          <a:xfrm>
            <a:off x="176325" y="2966550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+ 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Subject + verb in past simple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76325" y="3810875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  Subject + did + not + verb bare infinitive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176325" y="4655225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?  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(Question word) + did + subject + verb bare infinitive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Shape 214"/>
          <p:cNvSpPr/>
          <p:nvPr/>
        </p:nvSpPr>
        <p:spPr>
          <a:xfrm rot="-893767" flipH="1">
            <a:off x="459748" y="2052333"/>
            <a:ext cx="5958753" cy="396736"/>
          </a:xfrm>
          <a:prstGeom prst="arc">
            <a:avLst>
              <a:gd name="adj1" fmla="val 10859110"/>
              <a:gd name="adj2" fmla="val 21035071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3169825" y="2966538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169825" y="3810888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3169825" y="4655238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6163325" y="2966538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6163325" y="3810888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6163325" y="4655238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9156825" y="2966538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9156825" y="4655238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9156825" y="3810888"/>
            <a:ext cx="2874000" cy="6474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3169825" y="2966550"/>
            <a:ext cx="2728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 Subject + was/were + verb -ing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3169825" y="3782025"/>
            <a:ext cx="2728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Subject + was/were + not + verb -ing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3169825" y="4597525"/>
            <a:ext cx="28740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(Question word) + was/were + subject + verb -ing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6163325" y="2966538"/>
            <a:ext cx="2728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 Subject + had + past participle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6163325" y="3782025"/>
            <a:ext cx="2728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Subject + had + not + past participle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6163325" y="4597500"/>
            <a:ext cx="2728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(Question word) + had + subject + past participle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9156825" y="2963975"/>
            <a:ext cx="2728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 Subject + had + been + verb -ing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9156825" y="3782025"/>
            <a:ext cx="2728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Subject + had + not + been + verb -ing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9156825" y="4600075"/>
            <a:ext cx="27285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Open Sans"/>
                <a:ea typeface="Open Sans"/>
                <a:cs typeface="Open Sans"/>
                <a:sym typeface="Open Sans"/>
              </a:rPr>
              <a:t>? </a:t>
            </a: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(Question word) + had + subject + been + verb -ing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064050" y="5485100"/>
            <a:ext cx="2473200" cy="869700"/>
          </a:xfrm>
          <a:prstGeom prst="wedgeRoundRectCallout">
            <a:avLst>
              <a:gd name="adj1" fmla="val 63673"/>
              <a:gd name="adj2" fmla="val 2985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Open Sans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Remember that we commonly use contractions, e.g. didn’t, hadn’t, wasn’t.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6116375" y="5485100"/>
            <a:ext cx="2273100" cy="869700"/>
          </a:xfrm>
          <a:prstGeom prst="wedgeRoundRectCallout">
            <a:avLst>
              <a:gd name="adj1" fmla="val 63673"/>
              <a:gd name="adj2" fmla="val 2985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Open Sans"/>
              <a:buNone/>
            </a:pP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connected speech, this is pronounced /</a:t>
            </a:r>
            <a:r>
              <a:rPr lang="en-US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bɪn</a:t>
            </a: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/, not /</a:t>
            </a:r>
            <a:r>
              <a:rPr lang="en-US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bi:n</a:t>
            </a:r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/.</a:t>
            </a:r>
            <a:endParaRPr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0103796" y="6092450"/>
            <a:ext cx="1782000" cy="5757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…and </a:t>
            </a:r>
            <a:r>
              <a:rPr lang="en-US" sz="16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used to</a:t>
            </a: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16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would?</a:t>
            </a:r>
            <a:endParaRPr sz="16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Shape 236"/>
          <p:cNvSpPr/>
          <p:nvPr/>
        </p:nvSpPr>
        <p:spPr>
          <a:xfrm rot="9314528" flipH="1">
            <a:off x="3400920" y="4191439"/>
            <a:ext cx="6185760" cy="376922"/>
          </a:xfrm>
          <a:prstGeom prst="arc">
            <a:avLst>
              <a:gd name="adj1" fmla="val 10969308"/>
              <a:gd name="adj2" fmla="val 21035071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Shape 237"/>
          <p:cNvSpPr/>
          <p:nvPr/>
        </p:nvSpPr>
        <p:spPr>
          <a:xfrm rot="8370622" flipH="1">
            <a:off x="7348878" y="2877881"/>
            <a:ext cx="5977725" cy="1840737"/>
          </a:xfrm>
          <a:prstGeom prst="arc">
            <a:avLst>
              <a:gd name="adj1" fmla="val 10975086"/>
              <a:gd name="adj2" fmla="val 18168316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Shape 238"/>
          <p:cNvSpPr/>
          <p:nvPr/>
        </p:nvSpPr>
        <p:spPr>
          <a:xfrm rot="7848280" flipH="1">
            <a:off x="7460457" y="3604730"/>
            <a:ext cx="4253827" cy="1181490"/>
          </a:xfrm>
          <a:prstGeom prst="arc">
            <a:avLst>
              <a:gd name="adj1" fmla="val 10844490"/>
              <a:gd name="adj2" fmla="val 20687255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Shape 239"/>
          <p:cNvSpPr/>
          <p:nvPr/>
        </p:nvSpPr>
        <p:spPr>
          <a:xfrm rot="9447235" flipH="1">
            <a:off x="8043321" y="4952720"/>
            <a:ext cx="2383248" cy="710563"/>
          </a:xfrm>
          <a:prstGeom prst="arc">
            <a:avLst>
              <a:gd name="adj1" fmla="val 11119987"/>
              <a:gd name="adj2" fmla="val 2074781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259525" y="5485100"/>
            <a:ext cx="2273100" cy="869700"/>
          </a:xfrm>
          <a:prstGeom prst="wedgeRoundRectCallout">
            <a:avLst>
              <a:gd name="adj1" fmla="val 63673"/>
              <a:gd name="adj2" fmla="val 2985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 connected speech, /wɒz/ becomes /wəz/.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Shape 241"/>
          <p:cNvSpPr/>
          <p:nvPr/>
        </p:nvSpPr>
        <p:spPr>
          <a:xfrm rot="8098805" flipH="1">
            <a:off x="1135588" y="4066486"/>
            <a:ext cx="4272976" cy="690278"/>
          </a:xfrm>
          <a:prstGeom prst="arc">
            <a:avLst>
              <a:gd name="adj1" fmla="val 11387242"/>
              <a:gd name="adj2" fmla="val 21243411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65;p15">
            <a:extLst>
              <a:ext uri="{FF2B5EF4-FFF2-40B4-BE49-F238E27FC236}">
                <a16:creationId xmlns:a16="http://schemas.microsoft.com/office/drawing/2014/main" id="{44AC043E-47F3-4C1A-8363-DEDF5842C97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294802" cy="1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these structures?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950" y="1230037"/>
            <a:ext cx="1727650" cy="17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5689650" y="1541413"/>
            <a:ext cx="4930800" cy="1104900"/>
          </a:xfrm>
          <a:prstGeom prst="wedgeRoundRectCallout">
            <a:avLst>
              <a:gd name="adj1" fmla="val -74114"/>
              <a:gd name="adj2" fmla="val -1893"/>
              <a:gd name="adj3" fmla="val 16667"/>
            </a:avLst>
          </a:prstGeom>
          <a:solidFill>
            <a:srgbClr val="EA4E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</a:t>
            </a:r>
            <a:r>
              <a:rPr lang="en-US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used to have 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blue hair and we </a:t>
            </a:r>
            <a:r>
              <a:rPr lang="en-US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would point 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 you from the bus!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2503750" y="4973950"/>
            <a:ext cx="2815200" cy="1104900"/>
          </a:xfrm>
          <a:prstGeom prst="cloudCallout">
            <a:avLst>
              <a:gd name="adj1" fmla="val -42018"/>
              <a:gd name="adj2" fmla="val -8949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sz="1600" b="0" i="1" u="none" strike="noStrike" cap="none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The bare infinitive (with no ‘to’).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5886461" y="4751220"/>
            <a:ext cx="3548100" cy="1830600"/>
          </a:xfrm>
          <a:prstGeom prst="cloudCallout">
            <a:avLst>
              <a:gd name="adj1" fmla="val 49867"/>
              <a:gd name="adj2" fmla="val -6167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sz="1600" b="0" i="1" u="none" strike="noStrike" cap="none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You didn’t use to have blue hair.</a:t>
            </a:r>
            <a:endParaRPr>
              <a:solidFill>
                <a:srgbClr val="F49C4E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sz="1600" b="0" i="1" u="none" strike="noStrike" cap="none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Did you use to have blue hair?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539525" y="3078675"/>
            <a:ext cx="2707800" cy="1312200"/>
          </a:xfrm>
          <a:prstGeom prst="wedgeRoundRectCallout">
            <a:avLst>
              <a:gd name="adj1" fmla="val -108748"/>
              <a:gd name="adj2" fmla="val -2267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used to have blue hair.</a:t>
            </a: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Change this into the negative and question form.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745700" y="3078675"/>
            <a:ext cx="2707800" cy="1312200"/>
          </a:xfrm>
          <a:prstGeom prst="wedgeRoundRectCallout">
            <a:avLst>
              <a:gd name="adj1" fmla="val 116068"/>
              <a:gd name="adj2" fmla="val -1640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What form of the verb follows </a:t>
            </a:r>
            <a:r>
              <a:rPr lang="en-US" sz="160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used to </a:t>
            </a: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160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would</a:t>
            </a: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8950" y="2957725"/>
            <a:ext cx="1554099" cy="155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65;p15">
            <a:extLst>
              <a:ext uri="{FF2B5EF4-FFF2-40B4-BE49-F238E27FC236}">
                <a16:creationId xmlns:a16="http://schemas.microsoft.com/office/drawing/2014/main" id="{2A26D71B-4D04-410C-AD54-FED6B10496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2947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Form: </a:t>
            </a:r>
            <a:r>
              <a:rPr lang="en-US" sz="440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How do we make these structures?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950" y="1230037"/>
            <a:ext cx="1727650" cy="172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5689650" y="1541413"/>
            <a:ext cx="4930800" cy="1104900"/>
          </a:xfrm>
          <a:prstGeom prst="wedgeRoundRectCallout">
            <a:avLst>
              <a:gd name="adj1" fmla="val -74114"/>
              <a:gd name="adj2" fmla="val -1893"/>
              <a:gd name="adj3" fmla="val 16667"/>
            </a:avLst>
          </a:prstGeom>
          <a:solidFill>
            <a:srgbClr val="EA4E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</a:t>
            </a:r>
            <a:r>
              <a:rPr lang="en-US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used to have 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blue hair and we </a:t>
            </a:r>
            <a:r>
              <a:rPr lang="en-US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would point 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 you from the bus!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64" name="Shape 264"/>
          <p:cNvGraphicFramePr/>
          <p:nvPr>
            <p:extLst>
              <p:ext uri="{D42A27DB-BD31-4B8C-83A1-F6EECF244321}">
                <p14:modId xmlns:p14="http://schemas.microsoft.com/office/powerpoint/2010/main" val="2778404161"/>
              </p:ext>
            </p:extLst>
          </p:nvPr>
        </p:nvGraphicFramePr>
        <p:xfrm>
          <a:off x="401000" y="3182095"/>
          <a:ext cx="11278800" cy="1648385"/>
        </p:xfrm>
        <a:graphic>
          <a:graphicData uri="http://schemas.openxmlformats.org/drawingml/2006/table">
            <a:tbl>
              <a:tblPr firstRow="1" bandRow="1">
                <a:noFill/>
                <a:tableStyleId>{587E2651-E8E7-4231-B94A-945E5E25E391}</a:tableStyleId>
              </a:tblPr>
              <a:tblGrid>
                <a:gridCol w="563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used to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would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5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</a:t>
                      </a: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Subject + used to + bare infinitive </a:t>
                      </a:r>
                      <a:endParaRPr/>
                    </a:p>
                    <a:p>
                      <a:pPr marL="285750" lvl="0" indent="-28575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Char char="-"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Subject + did not (didn’t) + use to + bare infinitive</a:t>
                      </a:r>
                      <a:endParaRPr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?</a:t>
                      </a: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(Question word) + did + subject + use to + bare</a:t>
                      </a:r>
                      <a:b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infinitive</a:t>
                      </a:r>
                      <a:endParaRPr sz="1600" i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Subject + would + bare infinitive</a:t>
                      </a:r>
                      <a:endParaRPr dirty="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 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Subject + would not (wouldn’t) + bare infinitive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9895" y="4974859"/>
            <a:ext cx="1239894" cy="123989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623674" y="5070137"/>
            <a:ext cx="2388000" cy="1178100"/>
          </a:xfrm>
          <a:prstGeom prst="wedgeRoundRectCallout">
            <a:avLst>
              <a:gd name="adj1" fmla="val 60250"/>
              <a:gd name="adj2" fmla="val 12501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Notice how this changes in the negative and question form.</a:t>
            </a:r>
            <a:endParaRPr sz="16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4026253" y="5070127"/>
            <a:ext cx="2388000" cy="1178100"/>
          </a:xfrm>
          <a:prstGeom prst="wedgeRoundRectCallout">
            <a:avLst>
              <a:gd name="adj1" fmla="val 59163"/>
              <a:gd name="adj2" fmla="val 13942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tend not to use </a:t>
            </a:r>
            <a:r>
              <a:rPr lang="en-US" sz="16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would</a:t>
            </a: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 the question form.</a:t>
            </a:r>
            <a:endParaRPr sz="16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7233064" y="5070124"/>
            <a:ext cx="2388000" cy="1178100"/>
          </a:xfrm>
          <a:prstGeom prst="wedgeRoundRectCallout">
            <a:avLst>
              <a:gd name="adj1" fmla="val 82378"/>
              <a:gd name="adj2" fmla="val 6112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do not stress the </a:t>
            </a:r>
            <a:r>
              <a:rPr lang="en-US" sz="16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to </a:t>
            </a: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</a:t>
            </a:r>
            <a:r>
              <a:rPr lang="en-US" sz="1600" b="0" i="1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used to</a:t>
            </a: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so we pronounce it /tə/.</a:t>
            </a:r>
            <a:endParaRPr sz="16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Shape 269"/>
          <p:cNvSpPr/>
          <p:nvPr/>
        </p:nvSpPr>
        <p:spPr>
          <a:xfrm rot="2099782" flipH="1">
            <a:off x="1778081" y="1715771"/>
            <a:ext cx="2919841" cy="3624438"/>
          </a:xfrm>
          <a:prstGeom prst="arc">
            <a:avLst>
              <a:gd name="adj1" fmla="val 6537287"/>
              <a:gd name="adj2" fmla="val 10183095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Shape 270"/>
          <p:cNvSpPr/>
          <p:nvPr/>
        </p:nvSpPr>
        <p:spPr>
          <a:xfrm rot="3495070" flipH="1">
            <a:off x="5605998" y="1967467"/>
            <a:ext cx="1960104" cy="4060320"/>
          </a:xfrm>
          <a:prstGeom prst="arc">
            <a:avLst>
              <a:gd name="adj1" fmla="val 7909566"/>
              <a:gd name="adj2" fmla="val 12640724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9835225" y="6296800"/>
            <a:ext cx="2203500" cy="4593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Let’s practise!</a:t>
            </a:r>
            <a:endParaRPr sz="16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65;p15">
            <a:extLst>
              <a:ext uri="{FF2B5EF4-FFF2-40B4-BE49-F238E27FC236}">
                <a16:creationId xmlns:a16="http://schemas.microsoft.com/office/drawing/2014/main" id="{692C9EC9-8950-40D5-AF41-378C1B7E24B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275336" y="253117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275337" y="878516"/>
            <a:ext cx="11669616" cy="414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Correct the mistakes and justify your answers.</a:t>
            </a:r>
            <a:endParaRPr sz="20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Arial"/>
              <a:buNone/>
            </a:pPr>
            <a:endParaRPr sz="2000" b="1" i="1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614150" y="1592300"/>
            <a:ext cx="11172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 Jimmy would work in a bank when he was younger, but he was getting a job as a pilot after he finished university.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614149" y="2195893"/>
            <a:ext cx="10631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 When I went to Tim’s earlier, he was sitting on the sofa watching TV! He was already finishing the cake – it 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was in</a:t>
            </a:r>
            <a:r>
              <a:rPr lang="en-US"/>
              <a:t>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oven – and was cleaning all day.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614198" y="3345629"/>
            <a:ext cx="10631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 Helena didn’t use to like cats, but three years ago, she had bought one.</a:t>
            </a: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614149" y="4041145"/>
            <a:ext cx="106316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4. I hoped to pass the exam, but I only got 40%. I can’t believe it! </a:t>
            </a: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614149" y="4730351"/>
            <a:ext cx="106316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5. Jude was dancing for hours when her husband turned up at the party. They went home soon after.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614149" y="5399372"/>
            <a:ext cx="10631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6. While the baby would sleep, I phoned Tina to wish her luck in her exam.</a:t>
            </a: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1420701" y="1422875"/>
            <a:ext cx="972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>
                <a:solidFill>
                  <a:srgbClr val="C00000"/>
                </a:solidFill>
              </a:rPr>
              <a:t>used to</a:t>
            </a:r>
            <a:endParaRPr sz="1600" b="0" i="0" u="none" strike="noStrike" cap="none">
              <a:solidFill>
                <a:srgbClr val="EA4E3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6" name="Shape 286"/>
          <p:cNvCxnSpPr/>
          <p:nvPr/>
        </p:nvCxnSpPr>
        <p:spPr>
          <a:xfrm>
            <a:off x="1596788" y="1761578"/>
            <a:ext cx="532263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87" name="Shape 287"/>
          <p:cNvCxnSpPr/>
          <p:nvPr/>
        </p:nvCxnSpPr>
        <p:spPr>
          <a:xfrm rot="10800000" flipH="1">
            <a:off x="6511900" y="1761500"/>
            <a:ext cx="1001100" cy="147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88" name="Shape 288"/>
          <p:cNvSpPr txBox="1"/>
          <p:nvPr/>
        </p:nvSpPr>
        <p:spPr>
          <a:xfrm>
            <a:off x="6672970" y="1442425"/>
            <a:ext cx="74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got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9" name="Shape 289"/>
          <p:cNvCxnSpPr/>
          <p:nvPr/>
        </p:nvCxnSpPr>
        <p:spPr>
          <a:xfrm rot="10800000" flipH="1">
            <a:off x="7674100" y="2336700"/>
            <a:ext cx="1978200" cy="16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0" name="Shape 290"/>
          <p:cNvSpPr txBox="1"/>
          <p:nvPr/>
        </p:nvSpPr>
        <p:spPr>
          <a:xfrm>
            <a:off x="7591699" y="1997988"/>
            <a:ext cx="259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had already finished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1" name="Shape 291"/>
          <p:cNvCxnSpPr/>
          <p:nvPr/>
        </p:nvCxnSpPr>
        <p:spPr>
          <a:xfrm>
            <a:off x="3020675" y="2889150"/>
            <a:ext cx="1195200" cy="33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2" name="Shape 292"/>
          <p:cNvSpPr txBox="1"/>
          <p:nvPr/>
        </p:nvSpPr>
        <p:spPr>
          <a:xfrm>
            <a:off x="2590675" y="2497563"/>
            <a:ext cx="241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had been cleaning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3" name="Shape 293"/>
          <p:cNvCxnSpPr/>
          <p:nvPr/>
        </p:nvCxnSpPr>
        <p:spPr>
          <a:xfrm rot="10800000" flipH="1">
            <a:off x="5650600" y="3523300"/>
            <a:ext cx="1077900" cy="24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4" name="Shape 294"/>
          <p:cNvSpPr txBox="1"/>
          <p:nvPr/>
        </p:nvSpPr>
        <p:spPr>
          <a:xfrm>
            <a:off x="5859802" y="3162588"/>
            <a:ext cx="1062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bought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5" name="Shape 295"/>
          <p:cNvCxnSpPr/>
          <p:nvPr/>
        </p:nvCxnSpPr>
        <p:spPr>
          <a:xfrm rot="10800000" flipH="1">
            <a:off x="1044500" y="4197125"/>
            <a:ext cx="552300" cy="84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6" name="Shape 296"/>
          <p:cNvSpPr txBox="1"/>
          <p:nvPr/>
        </p:nvSpPr>
        <p:spPr>
          <a:xfrm>
            <a:off x="851122" y="3815650"/>
            <a:ext cx="158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was hoping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7" name="Shape 297"/>
          <p:cNvCxnSpPr/>
          <p:nvPr/>
        </p:nvCxnSpPr>
        <p:spPr>
          <a:xfrm>
            <a:off x="1420700" y="4881288"/>
            <a:ext cx="1112700" cy="165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98" name="Shape 298"/>
          <p:cNvSpPr txBox="1"/>
          <p:nvPr/>
        </p:nvSpPr>
        <p:spPr>
          <a:xfrm>
            <a:off x="1081426" y="4521763"/>
            <a:ext cx="205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had been dancing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99" name="Shape 299"/>
          <p:cNvCxnSpPr/>
          <p:nvPr/>
        </p:nvCxnSpPr>
        <p:spPr>
          <a:xfrm rot="10800000" flipH="1">
            <a:off x="2393000" y="5596488"/>
            <a:ext cx="1148400" cy="114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300" name="Shape 300"/>
          <p:cNvSpPr txBox="1"/>
          <p:nvPr/>
        </p:nvSpPr>
        <p:spPr>
          <a:xfrm>
            <a:off x="2046900" y="5192450"/>
            <a:ext cx="2206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7E3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slept/was sleeping</a:t>
            </a:r>
            <a:endParaRPr sz="1600" b="0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65;p15">
            <a:extLst>
              <a:ext uri="{FF2B5EF4-FFF2-40B4-BE49-F238E27FC236}">
                <a16:creationId xmlns:a16="http://schemas.microsoft.com/office/drawing/2014/main" id="{94FE65BF-67CA-49CB-A69D-6E4B77636D3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It’s easier to understand when we </a:t>
            </a: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use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the different past tenses if we compare them. 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4294967295"/>
          </p:nvPr>
        </p:nvSpPr>
        <p:spPr>
          <a:xfrm>
            <a:off x="684838" y="2739129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  <a:endParaRPr sz="2000" b="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ast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imple, past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ontinuous,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ast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erfect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imple, and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ast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erfect </a:t>
            </a: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ontinuous – we often call these the past narrative tenses.</a:t>
            </a:r>
            <a:endParaRPr sz="2000" b="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lang="en-US" sz="2000" b="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sed to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2000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2000" b="0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ould</a:t>
            </a:r>
            <a:r>
              <a:rPr lang="en-US" sz="20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8903368" y="5226518"/>
            <a:ext cx="2791327" cy="1117385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do we use the past narrative tenses?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4449BF84-895D-48AF-88E3-296AAD5C37A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450600" y="229375"/>
            <a:ext cx="111882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450594" y="854218"/>
            <a:ext cx="92394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ast narrative tenses</a:t>
            </a:r>
            <a:endParaRPr sz="20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7473" y="265464"/>
            <a:ext cx="1239894" cy="123989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7213825" y="911875"/>
            <a:ext cx="2796000" cy="753900"/>
          </a:xfrm>
          <a:prstGeom prst="wedgeRoundRectCallout">
            <a:avLst>
              <a:gd name="adj1" fmla="val 67581"/>
              <a:gd name="adj2" fmla="val -37034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Read the sections of the story and answer the questions.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450601" y="1718445"/>
            <a:ext cx="1092675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500"/>
              <a:buFont typeface="Open Sans"/>
              <a:buNone/>
            </a:pPr>
            <a:r>
              <a:rPr lang="en-US" sz="2000" b="0" i="0" u="none" strike="noStrike" cap="none" dirty="0">
                <a:solidFill>
                  <a:srgbClr val="1B4686"/>
                </a:solidFill>
                <a:latin typeface="Open Sans"/>
                <a:ea typeface="Open Sans"/>
                <a:cs typeface="Open Sans"/>
                <a:sym typeface="Open Sans"/>
              </a:rPr>
              <a:t>In 1992, my dad got a new job in London, so we had to leave Liverpool. The day we moved, I was unpacking my things in my new bedroom when my older sister came in. When we were younger, she was always taking my clothes without asking, and I hated her being in my room. But today was different. She started crying – she was hoping to stay in Liverpool near her friends, but it didn’t happen.</a:t>
            </a:r>
            <a:endParaRPr sz="2000" b="0" i="0" u="none" strike="noStrike" cap="none" dirty="0">
              <a:solidFill>
                <a:srgbClr val="1B468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50601" y="3553126"/>
            <a:ext cx="2510963" cy="1933273"/>
          </a:xfrm>
          <a:prstGeom prst="wedgeRoundRectCallout">
            <a:avLst>
              <a:gd name="adj1" fmla="val 61211"/>
              <a:gd name="adj2" fmla="val 6701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this sentence: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 1992, my dad got a new job.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Does this action have any relation to the present or did it finish in the past?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3163500" y="3349661"/>
            <a:ext cx="1886171" cy="882367"/>
          </a:xfrm>
          <a:prstGeom prst="cloudCallout">
            <a:avLst>
              <a:gd name="adj1" fmla="val -57770"/>
              <a:gd name="adj2" fmla="val 2390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sz="1600" b="0" i="1" u="none" strike="noStrike" cap="none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It finished in the past (1992)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3294173" y="4546691"/>
            <a:ext cx="2424239" cy="1847648"/>
          </a:xfrm>
          <a:prstGeom prst="wedgeRoundRectCallout">
            <a:avLst>
              <a:gd name="adj1" fmla="val 56571"/>
              <a:gd name="adj2" fmla="val -42467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this sentence: </a:t>
            </a:r>
            <a:r>
              <a:rPr lang="en-US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was unpacking when my sister came in. 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Which of the two actions was interrupted?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9209463" y="3344858"/>
            <a:ext cx="2796019" cy="841285"/>
          </a:xfrm>
          <a:prstGeom prst="cloudCallout">
            <a:avLst>
              <a:gd name="adj1" fmla="val -30916"/>
              <a:gd name="adj2" fmla="val 10842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sz="1600" b="0" i="1" u="none" strike="noStrike" cap="none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It was a failed plan/expectation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6144425" y="4519750"/>
            <a:ext cx="2618700" cy="1933200"/>
          </a:xfrm>
          <a:prstGeom prst="wedgeRoundRectCallout">
            <a:avLst>
              <a:gd name="adj1" fmla="val 25338"/>
              <a:gd name="adj2" fmla="val -61070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She was always taking my clothes.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Does this action refer to an event in the story or an annoying habit that happened many times in the past?</a:t>
            </a:r>
            <a:endParaRPr sz="16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7011718" y="3138985"/>
            <a:ext cx="2179453" cy="1087415"/>
          </a:xfrm>
          <a:prstGeom prst="cloudCallout">
            <a:avLst>
              <a:gd name="adj1" fmla="val -38895"/>
              <a:gd name="adj2" fmla="val 6875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sz="1600" b="0" i="1" u="none" strike="noStrike" cap="none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An annoying habit – a criticism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9061051" y="4727179"/>
            <a:ext cx="2471308" cy="1752785"/>
          </a:xfrm>
          <a:prstGeom prst="wedgeRoundRectCallout">
            <a:avLst>
              <a:gd name="adj1" fmla="val 25338"/>
              <a:gd name="adj2" fmla="val -61070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She was hoping to stay in Liverpool.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This was an expectation or plan. Was it successful or did it fail?</a:t>
            </a:r>
            <a:endParaRPr sz="16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5116401" y="3480063"/>
            <a:ext cx="1886171" cy="882367"/>
          </a:xfrm>
          <a:prstGeom prst="cloudCallout">
            <a:avLst>
              <a:gd name="adj1" fmla="val -40255"/>
              <a:gd name="adj2" fmla="val 670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sz="1600" b="0" i="1" u="none" strike="noStrike" cap="none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 was unpacking my things.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65;p15">
            <a:extLst>
              <a:ext uri="{FF2B5EF4-FFF2-40B4-BE49-F238E27FC236}">
                <a16:creationId xmlns:a16="http://schemas.microsoft.com/office/drawing/2014/main" id="{3D4A0288-3F68-4BCC-93E7-093E5BF4C9E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85">
            <a:extLst>
              <a:ext uri="{FF2B5EF4-FFF2-40B4-BE49-F238E27FC236}">
                <a16:creationId xmlns:a16="http://schemas.microsoft.com/office/drawing/2014/main" id="{A675B9E2-BA93-4BFD-BB14-A20DDE70F20C}"/>
              </a:ext>
            </a:extLst>
          </p:cNvPr>
          <p:cNvSpPr/>
          <p:nvPr/>
        </p:nvSpPr>
        <p:spPr>
          <a:xfrm>
            <a:off x="336770" y="2083953"/>
            <a:ext cx="109267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500"/>
              <a:buFont typeface="Open Sans"/>
              <a:buNone/>
            </a:pPr>
            <a:r>
              <a:rPr lang="en-US" sz="2000" b="0" i="0" u="none" strike="noStrike" cap="none" dirty="0">
                <a:solidFill>
                  <a:srgbClr val="1B4686"/>
                </a:solidFill>
                <a:latin typeface="Open Sans"/>
                <a:ea typeface="Open Sans"/>
                <a:cs typeface="Open Sans"/>
                <a:sym typeface="Open Sans"/>
              </a:rPr>
              <a:t>Earlier that day, she had visited her best friend to say goodbye. At 3 p.m. when I arrived to say we were leaving, they had been crying for about two hours! </a:t>
            </a:r>
            <a:endParaRPr sz="2000" b="0" i="0" u="none" strike="noStrike" cap="none" dirty="0">
              <a:solidFill>
                <a:srgbClr val="1B468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450600" y="229375"/>
            <a:ext cx="111882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450594" y="854218"/>
            <a:ext cx="92394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ast narrative tenses</a:t>
            </a:r>
            <a:endParaRPr sz="20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" name="Shape 74">
            <a:extLst>
              <a:ext uri="{FF2B5EF4-FFF2-40B4-BE49-F238E27FC236}">
                <a16:creationId xmlns:a16="http://schemas.microsoft.com/office/drawing/2014/main" id="{C252DD71-F80C-42BC-8BF8-B7F485809F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7473" y="265464"/>
            <a:ext cx="1239894" cy="123989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86">
            <a:extLst>
              <a:ext uri="{FF2B5EF4-FFF2-40B4-BE49-F238E27FC236}">
                <a16:creationId xmlns:a16="http://schemas.microsoft.com/office/drawing/2014/main" id="{4432E7E1-D1C2-4792-8A89-0E5DE88DEEF5}"/>
              </a:ext>
            </a:extLst>
          </p:cNvPr>
          <p:cNvSpPr/>
          <p:nvPr/>
        </p:nvSpPr>
        <p:spPr>
          <a:xfrm>
            <a:off x="275320" y="3044580"/>
            <a:ext cx="3153300" cy="1938600"/>
          </a:xfrm>
          <a:prstGeom prst="wedgeRoundRectCallout">
            <a:avLst>
              <a:gd name="adj1" fmla="val 61211"/>
              <a:gd name="adj2" fmla="val 6701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this section of the story: 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Earlier that day, she had visited her best friend. 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main part of this story is set in the new house in London. What other time is mentioned here?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Shape 87">
            <a:extLst>
              <a:ext uri="{FF2B5EF4-FFF2-40B4-BE49-F238E27FC236}">
                <a16:creationId xmlns:a16="http://schemas.microsoft.com/office/drawing/2014/main" id="{BEEC5245-355B-4107-A430-574DF122DADF}"/>
              </a:ext>
            </a:extLst>
          </p:cNvPr>
          <p:cNvSpPr/>
          <p:nvPr/>
        </p:nvSpPr>
        <p:spPr>
          <a:xfrm>
            <a:off x="3775384" y="3169781"/>
            <a:ext cx="2064030" cy="951804"/>
          </a:xfrm>
          <a:prstGeom prst="cloudCallout">
            <a:avLst>
              <a:gd name="adj1" fmla="val -65481"/>
              <a:gd name="adj2" fmla="val 2582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sz="1600" b="0" i="1" u="none" strike="noStrike" cap="none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Earlier that day (the day of the move)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Shape 88">
            <a:extLst>
              <a:ext uri="{FF2B5EF4-FFF2-40B4-BE49-F238E27FC236}">
                <a16:creationId xmlns:a16="http://schemas.microsoft.com/office/drawing/2014/main" id="{A33A70FC-A7FB-4D5B-ABEB-648800A1267C}"/>
              </a:ext>
            </a:extLst>
          </p:cNvPr>
          <p:cNvSpPr/>
          <p:nvPr/>
        </p:nvSpPr>
        <p:spPr>
          <a:xfrm>
            <a:off x="3720355" y="4399973"/>
            <a:ext cx="2836512" cy="1331421"/>
          </a:xfrm>
          <a:prstGeom prst="wedgeRoundRectCallout">
            <a:avLst>
              <a:gd name="adj1" fmla="val 61211"/>
              <a:gd name="adj2" fmla="val 6701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 3 p.m. when I arrived, they had been crying.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When did this action start and when did it finish?</a:t>
            </a:r>
            <a:endParaRPr sz="16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Shape 89">
            <a:extLst>
              <a:ext uri="{FF2B5EF4-FFF2-40B4-BE49-F238E27FC236}">
                <a16:creationId xmlns:a16="http://schemas.microsoft.com/office/drawing/2014/main" id="{94D87BB8-548E-4244-A947-DA0D52B7893F}"/>
              </a:ext>
            </a:extLst>
          </p:cNvPr>
          <p:cNvSpPr/>
          <p:nvPr/>
        </p:nvSpPr>
        <p:spPr>
          <a:xfrm>
            <a:off x="5826539" y="3104475"/>
            <a:ext cx="2863814" cy="1274400"/>
          </a:xfrm>
          <a:prstGeom prst="cloudCallout">
            <a:avLst>
              <a:gd name="adj1" fmla="val -59682"/>
              <a:gd name="adj2" fmla="val 4388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sz="1600" b="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It started earlier in the day and finished at 3 p.m.</a:t>
            </a:r>
            <a:endParaRPr sz="1600" b="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Shape 90">
            <a:extLst>
              <a:ext uri="{FF2B5EF4-FFF2-40B4-BE49-F238E27FC236}">
                <a16:creationId xmlns:a16="http://schemas.microsoft.com/office/drawing/2014/main" id="{B2BE7CD7-2453-42A5-BED9-168D49F635B5}"/>
              </a:ext>
            </a:extLst>
          </p:cNvPr>
          <p:cNvSpPr/>
          <p:nvPr/>
        </p:nvSpPr>
        <p:spPr>
          <a:xfrm>
            <a:off x="7134699" y="4415486"/>
            <a:ext cx="2836512" cy="1331421"/>
          </a:xfrm>
          <a:prstGeom prst="wedgeRoundRectCallout">
            <a:avLst>
              <a:gd name="adj1" fmla="val 61211"/>
              <a:gd name="adj2" fmla="val 6701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 3 p.m. when I arrived, they had been crying.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Was it one event or a continuous action over a period of time?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91">
            <a:extLst>
              <a:ext uri="{FF2B5EF4-FFF2-40B4-BE49-F238E27FC236}">
                <a16:creationId xmlns:a16="http://schemas.microsoft.com/office/drawing/2014/main" id="{C20732AF-C733-407E-9B88-67B4D136610F}"/>
              </a:ext>
            </a:extLst>
          </p:cNvPr>
          <p:cNvSpPr/>
          <p:nvPr/>
        </p:nvSpPr>
        <p:spPr>
          <a:xfrm>
            <a:off x="8708645" y="2941788"/>
            <a:ext cx="2297018" cy="1389621"/>
          </a:xfrm>
          <a:prstGeom prst="cloudCallout">
            <a:avLst>
              <a:gd name="adj1" fmla="val -56873"/>
              <a:gd name="adj2" fmla="val 553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sz="1600" b="0" i="1" u="none" strike="noStrike" cap="none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A continuous action over a period of time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" name="Shape 100">
            <a:extLst>
              <a:ext uri="{FF2B5EF4-FFF2-40B4-BE49-F238E27FC236}">
                <a16:creationId xmlns:a16="http://schemas.microsoft.com/office/drawing/2014/main" id="{CDFCE554-ABD7-49C2-802F-1C9AB35B92CD}"/>
              </a:ext>
            </a:extLst>
          </p:cNvPr>
          <p:cNvCxnSpPr/>
          <p:nvPr/>
        </p:nvCxnSpPr>
        <p:spPr>
          <a:xfrm rot="10800000">
            <a:off x="8392991" y="5457395"/>
            <a:ext cx="0" cy="164758"/>
          </a:xfrm>
          <a:prstGeom prst="straightConnector1">
            <a:avLst/>
          </a:prstGeom>
          <a:noFill/>
          <a:ln w="9525" cap="flat" cmpd="sng">
            <a:solidFill>
              <a:srgbClr val="00A7E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Shape 75">
            <a:extLst>
              <a:ext uri="{FF2B5EF4-FFF2-40B4-BE49-F238E27FC236}">
                <a16:creationId xmlns:a16="http://schemas.microsoft.com/office/drawing/2014/main" id="{EABBD1E3-FE7D-4241-A790-E16E793B6EE6}"/>
              </a:ext>
            </a:extLst>
          </p:cNvPr>
          <p:cNvSpPr/>
          <p:nvPr/>
        </p:nvSpPr>
        <p:spPr>
          <a:xfrm>
            <a:off x="7213825" y="911875"/>
            <a:ext cx="2796000" cy="753900"/>
          </a:xfrm>
          <a:prstGeom prst="wedgeRoundRectCallout">
            <a:avLst>
              <a:gd name="adj1" fmla="val 67581"/>
              <a:gd name="adj2" fmla="val -37034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Read the sections of the story and answer the questions.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65;p15">
            <a:extLst>
              <a:ext uri="{FF2B5EF4-FFF2-40B4-BE49-F238E27FC236}">
                <a16:creationId xmlns:a16="http://schemas.microsoft.com/office/drawing/2014/main" id="{B0A06DF4-602E-4C2B-BCE7-212A03BB2A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488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450600" y="229375"/>
            <a:ext cx="111882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450594" y="854218"/>
            <a:ext cx="92394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ast narrative tenses</a:t>
            </a:r>
            <a:endParaRPr sz="20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7473" y="265464"/>
            <a:ext cx="1239894" cy="123989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275335" y="1466899"/>
            <a:ext cx="6130963" cy="2590522"/>
          </a:xfrm>
          <a:prstGeom prst="wedgeRoundRectCallout">
            <a:avLst>
              <a:gd name="adj1" fmla="val 58777"/>
              <a:gd name="adj2" fmla="val -34028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Put these events from the story on the timeline: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 We left Liverpool.</a:t>
            </a:r>
            <a:endParaRPr dirty="0"/>
          </a:p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2. My sister had visited her friend.</a:t>
            </a:r>
            <a:endParaRPr dirty="0"/>
          </a:p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3. I went to collect my sister from her friend’s </a:t>
            </a:r>
            <a:b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6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house.</a:t>
            </a:r>
            <a:endParaRPr dirty="0"/>
          </a:p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4. They had been crying.</a:t>
            </a:r>
            <a:endParaRPr dirty="0"/>
          </a:p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5. I was unpacking.</a:t>
            </a:r>
            <a:endParaRPr dirty="0"/>
          </a:p>
          <a:p>
            <a:pPr marL="4572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6. My sister came into my bedroom.</a:t>
            </a:r>
            <a:endParaRPr sz="1600"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3" name="Shape 93"/>
          <p:cNvGrpSpPr/>
          <p:nvPr/>
        </p:nvGrpSpPr>
        <p:grpSpPr>
          <a:xfrm>
            <a:off x="213162" y="5195361"/>
            <a:ext cx="11226754" cy="466769"/>
            <a:chOff x="464550" y="5158785"/>
            <a:chExt cx="11226754" cy="466769"/>
          </a:xfrm>
        </p:grpSpPr>
        <p:cxnSp>
          <p:nvCxnSpPr>
            <p:cNvPr id="94" name="Shape 94"/>
            <p:cNvCxnSpPr/>
            <p:nvPr/>
          </p:nvCxnSpPr>
          <p:spPr>
            <a:xfrm>
              <a:off x="464550" y="5455891"/>
              <a:ext cx="11226754" cy="0"/>
            </a:xfrm>
            <a:prstGeom prst="straightConnector1">
              <a:avLst/>
            </a:prstGeom>
            <a:noFill/>
            <a:ln w="22225" cap="flat" cmpd="sng">
              <a:solidFill>
                <a:srgbClr val="00A7E3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95" name="Shape 95"/>
            <p:cNvCxnSpPr/>
            <p:nvPr/>
          </p:nvCxnSpPr>
          <p:spPr>
            <a:xfrm rot="10800000">
              <a:off x="5661200" y="5158785"/>
              <a:ext cx="0" cy="297107"/>
            </a:xfrm>
            <a:prstGeom prst="straightConnector1">
              <a:avLst/>
            </a:prstGeom>
            <a:noFill/>
            <a:ln w="9525" cap="flat" cmpd="sng">
              <a:solidFill>
                <a:srgbClr val="00A7E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6" name="Shape 96"/>
            <p:cNvCxnSpPr/>
            <p:nvPr/>
          </p:nvCxnSpPr>
          <p:spPr>
            <a:xfrm rot="10800000">
              <a:off x="2800162" y="5455891"/>
              <a:ext cx="13596" cy="144700"/>
            </a:xfrm>
            <a:prstGeom prst="straightConnector1">
              <a:avLst/>
            </a:prstGeom>
            <a:noFill/>
            <a:ln w="9525" cap="flat" cmpd="sng">
              <a:solidFill>
                <a:srgbClr val="00A7E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7" name="Shape 97"/>
            <p:cNvCxnSpPr/>
            <p:nvPr/>
          </p:nvCxnSpPr>
          <p:spPr>
            <a:xfrm rot="10800000">
              <a:off x="4785738" y="5460796"/>
              <a:ext cx="0" cy="164758"/>
            </a:xfrm>
            <a:prstGeom prst="straightConnector1">
              <a:avLst/>
            </a:prstGeom>
            <a:noFill/>
            <a:ln w="9525" cap="flat" cmpd="sng">
              <a:solidFill>
                <a:srgbClr val="00A7E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Shape 98"/>
            <p:cNvCxnSpPr/>
            <p:nvPr/>
          </p:nvCxnSpPr>
          <p:spPr>
            <a:xfrm>
              <a:off x="6804488" y="5267549"/>
              <a:ext cx="1854600" cy="0"/>
            </a:xfrm>
            <a:prstGeom prst="straightConnector1">
              <a:avLst/>
            </a:prstGeom>
            <a:noFill/>
            <a:ln w="9525" cap="flat" cmpd="sng">
              <a:solidFill>
                <a:srgbClr val="FDA739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99" name="Shape 99"/>
            <p:cNvCxnSpPr/>
            <p:nvPr/>
          </p:nvCxnSpPr>
          <p:spPr>
            <a:xfrm>
              <a:off x="2821184" y="5241784"/>
              <a:ext cx="1915588" cy="13753"/>
            </a:xfrm>
            <a:prstGeom prst="straightConnector1">
              <a:avLst/>
            </a:prstGeom>
            <a:noFill/>
            <a:ln w="9525" cap="flat" cmpd="sng">
              <a:solidFill>
                <a:srgbClr val="FDA73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100" name="Shape 100"/>
          <p:cNvCxnSpPr/>
          <p:nvPr/>
        </p:nvCxnSpPr>
        <p:spPr>
          <a:xfrm rot="10800000">
            <a:off x="8392991" y="5467786"/>
            <a:ext cx="0" cy="164758"/>
          </a:xfrm>
          <a:prstGeom prst="straightConnector1">
            <a:avLst/>
          </a:prstGeom>
          <a:noFill/>
          <a:ln w="9525" cap="flat" cmpd="sng">
            <a:solidFill>
              <a:srgbClr val="00A7E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Shape 101"/>
          <p:cNvCxnSpPr/>
          <p:nvPr/>
        </p:nvCxnSpPr>
        <p:spPr>
          <a:xfrm>
            <a:off x="8350025" y="5304125"/>
            <a:ext cx="1046700" cy="0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102" name="Shape 102"/>
          <p:cNvSpPr txBox="1"/>
          <p:nvPr/>
        </p:nvSpPr>
        <p:spPr>
          <a:xfrm>
            <a:off x="4967946" y="4559298"/>
            <a:ext cx="858593" cy="53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2119477" y="5892591"/>
            <a:ext cx="858593" cy="53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4109353" y="5877078"/>
            <a:ext cx="858593" cy="53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3134170" y="4611126"/>
            <a:ext cx="858593" cy="53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7028949" y="4555456"/>
            <a:ext cx="858593" cy="53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981140" y="5864455"/>
            <a:ext cx="858593" cy="535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4933719" y="4537138"/>
            <a:ext cx="8928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36719" y="5874273"/>
            <a:ext cx="8928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4099893" y="5874273"/>
            <a:ext cx="8928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3163512" y="4569779"/>
            <a:ext cx="89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7051762" y="4520882"/>
            <a:ext cx="8928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7956373" y="5828932"/>
            <a:ext cx="8928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8839733" y="4424093"/>
            <a:ext cx="0" cy="65078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5" name="Shape 115"/>
          <p:cNvSpPr txBox="1"/>
          <p:nvPr/>
        </p:nvSpPr>
        <p:spPr>
          <a:xfrm flipH="1">
            <a:off x="7535611" y="3572588"/>
            <a:ext cx="31340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1600"/>
              <a:buFont typeface="Open Sans"/>
              <a:buNone/>
            </a:pPr>
            <a:r>
              <a:rPr lang="en-US" sz="1600" b="0" i="0" u="none" strike="noStrike" cap="none" dirty="0">
                <a:solidFill>
                  <a:srgbClr val="1B4686"/>
                </a:solidFill>
                <a:latin typeface="Open Sans"/>
                <a:ea typeface="Open Sans"/>
                <a:cs typeface="Open Sans"/>
                <a:sym typeface="Open Sans"/>
              </a:rPr>
              <a:t>We don’t know if this action stopped or continued after it was interrupted.</a:t>
            </a:r>
            <a:endParaRPr sz="1600" b="0" i="0" u="none" strike="noStrike" cap="none" dirty="0">
              <a:solidFill>
                <a:srgbClr val="1B468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Shape 75">
            <a:extLst>
              <a:ext uri="{FF2B5EF4-FFF2-40B4-BE49-F238E27FC236}">
                <a16:creationId xmlns:a16="http://schemas.microsoft.com/office/drawing/2014/main" id="{858B792C-2A78-4A97-80EF-B7D6E20252D2}"/>
              </a:ext>
            </a:extLst>
          </p:cNvPr>
          <p:cNvSpPr/>
          <p:nvPr/>
        </p:nvSpPr>
        <p:spPr>
          <a:xfrm>
            <a:off x="7213825" y="911875"/>
            <a:ext cx="2796000" cy="753900"/>
          </a:xfrm>
          <a:prstGeom prst="wedgeRoundRectCallout">
            <a:avLst>
              <a:gd name="adj1" fmla="val 67581"/>
              <a:gd name="adj2" fmla="val -37034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Read the sections of the story and answer the questions.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65;p15">
            <a:extLst>
              <a:ext uri="{FF2B5EF4-FFF2-40B4-BE49-F238E27FC236}">
                <a16:creationId xmlns:a16="http://schemas.microsoft.com/office/drawing/2014/main" id="{222FF4F2-50FA-42FE-B026-FC1312B676D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290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Shape 120"/>
          <p:cNvGraphicFramePr/>
          <p:nvPr>
            <p:extLst>
              <p:ext uri="{D42A27DB-BD31-4B8C-83A1-F6EECF244321}">
                <p14:modId xmlns:p14="http://schemas.microsoft.com/office/powerpoint/2010/main" val="3808848237"/>
              </p:ext>
            </p:extLst>
          </p:nvPr>
        </p:nvGraphicFramePr>
        <p:xfrm>
          <a:off x="369076" y="1244809"/>
          <a:ext cx="11453850" cy="2209840"/>
        </p:xfrm>
        <a:graphic>
          <a:graphicData uri="http://schemas.openxmlformats.org/drawingml/2006/table">
            <a:tbl>
              <a:tblPr firstRow="1" bandRow="1">
                <a:noFill/>
                <a:tableStyleId>{99665DEB-700D-45DE-B1C1-2B46777DB12A}</a:tableStyleId>
              </a:tblPr>
              <a:tblGrid>
                <a:gridCol w="212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 simple</a:t>
                      </a: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 continuous</a:t>
                      </a: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 perfect simple</a:t>
                      </a: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 perfect continuous</a:t>
                      </a: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5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Single or repeated finished events in the past.</a:t>
                      </a:r>
                      <a:endParaRPr sz="1500"/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5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Actions in progress or interrupted when another action happened.</a:t>
                      </a:r>
                      <a:endParaRPr sz="15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5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Past actions and events that happened before another action in the past.</a:t>
                      </a:r>
                      <a:endParaRPr sz="15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5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 continuous action that happened over a period time up to another action in the past.</a:t>
                      </a:r>
                      <a:endParaRPr sz="15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1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5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5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</a:t>
                      </a:r>
                      <a:r>
                        <a:rPr lang="en-US" sz="1500" b="1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always</a:t>
                      </a:r>
                      <a:r>
                        <a:rPr lang="en-US" sz="1500" b="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express irritation or criticism.</a:t>
                      </a:r>
                      <a:endParaRPr sz="15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5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5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500" u="none" strike="noStrike" cap="none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failed plans and unfulfilled expectations.</a:t>
                      </a:r>
                      <a:endParaRPr sz="15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" name="Shape 122"/>
          <p:cNvSpPr txBox="1"/>
          <p:nvPr/>
        </p:nvSpPr>
        <p:spPr>
          <a:xfrm>
            <a:off x="464550" y="203953"/>
            <a:ext cx="107754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464550" y="859106"/>
            <a:ext cx="63441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1. past narrative tenses</a:t>
            </a:r>
            <a:endParaRPr sz="20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501" y="3526525"/>
            <a:ext cx="1079101" cy="107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/>
          <p:nvPr/>
        </p:nvSpPr>
        <p:spPr>
          <a:xfrm>
            <a:off x="1597250" y="3560525"/>
            <a:ext cx="3134100" cy="970200"/>
          </a:xfrm>
          <a:prstGeom prst="wedgeRoundRectCallout">
            <a:avLst>
              <a:gd name="adj1" fmla="val -55987"/>
              <a:gd name="adj2" fmla="val 40507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These are in the past perfect tenses because they happened before the main part of the story (further in the past).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Shape 126"/>
          <p:cNvSpPr/>
          <p:nvPr/>
        </p:nvSpPr>
        <p:spPr>
          <a:xfrm rot="-5642650" flipH="1">
            <a:off x="1183891" y="4070460"/>
            <a:ext cx="2718168" cy="1820135"/>
          </a:xfrm>
          <a:prstGeom prst="arc">
            <a:avLst>
              <a:gd name="adj1" fmla="val 13862633"/>
              <a:gd name="adj2" fmla="val 1783057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" name="Shape 127"/>
          <p:cNvSpPr/>
          <p:nvPr/>
        </p:nvSpPr>
        <p:spPr>
          <a:xfrm rot="-1456831" flipH="1">
            <a:off x="2741508" y="4171261"/>
            <a:ext cx="1114045" cy="844832"/>
          </a:xfrm>
          <a:prstGeom prst="arc">
            <a:avLst>
              <a:gd name="adj1" fmla="val 19065030"/>
              <a:gd name="adj2" fmla="val 20984353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5961988" y="3526525"/>
            <a:ext cx="1767300" cy="970200"/>
          </a:xfrm>
          <a:prstGeom prst="wedgeRoundRectCallout">
            <a:avLst>
              <a:gd name="adj1" fmla="val -60962"/>
              <a:gd name="adj2" fmla="val 44012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was a continuous action which stopped when </a:t>
            </a:r>
            <a:r>
              <a:rPr lang="en-US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arrived</a:t>
            </a:r>
            <a:r>
              <a:rPr lang="en-US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Shape 129"/>
          <p:cNvSpPr/>
          <p:nvPr/>
        </p:nvSpPr>
        <p:spPr>
          <a:xfrm rot="4146701" flipH="1">
            <a:off x="4052054" y="2739602"/>
            <a:ext cx="587299" cy="3895839"/>
          </a:xfrm>
          <a:prstGeom prst="arc">
            <a:avLst>
              <a:gd name="adj1" fmla="val 16365143"/>
              <a:gd name="adj2" fmla="val 4104152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8959950" y="3526513"/>
            <a:ext cx="2280000" cy="970200"/>
          </a:xfrm>
          <a:prstGeom prst="wedgeRoundRectCallout">
            <a:avLst>
              <a:gd name="adj1" fmla="val -60263"/>
              <a:gd name="adj2" fmla="val 48752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don’t know if this was interrupted and stopped, or continued.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Shape 131"/>
          <p:cNvSpPr/>
          <p:nvPr/>
        </p:nvSpPr>
        <p:spPr>
          <a:xfrm rot="2525150" flipH="1">
            <a:off x="8030363" y="3836937"/>
            <a:ext cx="1114073" cy="1701179"/>
          </a:xfrm>
          <a:prstGeom prst="arc">
            <a:avLst>
              <a:gd name="adj1" fmla="val 16680204"/>
              <a:gd name="adj2" fmla="val 2425340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2" name="Shape 132"/>
          <p:cNvGrpSpPr/>
          <p:nvPr/>
        </p:nvGrpSpPr>
        <p:grpSpPr>
          <a:xfrm>
            <a:off x="212470" y="4632825"/>
            <a:ext cx="11568630" cy="1892419"/>
            <a:chOff x="122820" y="4310750"/>
            <a:chExt cx="11568630" cy="1892419"/>
          </a:xfrm>
        </p:grpSpPr>
        <p:grpSp>
          <p:nvGrpSpPr>
            <p:cNvPr id="133" name="Shape 133"/>
            <p:cNvGrpSpPr/>
            <p:nvPr/>
          </p:nvGrpSpPr>
          <p:grpSpPr>
            <a:xfrm>
              <a:off x="464550" y="4643766"/>
              <a:ext cx="11226900" cy="466662"/>
              <a:chOff x="464550" y="5158892"/>
              <a:chExt cx="11226900" cy="466662"/>
            </a:xfrm>
          </p:grpSpPr>
          <p:cxnSp>
            <p:nvCxnSpPr>
              <p:cNvPr id="134" name="Shape 134"/>
              <p:cNvCxnSpPr/>
              <p:nvPr/>
            </p:nvCxnSpPr>
            <p:spPr>
              <a:xfrm>
                <a:off x="464550" y="5455891"/>
                <a:ext cx="11226900" cy="0"/>
              </a:xfrm>
              <a:prstGeom prst="straightConnector1">
                <a:avLst/>
              </a:prstGeom>
              <a:noFill/>
              <a:ln w="22225" cap="flat" cmpd="sng">
                <a:solidFill>
                  <a:srgbClr val="00A7E3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35" name="Shape 135"/>
              <p:cNvCxnSpPr/>
              <p:nvPr/>
            </p:nvCxnSpPr>
            <p:spPr>
              <a:xfrm rot="10800000">
                <a:off x="5661200" y="5158892"/>
                <a:ext cx="0" cy="29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A7E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6" name="Shape 136"/>
              <p:cNvCxnSpPr/>
              <p:nvPr/>
            </p:nvCxnSpPr>
            <p:spPr>
              <a:xfrm rot="10800000">
                <a:off x="4021461" y="5460854"/>
                <a:ext cx="0" cy="164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A7E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7" name="Shape 137"/>
              <p:cNvCxnSpPr/>
              <p:nvPr/>
            </p:nvCxnSpPr>
            <p:spPr>
              <a:xfrm>
                <a:off x="6808775" y="5251226"/>
                <a:ext cx="1827600" cy="10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DA739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138" name="Shape 138"/>
              <p:cNvCxnSpPr/>
              <p:nvPr/>
            </p:nvCxnSpPr>
            <p:spPr>
              <a:xfrm rot="10800000" flipH="1">
                <a:off x="1871200" y="5289001"/>
                <a:ext cx="2150400" cy="2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DA739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  <p:cxnSp>
          <p:nvCxnSpPr>
            <p:cNvPr id="139" name="Shape 139"/>
            <p:cNvCxnSpPr/>
            <p:nvPr/>
          </p:nvCxnSpPr>
          <p:spPr>
            <a:xfrm rot="10800000">
              <a:off x="8650338" y="4934352"/>
              <a:ext cx="0" cy="164700"/>
            </a:xfrm>
            <a:prstGeom prst="straightConnector1">
              <a:avLst/>
            </a:prstGeom>
            <a:noFill/>
            <a:ln w="9525" cap="flat" cmpd="sng">
              <a:solidFill>
                <a:srgbClr val="00A7E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Shape 140"/>
            <p:cNvCxnSpPr/>
            <p:nvPr/>
          </p:nvCxnSpPr>
          <p:spPr>
            <a:xfrm rot="10800000" flipH="1">
              <a:off x="8612913" y="4736942"/>
              <a:ext cx="963900" cy="8700"/>
            </a:xfrm>
            <a:prstGeom prst="straightConnector1">
              <a:avLst/>
            </a:prstGeom>
            <a:noFill/>
            <a:ln w="9525" cap="flat" cmpd="sng">
              <a:solidFill>
                <a:srgbClr val="FDA739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sp>
          <p:nvSpPr>
            <p:cNvPr id="141" name="Shape 141"/>
            <p:cNvSpPr/>
            <p:nvPr/>
          </p:nvSpPr>
          <p:spPr>
            <a:xfrm>
              <a:off x="1667200" y="4310750"/>
              <a:ext cx="2506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Open Sans"/>
                <a:buNone/>
              </a:pPr>
              <a:r>
                <a:rPr lang="en-US" sz="1400" b="1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They had been crying for two hours.</a:t>
              </a:r>
              <a:endParaRPr sz="14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614462" y="5126161"/>
              <a:ext cx="2421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"/>
                <a:buFont typeface="Open Sans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She had visited her friend.</a:t>
              </a:r>
              <a:endParaRPr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4107612" y="4325150"/>
              <a:ext cx="294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7E3"/>
                </a:buClr>
                <a:buSzPts val="350"/>
                <a:buFont typeface="Open Sans"/>
                <a:buNone/>
              </a:pPr>
              <a:r>
                <a:rPr lang="en-US" sz="1400" b="1" i="0" u="none" strike="noStrike" cap="none">
                  <a:solidFill>
                    <a:srgbClr val="00A7E3"/>
                  </a:solidFill>
                  <a:latin typeface="Open Sans"/>
                  <a:ea typeface="Open Sans"/>
                  <a:cs typeface="Open Sans"/>
                  <a:sym typeface="Open Sans"/>
                </a:rPr>
                <a:t>We left Liverpool.</a:t>
              </a:r>
              <a:endParaRPr sz="1400" b="1" i="0" u="none" strike="noStrike" cap="none">
                <a:solidFill>
                  <a:srgbClr val="00A7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7223647" y="5144164"/>
              <a:ext cx="333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7E3"/>
                </a:buClr>
                <a:buSzPts val="350"/>
                <a:buFont typeface="Open Sans"/>
                <a:buNone/>
              </a:pPr>
              <a:r>
                <a:rPr lang="en-US" sz="1400" b="1" i="0" u="none" strike="noStrike" cap="none">
                  <a:solidFill>
                    <a:srgbClr val="00A7E3"/>
                  </a:solidFill>
                  <a:latin typeface="Open Sans"/>
                  <a:ea typeface="Open Sans"/>
                  <a:cs typeface="Open Sans"/>
                  <a:sym typeface="Open Sans"/>
                </a:rPr>
                <a:t>My sister came into my bedroom.</a:t>
              </a:r>
              <a:endParaRPr sz="1400" b="1" i="0" u="none" strike="noStrike" cap="none">
                <a:solidFill>
                  <a:srgbClr val="00A7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6279308" y="4325820"/>
              <a:ext cx="294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7E3"/>
                </a:buClr>
                <a:buSzPts val="350"/>
                <a:buFont typeface="Open Sans"/>
                <a:buNone/>
              </a:pPr>
              <a:r>
                <a:rPr lang="en-US" sz="1400" b="1" i="0" u="none" strike="noStrike" cap="none">
                  <a:solidFill>
                    <a:srgbClr val="00A7E3"/>
                  </a:solidFill>
                  <a:latin typeface="Open Sans"/>
                  <a:ea typeface="Open Sans"/>
                  <a:cs typeface="Open Sans"/>
                  <a:sym typeface="Open Sans"/>
                </a:rPr>
                <a:t>I was unpacking.</a:t>
              </a:r>
              <a:endParaRPr sz="1400" b="1" i="0" u="none" strike="noStrike" cap="none">
                <a:solidFill>
                  <a:srgbClr val="00A7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2908878" y="5126161"/>
              <a:ext cx="2943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7E3"/>
                </a:buClr>
                <a:buSzPts val="350"/>
                <a:buFont typeface="Open Sans"/>
                <a:buNone/>
              </a:pPr>
              <a:r>
                <a:rPr lang="en-US" sz="1400" b="1" i="0" u="none" strike="noStrike" cap="none">
                  <a:solidFill>
                    <a:srgbClr val="00A7E3"/>
                  </a:solidFill>
                  <a:latin typeface="Open Sans"/>
                  <a:ea typeface="Open Sans"/>
                  <a:cs typeface="Open Sans"/>
                  <a:sym typeface="Open Sans"/>
                </a:rPr>
                <a:t>I arrived at her friend’s house.</a:t>
              </a:r>
              <a:endParaRPr sz="1400" b="1" i="0" u="none" strike="noStrike" cap="none">
                <a:solidFill>
                  <a:srgbClr val="00A7E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22820" y="5649069"/>
              <a:ext cx="48381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b="1" i="1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Earlier that day in Liverpool</a:t>
              </a:r>
              <a:endParaRPr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6236540" y="5561810"/>
              <a:ext cx="4326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Arial"/>
                <a:buNone/>
              </a:pPr>
              <a:r>
                <a:rPr lang="en-US" b="1" i="1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Later that day in London</a:t>
              </a:r>
              <a:endParaRPr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9" name="Shape 149"/>
            <p:cNvCxnSpPr/>
            <p:nvPr/>
          </p:nvCxnSpPr>
          <p:spPr>
            <a:xfrm rot="10800000">
              <a:off x="1824886" y="4934328"/>
              <a:ext cx="0" cy="164700"/>
            </a:xfrm>
            <a:prstGeom prst="straightConnector1">
              <a:avLst/>
            </a:prstGeom>
            <a:noFill/>
            <a:ln w="9525" cap="flat" cmpd="sng">
              <a:solidFill>
                <a:srgbClr val="00A7E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2" name="Google Shape;65;p15">
            <a:extLst>
              <a:ext uri="{FF2B5EF4-FFF2-40B4-BE49-F238E27FC236}">
                <a16:creationId xmlns:a16="http://schemas.microsoft.com/office/drawing/2014/main" id="{195B45C9-F9AE-4A68-B1D0-8820C12FBDE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273180" y="239080"/>
            <a:ext cx="10009119" cy="80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Something to consider…</a:t>
            </a:r>
            <a:endParaRPr sz="44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300665" y="1669131"/>
            <a:ext cx="109267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4686"/>
              </a:buClr>
              <a:buSzPts val="500"/>
              <a:buFont typeface="Open Sans"/>
              <a:buNone/>
            </a:pPr>
            <a:r>
              <a:rPr lang="en-US" sz="2000" b="0" i="0" u="none" strike="noStrike" cap="none">
                <a:latin typeface="Open Sans"/>
                <a:ea typeface="Open Sans"/>
                <a:cs typeface="Open Sans"/>
                <a:sym typeface="Open Sans"/>
              </a:rPr>
              <a:t>Earlier that day, she had visited her best friend to say goodbye. </a:t>
            </a:r>
            <a:r>
              <a:rPr lang="en-US" sz="2000" b="1" i="0" u="none" strike="noStrike" cap="none">
                <a:latin typeface="Open Sans"/>
                <a:ea typeface="Open Sans"/>
                <a:cs typeface="Open Sans"/>
                <a:sym typeface="Open Sans"/>
              </a:rPr>
              <a:t>They sat and looked at old photos.</a:t>
            </a:r>
            <a:endParaRPr sz="2000" b="1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9635319" y="5476303"/>
            <a:ext cx="2315252" cy="1117385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do we use </a:t>
            </a:r>
            <a:r>
              <a:rPr lang="en-US" sz="16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used to 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1600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would</a:t>
            </a: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388" y="2646425"/>
            <a:ext cx="1467201" cy="146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904000" y="2999875"/>
            <a:ext cx="2574300" cy="968700"/>
          </a:xfrm>
          <a:prstGeom prst="wedgeRoundRectCallout">
            <a:avLst>
              <a:gd name="adj1" fmla="val 122054"/>
              <a:gd name="adj2" fmla="val -9541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Open Sans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Look at the continuation of this part of the story.</a:t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6441925" y="5228900"/>
            <a:ext cx="2574300" cy="968700"/>
          </a:xfrm>
          <a:prstGeom prst="wedgeRoundRectCallout">
            <a:avLst>
              <a:gd name="adj1" fmla="val -47282"/>
              <a:gd name="adj2" fmla="val -158811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Open Sans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story continues in the past simple tense.</a:t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8484475" y="2802450"/>
            <a:ext cx="2689200" cy="1240500"/>
          </a:xfrm>
          <a:prstGeom prst="wedgeRoundRectCallout">
            <a:avLst>
              <a:gd name="adj1" fmla="val -109662"/>
              <a:gd name="adj2" fmla="val -9817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Open Sans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Remember that we also don’t use state verbs in the continuous tenses (see Unit 1 for more details on this).</a:t>
            </a: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1139600" y="4469375"/>
            <a:ext cx="3177300" cy="1865400"/>
          </a:xfrm>
          <a:prstGeom prst="wedgeRoundRectCallout">
            <a:avLst>
              <a:gd name="adj1" fmla="val 79428"/>
              <a:gd name="adj2" fmla="val -66206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Open Sans"/>
              <a:buNone/>
            </a:pP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Notice how: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Open Sans"/>
              <a:buNone/>
            </a:pPr>
            <a:b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 do not continue talking in the </a:t>
            </a:r>
            <a:b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past perfect simple or continuous after the first original sentence because the listener now knows what time period the speaker is referring to.</a:t>
            </a:r>
            <a:endParaRPr/>
          </a:p>
        </p:txBody>
      </p:sp>
      <p:sp>
        <p:nvSpPr>
          <p:cNvPr id="162" name="Shape 162"/>
          <p:cNvSpPr/>
          <p:nvPr/>
        </p:nvSpPr>
        <p:spPr>
          <a:xfrm rot="-8100641">
            <a:off x="5019537" y="777986"/>
            <a:ext cx="2277025" cy="5302028"/>
          </a:xfrm>
          <a:prstGeom prst="arc">
            <a:avLst>
              <a:gd name="adj1" fmla="val 16837447"/>
              <a:gd name="adj2" fmla="val 5705344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65;p15">
            <a:extLst>
              <a:ext uri="{FF2B5EF4-FFF2-40B4-BE49-F238E27FC236}">
                <a16:creationId xmlns:a16="http://schemas.microsoft.com/office/drawing/2014/main" id="{C051C172-FE0D-4833-9439-E4489197C6A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0904336" cy="131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4294967295"/>
          </p:nvPr>
        </p:nvSpPr>
        <p:spPr>
          <a:xfrm>
            <a:off x="450601" y="807630"/>
            <a:ext cx="92394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-US" sz="2000" b="1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lang="en-US" sz="2000" b="1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sed to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2000" b="1" i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2000" b="1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ould</a:t>
            </a:r>
            <a:endParaRPr sz="2000" b="1" i="1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751" y="1302899"/>
            <a:ext cx="1559575" cy="15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3364875" y="1397237"/>
            <a:ext cx="2356500" cy="1239900"/>
          </a:xfrm>
          <a:prstGeom prst="wedgeRoundRectCallout">
            <a:avLst>
              <a:gd name="adj1" fmla="val -75608"/>
              <a:gd name="adj2" fmla="val 509"/>
              <a:gd name="adj3" fmla="val 16667"/>
            </a:avLst>
          </a:prstGeom>
          <a:solidFill>
            <a:srgbClr val="37B3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I was a teenager</a:t>
            </a:r>
            <a:r>
              <a:rPr lang="en-US" sz="1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 used to rollerblade to school every day. </a:t>
            </a:r>
            <a:endParaRPr sz="16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9199" y="1274023"/>
            <a:ext cx="1617325" cy="16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6045475" y="1397226"/>
            <a:ext cx="2583300" cy="1239900"/>
          </a:xfrm>
          <a:prstGeom prst="wedgeRoundRectCallout">
            <a:avLst>
              <a:gd name="adj1" fmla="val 77180"/>
              <a:gd name="adj2" fmla="val 7538"/>
              <a:gd name="adj3" fmla="val 16667"/>
            </a:avLst>
          </a:prstGeom>
          <a:solidFill>
            <a:srgbClr val="EA4E3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remember that! You used to have blue hair and we would point at you from the bus!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3137" y="2891350"/>
            <a:ext cx="1485725" cy="14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393900" y="3131725"/>
            <a:ext cx="2517900" cy="1191000"/>
          </a:xfrm>
          <a:prstGeom prst="wedgeRoundRectCallout">
            <a:avLst>
              <a:gd name="adj1" fmla="val 148256"/>
              <a:gd name="adj2" fmla="val -8787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used to rollerblade every day. </a:t>
            </a:r>
            <a:r>
              <a:rPr lang="en-US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Was this a one-time event or an action that was repeated/a habit?</a:t>
            </a:r>
            <a:endParaRPr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3134100" y="3778424"/>
            <a:ext cx="1519500" cy="881100"/>
          </a:xfrm>
          <a:prstGeom prst="cloudCallout">
            <a:avLst>
              <a:gd name="adj1" fmla="val -56606"/>
              <a:gd name="adj2" fmla="val -4429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b="0" i="1" u="none" strike="noStrike" cap="none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It was repeated/a habit.</a:t>
            </a:r>
            <a:endParaRPr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074550" y="5364975"/>
            <a:ext cx="2356500" cy="1077900"/>
          </a:xfrm>
          <a:prstGeom prst="wedgeRoundRectCallout">
            <a:avLst>
              <a:gd name="adj1" fmla="val -4396"/>
              <a:gd name="adj2" fmla="val -132881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You used to have blue hair.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In this sentence, is this an activity/habit or a situation/state?</a:t>
            </a:r>
            <a:endParaRPr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720650" y="5808650"/>
            <a:ext cx="2106300" cy="798900"/>
          </a:xfrm>
          <a:prstGeom prst="cloudCallout">
            <a:avLst>
              <a:gd name="adj1" fmla="val -58470"/>
              <a:gd name="adj2" fmla="val -3972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b="0" i="1" u="none" strike="noStrike" cap="none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A situation/state</a:t>
            </a:r>
            <a:endParaRPr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8025600" y="4426550"/>
            <a:ext cx="2517900" cy="1077900"/>
          </a:xfrm>
          <a:prstGeom prst="wedgeRoundRectCallout">
            <a:avLst>
              <a:gd name="adj1" fmla="val -95013"/>
              <a:gd name="adj2" fmla="val -77173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 would point at you.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In this sentence, is this an activity/habit or a situation/state?</a:t>
            </a:r>
            <a:endParaRPr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10100300" y="5539975"/>
            <a:ext cx="1849200" cy="798900"/>
          </a:xfrm>
          <a:prstGeom prst="cloudCallout">
            <a:avLst>
              <a:gd name="adj1" fmla="val -60508"/>
              <a:gd name="adj2" fmla="val -4936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b="0" i="1" u="none" strike="noStrike" cap="none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An activity/habit</a:t>
            </a:r>
            <a:endParaRPr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393900" y="4832626"/>
            <a:ext cx="2740200" cy="1191000"/>
          </a:xfrm>
          <a:prstGeom prst="wedgeRoundRectCallout">
            <a:avLst>
              <a:gd name="adj1" fmla="val 135667"/>
              <a:gd name="adj2" fmla="val -97616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used to rollerblade every day. </a:t>
            </a:r>
            <a:r>
              <a:rPr lang="en-US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 this sentence, is this an activity/habit or a situation/state?</a:t>
            </a:r>
            <a:endParaRPr b="1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161522" y="5487777"/>
            <a:ext cx="1849200" cy="881100"/>
          </a:xfrm>
          <a:prstGeom prst="cloudCallout">
            <a:avLst>
              <a:gd name="adj1" fmla="val -44361"/>
              <a:gd name="adj2" fmla="val -535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D522"/>
              </a:buClr>
              <a:buSzPts val="400"/>
              <a:buFont typeface="Open Sans"/>
              <a:buNone/>
            </a:pPr>
            <a:r>
              <a:rPr lang="en-US" b="0" i="1" u="none" strike="noStrike" cap="none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An activity/habit</a:t>
            </a:r>
            <a:endParaRPr b="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9248625" y="3131725"/>
            <a:ext cx="2106300" cy="798900"/>
          </a:xfrm>
          <a:prstGeom prst="wedgeRoundRectCallout">
            <a:avLst>
              <a:gd name="adj1" fmla="val -144918"/>
              <a:gd name="adj2" fmla="val 12473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Take notice of when we use </a:t>
            </a:r>
            <a:r>
              <a:rPr lang="en-US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used to 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and/or </a:t>
            </a:r>
            <a:r>
              <a:rPr lang="en-US" b="0" i="1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would </a:t>
            </a:r>
            <a:r>
              <a:rPr lang="en-US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here.</a:t>
            </a:r>
            <a:endParaRPr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65;p15">
            <a:extLst>
              <a:ext uri="{FF2B5EF4-FFF2-40B4-BE49-F238E27FC236}">
                <a16:creationId xmlns:a16="http://schemas.microsoft.com/office/drawing/2014/main" id="{A74F6D6D-0B20-4DB3-9BB5-742884E2DF8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 idx="4294967295"/>
          </p:nvPr>
        </p:nvSpPr>
        <p:spPr>
          <a:xfrm>
            <a:off x="450601" y="175049"/>
            <a:ext cx="109044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4294967295"/>
          </p:nvPr>
        </p:nvSpPr>
        <p:spPr>
          <a:xfrm>
            <a:off x="450601" y="753139"/>
            <a:ext cx="92394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-US" sz="2000" b="1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used to 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2000" b="1" i="1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would</a:t>
            </a:r>
            <a:endParaRPr sz="2000" b="1" i="1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8924075" y="5716248"/>
            <a:ext cx="2905500" cy="8577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do we form the present tenses?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94" name="Shape 194"/>
          <p:cNvGraphicFramePr/>
          <p:nvPr>
            <p:extLst>
              <p:ext uri="{D42A27DB-BD31-4B8C-83A1-F6EECF244321}">
                <p14:modId xmlns:p14="http://schemas.microsoft.com/office/powerpoint/2010/main" val="3366301149"/>
              </p:ext>
            </p:extLst>
          </p:nvPr>
        </p:nvGraphicFramePr>
        <p:xfrm>
          <a:off x="450601" y="1276000"/>
          <a:ext cx="11124500" cy="1927435"/>
        </p:xfrm>
        <a:graphic>
          <a:graphicData uri="http://schemas.openxmlformats.org/drawingml/2006/table">
            <a:tbl>
              <a:tblPr firstRow="1" bandRow="1">
                <a:noFill/>
                <a:tableStyleId>{587E2651-E8E7-4231-B94A-945E5E25E391}</a:tableStyleId>
              </a:tblPr>
              <a:tblGrid>
                <a:gridCol w="569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used to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would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9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past habits or activities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 used to rollerblade to school every day.</a:t>
                      </a:r>
                      <a:endParaRPr sz="16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past habits or activities</a:t>
                      </a:r>
                      <a:endParaRPr dirty="0"/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 would point at you from the bus!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past situations or states</a:t>
                      </a:r>
                      <a:endParaRPr sz="16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B4686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You used to have blue hair.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2388" y="3487175"/>
            <a:ext cx="1467201" cy="146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8268375" y="3947774"/>
            <a:ext cx="3030300" cy="1594043"/>
          </a:xfrm>
          <a:prstGeom prst="wedgeRoundRectCallout">
            <a:avLst>
              <a:gd name="adj1" fmla="val -94091"/>
              <a:gd name="adj2" fmla="val -26097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referring to the past, we can only use </a:t>
            </a:r>
            <a:r>
              <a:rPr lang="en-US" sz="1500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would</a:t>
            </a:r>
            <a:r>
              <a:rPr lang="en-US" sz="1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with habits and activities. We CANNOT say, for example, </a:t>
            </a:r>
            <a:br>
              <a:rPr lang="en-US" sz="1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500" i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I was a child, I would live in New York, </a:t>
            </a:r>
            <a:r>
              <a:rPr lang="en-US" sz="1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 this is a situation, not an activity. </a:t>
            </a:r>
            <a:endParaRPr sz="15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018125" y="3947775"/>
            <a:ext cx="2905500" cy="1981500"/>
          </a:xfrm>
          <a:prstGeom prst="wedgeRoundRectCallout">
            <a:avLst>
              <a:gd name="adj1" fmla="val 89400"/>
              <a:gd name="adj2" fmla="val -28907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Notice how we can only use</a:t>
            </a:r>
            <a:r>
              <a:rPr lang="en-US" sz="150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used to</a:t>
            </a:r>
            <a:r>
              <a:rPr lang="en-US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for states and situations. E.g.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State: She used to have a Ferrari.</a:t>
            </a:r>
            <a:endParaRPr sz="1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Situation: She used to live in New York.</a:t>
            </a:r>
            <a:endParaRPr sz="1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Shape 198"/>
          <p:cNvSpPr/>
          <p:nvPr/>
        </p:nvSpPr>
        <p:spPr>
          <a:xfrm rot="7558737" flipH="1">
            <a:off x="6824355" y="-938210"/>
            <a:ext cx="991680" cy="7498684"/>
          </a:xfrm>
          <a:prstGeom prst="arc">
            <a:avLst>
              <a:gd name="adj1" fmla="val 16684533"/>
              <a:gd name="adj2" fmla="val 2864341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Shape 199"/>
          <p:cNvSpPr/>
          <p:nvPr/>
        </p:nvSpPr>
        <p:spPr>
          <a:xfrm rot="8841198" flipH="1">
            <a:off x="2298524" y="1405257"/>
            <a:ext cx="991552" cy="3227318"/>
          </a:xfrm>
          <a:prstGeom prst="arc">
            <a:avLst>
              <a:gd name="adj1" fmla="val 16780755"/>
              <a:gd name="adj2" fmla="val 20627019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65;p15">
            <a:extLst>
              <a:ext uri="{FF2B5EF4-FFF2-40B4-BE49-F238E27FC236}">
                <a16:creationId xmlns:a16="http://schemas.microsoft.com/office/drawing/2014/main" id="{100CCD79-2EF6-4158-A0EF-7A7D0E66111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1811</Words>
  <Application>Microsoft Office PowerPoint</Application>
  <PresentationFormat>Widescreen</PresentationFormat>
  <Paragraphs>183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Pearson</vt:lpstr>
      <vt:lpstr>Grammar B2 past tenses, used to and would</vt:lpstr>
      <vt:lpstr>It’s easier to understand when we use the different past tenses if we compare them. </vt:lpstr>
      <vt:lpstr>Function: When do we use them?</vt:lpstr>
      <vt:lpstr>Function: When do we use them?</vt:lpstr>
      <vt:lpstr>Function: When do we use them?</vt:lpstr>
      <vt:lpstr>PowerPoint Presentation</vt:lpstr>
      <vt:lpstr>PowerPoint Presentation</vt:lpstr>
      <vt:lpstr>Function: When do we use them?</vt:lpstr>
      <vt:lpstr>Function: When do we use them?</vt:lpstr>
      <vt:lpstr>PowerPoint Presentation</vt:lpstr>
      <vt:lpstr>Form: How do we make these structures?</vt:lpstr>
      <vt:lpstr>Form: How do we make these structures?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Timothy</dc:creator>
  <cp:lastModifiedBy>Muszynski, Daniel</cp:lastModifiedBy>
  <cp:revision>33</cp:revision>
  <dcterms:modified xsi:type="dcterms:W3CDTF">2019-12-05T10:53:44Z</dcterms:modified>
</cp:coreProperties>
</file>