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</p:sldMasterIdLst>
  <p:notesMasterIdLst>
    <p:notesMasterId r:id="rId13"/>
  </p:notesMasterIdLst>
  <p:sldIdLst>
    <p:sldId id="31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17630B-6472-484D-8D10-6DFB4FBC38D5}">
  <a:tblStyle styleId="{5517630B-6472-484D-8D10-6DFB4FBC38D5}" styleName="Table_0">
    <a:wholeTbl>
      <a:tcTxStyle b="off" i="off">
        <a:font>
          <a:latin typeface="Rockwell"/>
          <a:ea typeface="Rockwell"/>
          <a:cs typeface="Rockwel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7E8E7"/>
          </a:solidFill>
        </a:fill>
      </a:tcStyle>
    </a:wholeTbl>
    <a:band1H>
      <a:tcTxStyle/>
      <a:tcStyle>
        <a:tcBdr/>
        <a:fill>
          <a:solidFill>
            <a:srgbClr val="EFC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FCE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53" autoAdjust="0"/>
    <p:restoredTop sz="94674"/>
  </p:normalViewPr>
  <p:slideViewPr>
    <p:cSldViewPr snapToGrid="0">
      <p:cViewPr varScale="1">
        <p:scale>
          <a:sx n="108" d="100"/>
          <a:sy n="108" d="100"/>
        </p:scale>
        <p:origin x="11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:notes"/>
          <p:cNvSpPr txBox="1">
            <a:spLocks noGrp="1"/>
          </p:cNvSpPr>
          <p:nvPr>
            <p:ph type="body" idx="1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124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r>
              <a:rPr lang="en-GB"/>
              <a:t>Copyright © 2018 by Pearson Education      Gold Experience 2nd Edition B2+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15600" y="4202966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1">
  <p:cSld name="Title Slide Option1">
    <p:bg>
      <p:bgPr>
        <a:solidFill>
          <a:schemeClr val="l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958"/>
            <a:ext cx="1147212" cy="81053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30353" y="1680064"/>
            <a:ext cx="4910667" cy="224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630353" y="4057650"/>
            <a:ext cx="4529667" cy="146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630353" y="6265863"/>
            <a:ext cx="52832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3"/>
          </p:nvPr>
        </p:nvSpPr>
        <p:spPr>
          <a:xfrm>
            <a:off x="6108699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0" name="Google Shape;20;p2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5393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2">
  <p:cSld name="Title Slide Option2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630353" y="1681201"/>
            <a:ext cx="4978400" cy="206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628654" y="4057201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2"/>
          </p:nvPr>
        </p:nvSpPr>
        <p:spPr>
          <a:xfrm>
            <a:off x="626150" y="6265863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>
            <a:spLocks noGrp="1"/>
          </p:cNvSpPr>
          <p:nvPr>
            <p:ph type="pic" idx="3"/>
          </p:nvPr>
        </p:nvSpPr>
        <p:spPr>
          <a:xfrm>
            <a:off x="6108699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107"/>
            <a:ext cx="1148400" cy="8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9" name="Google Shape;29;p3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5741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3">
  <p:cSld name="Title Slide Option3">
    <p:bg>
      <p:bgPr>
        <a:solidFill>
          <a:srgbClr val="595959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958"/>
            <a:ext cx="1147212" cy="81053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>
            <a:spLocks noGrp="1"/>
          </p:cNvSpPr>
          <p:nvPr>
            <p:ph type="ctrTitle"/>
          </p:nvPr>
        </p:nvSpPr>
        <p:spPr>
          <a:xfrm>
            <a:off x="630353" y="1681200"/>
            <a:ext cx="4978400" cy="197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628654" y="4057201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2"/>
          </p:nvPr>
        </p:nvSpPr>
        <p:spPr>
          <a:xfrm>
            <a:off x="626150" y="6265863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>
            <a:spLocks noGrp="1"/>
          </p:cNvSpPr>
          <p:nvPr>
            <p:ph type="pic" idx="3"/>
          </p:nvPr>
        </p:nvSpPr>
        <p:spPr>
          <a:xfrm>
            <a:off x="6108701" y="0"/>
            <a:ext cx="6083299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8" name="Google Shape;38;p4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2361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5981100" y="1332225"/>
            <a:ext cx="5587014" cy="39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2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5977055" y="2000250"/>
            <a:ext cx="5591058" cy="311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25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>
            <a:spLocks noGrp="1"/>
          </p:cNvSpPr>
          <p:nvPr>
            <p:ph type="pic" idx="2"/>
          </p:nvPr>
        </p:nvSpPr>
        <p:spPr>
          <a:xfrm>
            <a:off x="1" y="0"/>
            <a:ext cx="5168899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2466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duction">
  <p:cSld name="Introduction">
    <p:bg>
      <p:bgPr>
        <a:solidFill>
          <a:schemeClr val="lt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30793" y="418050"/>
            <a:ext cx="4783668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25090" y="2085975"/>
            <a:ext cx="4711701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88" y="6375599"/>
            <a:ext cx="927787" cy="2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2" name="Google Shape;52;p6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3076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1">
  <p:cSld name="Divider Option 1">
    <p:bg>
      <p:bgPr>
        <a:blipFill rotWithShape="1">
          <a:blip r:embed="rId2">
            <a:alphaModFix/>
          </a:blip>
          <a:stretch>
            <a:fillRect l="-16997" r="-16998"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2028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2">
  <p:cSld name="Divider Option 2">
    <p:bg>
      <p:bgPr>
        <a:blipFill rotWithShape="1">
          <a:blip r:embed="rId2">
            <a:alphaModFix/>
          </a:blip>
          <a:stretch>
            <a:fillRect l="-30997" r="-30995"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2401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3">
  <p:cSld name="Divider Option 3">
    <p:bg>
      <p:bgPr>
        <a:blipFill rotWithShape="1">
          <a:blip r:embed="rId2">
            <a:alphaModFix/>
          </a:blip>
          <a:stretch>
            <a:fillRect l="-37997" r="-37997"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3491400" y="784495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9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46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4">
  <p:cSld name="Divider Option 4">
    <p:bg>
      <p:bgPr>
        <a:blipFill rotWithShape="1">
          <a:blip r:embed="rId2">
            <a:alphaModFix/>
          </a:blip>
          <a:stretch>
            <a:fillRect l="-27998" r="-27998"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0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4430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5">
  <p:cSld name="Divider Option 5">
    <p:bg>
      <p:bgPr>
        <a:blipFill rotWithShape="1">
          <a:blip r:embed="rId2">
            <a:alphaModFix/>
          </a:blip>
          <a:stretch>
            <a:fillRect l="-11999" r="-11997"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1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57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6">
  <p:cSld name="Divider Option 6">
    <p:bg>
      <p:bgPr>
        <a:blipFill rotWithShape="1">
          <a:blip r:embed="rId2">
            <a:alphaModFix/>
          </a:blip>
          <a:stretch>
            <a:fillRect l="-10999" r="-10999"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3706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 Option1">
  <p:cSld name="Statement and Image  Option1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630793" y="418050"/>
            <a:ext cx="490821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4908217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88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78" name="Google Shape;78;p13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" name="Google Shape;79;p1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615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2">
  <p:cSld name="Statement and Image Option2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630792" y="418050"/>
            <a:ext cx="5960200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6015565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>
            <a:spLocks noGrp="1"/>
          </p:cNvSpPr>
          <p:nvPr>
            <p:ph type="pic" idx="2"/>
          </p:nvPr>
        </p:nvSpPr>
        <p:spPr>
          <a:xfrm>
            <a:off x="7835901" y="0"/>
            <a:ext cx="43561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4" name="Google Shape;8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86" name="Google Shape;86;p14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1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52566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3">
  <p:cSld name="Statement and Image Option3">
    <p:bg>
      <p:bgPr>
        <a:solidFill>
          <a:srgbClr val="FFFFF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630792" y="418050"/>
            <a:ext cx="490821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4908217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3"/>
          </p:nvPr>
        </p:nvSpPr>
        <p:spPr>
          <a:xfrm>
            <a:off x="634692" y="5838825"/>
            <a:ext cx="490431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95" name="Google Shape;95;p15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35471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4">
  <p:cSld name="Statement and Image Option4"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630791" y="418050"/>
            <a:ext cx="6023700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630791" y="1695450"/>
            <a:ext cx="602370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>
            <a:spLocks noGrp="1"/>
          </p:cNvSpPr>
          <p:nvPr>
            <p:ph type="pic" idx="2"/>
          </p:nvPr>
        </p:nvSpPr>
        <p:spPr>
          <a:xfrm>
            <a:off x="7823200" y="0"/>
            <a:ext cx="43688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3"/>
          </p:nvPr>
        </p:nvSpPr>
        <p:spPr>
          <a:xfrm>
            <a:off x="634692" y="5838825"/>
            <a:ext cx="4775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04" name="Google Shape;104;p16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1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6326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5">
  <p:cSld name="Statement and Image Option5">
    <p:bg>
      <p:bgPr>
        <a:solidFill>
          <a:srgbClr val="FFFF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4931832" y="418050"/>
            <a:ext cx="662059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4931834" y="1695450"/>
            <a:ext cx="663628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>
            <a:spLocks noGrp="1"/>
          </p:cNvSpPr>
          <p:nvPr>
            <p:ph type="pic" idx="2"/>
          </p:nvPr>
        </p:nvSpPr>
        <p:spPr>
          <a:xfrm>
            <a:off x="0" y="0"/>
            <a:ext cx="43688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11" name="Google Shape;111;p17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17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7859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6">
  <p:cSld name="Statement and Image Option6">
    <p:bg>
      <p:bgPr>
        <a:solidFill>
          <a:srgbClr val="FFFFF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623888" y="418051"/>
            <a:ext cx="10942105" cy="84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623888" y="1433513"/>
            <a:ext cx="6833129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8"/>
          <p:cNvSpPr>
            <a:spLocks noGrp="1"/>
          </p:cNvSpPr>
          <p:nvPr>
            <p:ph type="pic" idx="2"/>
          </p:nvPr>
        </p:nvSpPr>
        <p:spPr>
          <a:xfrm>
            <a:off x="8136130" y="1433513"/>
            <a:ext cx="3416300" cy="452437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7" name="Google Shape;117;p18"/>
          <p:cNvCxnSpPr/>
          <p:nvPr/>
        </p:nvCxnSpPr>
        <p:spPr>
          <a:xfrm>
            <a:off x="621993" y="6124575"/>
            <a:ext cx="1094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" name="Google Shape;118;p18"/>
          <p:cNvSpPr txBox="1">
            <a:spLocks noGrp="1"/>
          </p:cNvSpPr>
          <p:nvPr>
            <p:ph type="body" idx="3"/>
          </p:nvPr>
        </p:nvSpPr>
        <p:spPr>
          <a:xfrm>
            <a:off x="7023100" y="6172202"/>
            <a:ext cx="4529329" cy="20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1993" y="6374687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21" name="Google Shape;121;p18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2410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Option 1">
  <p:cSld name="Statement Option 1">
    <p:bg>
      <p:bgPr>
        <a:solidFill>
          <a:schemeClr val="lt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9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453100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ctrTitle"/>
          </p:nvPr>
        </p:nvSpPr>
        <p:spPr>
          <a:xfrm>
            <a:off x="2688608" y="2759846"/>
            <a:ext cx="7110485" cy="133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888" y="6375599"/>
            <a:ext cx="927787" cy="2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28" name="Google Shape;128;p19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6758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Option 4">
  <p:cSld name="Statement Option 4">
    <p:bg>
      <p:bgPr>
        <a:solidFill>
          <a:schemeClr val="accen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0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390192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ctrTitle"/>
          </p:nvPr>
        </p:nvSpPr>
        <p:spPr>
          <a:xfrm>
            <a:off x="2579426" y="2389032"/>
            <a:ext cx="7206019" cy="164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2715904" y="4179106"/>
            <a:ext cx="6933064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36" name="Google Shape;136;p20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7" name="Google Shape;137;p20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465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Page">
  <p:cSld name="Product Page">
    <p:bg>
      <p:bgPr>
        <a:solidFill>
          <a:srgbClr val="FFFFF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623888" y="417601"/>
            <a:ext cx="8037512" cy="52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" name="Google Shape;140;p21"/>
          <p:cNvSpPr/>
          <p:nvPr/>
        </p:nvSpPr>
        <p:spPr>
          <a:xfrm>
            <a:off x="623888" y="1752601"/>
            <a:ext cx="6577012" cy="44672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1014761" y="1943100"/>
            <a:ext cx="5716240" cy="3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Char char="‒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7432907" y="3324225"/>
            <a:ext cx="4128828" cy="289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1"/>
          <p:cNvSpPr>
            <a:spLocks noGrp="1"/>
          </p:cNvSpPr>
          <p:nvPr>
            <p:ph type="pic" idx="2"/>
          </p:nvPr>
        </p:nvSpPr>
        <p:spPr>
          <a:xfrm>
            <a:off x="7432906" y="1752601"/>
            <a:ext cx="4128000" cy="1571624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3"/>
          </p:nvPr>
        </p:nvSpPr>
        <p:spPr>
          <a:xfrm>
            <a:off x="7618626" y="3457575"/>
            <a:ext cx="3675080" cy="239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9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22222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Char char="‒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4"/>
          </p:nvPr>
        </p:nvSpPr>
        <p:spPr>
          <a:xfrm>
            <a:off x="627835" y="1076325"/>
            <a:ext cx="803356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1"/>
          <p:cNvSpPr>
            <a:spLocks noGrp="1"/>
          </p:cNvSpPr>
          <p:nvPr>
            <p:ph type="pic" idx="5"/>
          </p:nvPr>
        </p:nvSpPr>
        <p:spPr>
          <a:xfrm>
            <a:off x="9080809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1536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Option1">
  <p:cSld name="Case study Option1"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/>
          <p:nvPr/>
        </p:nvSpPr>
        <p:spPr>
          <a:xfrm>
            <a:off x="4459558" y="1409700"/>
            <a:ext cx="7099300" cy="46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/>
          <p:nvPr/>
        </p:nvSpPr>
        <p:spPr>
          <a:xfrm>
            <a:off x="4459558" y="1872629"/>
            <a:ext cx="7099300" cy="40995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635039" y="417601"/>
            <a:ext cx="8189912" cy="54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4710569" y="1437716"/>
            <a:ext cx="6645088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2"/>
          </p:nvPr>
        </p:nvSpPr>
        <p:spPr>
          <a:xfrm>
            <a:off x="4738208" y="2019300"/>
            <a:ext cx="6490449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22"/>
          <p:cNvSpPr>
            <a:spLocks noGrp="1"/>
          </p:cNvSpPr>
          <p:nvPr>
            <p:ph type="pic" idx="3"/>
          </p:nvPr>
        </p:nvSpPr>
        <p:spPr>
          <a:xfrm>
            <a:off x="634693" y="1409700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22"/>
          <p:cNvSpPr>
            <a:spLocks noGrp="1"/>
          </p:cNvSpPr>
          <p:nvPr>
            <p:ph type="pic" idx="4"/>
          </p:nvPr>
        </p:nvSpPr>
        <p:spPr>
          <a:xfrm>
            <a:off x="634693" y="3762375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22"/>
          <p:cNvSpPr>
            <a:spLocks noGrp="1"/>
          </p:cNvSpPr>
          <p:nvPr>
            <p:ph type="pic" idx="5"/>
          </p:nvPr>
        </p:nvSpPr>
        <p:spPr>
          <a:xfrm>
            <a:off x="9091960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6293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Option2">
  <p:cSld name="Case study Option2">
    <p:bg>
      <p:bgPr>
        <a:solidFill>
          <a:srgbClr val="FFFFF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/>
          <p:nvPr/>
        </p:nvSpPr>
        <p:spPr>
          <a:xfrm>
            <a:off x="4459558" y="1409700"/>
            <a:ext cx="70993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4459558" y="1872629"/>
            <a:ext cx="7099300" cy="40995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630793" y="417601"/>
            <a:ext cx="8106500" cy="54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1"/>
          </p:nvPr>
        </p:nvSpPr>
        <p:spPr>
          <a:xfrm>
            <a:off x="4710569" y="1447241"/>
            <a:ext cx="6645088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body" idx="2"/>
          </p:nvPr>
        </p:nvSpPr>
        <p:spPr>
          <a:xfrm>
            <a:off x="4738208" y="2019300"/>
            <a:ext cx="6490449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23"/>
          <p:cNvSpPr>
            <a:spLocks noGrp="1"/>
          </p:cNvSpPr>
          <p:nvPr>
            <p:ph type="pic" idx="3"/>
          </p:nvPr>
        </p:nvSpPr>
        <p:spPr>
          <a:xfrm>
            <a:off x="634693" y="1409700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23"/>
          <p:cNvSpPr>
            <a:spLocks noGrp="1"/>
          </p:cNvSpPr>
          <p:nvPr>
            <p:ph type="pic" idx="4"/>
          </p:nvPr>
        </p:nvSpPr>
        <p:spPr>
          <a:xfrm>
            <a:off x="634693" y="3762375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23"/>
          <p:cNvSpPr>
            <a:spLocks noGrp="1"/>
          </p:cNvSpPr>
          <p:nvPr>
            <p:ph type="pic" idx="5"/>
          </p:nvPr>
        </p:nvSpPr>
        <p:spPr>
          <a:xfrm>
            <a:off x="9080809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67459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FFFFFF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0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"/>
          </p:nvPr>
        </p:nvSpPr>
        <p:spPr>
          <a:xfrm>
            <a:off x="623889" y="1704976"/>
            <a:ext cx="8888102" cy="317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61764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">
  <p:cSld name="Numbered">
    <p:bg>
      <p:bgPr>
        <a:solidFill>
          <a:srgbClr val="FFFFFF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1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623887" y="1809750"/>
            <a:ext cx="8910405" cy="378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22222"/>
              </a:lnSpc>
              <a:spcBef>
                <a:spcPts val="1134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AutoNum type="arabicPeriod"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24959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graphic x3">
  <p:cSld name="Infographic x3">
    <p:bg>
      <p:bgPr>
        <a:solidFill>
          <a:srgbClr val="FFFFFF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0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3" name="Google Shape;183;p26"/>
          <p:cNvSpPr>
            <a:spLocks noGrp="1"/>
          </p:cNvSpPr>
          <p:nvPr>
            <p:ph type="pic" idx="2"/>
          </p:nvPr>
        </p:nvSpPr>
        <p:spPr>
          <a:xfrm>
            <a:off x="1115485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1"/>
          </p:nvPr>
        </p:nvSpPr>
        <p:spPr>
          <a:xfrm>
            <a:off x="1107018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3"/>
          </p:nvPr>
        </p:nvSpPr>
        <p:spPr>
          <a:xfrm>
            <a:off x="1115485" y="3924926"/>
            <a:ext cx="2645833" cy="4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4"/>
          </p:nvPr>
        </p:nvSpPr>
        <p:spPr>
          <a:xfrm>
            <a:off x="4718399" y="3924926"/>
            <a:ext cx="2645833" cy="4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body" idx="5"/>
          </p:nvPr>
        </p:nvSpPr>
        <p:spPr>
          <a:xfrm>
            <a:off x="8366804" y="3924927"/>
            <a:ext cx="2645833" cy="40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34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body" idx="6"/>
          </p:nvPr>
        </p:nvSpPr>
        <p:spPr>
          <a:xfrm>
            <a:off x="4721563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body" idx="7"/>
          </p:nvPr>
        </p:nvSpPr>
        <p:spPr>
          <a:xfrm>
            <a:off x="8376065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15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8"/>
          </p:nvPr>
        </p:nvSpPr>
        <p:spPr>
          <a:xfrm>
            <a:off x="7023100" y="6172201"/>
            <a:ext cx="452932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26"/>
          <p:cNvSpPr>
            <a:spLocks noGrp="1"/>
          </p:cNvSpPr>
          <p:nvPr>
            <p:ph type="pic" idx="9"/>
          </p:nvPr>
        </p:nvSpPr>
        <p:spPr>
          <a:xfrm>
            <a:off x="4716814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26"/>
          <p:cNvSpPr>
            <a:spLocks noGrp="1"/>
          </p:cNvSpPr>
          <p:nvPr>
            <p:ph type="pic" idx="13"/>
          </p:nvPr>
        </p:nvSpPr>
        <p:spPr>
          <a:xfrm>
            <a:off x="8374414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93" name="Google Shape;193;p26"/>
          <p:cNvCxnSpPr/>
          <p:nvPr/>
        </p:nvCxnSpPr>
        <p:spPr>
          <a:xfrm>
            <a:off x="621993" y="6124575"/>
            <a:ext cx="1094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34285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rgbClr val="FFFFFF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7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8965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ple Boxed Text x3">
  <p:cSld name="Sample Boxed Text x3">
    <p:bg>
      <p:bgPr>
        <a:solidFill>
          <a:srgbClr val="FFFFFF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>
            <a:off x="629604" y="2669156"/>
            <a:ext cx="3470400" cy="468000"/>
          </a:xfrm>
          <a:prstGeom prst="rect">
            <a:avLst/>
          </a:prstGeom>
          <a:solidFill>
            <a:srgbClr val="0387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8"/>
          <p:cNvSpPr/>
          <p:nvPr/>
        </p:nvSpPr>
        <p:spPr>
          <a:xfrm>
            <a:off x="629604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8"/>
          <p:cNvSpPr txBox="1">
            <a:spLocks noGrp="1"/>
          </p:cNvSpPr>
          <p:nvPr>
            <p:ph type="title"/>
          </p:nvPr>
        </p:nvSpPr>
        <p:spPr>
          <a:xfrm>
            <a:off x="629605" y="417601"/>
            <a:ext cx="10938728" cy="9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body" idx="1"/>
          </p:nvPr>
        </p:nvSpPr>
        <p:spPr>
          <a:xfrm>
            <a:off x="876950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body" idx="2"/>
          </p:nvPr>
        </p:nvSpPr>
        <p:spPr>
          <a:xfrm>
            <a:off x="894018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p28"/>
          <p:cNvSpPr/>
          <p:nvPr/>
        </p:nvSpPr>
        <p:spPr>
          <a:xfrm>
            <a:off x="4387649" y="2669156"/>
            <a:ext cx="3470400" cy="46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8"/>
          <p:cNvSpPr/>
          <p:nvPr/>
        </p:nvSpPr>
        <p:spPr>
          <a:xfrm>
            <a:off x="4387649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8"/>
          <p:cNvSpPr txBox="1">
            <a:spLocks noGrp="1"/>
          </p:cNvSpPr>
          <p:nvPr>
            <p:ph type="body" idx="3"/>
          </p:nvPr>
        </p:nvSpPr>
        <p:spPr>
          <a:xfrm>
            <a:off x="4634995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body" idx="4"/>
          </p:nvPr>
        </p:nvSpPr>
        <p:spPr>
          <a:xfrm>
            <a:off x="4652063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Google Shape;210;p28"/>
          <p:cNvSpPr/>
          <p:nvPr/>
        </p:nvSpPr>
        <p:spPr>
          <a:xfrm>
            <a:off x="8097933" y="2669156"/>
            <a:ext cx="3470400" cy="46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8"/>
          <p:cNvSpPr/>
          <p:nvPr/>
        </p:nvSpPr>
        <p:spPr>
          <a:xfrm>
            <a:off x="8097933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8"/>
          <p:cNvSpPr txBox="1">
            <a:spLocks noGrp="1"/>
          </p:cNvSpPr>
          <p:nvPr>
            <p:ph type="body" idx="5"/>
          </p:nvPr>
        </p:nvSpPr>
        <p:spPr>
          <a:xfrm>
            <a:off x="8345279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body" idx="6"/>
          </p:nvPr>
        </p:nvSpPr>
        <p:spPr>
          <a:xfrm>
            <a:off x="8362347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7"/>
          </p:nvPr>
        </p:nvSpPr>
        <p:spPr>
          <a:xfrm>
            <a:off x="635039" y="1685925"/>
            <a:ext cx="10933074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p28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6" name="Google Shape;216;p28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44755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ple Boxed Text with Image x3">
  <p:cSld name="Sample Boxed Text with Image x3">
    <p:bg>
      <p:bgPr>
        <a:solidFill>
          <a:srgbClr val="FFFFFF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/>
          <p:nvPr/>
        </p:nvSpPr>
        <p:spPr>
          <a:xfrm>
            <a:off x="4376412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9"/>
          <p:cNvSpPr/>
          <p:nvPr/>
        </p:nvSpPr>
        <p:spPr>
          <a:xfrm>
            <a:off x="8112069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9"/>
          <p:cNvSpPr/>
          <p:nvPr/>
        </p:nvSpPr>
        <p:spPr>
          <a:xfrm>
            <a:off x="640755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624468" y="417601"/>
            <a:ext cx="10934001" cy="9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body" idx="1"/>
          </p:nvPr>
        </p:nvSpPr>
        <p:spPr>
          <a:xfrm>
            <a:off x="823643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body" idx="2"/>
          </p:nvPr>
        </p:nvSpPr>
        <p:spPr>
          <a:xfrm>
            <a:off x="635040" y="1685925"/>
            <a:ext cx="1092343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Google Shape;224;p29"/>
          <p:cNvSpPr>
            <a:spLocks noGrp="1"/>
          </p:cNvSpPr>
          <p:nvPr>
            <p:ph type="pic" idx="3"/>
          </p:nvPr>
        </p:nvSpPr>
        <p:spPr>
          <a:xfrm>
            <a:off x="640755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Google Shape;225;p29"/>
          <p:cNvSpPr txBox="1">
            <a:spLocks noGrp="1"/>
          </p:cNvSpPr>
          <p:nvPr>
            <p:ph type="body" idx="4"/>
          </p:nvPr>
        </p:nvSpPr>
        <p:spPr>
          <a:xfrm>
            <a:off x="4559300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29"/>
          <p:cNvSpPr>
            <a:spLocks noGrp="1"/>
          </p:cNvSpPr>
          <p:nvPr>
            <p:ph type="pic" idx="5"/>
          </p:nvPr>
        </p:nvSpPr>
        <p:spPr>
          <a:xfrm>
            <a:off x="4376412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body" idx="6"/>
          </p:nvPr>
        </p:nvSpPr>
        <p:spPr>
          <a:xfrm>
            <a:off x="8294957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p29"/>
          <p:cNvSpPr>
            <a:spLocks noGrp="1"/>
          </p:cNvSpPr>
          <p:nvPr>
            <p:ph type="pic" idx="7"/>
          </p:nvPr>
        </p:nvSpPr>
        <p:spPr>
          <a:xfrm>
            <a:off x="8112069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p29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body" idx="8"/>
          </p:nvPr>
        </p:nvSpPr>
        <p:spPr>
          <a:xfrm>
            <a:off x="823643" y="255485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7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29"/>
          <p:cNvSpPr txBox="1">
            <a:spLocks noGrp="1"/>
          </p:cNvSpPr>
          <p:nvPr>
            <p:ph type="body" idx="9"/>
          </p:nvPr>
        </p:nvSpPr>
        <p:spPr>
          <a:xfrm>
            <a:off x="4559300" y="255541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73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body" idx="13"/>
          </p:nvPr>
        </p:nvSpPr>
        <p:spPr>
          <a:xfrm>
            <a:off x="8282109" y="255485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73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168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heading">
  <p:cSld name="Title and Subheading">
    <p:bg>
      <p:bgPr>
        <a:solidFill>
          <a:srgbClr val="FFFFFF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7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body" idx="1"/>
          </p:nvPr>
        </p:nvSpPr>
        <p:spPr>
          <a:xfrm>
            <a:off x="623889" y="1685925"/>
            <a:ext cx="6356774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Google Shape;237;p30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8" name="Google Shape;238;p30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5046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rgbClr val="FFFFFF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80237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ore to Learn">
  <p:cSld name="More to Learn">
    <p:bg>
      <p:bgPr>
        <a:solidFill>
          <a:schemeClr val="lt2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2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441349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2"/>
          <p:cNvSpPr txBox="1">
            <a:spLocks noGrp="1"/>
          </p:cNvSpPr>
          <p:nvPr>
            <p:ph type="ctrTitle"/>
          </p:nvPr>
        </p:nvSpPr>
        <p:spPr>
          <a:xfrm>
            <a:off x="3111499" y="2728867"/>
            <a:ext cx="6208900" cy="98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5" name="Google Shape;245;p32"/>
          <p:cNvSpPr txBox="1">
            <a:spLocks noGrp="1"/>
          </p:cNvSpPr>
          <p:nvPr>
            <p:ph type="body" idx="1"/>
          </p:nvPr>
        </p:nvSpPr>
        <p:spPr>
          <a:xfrm>
            <a:off x="3124200" y="3829050"/>
            <a:ext cx="63246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20426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1" type="blank">
  <p:cSld name="Final Slide Option1">
    <p:bg>
      <p:bgPr>
        <a:solidFill>
          <a:schemeClr val="lt2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8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52955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2">
  <p:cSld name="Final Slide Option2"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6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09566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3">
  <p:cSld name="Final Slide Option3">
    <p:bg>
      <p:bgPr>
        <a:solidFill>
          <a:srgbClr val="59595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8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434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53666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6096000" y="-166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15600" y="5640766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9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23888" y="1704975"/>
            <a:ext cx="10944225" cy="428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" name="Google Shape;9;p1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12199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2"/>
          <p:cNvSpPr txBox="1">
            <a:spLocks noGrp="1"/>
          </p:cNvSpPr>
          <p:nvPr>
            <p:ph type="ctrTitle"/>
          </p:nvPr>
        </p:nvSpPr>
        <p:spPr>
          <a:xfrm>
            <a:off x="630353" y="1681201"/>
            <a:ext cx="4978400" cy="206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 New Roman"/>
              <a:buNone/>
            </a:pPr>
            <a:r>
              <a:rPr lang="pl-PL" sz="3800" b="1" i="0" u="none" strike="noStrike" cap="none" dirty="0" err="1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Grammar</a:t>
            </a:r>
            <a:br>
              <a:rPr lang="pl-PL" dirty="0"/>
            </a:br>
            <a:r>
              <a:rPr lang="pl-PL" dirty="0"/>
              <a:t>B2+</a:t>
            </a:r>
            <a:br>
              <a:rPr lang="pl-PL" dirty="0"/>
            </a:br>
            <a:r>
              <a:rPr lang="pl-PL" dirty="0" err="1"/>
              <a:t>verb</a:t>
            </a:r>
            <a:r>
              <a:rPr lang="pl-PL" dirty="0"/>
              <a:t> </a:t>
            </a:r>
            <a:r>
              <a:rPr lang="pl-PL" dirty="0" err="1"/>
              <a:t>patterns</a:t>
            </a:r>
            <a:r>
              <a:rPr lang="pl-PL" dirty="0"/>
              <a:t>: </a:t>
            </a:r>
            <a:r>
              <a:rPr lang="pl-PL" i="1" dirty="0"/>
              <a:t>-</a:t>
            </a:r>
            <a:r>
              <a:rPr lang="pl-PL" i="1" dirty="0" err="1"/>
              <a:t>ing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infinitive</a:t>
            </a:r>
            <a:endParaRPr sz="3800" b="1" i="0" u="none" strike="noStrike" cap="none" dirty="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9" name="Google Shape;519;p7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800" b="1" i="0" u="none" strike="noStrike" kern="0" cap="none" spc="0" normalizeH="0" baseline="0" noProof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2" name="Google Shape;522;p72"/>
          <p:cNvCxnSpPr/>
          <p:nvPr/>
        </p:nvCxnSpPr>
        <p:spPr>
          <a:xfrm>
            <a:off x="11339674" y="6520813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C61F1FC-170E-49C8-A65C-9763D1CAD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7" y="170583"/>
            <a:ext cx="1629740" cy="1287157"/>
          </a:xfrm>
          <a:prstGeom prst="rect">
            <a:avLst/>
          </a:prstGeom>
        </p:spPr>
      </p:pic>
      <p:sp>
        <p:nvSpPr>
          <p:cNvPr id="12" name="Google Shape;517;p72">
            <a:extLst>
              <a:ext uri="{FF2B5EF4-FFF2-40B4-BE49-F238E27FC236}">
                <a16:creationId xmlns:a16="http://schemas.microsoft.com/office/drawing/2014/main" id="{89EDBE02-5754-4A66-9722-9C8DE0AC6A0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6150" y="6371879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sz="1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18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516;p72">
            <a:extLst>
              <a:ext uri="{FF2B5EF4-FFF2-40B4-BE49-F238E27FC236}">
                <a16:creationId xmlns:a16="http://schemas.microsoft.com/office/drawing/2014/main" id="{BE80073F-A3F0-4AD1-B0C1-6C85912A7C79}"/>
              </a:ext>
            </a:extLst>
          </p:cNvPr>
          <p:cNvSpPr txBox="1">
            <a:spLocks/>
          </p:cNvSpPr>
          <p:nvPr/>
        </p:nvSpPr>
        <p:spPr>
          <a:xfrm>
            <a:off x="628654" y="4534278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Recommended for</a:t>
            </a: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Gold Experience</a:t>
            </a:r>
          </a:p>
          <a:p>
            <a:pPr marL="0" marR="0" lvl="0" indent="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Focus</a:t>
            </a:r>
          </a:p>
          <a:p>
            <a:pPr marL="0" marR="0" lvl="0" indent="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High Note</a:t>
            </a:r>
          </a:p>
          <a:p>
            <a:pPr marL="0" marR="0" lvl="0" indent="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9698243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/>
        </p:nvSpPr>
        <p:spPr>
          <a:xfrm>
            <a:off x="514975" y="1277352"/>
            <a:ext cx="11430000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dirty="0"/>
              <a:t>Thomas convinced Laura ………………… away for a few days.				</a:t>
            </a:r>
            <a:r>
              <a:rPr lang="en-US" sz="1600" b="1" dirty="0"/>
              <a:t>GO</a:t>
            </a:r>
            <a:endParaRPr sz="16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210" name="Shape 210"/>
          <p:cNvSpPr txBox="1"/>
          <p:nvPr/>
        </p:nvSpPr>
        <p:spPr>
          <a:xfrm>
            <a:off x="3686875" y="1380700"/>
            <a:ext cx="16734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C00000"/>
                </a:solidFill>
              </a:rPr>
              <a:t>to go</a:t>
            </a:r>
            <a:endParaRPr/>
          </a:p>
        </p:txBody>
      </p:sp>
      <p:sp>
        <p:nvSpPr>
          <p:cNvPr id="212" name="Shape 212"/>
          <p:cNvSpPr txBox="1"/>
          <p:nvPr/>
        </p:nvSpPr>
        <p:spPr>
          <a:xfrm>
            <a:off x="450601" y="229388"/>
            <a:ext cx="6749127" cy="798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kkitt"/>
              <a:buNone/>
            </a:pPr>
            <a:r>
              <a:rPr lang="en-US" sz="4400" b="1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Practice activities</a:t>
            </a:r>
            <a:endParaRPr sz="4400" b="0" i="0" u="none" strike="noStrike" cap="non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464551" y="905812"/>
            <a:ext cx="114804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500"/>
              <a:buFont typeface="Open Sans"/>
              <a:buNone/>
            </a:pPr>
            <a:r>
              <a:rPr lang="en-US" sz="2000" b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Fill the gaps with the correct verb form.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500"/>
              <a:buFont typeface="Arial"/>
              <a:buNone/>
            </a:pPr>
            <a:endParaRPr sz="2000" b="1" i="1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4" name="Shape 214"/>
          <p:cNvSpPr txBox="1"/>
          <p:nvPr/>
        </p:nvSpPr>
        <p:spPr>
          <a:xfrm>
            <a:off x="514975" y="2034452"/>
            <a:ext cx="11430000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 startAt="2"/>
            </a:pPr>
            <a:r>
              <a:rPr lang="en-US" sz="1600" dirty="0"/>
              <a:t>I bought a car …………………. life easier, but the engine really needs ………… .		</a:t>
            </a:r>
            <a:r>
              <a:rPr lang="en-US" sz="1600" b="1" dirty="0"/>
              <a:t>MAKE / FIX</a:t>
            </a:r>
            <a:endParaRPr sz="16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215" name="Shape 215"/>
          <p:cNvSpPr txBox="1"/>
          <p:nvPr/>
        </p:nvSpPr>
        <p:spPr>
          <a:xfrm>
            <a:off x="514975" y="2791552"/>
            <a:ext cx="11430000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 startAt="3"/>
            </a:pPr>
            <a:r>
              <a:rPr lang="en-US" sz="1600" dirty="0"/>
              <a:t>Fred meant ……………. the tickets, but he got held up at work.			</a:t>
            </a:r>
            <a:r>
              <a:rPr lang="en-US" sz="1600"/>
              <a:t>	</a:t>
            </a:r>
            <a:r>
              <a:rPr lang="en-US" sz="1600" b="1"/>
              <a:t>BOOK</a:t>
            </a:r>
            <a:endParaRPr sz="16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216" name="Shape 216"/>
          <p:cNvSpPr txBox="1"/>
          <p:nvPr/>
        </p:nvSpPr>
        <p:spPr>
          <a:xfrm>
            <a:off x="514975" y="3548652"/>
            <a:ext cx="11430000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 startAt="4"/>
            </a:pPr>
            <a:r>
              <a:rPr lang="en-US" sz="1600" dirty="0"/>
              <a:t>I find it hard to concentrate, so I tried …………….. and ………………. </a:t>
            </a:r>
            <a:r>
              <a:rPr lang="en-US" sz="1600"/>
              <a:t>more water.		</a:t>
            </a:r>
            <a:r>
              <a:rPr lang="en-US" sz="1600" b="1"/>
              <a:t>SLEEP / DRINK</a:t>
            </a:r>
            <a:endParaRPr sz="16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217" name="Shape 217"/>
          <p:cNvSpPr txBox="1"/>
          <p:nvPr/>
        </p:nvSpPr>
        <p:spPr>
          <a:xfrm>
            <a:off x="514975" y="4305752"/>
            <a:ext cx="11430000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 startAt="5"/>
            </a:pPr>
            <a:r>
              <a:rPr lang="en-US" sz="1600"/>
              <a:t>I loved ………….. by the sea when I was a child. I remember ………………. to the sound	</a:t>
            </a:r>
            <a:r>
              <a:rPr lang="en-US" sz="1600" b="1"/>
              <a:t>LIVE / WAKE UP</a:t>
            </a:r>
            <a:endParaRPr sz="1600" b="1"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of the waves on the beach every day – amazing!					</a:t>
            </a:r>
            <a:endParaRPr sz="16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218" name="Shape 218"/>
          <p:cNvSpPr txBox="1"/>
          <p:nvPr/>
        </p:nvSpPr>
        <p:spPr>
          <a:xfrm>
            <a:off x="514975" y="5147625"/>
            <a:ext cx="11430000" cy="7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 startAt="6"/>
            </a:pPr>
            <a:r>
              <a:rPr lang="en-US" sz="1600" dirty="0"/>
              <a:t>……………….. in a big city can be really stressful, so I moved to a small village three years	</a:t>
            </a:r>
            <a:r>
              <a:rPr lang="en-US" sz="1600" b="1" dirty="0"/>
              <a:t>LIVE / ESCAPE</a:t>
            </a:r>
            <a:endParaRPr sz="16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	</a:t>
            </a:r>
            <a:r>
              <a:rPr lang="en-US" sz="1600" dirty="0"/>
              <a:t>ago ……………. the pollution.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219" name="Shape 219"/>
          <p:cNvSpPr txBox="1"/>
          <p:nvPr/>
        </p:nvSpPr>
        <p:spPr>
          <a:xfrm>
            <a:off x="2602425" y="2206075"/>
            <a:ext cx="16734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C00000"/>
                </a:solidFill>
              </a:rPr>
              <a:t>to make</a:t>
            </a:r>
            <a:endParaRPr/>
          </a:p>
        </p:txBody>
      </p:sp>
      <p:sp>
        <p:nvSpPr>
          <p:cNvPr id="220" name="Shape 220"/>
          <p:cNvSpPr txBox="1"/>
          <p:nvPr/>
        </p:nvSpPr>
        <p:spPr>
          <a:xfrm>
            <a:off x="7458350" y="2206075"/>
            <a:ext cx="16734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C00000"/>
                </a:solidFill>
              </a:rPr>
              <a:t>fixing</a:t>
            </a:r>
            <a:endParaRPr/>
          </a:p>
        </p:txBody>
      </p:sp>
      <p:sp>
        <p:nvSpPr>
          <p:cNvPr id="221" name="Shape 221"/>
          <p:cNvSpPr txBox="1"/>
          <p:nvPr/>
        </p:nvSpPr>
        <p:spPr>
          <a:xfrm>
            <a:off x="2222325" y="2928088"/>
            <a:ext cx="16734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C00000"/>
                </a:solidFill>
              </a:rPr>
              <a:t>to book</a:t>
            </a:r>
            <a:endParaRPr/>
          </a:p>
        </p:txBody>
      </p:sp>
      <p:sp>
        <p:nvSpPr>
          <p:cNvPr id="222" name="Shape 222"/>
          <p:cNvSpPr txBox="1"/>
          <p:nvPr/>
        </p:nvSpPr>
        <p:spPr>
          <a:xfrm>
            <a:off x="4513125" y="3694388"/>
            <a:ext cx="16734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C00000"/>
                </a:solidFill>
              </a:rPr>
              <a:t>sleeping</a:t>
            </a:r>
            <a:endParaRPr/>
          </a:p>
        </p:txBody>
      </p:sp>
      <p:sp>
        <p:nvSpPr>
          <p:cNvPr id="223" name="Shape 223"/>
          <p:cNvSpPr txBox="1"/>
          <p:nvPr/>
        </p:nvSpPr>
        <p:spPr>
          <a:xfrm>
            <a:off x="6233625" y="3694388"/>
            <a:ext cx="16734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C00000"/>
                </a:solidFill>
              </a:rPr>
              <a:t>drinking</a:t>
            </a:r>
            <a:endParaRPr/>
          </a:p>
        </p:txBody>
      </p:sp>
      <p:sp>
        <p:nvSpPr>
          <p:cNvPr id="224" name="Shape 224"/>
          <p:cNvSpPr txBox="1"/>
          <p:nvPr/>
        </p:nvSpPr>
        <p:spPr>
          <a:xfrm>
            <a:off x="6650025" y="4451488"/>
            <a:ext cx="16734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C00000"/>
                </a:solidFill>
              </a:rPr>
              <a:t>waking up</a:t>
            </a:r>
            <a:endParaRPr/>
          </a:p>
        </p:txBody>
      </p:sp>
      <p:sp>
        <p:nvSpPr>
          <p:cNvPr id="225" name="Shape 225"/>
          <p:cNvSpPr txBox="1"/>
          <p:nvPr/>
        </p:nvSpPr>
        <p:spPr>
          <a:xfrm>
            <a:off x="1852200" y="4451475"/>
            <a:ext cx="16734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C00000"/>
                </a:solidFill>
              </a:rPr>
              <a:t>living</a:t>
            </a:r>
            <a:endParaRPr/>
          </a:p>
        </p:txBody>
      </p:sp>
      <p:sp>
        <p:nvSpPr>
          <p:cNvPr id="226" name="Shape 226"/>
          <p:cNvSpPr txBox="1"/>
          <p:nvPr/>
        </p:nvSpPr>
        <p:spPr>
          <a:xfrm>
            <a:off x="1269825" y="5285250"/>
            <a:ext cx="16734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C00000"/>
                </a:solidFill>
              </a:rPr>
              <a:t>Living</a:t>
            </a:r>
            <a:endParaRPr/>
          </a:p>
        </p:txBody>
      </p:sp>
      <p:sp>
        <p:nvSpPr>
          <p:cNvPr id="227" name="Shape 227"/>
          <p:cNvSpPr txBox="1"/>
          <p:nvPr/>
        </p:nvSpPr>
        <p:spPr>
          <a:xfrm>
            <a:off x="1913216" y="5823045"/>
            <a:ext cx="16734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lang="en-US" sz="1600" dirty="0">
                <a:solidFill>
                  <a:srgbClr val="C00000"/>
                </a:solidFill>
              </a:rPr>
              <a:t>to escape</a:t>
            </a:r>
            <a:endParaRPr dirty="0"/>
          </a:p>
        </p:txBody>
      </p:sp>
      <p:sp>
        <p:nvSpPr>
          <p:cNvPr id="21" name="Google Shape;65;p15">
            <a:extLst>
              <a:ext uri="{FF2B5EF4-FFF2-40B4-BE49-F238E27FC236}">
                <a16:creationId xmlns:a16="http://schemas.microsoft.com/office/drawing/2014/main" id="{9448BB64-C301-41CC-88EE-596E1031213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 idx="4294967295"/>
          </p:nvPr>
        </p:nvSpPr>
        <p:spPr>
          <a:xfrm>
            <a:off x="684838" y="766348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kkitt"/>
              <a:buNone/>
            </a:pPr>
            <a:r>
              <a:rPr lang="en-US" sz="44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Language is full of patterns.</a:t>
            </a:r>
            <a:endParaRPr sz="4400" b="0" i="0" u="none" strike="noStrike" cap="non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4294967295"/>
          </p:nvPr>
        </p:nvSpPr>
        <p:spPr>
          <a:xfrm>
            <a:off x="684838" y="2739129"/>
            <a:ext cx="10058400" cy="22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500"/>
              <a:buFont typeface="Noto Sans Symbols"/>
              <a:buNone/>
            </a:pPr>
            <a:r>
              <a:rPr lang="en-US" sz="2000" b="0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Let’s look at:</a:t>
            </a:r>
            <a:endParaRPr sz="2000" b="0" i="0" u="none" strike="noStrike" cap="non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ts val="1700"/>
              <a:buFont typeface="Open Sans"/>
              <a:buAutoNum type="arabicPeriod"/>
            </a:pPr>
            <a:r>
              <a:rPr lang="en-US" sz="20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Fixed verb patterns.</a:t>
            </a:r>
            <a:endParaRPr sz="2000" b="0" i="0" u="none" strike="noStrike" cap="non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ts val="1700"/>
              <a:buFont typeface="Open Sans"/>
              <a:buAutoNum type="arabicPeriod"/>
            </a:pPr>
            <a:r>
              <a:rPr lang="en-US" sz="20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Common uses of -</a:t>
            </a:r>
            <a:r>
              <a:rPr lang="en-US" sz="2000" i="1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ing</a:t>
            </a:r>
            <a:r>
              <a:rPr lang="en-US" sz="20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en-US" sz="2000" i="1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to </a:t>
            </a:r>
            <a:r>
              <a:rPr lang="en-US" sz="20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+ infinitive patterns.</a:t>
            </a:r>
            <a:endParaRPr sz="2000" b="0" i="0" u="none" strike="noStrike" cap="non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ts val="1700"/>
              <a:buFont typeface="Open Sans"/>
              <a:buAutoNum type="arabicPeriod"/>
            </a:pPr>
            <a:r>
              <a:rPr lang="en-US" sz="20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Verb patterns with both -</a:t>
            </a:r>
            <a:r>
              <a:rPr lang="en-US" sz="2000" i="1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ing</a:t>
            </a:r>
            <a:r>
              <a:rPr lang="en-US" sz="20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en-US" sz="2000" i="1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to </a:t>
            </a:r>
            <a:r>
              <a:rPr lang="en-US" sz="20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+ infinitive forms.</a:t>
            </a:r>
            <a:endParaRPr sz="2000" b="0" u="none" strike="noStrike" cap="non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</a:pPr>
            <a:endParaRPr sz="2000" b="0" i="0" u="none" strike="noStrike" cap="non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8903368" y="5226518"/>
            <a:ext cx="2791327" cy="1117385"/>
          </a:xfrm>
          <a:prstGeom prst="homePlate">
            <a:avLst>
              <a:gd name="adj" fmla="val 50000"/>
            </a:avLst>
          </a:prstGeom>
          <a:solidFill>
            <a:srgbClr val="00A7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Fixed forms first...</a:t>
            </a:r>
            <a:endParaRPr/>
          </a:p>
        </p:txBody>
      </p:sp>
      <p:sp>
        <p:nvSpPr>
          <p:cNvPr id="6" name="Google Shape;65;p15">
            <a:extLst>
              <a:ext uri="{FF2B5EF4-FFF2-40B4-BE49-F238E27FC236}">
                <a16:creationId xmlns:a16="http://schemas.microsoft.com/office/drawing/2014/main" id="{5A3E8D37-0336-47FE-8F43-DDC24022374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 idx="4294967295"/>
          </p:nvPr>
        </p:nvSpPr>
        <p:spPr>
          <a:xfrm>
            <a:off x="450599" y="229375"/>
            <a:ext cx="10703100" cy="13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kkitt"/>
              <a:buNone/>
            </a:pPr>
            <a:r>
              <a:rPr lang="en-US" sz="4400" b="1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b="0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do we use them?</a:t>
            </a: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4294967295"/>
          </p:nvPr>
        </p:nvSpPr>
        <p:spPr>
          <a:xfrm>
            <a:off x="450601" y="914760"/>
            <a:ext cx="4763700" cy="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5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1. f</a:t>
            </a:r>
            <a:r>
              <a:rPr lang="en-US" sz="2000" b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ixed verb patterns</a:t>
            </a:r>
            <a:endParaRPr sz="2000" b="1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3173312" y="1648551"/>
            <a:ext cx="2900100" cy="1557600"/>
          </a:xfrm>
          <a:prstGeom prst="wedgeRoundRectCallout">
            <a:avLst>
              <a:gd name="adj1" fmla="val -69210"/>
              <a:gd name="adj2" fmla="val 11299"/>
              <a:gd name="adj3" fmla="val 16667"/>
            </a:avLst>
          </a:prstGeom>
          <a:solidFill>
            <a:srgbClr val="A27D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Did you hear that Mike won the scholarship to Oxford? He really deserved to get it!</a:t>
            </a: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275325" y="3490800"/>
            <a:ext cx="2062800" cy="1198200"/>
          </a:xfrm>
          <a:prstGeom prst="wedgeRoundRectCallout">
            <a:avLst>
              <a:gd name="adj1" fmla="val -5350"/>
              <a:gd name="adj2" fmla="val 77710"/>
              <a:gd name="adj3" fmla="val 16667"/>
            </a:avLst>
          </a:prstGeom>
          <a:solidFill>
            <a:srgbClr val="F49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Look at the conversation and try to find examples of these verb patterns.</a:t>
            </a:r>
            <a:endParaRPr/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128" y="5010720"/>
            <a:ext cx="1333185" cy="1333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7625" y="1475900"/>
            <a:ext cx="1902850" cy="190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8000" y="1368925"/>
            <a:ext cx="2122950" cy="21761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/>
          <p:nvPr/>
        </p:nvSpPr>
        <p:spPr>
          <a:xfrm>
            <a:off x="6308213" y="1505525"/>
            <a:ext cx="3174600" cy="1902900"/>
          </a:xfrm>
          <a:prstGeom prst="wedgeRoundRectCallout">
            <a:avLst>
              <a:gd name="adj1" fmla="val 55747"/>
              <a:gd name="adj2" fmla="val -9315"/>
              <a:gd name="adj3" fmla="val 16667"/>
            </a:avLst>
          </a:prstGeom>
          <a:solidFill>
            <a:srgbClr val="FCC1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"/>
              <a:buFont typeface="Open Sans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Yes, but he risks losing it because he wants to take a gap year. His parents want to force him to go now and resent him giving up such an opportunity. I think they have already envisaged watching him graduate! </a:t>
            </a:r>
            <a:endParaRPr sz="1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80" name="Shape 80"/>
          <p:cNvGraphicFramePr/>
          <p:nvPr/>
        </p:nvGraphicFramePr>
        <p:xfrm>
          <a:off x="2885000" y="3706256"/>
          <a:ext cx="9108000" cy="1499330"/>
        </p:xfrm>
        <a:graphic>
          <a:graphicData uri="http://schemas.openxmlformats.org/drawingml/2006/table">
            <a:tbl>
              <a:tblPr firstRow="1" bandRow="1">
                <a:noFill/>
                <a:tableStyleId>{5517630B-6472-484D-8D10-6DFB4FBC38D5}</a:tableStyleId>
              </a:tblPr>
              <a:tblGrid>
                <a:gridCol w="182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9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 to + infinitive</a:t>
                      </a:r>
                      <a:endParaRPr sz="16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 -ing</a:t>
                      </a:r>
                      <a:endParaRPr sz="16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 object + to + infinitive</a:t>
                      </a:r>
                      <a:endParaRPr sz="16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 object + -ing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 (optional object) + -ing</a:t>
                      </a:r>
                      <a:endParaRPr sz="16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endParaRPr sz="16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1" name="Shape 81"/>
          <p:cNvSpPr txBox="1"/>
          <p:nvPr/>
        </p:nvSpPr>
        <p:spPr>
          <a:xfrm>
            <a:off x="2950450" y="4370650"/>
            <a:ext cx="19464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Open Sans"/>
                <a:ea typeface="Open Sans"/>
                <a:cs typeface="Open Sans"/>
                <a:sym typeface="Open Sans"/>
              </a:rPr>
              <a:t>deserve to get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4730700" y="4370650"/>
            <a:ext cx="19464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Open Sans"/>
                <a:ea typeface="Open Sans"/>
                <a:cs typeface="Open Sans"/>
                <a:sym typeface="Open Sans"/>
              </a:rPr>
              <a:t>risk losing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6528200" y="4370650"/>
            <a:ext cx="19464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Open Sans"/>
                <a:ea typeface="Open Sans"/>
                <a:cs typeface="Open Sans"/>
                <a:sym typeface="Open Sans"/>
              </a:rPr>
              <a:t>force him to go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" name="Shape 84"/>
          <p:cNvSpPr txBox="1"/>
          <p:nvPr/>
        </p:nvSpPr>
        <p:spPr>
          <a:xfrm>
            <a:off x="8349800" y="4370650"/>
            <a:ext cx="19464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Open Sans"/>
                <a:ea typeface="Open Sans"/>
                <a:cs typeface="Open Sans"/>
                <a:sym typeface="Open Sans"/>
              </a:rPr>
              <a:t>resent him giving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10105950" y="4370650"/>
            <a:ext cx="21231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Open Sans"/>
                <a:ea typeface="Open Sans"/>
                <a:cs typeface="Open Sans"/>
                <a:sym typeface="Open Sans"/>
              </a:rPr>
              <a:t>envisage watching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2944400" y="5446000"/>
            <a:ext cx="3357900" cy="665100"/>
          </a:xfrm>
          <a:prstGeom prst="wedgeRoundRectCallout">
            <a:avLst>
              <a:gd name="adj1" fmla="val -76601"/>
              <a:gd name="adj2" fmla="val -263"/>
              <a:gd name="adj3" fmla="val 16667"/>
            </a:avLst>
          </a:prstGeom>
          <a:solidFill>
            <a:srgbClr val="F49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There are many verbs in English that fit these fixed patterns.</a:t>
            </a:r>
            <a:endParaRPr/>
          </a:p>
        </p:txBody>
      </p:sp>
      <p:sp>
        <p:nvSpPr>
          <p:cNvPr id="18" name="Google Shape;65;p15">
            <a:extLst>
              <a:ext uri="{FF2B5EF4-FFF2-40B4-BE49-F238E27FC236}">
                <a16:creationId xmlns:a16="http://schemas.microsoft.com/office/drawing/2014/main" id="{4C47815E-5182-4F98-81BB-63EA47D1112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450599" y="229375"/>
            <a:ext cx="9384300" cy="13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508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400"/>
              <a:buFont typeface="Open Sans"/>
              <a:buAutoNum type="arabicPeriod"/>
            </a:pP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fixed verb patterns</a:t>
            </a:r>
            <a:endParaRPr sz="44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464550" y="892170"/>
            <a:ext cx="104919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500"/>
              <a:buFont typeface="Open Sans"/>
              <a:buNone/>
            </a:pPr>
            <a:r>
              <a:rPr lang="en-US" sz="20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There are many types of verb patterns. This is when the 2</a:t>
            </a:r>
            <a:r>
              <a:rPr lang="en-US" sz="2000" baseline="300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nd</a:t>
            </a:r>
            <a:r>
              <a:rPr lang="en-US" sz="20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verb in a sentence depends on the first.</a:t>
            </a:r>
            <a:endParaRPr sz="2000" b="1" i="0" u="none" strike="noStrike" cap="non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94" name="Shape 94"/>
          <p:cNvGraphicFramePr/>
          <p:nvPr>
            <p:extLst>
              <p:ext uri="{D42A27DB-BD31-4B8C-83A1-F6EECF244321}">
                <p14:modId xmlns:p14="http://schemas.microsoft.com/office/powerpoint/2010/main" val="3956107305"/>
              </p:ext>
            </p:extLst>
          </p:nvPr>
        </p:nvGraphicFramePr>
        <p:xfrm>
          <a:off x="450625" y="1756256"/>
          <a:ext cx="11362750" cy="2337380"/>
        </p:xfrm>
        <a:graphic>
          <a:graphicData uri="http://schemas.openxmlformats.org/drawingml/2006/table">
            <a:tbl>
              <a:tblPr firstRow="1" bandRow="1">
                <a:noFill/>
                <a:tableStyleId>{5517630B-6472-484D-8D10-6DFB4FBC38D5}</a:tableStyleId>
              </a:tblPr>
              <a:tblGrid>
                <a:gridCol w="227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2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2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2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3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 </a:t>
                      </a:r>
                      <a:r>
                        <a:rPr lang="en-US" sz="1600" i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</a:t>
                      </a: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+ infinitive</a:t>
                      </a:r>
                      <a:endParaRPr sz="16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 -</a:t>
                      </a:r>
                      <a:r>
                        <a:rPr lang="en-US" sz="1600" i="1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ing</a:t>
                      </a:r>
                      <a:endParaRPr sz="1600" i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 object + </a:t>
                      </a:r>
                      <a:r>
                        <a:rPr lang="en-US" sz="1600" i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</a:t>
                      </a: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+ infinitive</a:t>
                      </a:r>
                      <a:endParaRPr sz="16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 object + -</a:t>
                      </a:r>
                      <a:r>
                        <a:rPr lang="en-US" sz="1600" i="1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ing</a:t>
                      </a:r>
                      <a:endParaRPr sz="1600" i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 (optional object) + -</a:t>
                      </a:r>
                      <a:r>
                        <a:rPr lang="en-US" sz="1600" i="1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ing</a:t>
                      </a:r>
                      <a:endParaRPr sz="1600" i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8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arrange, attempt, claim, consent, deserve, hesitate, intend, neglect, prove, refuse, swear, threaten, vow.</a:t>
                      </a:r>
                      <a:endParaRPr sz="16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cease, delay, deny, involve, postpone, quit, resent, risk.</a:t>
                      </a:r>
                      <a:endParaRPr sz="16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assign, convince, expect, force, forbid, oblige, persuade, tempt.</a:t>
                      </a:r>
                      <a:endParaRPr sz="16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catch, discover, leave, resent.</a:t>
                      </a:r>
                      <a:endParaRPr sz="16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detest, envisage, imagine, miss, recall, regret, resent.</a:t>
                      </a:r>
                      <a:endParaRPr sz="16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617" y="4602633"/>
            <a:ext cx="1239894" cy="123989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/>
          <p:nvPr/>
        </p:nvSpPr>
        <p:spPr>
          <a:xfrm>
            <a:off x="2492350" y="4602618"/>
            <a:ext cx="3065700" cy="936600"/>
          </a:xfrm>
          <a:prstGeom prst="wedgeRoundRectCallout">
            <a:avLst>
              <a:gd name="adj1" fmla="val -75680"/>
              <a:gd name="adj2" fmla="val 38929"/>
              <a:gd name="adj3" fmla="val 16667"/>
            </a:avLst>
          </a:prstGeom>
          <a:solidFill>
            <a:srgbClr val="C9D5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"/>
              <a:buFont typeface="Open Sans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Here are some very common verb patterns. It’s important to record all new ones when you discover them.</a:t>
            </a:r>
            <a:endParaRPr sz="1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8939900" y="5614525"/>
            <a:ext cx="2873400" cy="1007400"/>
          </a:xfrm>
          <a:prstGeom prst="homePlate">
            <a:avLst>
              <a:gd name="adj" fmla="val 50000"/>
            </a:avLst>
          </a:prstGeom>
          <a:solidFill>
            <a:srgbClr val="00A7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What are the common uses of -</a:t>
            </a:r>
            <a:r>
              <a:rPr lang="en-US" sz="1600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ing</a:t>
            </a:r>
            <a:r>
              <a:rPr lang="en-US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en-US" sz="1600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 </a:t>
            </a:r>
            <a:r>
              <a:rPr lang="en-US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+ infinitive forms?</a:t>
            </a:r>
            <a:endParaRPr sz="1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65;p15">
            <a:extLst>
              <a:ext uri="{FF2B5EF4-FFF2-40B4-BE49-F238E27FC236}">
                <a16:creationId xmlns:a16="http://schemas.microsoft.com/office/drawing/2014/main" id="{BE8CDBC8-B33C-4E36-A78F-D464A039042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954550" y="1598725"/>
            <a:ext cx="10009200" cy="15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Since school, </a:t>
            </a:r>
            <a:r>
              <a:rPr lang="en-US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being the centre of attention has petrified me, </a:t>
            </a: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and</a:t>
            </a:r>
            <a:r>
              <a:rPr lang="en-US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I’ve always been really afraid of speaking in public. I can’t stand being in front of a crowd </a:t>
            </a: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and avoid it if I can. We had a conference at work the other day, and </a:t>
            </a:r>
            <a:r>
              <a:rPr lang="en-US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 asked for permission not to do a talk. I was happy to help with everything else</a:t>
            </a: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but not that. On the day of the conference, </a:t>
            </a:r>
            <a:r>
              <a:rPr lang="en-US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 came to make </a:t>
            </a: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coffee and ended up introducing all of the speakers! </a:t>
            </a:r>
            <a:endParaRPr/>
          </a:p>
        </p:txBody>
      </p:sp>
      <p:sp>
        <p:nvSpPr>
          <p:cNvPr id="103" name="Shape 103"/>
          <p:cNvSpPr txBox="1"/>
          <p:nvPr/>
        </p:nvSpPr>
        <p:spPr>
          <a:xfrm>
            <a:off x="450601" y="229387"/>
            <a:ext cx="10009119" cy="807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508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400"/>
              <a:buFont typeface="Open Sans"/>
              <a:buAutoNum type="arabicPeriod" startAt="2"/>
            </a:pP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common uses of -</a:t>
            </a:r>
            <a:r>
              <a:rPr lang="en-US" sz="4400" i="1" dirty="0" err="1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ing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en-US" sz="4400" i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to 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+ infinitive patterns</a:t>
            </a:r>
            <a:endParaRPr sz="44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849" y="4561676"/>
            <a:ext cx="1571874" cy="1571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/>
          <p:nvPr/>
        </p:nvSpPr>
        <p:spPr>
          <a:xfrm>
            <a:off x="134397" y="3371677"/>
            <a:ext cx="2748300" cy="858000"/>
          </a:xfrm>
          <a:prstGeom prst="wedgeRoundRectCallout">
            <a:avLst>
              <a:gd name="adj1" fmla="val 153"/>
              <a:gd name="adj2" fmla="val 84912"/>
              <a:gd name="adj3" fmla="val 16667"/>
            </a:avLst>
          </a:prstGeom>
          <a:solidFill>
            <a:srgbClr val="F49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"/>
              <a:buFont typeface="Open Sans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Look above. Match the examples to the verb patterns.</a:t>
            </a:r>
            <a:endParaRPr/>
          </a:p>
        </p:txBody>
      </p:sp>
      <p:graphicFrame>
        <p:nvGraphicFramePr>
          <p:cNvPr id="106" name="Shape 106"/>
          <p:cNvGraphicFramePr/>
          <p:nvPr/>
        </p:nvGraphicFramePr>
        <p:xfrm>
          <a:off x="3088275" y="3521006"/>
          <a:ext cx="8871150" cy="1718430"/>
        </p:xfrm>
        <a:graphic>
          <a:graphicData uri="http://schemas.openxmlformats.org/drawingml/2006/table">
            <a:tbl>
              <a:tblPr firstRow="1" bandRow="1">
                <a:noFill/>
                <a:tableStyleId>{5517630B-6472-484D-8D10-6DFB4FBC38D5}</a:tableStyleId>
              </a:tblPr>
              <a:tblGrid>
                <a:gridCol w="1478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8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8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8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0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After prepositions</a:t>
                      </a:r>
                      <a:endParaRPr sz="16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After phrases</a:t>
                      </a:r>
                      <a:endParaRPr sz="16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 a subject</a:t>
                      </a:r>
                      <a:endParaRPr sz="16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After nouns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After adjectives</a:t>
                      </a:r>
                      <a:endParaRPr sz="16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 show result</a:t>
                      </a: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endParaRPr sz="16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7" name="Shape 107"/>
          <p:cNvSpPr txBox="1"/>
          <p:nvPr/>
        </p:nvSpPr>
        <p:spPr>
          <a:xfrm>
            <a:off x="3174650" y="4229675"/>
            <a:ext cx="14412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afraid of speaking...</a:t>
            </a:r>
            <a:endParaRPr/>
          </a:p>
        </p:txBody>
      </p:sp>
      <p:sp>
        <p:nvSpPr>
          <p:cNvPr id="108" name="Shape 108"/>
          <p:cNvSpPr txBox="1"/>
          <p:nvPr/>
        </p:nvSpPr>
        <p:spPr>
          <a:xfrm>
            <a:off x="4615850" y="4229675"/>
            <a:ext cx="14412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can’t stand being...</a:t>
            </a:r>
            <a:endParaRPr/>
          </a:p>
        </p:txBody>
      </p:sp>
      <p:sp>
        <p:nvSpPr>
          <p:cNvPr id="109" name="Shape 109"/>
          <p:cNvSpPr txBox="1"/>
          <p:nvPr/>
        </p:nvSpPr>
        <p:spPr>
          <a:xfrm>
            <a:off x="6045325" y="4229675"/>
            <a:ext cx="14412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being the centre of attention has...</a:t>
            </a:r>
            <a:endParaRPr/>
          </a:p>
        </p:txBody>
      </p:sp>
      <p:sp>
        <p:nvSpPr>
          <p:cNvPr id="110" name="Shape 110"/>
          <p:cNvSpPr txBox="1"/>
          <p:nvPr/>
        </p:nvSpPr>
        <p:spPr>
          <a:xfrm>
            <a:off x="7523850" y="4229675"/>
            <a:ext cx="14412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ask for permission not to do...</a:t>
            </a:r>
            <a:endParaRPr/>
          </a:p>
        </p:txBody>
      </p:sp>
      <p:sp>
        <p:nvSpPr>
          <p:cNvPr id="111" name="Shape 111"/>
          <p:cNvSpPr txBox="1"/>
          <p:nvPr/>
        </p:nvSpPr>
        <p:spPr>
          <a:xfrm>
            <a:off x="9002375" y="4229675"/>
            <a:ext cx="14412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happy to help...</a:t>
            </a:r>
            <a:endParaRPr/>
          </a:p>
        </p:txBody>
      </p:sp>
      <p:sp>
        <p:nvSpPr>
          <p:cNvPr id="112" name="Shape 112"/>
          <p:cNvSpPr txBox="1"/>
          <p:nvPr/>
        </p:nvSpPr>
        <p:spPr>
          <a:xfrm>
            <a:off x="10480900" y="4229675"/>
            <a:ext cx="14412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came to make...</a:t>
            </a:r>
            <a:endParaRPr/>
          </a:p>
        </p:txBody>
      </p:sp>
      <p:sp>
        <p:nvSpPr>
          <p:cNvPr id="14" name="Google Shape;65;p15">
            <a:extLst>
              <a:ext uri="{FF2B5EF4-FFF2-40B4-BE49-F238E27FC236}">
                <a16:creationId xmlns:a16="http://schemas.microsoft.com/office/drawing/2014/main" id="{976CE850-960E-4137-BBF0-0CB34173BEA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450601" y="229387"/>
            <a:ext cx="10009200" cy="8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508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400"/>
              <a:buFont typeface="Open Sans"/>
              <a:buAutoNum type="arabicPeriod" startAt="2"/>
            </a:pP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common uses of -</a:t>
            </a:r>
            <a:r>
              <a:rPr lang="en-US" sz="4400" i="1" dirty="0" err="1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ing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en-US" sz="4400" i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to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+ infinitive patterns</a:t>
            </a:r>
            <a:endParaRPr sz="44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91125" y="154525"/>
            <a:ext cx="1467201" cy="14672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/>
          <p:nvPr/>
        </p:nvSpPr>
        <p:spPr>
          <a:xfrm>
            <a:off x="6948925" y="910025"/>
            <a:ext cx="2574300" cy="807300"/>
          </a:xfrm>
          <a:prstGeom prst="wedgeRoundRectCallout">
            <a:avLst>
              <a:gd name="adj1" fmla="val 72771"/>
              <a:gd name="adj2" fmla="val -42165"/>
              <a:gd name="adj3" fmla="val 16667"/>
            </a:avLst>
          </a:prstGeom>
          <a:solidFill>
            <a:srgbClr val="F49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"/>
              <a:buFont typeface="Open Sans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Notice how the negative infinitive is formed: not + to + infinitive</a:t>
            </a:r>
            <a:endParaRPr/>
          </a:p>
        </p:txBody>
      </p:sp>
      <p:graphicFrame>
        <p:nvGraphicFramePr>
          <p:cNvPr id="121" name="Shape 121"/>
          <p:cNvGraphicFramePr/>
          <p:nvPr/>
        </p:nvGraphicFramePr>
        <p:xfrm>
          <a:off x="733925" y="1768831"/>
          <a:ext cx="10724150" cy="2296000"/>
        </p:xfrm>
        <a:graphic>
          <a:graphicData uri="http://schemas.openxmlformats.org/drawingml/2006/table">
            <a:tbl>
              <a:tblPr firstRow="1" bandRow="1">
                <a:noFill/>
                <a:tableStyleId>{5517630B-6472-484D-8D10-6DFB4FBC38D5}</a:tableStyleId>
              </a:tblPr>
              <a:tblGrid>
                <a:gridCol w="536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 -ing</a:t>
                      </a:r>
                      <a:endParaRPr sz="16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 to + infinitive</a:t>
                      </a:r>
                      <a:endParaRPr sz="16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2" name="Shape 122"/>
          <p:cNvSpPr txBox="1"/>
          <p:nvPr/>
        </p:nvSpPr>
        <p:spPr>
          <a:xfrm>
            <a:off x="882081" y="2398325"/>
            <a:ext cx="5081100" cy="369300"/>
          </a:xfrm>
          <a:prstGeom prst="rect">
            <a:avLst/>
          </a:prstGeom>
          <a:gradFill>
            <a:gsLst>
              <a:gs pos="0">
                <a:srgbClr val="BBBBBB"/>
              </a:gs>
              <a:gs pos="35000">
                <a:srgbClr val="CFCFCF"/>
              </a:gs>
              <a:gs pos="100000">
                <a:srgbClr val="EDEDED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After prepositions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882081" y="2905038"/>
            <a:ext cx="5081100" cy="369300"/>
          </a:xfrm>
          <a:prstGeom prst="rect">
            <a:avLst/>
          </a:prstGeom>
          <a:gradFill>
            <a:gsLst>
              <a:gs pos="0">
                <a:srgbClr val="BBBBBB"/>
              </a:gs>
              <a:gs pos="35000">
                <a:srgbClr val="CFCFCF"/>
              </a:gs>
              <a:gs pos="100000">
                <a:srgbClr val="EDEDED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After certain phrases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882081" y="3381375"/>
            <a:ext cx="5081100" cy="369300"/>
          </a:xfrm>
          <a:prstGeom prst="rect">
            <a:avLst/>
          </a:prstGeom>
          <a:gradFill>
            <a:gsLst>
              <a:gs pos="0">
                <a:srgbClr val="BBBBBB"/>
              </a:gs>
              <a:gs pos="35000">
                <a:srgbClr val="CFCFCF"/>
              </a:gs>
              <a:gs pos="100000">
                <a:srgbClr val="EDEDED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 a subject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Shape 125"/>
          <p:cNvSpPr txBox="1"/>
          <p:nvPr/>
        </p:nvSpPr>
        <p:spPr>
          <a:xfrm>
            <a:off x="6220081" y="2398325"/>
            <a:ext cx="5081100" cy="369300"/>
          </a:xfrm>
          <a:prstGeom prst="rect">
            <a:avLst/>
          </a:prstGeom>
          <a:gradFill>
            <a:gsLst>
              <a:gs pos="0">
                <a:srgbClr val="9CE7F5"/>
              </a:gs>
              <a:gs pos="35000">
                <a:srgbClr val="BBEAF6"/>
              </a:gs>
              <a:gs pos="100000">
                <a:srgbClr val="E4F9FC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After nouns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6220081" y="2905050"/>
            <a:ext cx="5081100" cy="369300"/>
          </a:xfrm>
          <a:prstGeom prst="rect">
            <a:avLst/>
          </a:prstGeom>
          <a:gradFill>
            <a:gsLst>
              <a:gs pos="0">
                <a:srgbClr val="9CE7F5"/>
              </a:gs>
              <a:gs pos="35000">
                <a:srgbClr val="BBEAF6"/>
              </a:gs>
              <a:gs pos="100000">
                <a:srgbClr val="E4F9FC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After adjectives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6220081" y="3381375"/>
            <a:ext cx="5081100" cy="369300"/>
          </a:xfrm>
          <a:prstGeom prst="rect">
            <a:avLst/>
          </a:prstGeom>
          <a:gradFill>
            <a:gsLst>
              <a:gs pos="0">
                <a:srgbClr val="9CE7F5"/>
              </a:gs>
              <a:gs pos="35000">
                <a:srgbClr val="BBEAF6"/>
              </a:gs>
              <a:gs pos="100000">
                <a:srgbClr val="E4F9FC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 show result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741525" y="4267350"/>
            <a:ext cx="5362200" cy="15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None/>
            </a:pPr>
            <a:r>
              <a:rPr lang="en-US" sz="1600"/>
              <a:t>I’ve always been really </a:t>
            </a:r>
            <a:r>
              <a:rPr lang="en-US" sz="1600" b="1"/>
              <a:t>afraid of speaking </a:t>
            </a:r>
            <a:r>
              <a:rPr lang="en-US" sz="1600"/>
              <a:t>in public.</a:t>
            </a:r>
            <a:endParaRPr sz="1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None/>
            </a:pPr>
            <a:endParaRPr sz="1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None/>
            </a:pPr>
            <a:r>
              <a:rPr lang="en-US" sz="1600" b="1"/>
              <a:t>Being the centre of attention </a:t>
            </a:r>
            <a:r>
              <a:rPr lang="en-US" sz="1600"/>
              <a:t>has petrified me.</a:t>
            </a:r>
            <a:endParaRPr sz="1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None/>
            </a:pPr>
            <a:endParaRPr sz="1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None/>
            </a:pPr>
            <a:r>
              <a:rPr lang="en-US" sz="1600" b="1"/>
              <a:t>I came to make </a:t>
            </a:r>
            <a:r>
              <a:rPr lang="en-US" sz="1600"/>
              <a:t>the coffee.</a:t>
            </a:r>
            <a:endParaRPr sz="1600"/>
          </a:p>
        </p:txBody>
      </p:sp>
      <p:sp>
        <p:nvSpPr>
          <p:cNvPr id="129" name="Shape 129"/>
          <p:cNvSpPr/>
          <p:nvPr/>
        </p:nvSpPr>
        <p:spPr>
          <a:xfrm>
            <a:off x="6220075" y="4267350"/>
            <a:ext cx="5362200" cy="15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None/>
            </a:pPr>
            <a:r>
              <a:rPr lang="en-US" sz="1600"/>
              <a:t>I was </a:t>
            </a:r>
            <a:r>
              <a:rPr lang="en-US" sz="1600" b="1"/>
              <a:t>happy to help </a:t>
            </a:r>
            <a:r>
              <a:rPr lang="en-US" sz="1600"/>
              <a:t>with everything else.</a:t>
            </a:r>
            <a:endParaRPr sz="1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None/>
            </a:pPr>
            <a:endParaRPr sz="1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None/>
            </a:pPr>
            <a:r>
              <a:rPr lang="en-US" sz="1600"/>
              <a:t>I asked for </a:t>
            </a:r>
            <a:r>
              <a:rPr lang="en-US" sz="1600" b="1"/>
              <a:t>permission not to do </a:t>
            </a:r>
            <a:r>
              <a:rPr lang="en-US" sz="1600"/>
              <a:t>a talk.</a:t>
            </a:r>
            <a:endParaRPr sz="1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None/>
            </a:pPr>
            <a:endParaRPr sz="1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Open Sans"/>
              <a:buNone/>
            </a:pPr>
            <a:r>
              <a:rPr lang="en-US" sz="1600" b="1"/>
              <a:t>I can’t stand being </a:t>
            </a:r>
            <a:r>
              <a:rPr lang="en-US" sz="1600"/>
              <a:t>in front of a crowd.</a:t>
            </a:r>
            <a:endParaRPr sz="1600"/>
          </a:p>
        </p:txBody>
      </p:sp>
      <p:sp>
        <p:nvSpPr>
          <p:cNvPr id="130" name="Shape 130"/>
          <p:cNvSpPr/>
          <p:nvPr/>
        </p:nvSpPr>
        <p:spPr>
          <a:xfrm rot="-5400000" flipH="1">
            <a:off x="6986175" y="3485549"/>
            <a:ext cx="4395000" cy="354900"/>
          </a:xfrm>
          <a:prstGeom prst="arc">
            <a:avLst>
              <a:gd name="adj1" fmla="val 10862083"/>
              <a:gd name="adj2" fmla="val 21171023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9743125" y="5786850"/>
            <a:ext cx="2070300" cy="835200"/>
          </a:xfrm>
          <a:prstGeom prst="homePlate">
            <a:avLst>
              <a:gd name="adj" fmla="val 50000"/>
            </a:avLst>
          </a:prstGeom>
          <a:solidFill>
            <a:srgbClr val="00A7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Verb patterns with both -</a:t>
            </a:r>
            <a:r>
              <a:rPr lang="en-US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ing</a:t>
            </a: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en-US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 </a:t>
            </a: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+ infinitive forms</a:t>
            </a:r>
            <a:endParaRPr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" name="Google Shape;65;p15">
            <a:extLst>
              <a:ext uri="{FF2B5EF4-FFF2-40B4-BE49-F238E27FC236}">
                <a16:creationId xmlns:a16="http://schemas.microsoft.com/office/drawing/2014/main" id="{033F72AD-3677-459D-8AD5-03BF3DA4FA4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266875" y="1994375"/>
            <a:ext cx="75237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I </a:t>
            </a:r>
            <a:r>
              <a:rPr lang="en-US" sz="1600" b="1"/>
              <a:t>remembered </a:t>
            </a:r>
            <a:r>
              <a:rPr lang="en-US" sz="1600"/>
              <a:t>to turn off the lights before we left.</a:t>
            </a:r>
            <a:endParaRPr sz="1600"/>
          </a:p>
        </p:txBody>
      </p:sp>
      <p:sp>
        <p:nvSpPr>
          <p:cNvPr id="138" name="Shape 138"/>
          <p:cNvSpPr txBox="1"/>
          <p:nvPr/>
        </p:nvSpPr>
        <p:spPr>
          <a:xfrm>
            <a:off x="450600" y="229375"/>
            <a:ext cx="10250700" cy="8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508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400"/>
              <a:buFont typeface="Open Sans"/>
              <a:buAutoNum type="arabicPeriod" startAt="3"/>
            </a:pP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verb patterns with both -</a:t>
            </a:r>
            <a:r>
              <a:rPr lang="en-US" sz="4400" i="1" dirty="0" err="1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ing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en-US" sz="4400" i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to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+ infinitive forms.</a:t>
            </a:r>
            <a:endParaRPr sz="44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9800" y="1036675"/>
            <a:ext cx="1343325" cy="134334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/>
          <p:nvPr/>
        </p:nvSpPr>
        <p:spPr>
          <a:xfrm>
            <a:off x="8374175" y="1463125"/>
            <a:ext cx="1907100" cy="585900"/>
          </a:xfrm>
          <a:prstGeom prst="wedgeRoundRectCallout">
            <a:avLst>
              <a:gd name="adj1" fmla="val 59685"/>
              <a:gd name="adj2" fmla="val 23451"/>
              <a:gd name="adj3" fmla="val 16667"/>
            </a:avLst>
          </a:prstGeom>
          <a:solidFill>
            <a:srgbClr val="C9D5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"/>
              <a:buFont typeface="Open Sans"/>
              <a:buNone/>
            </a:pPr>
            <a:r>
              <a:rPr lang="en-US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Are the verbs followed by -ing, to + infinitive, or both?</a:t>
            </a:r>
            <a:endParaRPr sz="1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8374175" y="2979088"/>
            <a:ext cx="1907100" cy="807300"/>
          </a:xfrm>
          <a:prstGeom prst="wedgeRoundRectCallout">
            <a:avLst>
              <a:gd name="adj1" fmla="val 75492"/>
              <a:gd name="adj2" fmla="val -119127"/>
              <a:gd name="adj3" fmla="val 16667"/>
            </a:avLst>
          </a:prstGeom>
          <a:solidFill>
            <a:srgbClr val="C9D5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"/>
              <a:buFont typeface="Open Sans"/>
              <a:buNone/>
            </a:pPr>
            <a:r>
              <a:rPr lang="en-US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Do the verbs have the same or different meanings in sentences A and B?</a:t>
            </a:r>
            <a:endParaRPr sz="1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9971400" y="4283125"/>
            <a:ext cx="1907100" cy="807300"/>
          </a:xfrm>
          <a:prstGeom prst="wedgeRoundRectCallout">
            <a:avLst>
              <a:gd name="adj1" fmla="val 5077"/>
              <a:gd name="adj2" fmla="val -260820"/>
              <a:gd name="adj3" fmla="val 16667"/>
            </a:avLst>
          </a:prstGeom>
          <a:solidFill>
            <a:srgbClr val="C9D5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"/>
              <a:buFont typeface="Open Sans"/>
              <a:buNone/>
            </a:pPr>
            <a:r>
              <a:rPr lang="en-US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Look at the examples again and try to work out the difference in meaning.</a:t>
            </a:r>
            <a:endParaRPr sz="1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8575619" y="2264479"/>
            <a:ext cx="979800" cy="585900"/>
          </a:xfrm>
          <a:prstGeom prst="cloudCallout">
            <a:avLst>
              <a:gd name="adj1" fmla="val -5660"/>
              <a:gd name="adj2" fmla="val -7813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9C4E"/>
              </a:buClr>
              <a:buSzPts val="400"/>
              <a:buFont typeface="Open Sans"/>
              <a:buNone/>
            </a:pPr>
            <a:r>
              <a:rPr lang="en-US" sz="1600" i="1">
                <a:solidFill>
                  <a:srgbClr val="F49C4E"/>
                </a:solidFill>
                <a:latin typeface="Open Sans"/>
                <a:ea typeface="Open Sans"/>
                <a:cs typeface="Open Sans"/>
                <a:sym typeface="Open Sans"/>
              </a:rPr>
              <a:t>Both</a:t>
            </a:r>
            <a:endParaRPr sz="1600" b="0" i="1" u="none" strike="noStrike" cap="none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7622573" y="4224577"/>
            <a:ext cx="1628100" cy="807300"/>
          </a:xfrm>
          <a:prstGeom prst="cloudCallout">
            <a:avLst>
              <a:gd name="adj1" fmla="val 24547"/>
              <a:gd name="adj2" fmla="val -9137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9C4E"/>
              </a:buClr>
              <a:buSzPts val="400"/>
              <a:buFont typeface="Open Sans"/>
              <a:buNone/>
            </a:pPr>
            <a:r>
              <a:rPr lang="en-US" sz="1600" i="1">
                <a:solidFill>
                  <a:srgbClr val="F49C4E"/>
                </a:solidFill>
                <a:latin typeface="Open Sans"/>
                <a:ea typeface="Open Sans"/>
                <a:cs typeface="Open Sans"/>
                <a:sym typeface="Open Sans"/>
              </a:rPr>
              <a:t>Different</a:t>
            </a:r>
            <a:endParaRPr sz="1600" b="0" i="1" u="none" strike="noStrike" cap="none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209250" y="1552520"/>
            <a:ext cx="104919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500"/>
              <a:buFont typeface="Open Sans"/>
              <a:buNone/>
            </a:pPr>
            <a:r>
              <a:rPr lang="en-US" sz="20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Look at these pairs of examples. </a:t>
            </a:r>
            <a:endParaRPr sz="2000" b="1" i="0" u="none" strike="noStrike" cap="non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266875" y="2264475"/>
            <a:ext cx="75237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 startAt="2"/>
            </a:pPr>
            <a:r>
              <a:rPr lang="en-US" sz="1600"/>
              <a:t>I distinctly </a:t>
            </a:r>
            <a:r>
              <a:rPr lang="en-US" sz="1600" b="1"/>
              <a:t>remember </a:t>
            </a:r>
            <a:r>
              <a:rPr lang="en-US" sz="1600"/>
              <a:t>turning off the lights before we left.</a:t>
            </a:r>
            <a:endParaRPr sz="1600"/>
          </a:p>
        </p:txBody>
      </p:sp>
      <p:sp>
        <p:nvSpPr>
          <p:cNvPr id="147" name="Shape 147"/>
          <p:cNvSpPr/>
          <p:nvPr/>
        </p:nvSpPr>
        <p:spPr>
          <a:xfrm>
            <a:off x="266875" y="2643075"/>
            <a:ext cx="75237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He </a:t>
            </a:r>
            <a:r>
              <a:rPr lang="en-US" sz="1600" b="1"/>
              <a:t>forgot </a:t>
            </a:r>
            <a:r>
              <a:rPr lang="en-US" sz="1600"/>
              <a:t>to call his mother.</a:t>
            </a:r>
            <a:endParaRPr sz="1600"/>
          </a:p>
        </p:txBody>
      </p:sp>
      <p:sp>
        <p:nvSpPr>
          <p:cNvPr id="148" name="Shape 148"/>
          <p:cNvSpPr/>
          <p:nvPr/>
        </p:nvSpPr>
        <p:spPr>
          <a:xfrm>
            <a:off x="266875" y="2902900"/>
            <a:ext cx="75237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 startAt="2"/>
            </a:pPr>
            <a:r>
              <a:rPr lang="en-US" sz="1600"/>
              <a:t>I have such a bad memory! I</a:t>
            </a:r>
            <a:r>
              <a:rPr lang="en-US" sz="1600" b="1"/>
              <a:t> forgot </a:t>
            </a:r>
            <a:r>
              <a:rPr lang="en-US" sz="1600"/>
              <a:t>having spoken to him.</a:t>
            </a:r>
            <a:endParaRPr sz="1600"/>
          </a:p>
        </p:txBody>
      </p:sp>
      <p:sp>
        <p:nvSpPr>
          <p:cNvPr id="149" name="Shape 149"/>
          <p:cNvSpPr/>
          <p:nvPr/>
        </p:nvSpPr>
        <p:spPr>
          <a:xfrm>
            <a:off x="266875" y="3205200"/>
            <a:ext cx="75237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I </a:t>
            </a:r>
            <a:r>
              <a:rPr lang="en-US" sz="1600" b="1"/>
              <a:t>need </a:t>
            </a:r>
            <a:r>
              <a:rPr lang="en-US" sz="1600"/>
              <a:t>to go on holiday!</a:t>
            </a:r>
            <a:endParaRPr sz="1600"/>
          </a:p>
        </p:txBody>
      </p:sp>
      <p:sp>
        <p:nvSpPr>
          <p:cNvPr id="150" name="Shape 150"/>
          <p:cNvSpPr/>
          <p:nvPr/>
        </p:nvSpPr>
        <p:spPr>
          <a:xfrm>
            <a:off x="266875" y="3473286"/>
            <a:ext cx="75237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 startAt="2"/>
            </a:pPr>
            <a:r>
              <a:rPr lang="en-US" sz="1600"/>
              <a:t>The dog </a:t>
            </a:r>
            <a:r>
              <a:rPr lang="en-US" sz="1600" b="1"/>
              <a:t>needs </a:t>
            </a:r>
            <a:r>
              <a:rPr lang="en-US" sz="1600"/>
              <a:t>walking. </a:t>
            </a:r>
            <a:endParaRPr sz="1600"/>
          </a:p>
        </p:txBody>
      </p:sp>
      <p:sp>
        <p:nvSpPr>
          <p:cNvPr id="151" name="Shape 151"/>
          <p:cNvSpPr/>
          <p:nvPr/>
        </p:nvSpPr>
        <p:spPr>
          <a:xfrm>
            <a:off x="266875" y="4054525"/>
            <a:ext cx="75237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 startAt="2"/>
            </a:pPr>
            <a:r>
              <a:rPr lang="en-US" sz="1600"/>
              <a:t>We </a:t>
            </a:r>
            <a:r>
              <a:rPr lang="en-US" sz="1600" b="1"/>
              <a:t>regret </a:t>
            </a:r>
            <a:r>
              <a:rPr lang="en-US" sz="1600"/>
              <a:t>to tell you that you haven’t got the job.</a:t>
            </a:r>
            <a:endParaRPr sz="1600"/>
          </a:p>
        </p:txBody>
      </p:sp>
      <p:sp>
        <p:nvSpPr>
          <p:cNvPr id="152" name="Shape 152"/>
          <p:cNvSpPr/>
          <p:nvPr/>
        </p:nvSpPr>
        <p:spPr>
          <a:xfrm>
            <a:off x="266875" y="3767325"/>
            <a:ext cx="75237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She </a:t>
            </a:r>
            <a:r>
              <a:rPr lang="en-US" sz="1600" b="1"/>
              <a:t>regrets </a:t>
            </a:r>
            <a:r>
              <a:rPr lang="en-US" sz="1600"/>
              <a:t>arguing with her brother.</a:t>
            </a:r>
            <a:endParaRPr sz="1600"/>
          </a:p>
        </p:txBody>
      </p:sp>
      <p:sp>
        <p:nvSpPr>
          <p:cNvPr id="153" name="Shape 153"/>
          <p:cNvSpPr/>
          <p:nvPr/>
        </p:nvSpPr>
        <p:spPr>
          <a:xfrm>
            <a:off x="266875" y="4416025"/>
            <a:ext cx="75237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I </a:t>
            </a:r>
            <a:r>
              <a:rPr lang="en-US" sz="1600" b="1"/>
              <a:t>tried</a:t>
            </a:r>
            <a:r>
              <a:rPr lang="en-US" sz="1600"/>
              <a:t> staying up later to study more, but got too tired.</a:t>
            </a:r>
            <a:endParaRPr sz="1600"/>
          </a:p>
        </p:txBody>
      </p:sp>
      <p:sp>
        <p:nvSpPr>
          <p:cNvPr id="154" name="Shape 154"/>
          <p:cNvSpPr/>
          <p:nvPr/>
        </p:nvSpPr>
        <p:spPr>
          <a:xfrm>
            <a:off x="266875" y="4683475"/>
            <a:ext cx="75237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 startAt="2"/>
            </a:pPr>
            <a:r>
              <a:rPr lang="en-US" sz="1600"/>
              <a:t>I </a:t>
            </a:r>
            <a:r>
              <a:rPr lang="en-US" sz="1600" b="1"/>
              <a:t>tried </a:t>
            </a:r>
            <a:r>
              <a:rPr lang="en-US" sz="1600"/>
              <a:t>to call her, but she wasn’t there.</a:t>
            </a:r>
            <a:endParaRPr sz="1600"/>
          </a:p>
        </p:txBody>
      </p:sp>
      <p:sp>
        <p:nvSpPr>
          <p:cNvPr id="155" name="Shape 155"/>
          <p:cNvSpPr/>
          <p:nvPr/>
        </p:nvSpPr>
        <p:spPr>
          <a:xfrm>
            <a:off x="266875" y="4995325"/>
            <a:ext cx="75237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They </a:t>
            </a:r>
            <a:r>
              <a:rPr lang="en-US" sz="1600" b="1"/>
              <a:t>meant </a:t>
            </a:r>
            <a:r>
              <a:rPr lang="en-US" sz="1600"/>
              <a:t>to call me, but they forgot.</a:t>
            </a:r>
            <a:endParaRPr sz="1600"/>
          </a:p>
        </p:txBody>
      </p:sp>
      <p:sp>
        <p:nvSpPr>
          <p:cNvPr id="156" name="Shape 156"/>
          <p:cNvSpPr/>
          <p:nvPr/>
        </p:nvSpPr>
        <p:spPr>
          <a:xfrm>
            <a:off x="266875" y="5247975"/>
            <a:ext cx="75237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 startAt="2"/>
            </a:pPr>
            <a:r>
              <a:rPr lang="en-US" sz="1600"/>
              <a:t>Learning a language </a:t>
            </a:r>
            <a:r>
              <a:rPr lang="en-US" sz="1600" b="1"/>
              <a:t>means </a:t>
            </a:r>
            <a:r>
              <a:rPr lang="en-US" sz="1600"/>
              <a:t>putting in years of dedication.</a:t>
            </a:r>
            <a:endParaRPr sz="1600"/>
          </a:p>
        </p:txBody>
      </p:sp>
      <p:sp>
        <p:nvSpPr>
          <p:cNvPr id="157" name="Shape 157"/>
          <p:cNvSpPr/>
          <p:nvPr/>
        </p:nvSpPr>
        <p:spPr>
          <a:xfrm>
            <a:off x="266875" y="5574625"/>
            <a:ext cx="75237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She </a:t>
            </a:r>
            <a:r>
              <a:rPr lang="en-US" sz="1600" b="1"/>
              <a:t>stopped </a:t>
            </a:r>
            <a:r>
              <a:rPr lang="en-US" sz="1600"/>
              <a:t>to talk to the man.</a:t>
            </a:r>
            <a:endParaRPr sz="1600"/>
          </a:p>
        </p:txBody>
      </p:sp>
      <p:sp>
        <p:nvSpPr>
          <p:cNvPr id="158" name="Shape 158"/>
          <p:cNvSpPr/>
          <p:nvPr/>
        </p:nvSpPr>
        <p:spPr>
          <a:xfrm>
            <a:off x="266875" y="5812475"/>
            <a:ext cx="75237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 startAt="2"/>
            </a:pPr>
            <a:r>
              <a:rPr lang="en-US" sz="1600"/>
              <a:t>They </a:t>
            </a:r>
            <a:r>
              <a:rPr lang="en-US" sz="1600" b="1"/>
              <a:t>stopped </a:t>
            </a:r>
            <a:r>
              <a:rPr lang="en-US" sz="1600"/>
              <a:t>talking to each other after the argument.</a:t>
            </a:r>
            <a:endParaRPr sz="1600"/>
          </a:p>
        </p:txBody>
      </p:sp>
      <p:sp>
        <p:nvSpPr>
          <p:cNvPr id="25" name="Google Shape;65;p15">
            <a:extLst>
              <a:ext uri="{FF2B5EF4-FFF2-40B4-BE49-F238E27FC236}">
                <a16:creationId xmlns:a16="http://schemas.microsoft.com/office/drawing/2014/main" id="{15C5BEB7-D415-463F-BD9F-A05557714BB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266875" y="2206513"/>
            <a:ext cx="75237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I </a:t>
            </a:r>
            <a:r>
              <a:rPr lang="en-US" sz="1600" b="1"/>
              <a:t>remembered </a:t>
            </a:r>
            <a:r>
              <a:rPr lang="en-US" sz="1600"/>
              <a:t>to turn off the lights before we left.</a:t>
            </a:r>
            <a:endParaRPr sz="1600"/>
          </a:p>
        </p:txBody>
      </p:sp>
      <p:sp>
        <p:nvSpPr>
          <p:cNvPr id="165" name="Shape 165"/>
          <p:cNvSpPr txBox="1"/>
          <p:nvPr/>
        </p:nvSpPr>
        <p:spPr>
          <a:xfrm>
            <a:off x="450600" y="229375"/>
            <a:ext cx="10246800" cy="8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508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400"/>
              <a:buFont typeface="Open Sans"/>
              <a:buAutoNum type="arabicPeriod" startAt="3"/>
            </a:pP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verb patterns with both -</a:t>
            </a:r>
            <a:r>
              <a:rPr lang="en-US" sz="4400" i="1" dirty="0" err="1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ing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en-US" sz="4400" i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to 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+ infinitive forms.</a:t>
            </a:r>
            <a:endParaRPr sz="44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209250" y="1552525"/>
            <a:ext cx="110103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500"/>
              <a:buFont typeface="Open Sans"/>
              <a:buNone/>
            </a:pPr>
            <a:r>
              <a:rPr lang="en-US" sz="20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There are some verbs which can be followed by -</a:t>
            </a:r>
            <a:r>
              <a:rPr lang="en-US" sz="2000" i="1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ing</a:t>
            </a:r>
            <a:r>
              <a:rPr lang="en-US" sz="20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en-US" sz="2000" i="1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to </a:t>
            </a:r>
            <a:r>
              <a:rPr lang="en-US" sz="20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+ infinitive, but the meaning changes.</a:t>
            </a:r>
            <a:endParaRPr sz="2000" b="1" i="0" u="none" strike="noStrike" cap="non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266875" y="2629225"/>
            <a:ext cx="75237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 startAt="2"/>
            </a:pPr>
            <a:r>
              <a:rPr lang="en-US" sz="1600"/>
              <a:t>I distinctly </a:t>
            </a:r>
            <a:r>
              <a:rPr lang="en-US" sz="1600" b="1"/>
              <a:t>remember </a:t>
            </a:r>
            <a:r>
              <a:rPr lang="en-US" sz="1600"/>
              <a:t>turning off the lights before we left.</a:t>
            </a:r>
            <a:endParaRPr sz="1600"/>
          </a:p>
        </p:txBody>
      </p:sp>
      <p:sp>
        <p:nvSpPr>
          <p:cNvPr id="168" name="Shape 168"/>
          <p:cNvSpPr/>
          <p:nvPr/>
        </p:nvSpPr>
        <p:spPr>
          <a:xfrm>
            <a:off x="266875" y="3222475"/>
            <a:ext cx="75237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He </a:t>
            </a:r>
            <a:r>
              <a:rPr lang="en-US" sz="1600" b="1"/>
              <a:t>forgot </a:t>
            </a:r>
            <a:r>
              <a:rPr lang="en-US" sz="1600"/>
              <a:t>to call his mother.</a:t>
            </a:r>
            <a:endParaRPr sz="1600"/>
          </a:p>
        </p:txBody>
      </p:sp>
      <p:sp>
        <p:nvSpPr>
          <p:cNvPr id="169" name="Shape 169"/>
          <p:cNvSpPr/>
          <p:nvPr/>
        </p:nvSpPr>
        <p:spPr>
          <a:xfrm>
            <a:off x="266875" y="3652900"/>
            <a:ext cx="75237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 startAt="2"/>
            </a:pPr>
            <a:r>
              <a:rPr lang="en-US" sz="1600"/>
              <a:t>I have such a bad memory! I</a:t>
            </a:r>
            <a:r>
              <a:rPr lang="en-US" sz="1600" b="1"/>
              <a:t> forgot </a:t>
            </a:r>
            <a:r>
              <a:rPr lang="en-US" sz="1600"/>
              <a:t>having spoken to him.</a:t>
            </a:r>
            <a:endParaRPr sz="1600"/>
          </a:p>
        </p:txBody>
      </p:sp>
      <p:sp>
        <p:nvSpPr>
          <p:cNvPr id="170" name="Shape 170"/>
          <p:cNvSpPr/>
          <p:nvPr/>
        </p:nvSpPr>
        <p:spPr>
          <a:xfrm>
            <a:off x="266875" y="4238425"/>
            <a:ext cx="75237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I </a:t>
            </a:r>
            <a:r>
              <a:rPr lang="en-US" sz="1600" b="1"/>
              <a:t>need </a:t>
            </a:r>
            <a:r>
              <a:rPr lang="en-US" sz="1600"/>
              <a:t>to go on holiday!</a:t>
            </a:r>
            <a:endParaRPr sz="1600"/>
          </a:p>
        </p:txBody>
      </p:sp>
      <p:sp>
        <p:nvSpPr>
          <p:cNvPr id="171" name="Shape 171"/>
          <p:cNvSpPr/>
          <p:nvPr/>
        </p:nvSpPr>
        <p:spPr>
          <a:xfrm>
            <a:off x="266875" y="4676573"/>
            <a:ext cx="75237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 startAt="2"/>
            </a:pPr>
            <a:r>
              <a:rPr lang="en-US" sz="1600"/>
              <a:t>The dog </a:t>
            </a:r>
            <a:r>
              <a:rPr lang="en-US" sz="1600" b="1"/>
              <a:t>needs </a:t>
            </a:r>
            <a:r>
              <a:rPr lang="en-US" sz="1600"/>
              <a:t>walking. </a:t>
            </a:r>
            <a:endParaRPr sz="1600"/>
          </a:p>
        </p:txBody>
      </p:sp>
      <p:sp>
        <p:nvSpPr>
          <p:cNvPr id="172" name="Shape 172"/>
          <p:cNvSpPr/>
          <p:nvPr/>
        </p:nvSpPr>
        <p:spPr>
          <a:xfrm>
            <a:off x="266875" y="5652525"/>
            <a:ext cx="75237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 startAt="2"/>
            </a:pPr>
            <a:r>
              <a:rPr lang="en-US" sz="1600"/>
              <a:t>We </a:t>
            </a:r>
            <a:r>
              <a:rPr lang="en-US" sz="1600" b="1"/>
              <a:t>regret </a:t>
            </a:r>
            <a:r>
              <a:rPr lang="en-US" sz="1600"/>
              <a:t>to tell you that you haven’t got the job.</a:t>
            </a:r>
            <a:endParaRPr sz="1600"/>
          </a:p>
        </p:txBody>
      </p:sp>
      <p:sp>
        <p:nvSpPr>
          <p:cNvPr id="173" name="Shape 173"/>
          <p:cNvSpPr/>
          <p:nvPr/>
        </p:nvSpPr>
        <p:spPr>
          <a:xfrm>
            <a:off x="266875" y="5254363"/>
            <a:ext cx="75237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She </a:t>
            </a:r>
            <a:r>
              <a:rPr lang="en-US" sz="1600" b="1"/>
              <a:t>regrets </a:t>
            </a:r>
            <a:r>
              <a:rPr lang="en-US" sz="1600"/>
              <a:t>arguing with her brother.</a:t>
            </a:r>
            <a:endParaRPr sz="1600"/>
          </a:p>
        </p:txBody>
      </p:sp>
      <p:sp>
        <p:nvSpPr>
          <p:cNvPr id="174" name="Shape 174"/>
          <p:cNvSpPr txBox="1"/>
          <p:nvPr/>
        </p:nvSpPr>
        <p:spPr>
          <a:xfrm>
            <a:off x="6415575" y="2160150"/>
            <a:ext cx="5472900" cy="369300"/>
          </a:xfrm>
          <a:prstGeom prst="rect">
            <a:avLst/>
          </a:prstGeom>
          <a:gradFill>
            <a:gsLst>
              <a:gs pos="0">
                <a:srgbClr val="9CE7F5"/>
              </a:gs>
              <a:gs pos="35000">
                <a:srgbClr val="BBEAF6"/>
              </a:gs>
              <a:gs pos="100000">
                <a:srgbClr val="E4F9FC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Remember that you HAVE to do something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6415575" y="2577000"/>
            <a:ext cx="5472900" cy="369300"/>
          </a:xfrm>
          <a:prstGeom prst="rect">
            <a:avLst/>
          </a:prstGeom>
          <a:gradFill>
            <a:gsLst>
              <a:gs pos="0">
                <a:srgbClr val="9CE7F5"/>
              </a:gs>
              <a:gs pos="35000">
                <a:srgbClr val="BBEAF6"/>
              </a:gs>
              <a:gs pos="100000">
                <a:srgbClr val="E4F9FC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Remember that you DID something in the past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Shape 176"/>
          <p:cNvSpPr txBox="1"/>
          <p:nvPr/>
        </p:nvSpPr>
        <p:spPr>
          <a:xfrm>
            <a:off x="6415575" y="3183825"/>
            <a:ext cx="5472900" cy="369300"/>
          </a:xfrm>
          <a:prstGeom prst="rect">
            <a:avLst/>
          </a:prstGeom>
          <a:gradFill>
            <a:gsLst>
              <a:gs pos="0">
                <a:srgbClr val="9CE7F5"/>
              </a:gs>
              <a:gs pos="35000">
                <a:srgbClr val="BBEAF6"/>
              </a:gs>
              <a:gs pos="100000">
                <a:srgbClr val="E4F9FC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Forget that you HAVE to do something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6415575" y="3626800"/>
            <a:ext cx="5472900" cy="369300"/>
          </a:xfrm>
          <a:prstGeom prst="rect">
            <a:avLst/>
          </a:prstGeom>
          <a:gradFill>
            <a:gsLst>
              <a:gs pos="0">
                <a:srgbClr val="9CE7F5"/>
              </a:gs>
              <a:gs pos="35000">
                <a:srgbClr val="BBEAF6"/>
              </a:gs>
              <a:gs pos="100000">
                <a:srgbClr val="E4F9FC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Forget that you DID something in the past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" name="Shape 178"/>
          <p:cNvSpPr txBox="1"/>
          <p:nvPr/>
        </p:nvSpPr>
        <p:spPr>
          <a:xfrm>
            <a:off x="6415575" y="4207475"/>
            <a:ext cx="5472900" cy="369300"/>
          </a:xfrm>
          <a:prstGeom prst="rect">
            <a:avLst/>
          </a:prstGeom>
          <a:gradFill>
            <a:gsLst>
              <a:gs pos="0">
                <a:srgbClr val="9CE7F5"/>
              </a:gs>
              <a:gs pos="35000">
                <a:srgbClr val="BBEAF6"/>
              </a:gs>
              <a:gs pos="100000">
                <a:srgbClr val="E4F9FC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 is a desire or plan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6415575" y="4639675"/>
            <a:ext cx="5472900" cy="369300"/>
          </a:xfrm>
          <a:prstGeom prst="rect">
            <a:avLst/>
          </a:prstGeom>
          <a:gradFill>
            <a:gsLst>
              <a:gs pos="0">
                <a:srgbClr val="9CE7F5"/>
              </a:gs>
              <a:gs pos="35000">
                <a:srgbClr val="BBEAF6"/>
              </a:gs>
              <a:gs pos="100000">
                <a:srgbClr val="E4F9FC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Passive: something needs/wants to be...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" name="Shape 180"/>
          <p:cNvSpPr txBox="1"/>
          <p:nvPr/>
        </p:nvSpPr>
        <p:spPr>
          <a:xfrm>
            <a:off x="6415250" y="5183450"/>
            <a:ext cx="5472900" cy="369300"/>
          </a:xfrm>
          <a:prstGeom prst="rect">
            <a:avLst/>
          </a:prstGeom>
          <a:gradFill>
            <a:gsLst>
              <a:gs pos="0">
                <a:srgbClr val="9CE7F5"/>
              </a:gs>
              <a:gs pos="35000">
                <a:srgbClr val="BBEAF6"/>
              </a:gs>
              <a:gs pos="100000">
                <a:srgbClr val="E4F9FC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 regret something from the past I cannot change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6415575" y="5652525"/>
            <a:ext cx="5472900" cy="369300"/>
          </a:xfrm>
          <a:prstGeom prst="rect">
            <a:avLst/>
          </a:prstGeom>
          <a:gradFill>
            <a:gsLst>
              <a:gs pos="0">
                <a:srgbClr val="9CE7F5"/>
              </a:gs>
              <a:gs pos="35000">
                <a:srgbClr val="BBEAF6"/>
              </a:gs>
              <a:gs pos="100000">
                <a:srgbClr val="E4F9FC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Formal: I’m sorry to tell you that...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" name="Google Shape;65;p15">
            <a:extLst>
              <a:ext uri="{FF2B5EF4-FFF2-40B4-BE49-F238E27FC236}">
                <a16:creationId xmlns:a16="http://schemas.microsoft.com/office/drawing/2014/main" id="{F98CFF74-8EA6-458F-9C5F-3F5558F2A62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>
            <a:off x="266875" y="2206513"/>
            <a:ext cx="75237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I </a:t>
            </a:r>
            <a:r>
              <a:rPr lang="en-US" sz="1600" b="1"/>
              <a:t>tried </a:t>
            </a:r>
            <a:r>
              <a:rPr lang="en-US" sz="1600"/>
              <a:t>staying up later to study more, but got too tired.</a:t>
            </a:r>
            <a:endParaRPr sz="1600"/>
          </a:p>
        </p:txBody>
      </p:sp>
      <p:sp>
        <p:nvSpPr>
          <p:cNvPr id="188" name="Shape 188"/>
          <p:cNvSpPr txBox="1"/>
          <p:nvPr/>
        </p:nvSpPr>
        <p:spPr>
          <a:xfrm>
            <a:off x="450600" y="229375"/>
            <a:ext cx="10327800" cy="8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508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400"/>
              <a:buFont typeface="Open Sans"/>
              <a:buAutoNum type="arabicPeriod" startAt="3"/>
            </a:pP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verb patterns with both -</a:t>
            </a:r>
            <a:r>
              <a:rPr lang="en-US" sz="4400" i="1" dirty="0" err="1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ing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en-US" sz="4400" i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to 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+ infinitive forms.</a:t>
            </a:r>
            <a:endParaRPr sz="44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209250" y="1552525"/>
            <a:ext cx="110103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500"/>
              <a:buFont typeface="Open Sans"/>
              <a:buNone/>
            </a:pPr>
            <a:r>
              <a:rPr lang="en-US" sz="20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There are some verbs which can be followed by -</a:t>
            </a:r>
            <a:r>
              <a:rPr lang="en-US" sz="2000" i="1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ing</a:t>
            </a:r>
            <a:r>
              <a:rPr lang="en-US" sz="20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en-US" sz="2000" i="1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to </a:t>
            </a:r>
            <a:r>
              <a:rPr lang="en-US" sz="20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+ infinitive, but the meaning changes.</a:t>
            </a:r>
            <a:endParaRPr sz="2000" b="1" i="0" u="none" strike="noStrike" cap="non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266875" y="2629225"/>
            <a:ext cx="75237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 startAt="2"/>
            </a:pPr>
            <a:r>
              <a:rPr lang="en-US" sz="1600"/>
              <a:t>I </a:t>
            </a:r>
            <a:r>
              <a:rPr lang="en-US" sz="1600" b="1"/>
              <a:t>tried </a:t>
            </a:r>
            <a:r>
              <a:rPr lang="en-US" sz="1600"/>
              <a:t>to call her, but she wasn’t there.</a:t>
            </a:r>
            <a:endParaRPr sz="1600"/>
          </a:p>
        </p:txBody>
      </p:sp>
      <p:sp>
        <p:nvSpPr>
          <p:cNvPr id="191" name="Shape 191"/>
          <p:cNvSpPr/>
          <p:nvPr/>
        </p:nvSpPr>
        <p:spPr>
          <a:xfrm>
            <a:off x="266875" y="3222475"/>
            <a:ext cx="75237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They </a:t>
            </a:r>
            <a:r>
              <a:rPr lang="en-US" sz="1600" b="1"/>
              <a:t>meant </a:t>
            </a:r>
            <a:r>
              <a:rPr lang="en-US" sz="1600"/>
              <a:t>to call me, but they forgot.</a:t>
            </a:r>
            <a:endParaRPr sz="1600"/>
          </a:p>
        </p:txBody>
      </p:sp>
      <p:sp>
        <p:nvSpPr>
          <p:cNvPr id="192" name="Shape 192"/>
          <p:cNvSpPr/>
          <p:nvPr/>
        </p:nvSpPr>
        <p:spPr>
          <a:xfrm>
            <a:off x="266875" y="3652900"/>
            <a:ext cx="75237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 startAt="2"/>
            </a:pPr>
            <a:r>
              <a:rPr lang="en-US" sz="1600"/>
              <a:t>Learning a language </a:t>
            </a:r>
            <a:r>
              <a:rPr lang="en-US" sz="1600" b="1"/>
              <a:t>means </a:t>
            </a:r>
            <a:r>
              <a:rPr lang="en-US" sz="1600"/>
              <a:t>putting in years of dedication.</a:t>
            </a:r>
            <a:endParaRPr sz="1600"/>
          </a:p>
        </p:txBody>
      </p:sp>
      <p:sp>
        <p:nvSpPr>
          <p:cNvPr id="193" name="Shape 193"/>
          <p:cNvSpPr/>
          <p:nvPr/>
        </p:nvSpPr>
        <p:spPr>
          <a:xfrm>
            <a:off x="266875" y="4238425"/>
            <a:ext cx="75237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She </a:t>
            </a:r>
            <a:r>
              <a:rPr lang="en-US" sz="1600" b="1"/>
              <a:t>stopped</a:t>
            </a:r>
            <a:r>
              <a:rPr lang="en-US" sz="1600"/>
              <a:t> to talk to the man.</a:t>
            </a:r>
            <a:endParaRPr sz="1600"/>
          </a:p>
        </p:txBody>
      </p:sp>
      <p:sp>
        <p:nvSpPr>
          <p:cNvPr id="194" name="Shape 194"/>
          <p:cNvSpPr/>
          <p:nvPr/>
        </p:nvSpPr>
        <p:spPr>
          <a:xfrm>
            <a:off x="266875" y="4676573"/>
            <a:ext cx="75237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 startAt="2"/>
            </a:pPr>
            <a:r>
              <a:rPr lang="en-US" sz="1600"/>
              <a:t>They </a:t>
            </a:r>
            <a:r>
              <a:rPr lang="en-US" sz="1600" b="1"/>
              <a:t>stopped </a:t>
            </a:r>
            <a:r>
              <a:rPr lang="en-US" sz="1600"/>
              <a:t>talking to each other after the argument.</a:t>
            </a:r>
            <a:endParaRPr sz="1600"/>
          </a:p>
        </p:txBody>
      </p:sp>
      <p:sp>
        <p:nvSpPr>
          <p:cNvPr id="195" name="Shape 195"/>
          <p:cNvSpPr txBox="1"/>
          <p:nvPr/>
        </p:nvSpPr>
        <p:spPr>
          <a:xfrm>
            <a:off x="6415575" y="2160150"/>
            <a:ext cx="5472900" cy="369300"/>
          </a:xfrm>
          <a:prstGeom prst="rect">
            <a:avLst/>
          </a:prstGeom>
          <a:gradFill>
            <a:gsLst>
              <a:gs pos="0">
                <a:srgbClr val="9CE7F5"/>
              </a:gs>
              <a:gs pos="35000">
                <a:srgbClr val="BBEAF6"/>
              </a:gs>
              <a:gs pos="100000">
                <a:srgbClr val="E4F9FC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 experimented with something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" name="Shape 196"/>
          <p:cNvSpPr txBox="1"/>
          <p:nvPr/>
        </p:nvSpPr>
        <p:spPr>
          <a:xfrm>
            <a:off x="6415575" y="2577000"/>
            <a:ext cx="5472900" cy="369300"/>
          </a:xfrm>
          <a:prstGeom prst="rect">
            <a:avLst/>
          </a:prstGeom>
          <a:gradFill>
            <a:gsLst>
              <a:gs pos="0">
                <a:srgbClr val="9CE7F5"/>
              </a:gs>
              <a:gs pos="35000">
                <a:srgbClr val="BBEAF6"/>
              </a:gs>
              <a:gs pos="100000">
                <a:srgbClr val="E4F9FC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 attempted to do something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6415575" y="3183825"/>
            <a:ext cx="5472900" cy="369300"/>
          </a:xfrm>
          <a:prstGeom prst="rect">
            <a:avLst/>
          </a:prstGeom>
          <a:gradFill>
            <a:gsLst>
              <a:gs pos="0">
                <a:srgbClr val="9CE7F5"/>
              </a:gs>
              <a:gs pos="35000">
                <a:srgbClr val="BBEAF6"/>
              </a:gs>
              <a:gs pos="100000">
                <a:srgbClr val="E4F9FC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 have the intention to do something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8" name="Shape 198"/>
          <p:cNvSpPr txBox="1"/>
          <p:nvPr/>
        </p:nvSpPr>
        <p:spPr>
          <a:xfrm>
            <a:off x="6415575" y="3626800"/>
            <a:ext cx="5472900" cy="369300"/>
          </a:xfrm>
          <a:prstGeom prst="rect">
            <a:avLst/>
          </a:prstGeom>
          <a:gradFill>
            <a:gsLst>
              <a:gs pos="0">
                <a:srgbClr val="9CE7F5"/>
              </a:gs>
              <a:gs pos="35000">
                <a:srgbClr val="BBEAF6"/>
              </a:gs>
              <a:gs pos="100000">
                <a:srgbClr val="E4F9FC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 activity involves a lot of energy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9" name="Shape 199"/>
          <p:cNvSpPr txBox="1"/>
          <p:nvPr/>
        </p:nvSpPr>
        <p:spPr>
          <a:xfrm>
            <a:off x="6415575" y="4207475"/>
            <a:ext cx="5472900" cy="369300"/>
          </a:xfrm>
          <a:prstGeom prst="rect">
            <a:avLst/>
          </a:prstGeom>
          <a:gradFill>
            <a:gsLst>
              <a:gs pos="0">
                <a:srgbClr val="9CE7F5"/>
              </a:gs>
              <a:gs pos="35000">
                <a:srgbClr val="BBEAF6"/>
              </a:gs>
              <a:gs pos="100000">
                <a:srgbClr val="E4F9FC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Stop in order to do something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6415575" y="4639675"/>
            <a:ext cx="5472900" cy="369300"/>
          </a:xfrm>
          <a:prstGeom prst="rect">
            <a:avLst/>
          </a:prstGeom>
          <a:gradFill>
            <a:gsLst>
              <a:gs pos="0">
                <a:srgbClr val="9CE7F5"/>
              </a:gs>
              <a:gs pos="35000">
                <a:srgbClr val="BBEAF6"/>
              </a:gs>
              <a:gs pos="100000">
                <a:srgbClr val="E4F9FC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 no longer do something. 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2400" y="5106975"/>
            <a:ext cx="1467201" cy="146720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/>
          <p:nvPr/>
        </p:nvSpPr>
        <p:spPr>
          <a:xfrm>
            <a:off x="902225" y="5154725"/>
            <a:ext cx="3956400" cy="984000"/>
          </a:xfrm>
          <a:prstGeom prst="wedgeRoundRectCallout">
            <a:avLst>
              <a:gd name="adj1" fmla="val 61930"/>
              <a:gd name="adj2" fmla="val 44743"/>
              <a:gd name="adj3" fmla="val 16667"/>
            </a:avLst>
          </a:prstGeom>
          <a:solidFill>
            <a:srgbClr val="F49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"/>
              <a:buFont typeface="Open Sans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There are some verbs which can be used with -ing and to + infinitive with little or no change in meaning. E.g. begin, start, continue, prefer, propose, dread.</a:t>
            </a: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8939900" y="5614525"/>
            <a:ext cx="2873400" cy="1007400"/>
          </a:xfrm>
          <a:prstGeom prst="homePlate">
            <a:avLst>
              <a:gd name="adj" fmla="val 50000"/>
            </a:avLst>
          </a:prstGeom>
          <a:solidFill>
            <a:srgbClr val="00A7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Let’s practise!</a:t>
            </a:r>
            <a:endParaRPr sz="1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" name="Google Shape;65;p15">
            <a:extLst>
              <a:ext uri="{FF2B5EF4-FFF2-40B4-BE49-F238E27FC236}">
                <a16:creationId xmlns:a16="http://schemas.microsoft.com/office/drawing/2014/main" id="{93462614-B82F-40FE-BCEB-8D1FCE254E2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arson">
  <a:themeElements>
    <a:clrScheme name="Pearson colors">
      <a:dk1>
        <a:srgbClr val="000000"/>
      </a:dk1>
      <a:lt1>
        <a:srgbClr val="D4EAE4"/>
      </a:lt1>
      <a:dk2>
        <a:srgbClr val="007FA3"/>
      </a:dk2>
      <a:lt2>
        <a:srgbClr val="003057"/>
      </a:lt2>
      <a:accent1>
        <a:srgbClr val="D2DB0E"/>
      </a:accent1>
      <a:accent2>
        <a:srgbClr val="12B2A6"/>
      </a:accent2>
      <a:accent3>
        <a:srgbClr val="DB0020"/>
      </a:accent3>
      <a:accent4>
        <a:srgbClr val="9E007E"/>
      </a:accent4>
      <a:accent5>
        <a:srgbClr val="EA7600"/>
      </a:accent5>
      <a:accent6>
        <a:srgbClr val="005A7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1357</Words>
  <Application>Microsoft Office PowerPoint</Application>
  <PresentationFormat>Widescreen</PresentationFormat>
  <Paragraphs>170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Noto Sans Symbols</vt:lpstr>
      <vt:lpstr>Open Sans</vt:lpstr>
      <vt:lpstr>Rockwell</vt:lpstr>
      <vt:lpstr>Rokkitt</vt:lpstr>
      <vt:lpstr>Times New Roman</vt:lpstr>
      <vt:lpstr>Simple Light</vt:lpstr>
      <vt:lpstr>Pearson</vt:lpstr>
      <vt:lpstr>Grammar B2+ verb patterns: -ing or infinitive</vt:lpstr>
      <vt:lpstr>Language is full of patterns.</vt:lpstr>
      <vt:lpstr>Function: When do we use them?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Muszynski, Daniel</cp:lastModifiedBy>
  <cp:revision>8</cp:revision>
  <dcterms:modified xsi:type="dcterms:W3CDTF">2019-12-05T11:22:18Z</dcterms:modified>
</cp:coreProperties>
</file>