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317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2D6"/>
    <a:srgbClr val="946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67FE67-E0F5-4C77-B424-177D6A959BF7}">
  <a:tblStyle styleId="{8067FE67-E0F5-4C77-B424-177D6A959BF7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7E8E7"/>
          </a:solidFill>
        </a:fill>
      </a:tcStyle>
    </a:wholeTbl>
    <a:band1H>
      <a:tcTxStyle/>
      <a:tcStyle>
        <a:tcBdr/>
        <a:fill>
          <a:solidFill>
            <a:srgbClr val="EFC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FC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4674"/>
  </p:normalViewPr>
  <p:slideViewPr>
    <p:cSldViewPr snapToGrid="0">
      <p:cViewPr varScale="1">
        <p:scale>
          <a:sx n="108" d="100"/>
          <a:sy n="108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033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6537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None/>
              <a:defRPr sz="1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GB"/>
              <a:t>Copyright © 2018 by Pearson Education      Gold Experience 2nd Edition B2+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361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31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408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24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05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620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730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42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675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588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103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669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733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14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0914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184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023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74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081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971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597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214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277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091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56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536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315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23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749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889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779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453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716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09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507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B2+</a:t>
            </a:r>
            <a:br>
              <a:rPr lang="pl-PL" dirty="0"/>
            </a:br>
            <a:r>
              <a:rPr lang="pl-PL" dirty="0"/>
              <a:t>the </a:t>
            </a:r>
            <a:r>
              <a:rPr lang="pl-PL" dirty="0" err="1"/>
              <a:t>future</a:t>
            </a: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  <p:sp>
        <p:nvSpPr>
          <p:cNvPr id="12" name="Google Shape;517;p72">
            <a:extLst>
              <a:ext uri="{FF2B5EF4-FFF2-40B4-BE49-F238E27FC236}">
                <a16:creationId xmlns:a16="http://schemas.microsoft.com/office/drawing/2014/main" id="{89EDBE02-5754-4A66-9722-9C8DE0AC6A0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516;p72">
            <a:extLst>
              <a:ext uri="{FF2B5EF4-FFF2-40B4-BE49-F238E27FC236}">
                <a16:creationId xmlns:a16="http://schemas.microsoft.com/office/drawing/2014/main" id="{BE80073F-A3F0-4AD1-B0C1-6C85912A7C79}"/>
              </a:ext>
            </a:extLst>
          </p:cNvPr>
          <p:cNvSpPr txBox="1">
            <a:spLocks/>
          </p:cNvSpPr>
          <p:nvPr/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for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Gold Experience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Note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572729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819783" y="4201121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1600"/>
              <a:buFont typeface="Noto Sans Symbols"/>
              <a:buNone/>
            </a:pPr>
            <a:endParaRPr sz="1600" b="0" i="1" u="none" strike="noStrike" cap="none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514983" y="4795880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400"/>
              <a:buFont typeface="Noto Sans Symbols"/>
              <a:buNone/>
            </a:pPr>
            <a:endParaRPr sz="1600" b="0" i="1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514975" y="1277352"/>
            <a:ext cx="114300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dirty="0"/>
              <a:t>Steffi ……………………………….. (verge/complete) her final essay.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960600" y="1949050"/>
            <a:ext cx="104100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C00000"/>
                </a:solidFill>
              </a:rPr>
              <a:t>Steffi is on the verge of completing her final essay.</a:t>
            </a:r>
            <a:endParaRPr sz="16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464551" y="905812"/>
            <a:ext cx="114804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Use the correct form of the verbs in brackets to complete the gaps. Justify your choices.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Arial"/>
              <a:buNone/>
            </a:pPr>
            <a:endParaRPr sz="2000" b="1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489750" y="2091914"/>
            <a:ext cx="114300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2"/>
            </a:pPr>
            <a:r>
              <a:rPr lang="en-US" sz="1600" dirty="0"/>
              <a:t>By this time next Friday, you …………………. (finish) your exams and …………………………. (relax) in your garden.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450600" y="2953477"/>
            <a:ext cx="114300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3"/>
            </a:pPr>
            <a:r>
              <a:rPr lang="en-US" sz="1600"/>
              <a:t>The police …………… (due/make) a statement in the next couple of hours.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450600" y="3815027"/>
            <a:ext cx="114300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4"/>
            </a:pPr>
            <a:r>
              <a:rPr lang="en-US" sz="1600" dirty="0"/>
              <a:t>You never know, in three years’ time, I ………………………… (might/write) my first book and be a published author!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450600" y="4642714"/>
            <a:ext cx="114300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 startAt="5"/>
            </a:pPr>
            <a:r>
              <a:rPr lang="en-US" sz="1600"/>
              <a:t>The singer ……………………… (to/donate) all the proceeds to charity.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907675" y="3617625"/>
            <a:ext cx="988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The police are due to make a statement in the next couple of hours.</a:t>
            </a:r>
            <a:endParaRPr sz="16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930921" y="4492863"/>
            <a:ext cx="983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C00000"/>
                </a:solidFill>
              </a:rPr>
              <a:t>You never know, in three years’ time, I might have written my first book and be a published author!</a:t>
            </a:r>
            <a:endParaRPr sz="16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930921" y="5314425"/>
            <a:ext cx="983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C00000"/>
                </a:solidFill>
              </a:rPr>
              <a:t>The singer is to donate all the proceeds to charity. </a:t>
            </a:r>
            <a:endParaRPr sz="16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930921" y="2742363"/>
            <a:ext cx="9836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C00000"/>
                </a:solidFill>
              </a:rPr>
              <a:t>By this time next Friday, you will have finished your exams and will be relaxing in your garden.</a:t>
            </a:r>
            <a:endParaRPr sz="16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65;p15">
            <a:extLst>
              <a:ext uri="{FF2B5EF4-FFF2-40B4-BE49-F238E27FC236}">
                <a16:creationId xmlns:a16="http://schemas.microsoft.com/office/drawing/2014/main" id="{8F32C574-2B4A-41FF-9D3C-353DB3EFEC3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684838" y="766348"/>
            <a:ext cx="100584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As well as the future simple, we can all talk about the future in these ways:</a:t>
            </a:r>
            <a:r>
              <a:rPr lang="en-US" sz="44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4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4294967295"/>
          </p:nvPr>
        </p:nvSpPr>
        <p:spPr>
          <a:xfrm>
            <a:off x="684838" y="2739129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  <a:endParaRPr sz="20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The future perfect and the future continuous.</a:t>
            </a:r>
            <a:endParaRPr sz="20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Open Sans"/>
              <a:buAutoNum type="arabicPeriod"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Common future grammatical stems.</a:t>
            </a:r>
            <a:endParaRPr sz="2000" b="0" i="1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9E3611"/>
              </a:buClr>
              <a:buSzPts val="1700"/>
              <a:buFont typeface="Noto Sans Symbols"/>
              <a:buNone/>
            </a:pPr>
            <a:endParaRPr sz="2000" b="0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8903368" y="5226518"/>
            <a:ext cx="2791327" cy="1117385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When do I use the future perfect and continuous?</a:t>
            </a:r>
            <a:endParaRPr/>
          </a:p>
        </p:txBody>
      </p:sp>
      <p:sp>
        <p:nvSpPr>
          <p:cNvPr id="6" name="Google Shape;65;p15">
            <a:extLst>
              <a:ext uri="{FF2B5EF4-FFF2-40B4-BE49-F238E27FC236}">
                <a16:creationId xmlns:a16="http://schemas.microsoft.com/office/drawing/2014/main" id="{4187EC8C-D74A-4380-AA88-C25C3393D4F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450599" y="229375"/>
            <a:ext cx="11181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uture perfect and continuous</a:t>
            </a:r>
            <a:endParaRPr dirty="0"/>
          </a:p>
        </p:txBody>
      </p:sp>
      <p:sp>
        <p:nvSpPr>
          <p:cNvPr id="72" name="Shape 72"/>
          <p:cNvSpPr/>
          <p:nvPr/>
        </p:nvSpPr>
        <p:spPr>
          <a:xfrm>
            <a:off x="4917525" y="6027100"/>
            <a:ext cx="1403400" cy="681900"/>
          </a:xfrm>
          <a:prstGeom prst="cloudCallout">
            <a:avLst>
              <a:gd name="adj1" fmla="val -78256"/>
              <a:gd name="adj2" fmla="val -4987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C4E"/>
              </a:buClr>
              <a:buSzPts val="400"/>
              <a:buFont typeface="Open Sans"/>
              <a:buNone/>
            </a:pPr>
            <a:r>
              <a:rPr lang="en-US" sz="1600" i="1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Before.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0417102" y="4945723"/>
            <a:ext cx="1519500" cy="869700"/>
          </a:xfrm>
          <a:prstGeom prst="cloudCallout">
            <a:avLst>
              <a:gd name="adj1" fmla="val -75759"/>
              <a:gd name="adj2" fmla="val -37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C4E"/>
              </a:buClr>
              <a:buSzPts val="400"/>
              <a:buFont typeface="Open Sans"/>
              <a:buNone/>
            </a:pPr>
            <a:r>
              <a:rPr lang="en-US" sz="1600" i="1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Before.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7934250" y="5770375"/>
            <a:ext cx="1830900" cy="1001400"/>
          </a:xfrm>
          <a:prstGeom prst="cloudCallout">
            <a:avLst>
              <a:gd name="adj1" fmla="val -73523"/>
              <a:gd name="adj2" fmla="val -2950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C4E"/>
              </a:buClr>
              <a:buSzPts val="400"/>
              <a:buFont typeface="Open Sans"/>
              <a:buNone/>
            </a:pPr>
            <a:r>
              <a:rPr lang="en-US" sz="1600" i="1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It will be in progress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1340450" y="5402275"/>
            <a:ext cx="1672800" cy="1001400"/>
          </a:xfrm>
          <a:prstGeom prst="cloudCallout">
            <a:avLst>
              <a:gd name="adj1" fmla="val -26905"/>
              <a:gd name="adj2" fmla="val -8366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9C4E"/>
              </a:buClr>
              <a:buSzPts val="400"/>
              <a:buFont typeface="Open Sans"/>
              <a:buNone/>
            </a:pPr>
            <a:r>
              <a:rPr lang="en-US" sz="1600" i="1">
                <a:solidFill>
                  <a:srgbClr val="F49C4E"/>
                </a:solidFill>
                <a:latin typeface="Open Sans"/>
                <a:ea typeface="Open Sans"/>
                <a:cs typeface="Open Sans"/>
                <a:sym typeface="Open Sans"/>
              </a:rPr>
              <a:t>This time next month</a:t>
            </a:r>
            <a:endParaRPr sz="1600" b="0" i="1" u="none" strike="noStrike" cap="none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450600" y="1196320"/>
            <a:ext cx="10491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Look at the conversation and answer the questions. 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2200" y="1799150"/>
            <a:ext cx="1749600" cy="17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3937725" y="1893363"/>
            <a:ext cx="1830900" cy="1103400"/>
          </a:xfrm>
          <a:prstGeom prst="wedgeRoundRectCallout">
            <a:avLst>
              <a:gd name="adj1" fmla="val -80358"/>
              <a:gd name="adj2" fmla="val 34533"/>
              <a:gd name="adj3" fmla="val 16667"/>
            </a:avLst>
          </a:prstGeom>
          <a:solidFill>
            <a:srgbClr val="37B3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time next month</a:t>
            </a:r>
            <a:r>
              <a:rPr lang="en-US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will be sunbathing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on a beach in Thailand!</a:t>
            </a:r>
            <a:endParaRPr sz="1400" b="0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2627" y="1795100"/>
            <a:ext cx="1672801" cy="16728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266513" y="1893513"/>
            <a:ext cx="2038200" cy="1103100"/>
          </a:xfrm>
          <a:prstGeom prst="wedgeRoundRectCallout">
            <a:avLst>
              <a:gd name="adj1" fmla="val 71919"/>
              <a:gd name="adj2" fmla="val 33688"/>
              <a:gd name="adj3" fmla="val 16667"/>
            </a:avLst>
          </a:prstGeom>
          <a:solidFill>
            <a:srgbClr val="ED6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That’s so exciting! And </a:t>
            </a:r>
            <a:r>
              <a:rPr lang="en-US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will have moved 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house.</a:t>
            </a:r>
            <a:endParaRPr sz="140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6051" y="3218501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/>
          <p:nvPr/>
        </p:nvSpPr>
        <p:spPr>
          <a:xfrm>
            <a:off x="182150" y="3744477"/>
            <a:ext cx="2178300" cy="1155000"/>
          </a:xfrm>
          <a:prstGeom prst="wedgeRoundRectCallout">
            <a:avLst>
              <a:gd name="adj1" fmla="val 190981"/>
              <a:gd name="adj2" fmla="val -31699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the conversation. What specific time in the future are the friends referring to?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3221800" y="4691050"/>
            <a:ext cx="2178300" cy="1239900"/>
          </a:xfrm>
          <a:prstGeom prst="wedgeRoundRectCallout">
            <a:avLst>
              <a:gd name="adj1" fmla="val 59607"/>
              <a:gd name="adj2" fmla="val -78065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what the boy says. Will the underlined action start before, at, or after this specific time?</a:t>
            </a:r>
            <a:endParaRPr sz="14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6261450" y="4733500"/>
            <a:ext cx="1672800" cy="1155000"/>
          </a:xfrm>
          <a:prstGeom prst="wedgeRoundRectCallout">
            <a:avLst>
              <a:gd name="adj1" fmla="val -45814"/>
              <a:gd name="adj2" fmla="val -71119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Will it finish or be in progress at this specific time?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8795600" y="3659575"/>
            <a:ext cx="2178300" cy="1312200"/>
          </a:xfrm>
          <a:prstGeom prst="wedgeRoundRectCallout">
            <a:avLst>
              <a:gd name="adj1" fmla="val -139100"/>
              <a:gd name="adj2" fmla="val -19471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Look at the bold section of what the  girl says. Will this action happen before, at, or after this specific time?</a:t>
            </a:r>
            <a:endParaRPr sz="14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65;p15">
            <a:extLst>
              <a:ext uri="{FF2B5EF4-FFF2-40B4-BE49-F238E27FC236}">
                <a16:creationId xmlns:a16="http://schemas.microsoft.com/office/drawing/2014/main" id="{D4A9E595-58EF-4C02-9F87-4F867769716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45931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 idx="4294967295"/>
          </p:nvPr>
        </p:nvSpPr>
        <p:spPr>
          <a:xfrm>
            <a:off x="450599" y="229375"/>
            <a:ext cx="11181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uture perfect and continuous</a:t>
            </a:r>
            <a:endParaRPr dirty="0"/>
          </a:p>
        </p:txBody>
      </p:sp>
      <p:sp>
        <p:nvSpPr>
          <p:cNvPr id="77" name="Shape 77"/>
          <p:cNvSpPr txBox="1"/>
          <p:nvPr/>
        </p:nvSpPr>
        <p:spPr>
          <a:xfrm>
            <a:off x="450600" y="1196320"/>
            <a:ext cx="10491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Look at the conversation and answer the questions. 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2200" y="1799150"/>
            <a:ext cx="1749600" cy="17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3937725" y="1893363"/>
            <a:ext cx="1830900" cy="1103400"/>
          </a:xfrm>
          <a:prstGeom prst="wedgeRoundRectCallout">
            <a:avLst>
              <a:gd name="adj1" fmla="val -80358"/>
              <a:gd name="adj2" fmla="val 34533"/>
              <a:gd name="adj3" fmla="val 16667"/>
            </a:avLst>
          </a:prstGeom>
          <a:solidFill>
            <a:srgbClr val="37B3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time next month</a:t>
            </a:r>
            <a:r>
              <a:rPr lang="en-US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will be sunbathing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on a beach in Thailand!</a:t>
            </a:r>
            <a:endParaRPr sz="1400" b="0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2627" y="1795100"/>
            <a:ext cx="1672801" cy="16728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266513" y="1893513"/>
            <a:ext cx="2038200" cy="1103100"/>
          </a:xfrm>
          <a:prstGeom prst="wedgeRoundRectCallout">
            <a:avLst>
              <a:gd name="adj1" fmla="val 71919"/>
              <a:gd name="adj2" fmla="val 33688"/>
              <a:gd name="adj3" fmla="val 16667"/>
            </a:avLst>
          </a:prstGeom>
          <a:solidFill>
            <a:srgbClr val="ED6F9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That’s so exciting! And </a:t>
            </a:r>
            <a:r>
              <a:rPr lang="en-US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will have moved </a:t>
            </a: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house.</a:t>
            </a:r>
            <a:endParaRPr sz="140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6051" y="3218501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182150" y="3806325"/>
            <a:ext cx="3114300" cy="1590600"/>
          </a:xfrm>
          <a:prstGeom prst="wedgeRoundRectCallout">
            <a:avLst>
              <a:gd name="adj1" fmla="val 117211"/>
              <a:gd name="adj2" fmla="val -36651"/>
              <a:gd name="adj3" fmla="val 16667"/>
            </a:avLst>
          </a:prstGeom>
          <a:solidFill>
            <a:srgbClr val="C9D5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Put these events on the timeline.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AutoNum type="arabicPeriod"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will be living next door.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AutoNum type="arabicPeriod"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will be sunbathing.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AutoNum type="arabicPeriod"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 will have moved house.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8" name="Shape 88"/>
          <p:cNvGrpSpPr/>
          <p:nvPr/>
        </p:nvGrpSpPr>
        <p:grpSpPr>
          <a:xfrm>
            <a:off x="4475948" y="4309457"/>
            <a:ext cx="7537865" cy="2395582"/>
            <a:chOff x="153788" y="3113361"/>
            <a:chExt cx="12022112" cy="2540654"/>
          </a:xfrm>
        </p:grpSpPr>
        <p:sp>
          <p:nvSpPr>
            <p:cNvPr id="89" name="Shape 89"/>
            <p:cNvSpPr/>
            <p:nvPr/>
          </p:nvSpPr>
          <p:spPr>
            <a:xfrm flipH="1">
              <a:off x="7515881" y="3728965"/>
              <a:ext cx="539400" cy="458700"/>
            </a:xfrm>
            <a:prstGeom prst="rect">
              <a:avLst/>
            </a:prstGeom>
            <a:solidFill>
              <a:srgbClr val="00A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"/>
                <a:buNone/>
              </a:pPr>
              <a:endParaRPr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 flipH="1">
              <a:off x="4352306" y="3728965"/>
              <a:ext cx="539400" cy="458700"/>
            </a:xfrm>
            <a:prstGeom prst="rect">
              <a:avLst/>
            </a:prstGeom>
            <a:solidFill>
              <a:srgbClr val="00A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"/>
                <a:buNone/>
              </a:pPr>
              <a:endParaRPr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 flipH="1">
              <a:off x="10642306" y="5195315"/>
              <a:ext cx="539400" cy="458700"/>
            </a:xfrm>
            <a:prstGeom prst="rect">
              <a:avLst/>
            </a:prstGeom>
            <a:solidFill>
              <a:srgbClr val="00A7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Open Sans"/>
                <a:buNone/>
              </a:pPr>
              <a:endParaRPr sz="1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92" name="Shape 92"/>
            <p:cNvGrpSpPr/>
            <p:nvPr/>
          </p:nvGrpSpPr>
          <p:grpSpPr>
            <a:xfrm>
              <a:off x="153788" y="3342204"/>
              <a:ext cx="11762750" cy="1483271"/>
              <a:chOff x="-71300" y="3972730"/>
              <a:chExt cx="11762750" cy="1483271"/>
            </a:xfrm>
          </p:grpSpPr>
          <p:cxnSp>
            <p:nvCxnSpPr>
              <p:cNvPr id="93" name="Shape 93"/>
              <p:cNvCxnSpPr/>
              <p:nvPr/>
            </p:nvCxnSpPr>
            <p:spPr>
              <a:xfrm>
                <a:off x="464550" y="5455891"/>
                <a:ext cx="11226900" cy="0"/>
              </a:xfrm>
              <a:prstGeom prst="straightConnector1">
                <a:avLst/>
              </a:prstGeom>
              <a:noFill/>
              <a:ln w="22225" cap="flat" cmpd="sng">
                <a:solidFill>
                  <a:srgbClr val="00A7E3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94" name="Shape 94"/>
              <p:cNvCxnSpPr/>
              <p:nvPr/>
            </p:nvCxnSpPr>
            <p:spPr>
              <a:xfrm rot="10800000">
                <a:off x="4409700" y="4818202"/>
                <a:ext cx="0" cy="63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A7E3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95" name="Shape 95"/>
              <p:cNvSpPr/>
              <p:nvPr/>
            </p:nvSpPr>
            <p:spPr>
              <a:xfrm>
                <a:off x="-71300" y="3972730"/>
                <a:ext cx="13896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50"/>
                  <a:buFont typeface="Open Sans"/>
                  <a:buNone/>
                </a:pPr>
                <a:r>
                  <a:rPr lang="en-US" b="1">
                    <a:latin typeface="Open Sans"/>
                    <a:ea typeface="Open Sans"/>
                    <a:cs typeface="Open Sans"/>
                    <a:sym typeface="Open Sans"/>
                  </a:rPr>
                  <a:t>Now</a:t>
                </a:r>
                <a:endParaRPr sz="1400" b="1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96" name="Shape 96"/>
            <p:cNvCxnSpPr/>
            <p:nvPr/>
          </p:nvCxnSpPr>
          <p:spPr>
            <a:xfrm rot="10800000" flipH="1">
              <a:off x="4634800" y="4583850"/>
              <a:ext cx="7541100" cy="32100"/>
            </a:xfrm>
            <a:prstGeom prst="straightConnector1">
              <a:avLst/>
            </a:prstGeom>
            <a:noFill/>
            <a:ln w="9525" cap="flat" cmpd="sng">
              <a:solidFill>
                <a:srgbClr val="FDA73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97" name="Shape 97"/>
            <p:cNvSpPr/>
            <p:nvPr/>
          </p:nvSpPr>
          <p:spPr>
            <a:xfrm>
              <a:off x="10093231" y="3113361"/>
              <a:ext cx="1805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"/>
                <a:buFont typeface="Open Sans"/>
                <a:buNone/>
              </a:pPr>
              <a:r>
                <a:rPr lang="en-US" b="1">
                  <a:latin typeface="Open Sans"/>
                  <a:ea typeface="Open Sans"/>
                  <a:cs typeface="Open Sans"/>
                  <a:sym typeface="Open Sans"/>
                </a:rPr>
                <a:t>This time next month</a:t>
              </a:r>
              <a:endParaRPr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98" name="Shape 98"/>
            <p:cNvCxnSpPr/>
            <p:nvPr/>
          </p:nvCxnSpPr>
          <p:spPr>
            <a:xfrm rot="10800000" flipH="1">
              <a:off x="7913075" y="5011850"/>
              <a:ext cx="4262700" cy="18600"/>
            </a:xfrm>
            <a:prstGeom prst="straightConnector1">
              <a:avLst/>
            </a:prstGeom>
            <a:noFill/>
            <a:ln w="9525" cap="flat" cmpd="sng">
              <a:solidFill>
                <a:srgbClr val="FDA739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99" name="Shape 99"/>
            <p:cNvCxnSpPr/>
            <p:nvPr/>
          </p:nvCxnSpPr>
          <p:spPr>
            <a:xfrm rot="10800000">
              <a:off x="847688" y="3903000"/>
              <a:ext cx="1800" cy="934800"/>
            </a:xfrm>
            <a:prstGeom prst="straightConnector1">
              <a:avLst/>
            </a:prstGeom>
            <a:noFill/>
            <a:ln w="9525" cap="flat" cmpd="sng">
              <a:solidFill>
                <a:srgbClr val="00A7E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0" name="Shape 100"/>
            <p:cNvCxnSpPr/>
            <p:nvPr/>
          </p:nvCxnSpPr>
          <p:spPr>
            <a:xfrm rot="10800000">
              <a:off x="10995038" y="3903000"/>
              <a:ext cx="1800" cy="934800"/>
            </a:xfrm>
            <a:prstGeom prst="straightConnector1">
              <a:avLst/>
            </a:prstGeom>
            <a:noFill/>
            <a:ln w="9525" cap="flat" cmpd="sng">
              <a:solidFill>
                <a:srgbClr val="00A7E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1" name="Shape 101"/>
          <p:cNvSpPr txBox="1"/>
          <p:nvPr/>
        </p:nvSpPr>
        <p:spPr>
          <a:xfrm>
            <a:off x="7105900" y="4899475"/>
            <a:ext cx="4818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9121100" y="4899475"/>
            <a:ext cx="4818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11044150" y="6256075"/>
            <a:ext cx="4818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id="{BD7EF623-47AC-4420-9D61-1A373E84E1C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7932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Shape 108"/>
          <p:cNvGraphicFramePr/>
          <p:nvPr>
            <p:extLst>
              <p:ext uri="{D42A27DB-BD31-4B8C-83A1-F6EECF244321}">
                <p14:modId xmlns:p14="http://schemas.microsoft.com/office/powerpoint/2010/main" val="2564150456"/>
              </p:ext>
            </p:extLst>
          </p:nvPr>
        </p:nvGraphicFramePr>
        <p:xfrm>
          <a:off x="370725" y="1476941"/>
          <a:ext cx="11157900" cy="1529110"/>
        </p:xfrm>
        <a:graphic>
          <a:graphicData uri="http://schemas.openxmlformats.org/drawingml/2006/table">
            <a:tbl>
              <a:tblPr firstRow="1" bandRow="1">
                <a:noFill/>
                <a:tableStyleId>{8067FE67-E0F5-4C77-B424-177D6A959BF7}</a:tableStyleId>
              </a:tblPr>
              <a:tblGrid>
                <a:gridCol w="557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future perfect</a:t>
                      </a:r>
                      <a:endParaRPr lang="en-US"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future continuous</a:t>
                      </a:r>
                      <a:endParaRPr lang="en-US"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a future action that will finish before a specific time in the future.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6F9">
                        <a:alpha val="4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a future action that will be in progress at a specific time in the future. It may continue after that time too.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/>
                    </a:p>
                  </a:txBody>
                  <a:tcPr marL="91450" marR="91450" marT="45725" marB="45725">
                    <a:solidFill>
                      <a:srgbClr val="CBE6F9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an expected future action – one which is a matter of course. 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Shape 110"/>
          <p:cNvSpPr txBox="1"/>
          <p:nvPr/>
        </p:nvSpPr>
        <p:spPr>
          <a:xfrm>
            <a:off x="450599" y="229375"/>
            <a:ext cx="109443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future perfect and continuous</a:t>
            </a:r>
            <a:endParaRPr sz="4400" b="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2442501" y="5214024"/>
            <a:ext cx="2384400" cy="938700"/>
          </a:xfrm>
          <a:prstGeom prst="wedgeRoundRectCallout">
            <a:avLst>
              <a:gd name="adj1" fmla="val -69484"/>
              <a:gd name="adj2" fmla="val 1036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This action happens in the future, but before the specific time they are referring to.</a:t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317" y="4819541"/>
            <a:ext cx="1333185" cy="1333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5660911" y="5214024"/>
            <a:ext cx="2384400" cy="938700"/>
          </a:xfrm>
          <a:prstGeom prst="wedgeRoundRectCallout">
            <a:avLst>
              <a:gd name="adj1" fmla="val -74985"/>
              <a:gd name="adj2" fmla="val 7724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Open Sans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These actions will be in progress at this time. They start before and will probably continue after.</a:t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8903368" y="5226518"/>
            <a:ext cx="2791200" cy="11175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do I form sentences in these tenses?</a:t>
            </a:r>
            <a:endParaRPr/>
          </a:p>
        </p:txBody>
      </p:sp>
      <p:grpSp>
        <p:nvGrpSpPr>
          <p:cNvPr id="115" name="Shape 115"/>
          <p:cNvGrpSpPr/>
          <p:nvPr/>
        </p:nvGrpSpPr>
        <p:grpSpPr>
          <a:xfrm>
            <a:off x="370728" y="3139546"/>
            <a:ext cx="11104036" cy="1286782"/>
            <a:chOff x="370728" y="3181421"/>
            <a:chExt cx="11104036" cy="1286782"/>
          </a:xfrm>
        </p:grpSpPr>
        <p:grpSp>
          <p:nvGrpSpPr>
            <p:cNvPr id="116" name="Shape 116"/>
            <p:cNvGrpSpPr/>
            <p:nvPr/>
          </p:nvGrpSpPr>
          <p:grpSpPr>
            <a:xfrm>
              <a:off x="370728" y="3181421"/>
              <a:ext cx="11104036" cy="1286782"/>
              <a:chOff x="84938" y="3033125"/>
              <a:chExt cx="11762750" cy="1912861"/>
            </a:xfrm>
          </p:grpSpPr>
          <p:grpSp>
            <p:nvGrpSpPr>
              <p:cNvPr id="117" name="Shape 117"/>
              <p:cNvGrpSpPr/>
              <p:nvPr/>
            </p:nvGrpSpPr>
            <p:grpSpPr>
              <a:xfrm>
                <a:off x="84938" y="3033125"/>
                <a:ext cx="11762750" cy="1605050"/>
                <a:chOff x="153788" y="3421150"/>
                <a:chExt cx="11762750" cy="1605050"/>
              </a:xfrm>
            </p:grpSpPr>
            <p:grpSp>
              <p:nvGrpSpPr>
                <p:cNvPr id="118" name="Shape 118"/>
                <p:cNvGrpSpPr/>
                <p:nvPr/>
              </p:nvGrpSpPr>
              <p:grpSpPr>
                <a:xfrm>
                  <a:off x="153788" y="3421163"/>
                  <a:ext cx="11762750" cy="1416638"/>
                  <a:chOff x="-71300" y="4051689"/>
                  <a:chExt cx="11762750" cy="1416638"/>
                </a:xfrm>
              </p:grpSpPr>
              <p:cxnSp>
                <p:nvCxnSpPr>
                  <p:cNvPr id="119" name="Shape 119"/>
                  <p:cNvCxnSpPr/>
                  <p:nvPr/>
                </p:nvCxnSpPr>
                <p:spPr>
                  <a:xfrm>
                    <a:off x="464550" y="5455891"/>
                    <a:ext cx="11226900" cy="0"/>
                  </a:xfrm>
                  <a:prstGeom prst="straightConnector1">
                    <a:avLst/>
                  </a:prstGeom>
                  <a:noFill/>
                  <a:ln w="22225" cap="flat" cmpd="sng">
                    <a:solidFill>
                      <a:srgbClr val="00A7E3"/>
                    </a:solidFill>
                    <a:prstDash val="solid"/>
                    <a:round/>
                    <a:headEnd type="triangle" w="med" len="med"/>
                    <a:tailEnd type="triangle" w="med" len="med"/>
                  </a:ln>
                </p:spPr>
              </p:cxnSp>
              <p:cxnSp>
                <p:nvCxnSpPr>
                  <p:cNvPr id="120" name="Shape 120"/>
                  <p:cNvCxnSpPr/>
                  <p:nvPr/>
                </p:nvCxnSpPr>
                <p:spPr>
                  <a:xfrm rot="10800000">
                    <a:off x="3606600" y="4830527"/>
                    <a:ext cx="0" cy="6378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rgbClr val="00A7E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121" name="Shape 121"/>
                  <p:cNvSpPr/>
                  <p:nvPr/>
                </p:nvSpPr>
                <p:spPr>
                  <a:xfrm>
                    <a:off x="-71300" y="4051689"/>
                    <a:ext cx="1389600" cy="307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350"/>
                      <a:buFont typeface="Open Sans"/>
                      <a:buNone/>
                    </a:pPr>
                    <a:r>
                      <a:rPr lang="en-US" b="1">
                        <a:latin typeface="Open Sans"/>
                        <a:ea typeface="Open Sans"/>
                        <a:cs typeface="Open Sans"/>
                        <a:sym typeface="Open Sans"/>
                      </a:rPr>
                      <a:t>now</a:t>
                    </a:r>
                    <a:endParaRPr sz="1400" b="1" i="0" u="none" strike="noStrike" cap="none">
                      <a:solidFill>
                        <a:srgbClr val="000000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  <p:cxnSp>
              <p:nvCxnSpPr>
                <p:cNvPr id="122" name="Shape 122"/>
                <p:cNvCxnSpPr/>
                <p:nvPr/>
              </p:nvCxnSpPr>
              <p:spPr>
                <a:xfrm rot="10800000" flipH="1">
                  <a:off x="3831700" y="4368125"/>
                  <a:ext cx="7155900" cy="18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DA739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sp>
              <p:nvSpPr>
                <p:cNvPr id="123" name="Shape 123"/>
                <p:cNvSpPr/>
                <p:nvPr/>
              </p:nvSpPr>
              <p:spPr>
                <a:xfrm>
                  <a:off x="8324625" y="3421150"/>
                  <a:ext cx="18054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350"/>
                    <a:buFont typeface="Open Sans"/>
                    <a:buNone/>
                  </a:pPr>
                  <a:r>
                    <a:rPr lang="en-US" b="1">
                      <a:latin typeface="Open Sans"/>
                      <a:ea typeface="Open Sans"/>
                      <a:cs typeface="Open Sans"/>
                      <a:sym typeface="Open Sans"/>
                    </a:rPr>
                    <a:t>This time next month</a:t>
                  </a:r>
                  <a:endParaRPr sz="1400" b="1" i="0" u="none" strike="noStrike" cap="none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cxnSp>
              <p:nvCxnSpPr>
                <p:cNvPr id="124" name="Shape 124"/>
                <p:cNvCxnSpPr/>
                <p:nvPr/>
              </p:nvCxnSpPr>
              <p:spPr>
                <a:xfrm>
                  <a:off x="7928475" y="5026200"/>
                  <a:ext cx="2743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FDA739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25" name="Shape 125"/>
                <p:cNvCxnSpPr/>
                <p:nvPr/>
              </p:nvCxnSpPr>
              <p:spPr>
                <a:xfrm rot="10800000" flipH="1">
                  <a:off x="9228213" y="4167900"/>
                  <a:ext cx="300" cy="669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A7E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26" name="Shape 126"/>
              <p:cNvSpPr/>
              <p:nvPr/>
            </p:nvSpPr>
            <p:spPr>
              <a:xfrm>
                <a:off x="7061886" y="4638186"/>
                <a:ext cx="4522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7E3"/>
                  </a:buClr>
                  <a:buSzPts val="350"/>
                  <a:buFont typeface="Open Sans"/>
                  <a:buNone/>
                </a:pPr>
                <a:r>
                  <a:rPr lang="en-US" b="1">
                    <a:solidFill>
                      <a:srgbClr val="00A7E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 will be sunbathing in Thailand</a:t>
                </a:r>
                <a:endParaRPr sz="1400" b="1" i="0" u="none" strike="noStrike" cap="none">
                  <a:solidFill>
                    <a:srgbClr val="00A7E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484261" y="4638186"/>
                <a:ext cx="4522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7E3"/>
                  </a:buClr>
                  <a:buSzPts val="350"/>
                  <a:buFont typeface="Open Sans"/>
                  <a:buNone/>
                </a:pPr>
                <a:r>
                  <a:rPr lang="en-US" b="1">
                    <a:solidFill>
                      <a:srgbClr val="00A7E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 will have moved house</a:t>
                </a:r>
                <a:endParaRPr sz="1400" b="1" i="0" u="none" strike="noStrike" cap="none">
                  <a:solidFill>
                    <a:srgbClr val="00A7E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4483161" y="4032761"/>
                <a:ext cx="4522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A7E3"/>
                  </a:buClr>
                  <a:buSzPts val="350"/>
                  <a:buFont typeface="Open Sans"/>
                  <a:buNone/>
                </a:pPr>
                <a:r>
                  <a:rPr lang="en-US" b="1">
                    <a:solidFill>
                      <a:srgbClr val="00A7E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 will be living next door</a:t>
                </a:r>
                <a:endParaRPr sz="1400" b="1" i="0" u="none" strike="noStrike" cap="none">
                  <a:solidFill>
                    <a:srgbClr val="00A7E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129" name="Shape 129"/>
            <p:cNvCxnSpPr/>
            <p:nvPr/>
          </p:nvCxnSpPr>
          <p:spPr>
            <a:xfrm rot="10800000" flipH="1">
              <a:off x="1073011" y="3675414"/>
              <a:ext cx="300" cy="450600"/>
            </a:xfrm>
            <a:prstGeom prst="straightConnector1">
              <a:avLst/>
            </a:prstGeom>
            <a:noFill/>
            <a:ln w="9525" cap="flat" cmpd="sng">
              <a:solidFill>
                <a:srgbClr val="00A7E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0" name="Shape 130"/>
          <p:cNvSpPr/>
          <p:nvPr/>
        </p:nvSpPr>
        <p:spPr>
          <a:xfrm rot="-3841948">
            <a:off x="1912781" y="4473502"/>
            <a:ext cx="2367186" cy="418210"/>
          </a:xfrm>
          <a:prstGeom prst="arc">
            <a:avLst>
              <a:gd name="adj1" fmla="val 11182427"/>
              <a:gd name="adj2" fmla="val 1847214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/>
          <p:nvPr/>
        </p:nvSpPr>
        <p:spPr>
          <a:xfrm rot="-3841948">
            <a:off x="7214081" y="4573577"/>
            <a:ext cx="2367186" cy="418210"/>
          </a:xfrm>
          <a:prstGeom prst="arc">
            <a:avLst>
              <a:gd name="adj1" fmla="val 11182427"/>
              <a:gd name="adj2" fmla="val 1847214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 rot="-3841948">
            <a:off x="5169381" y="4317827"/>
            <a:ext cx="2367186" cy="418210"/>
          </a:xfrm>
          <a:prstGeom prst="arc">
            <a:avLst>
              <a:gd name="adj1" fmla="val 11182427"/>
              <a:gd name="adj2" fmla="val 20033628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65;p15">
            <a:extLst>
              <a:ext uri="{FF2B5EF4-FFF2-40B4-BE49-F238E27FC236}">
                <a16:creationId xmlns:a16="http://schemas.microsoft.com/office/drawing/2014/main" id="{30149290-9811-4D19-B212-C52C16D7392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Shape 137"/>
          <p:cNvGraphicFramePr/>
          <p:nvPr>
            <p:extLst>
              <p:ext uri="{D42A27DB-BD31-4B8C-83A1-F6EECF244321}">
                <p14:modId xmlns:p14="http://schemas.microsoft.com/office/powerpoint/2010/main" val="2793616179"/>
              </p:ext>
            </p:extLst>
          </p:nvPr>
        </p:nvGraphicFramePr>
        <p:xfrm>
          <a:off x="517050" y="1858041"/>
          <a:ext cx="11157900" cy="1648675"/>
        </p:xfrm>
        <a:graphic>
          <a:graphicData uri="http://schemas.openxmlformats.org/drawingml/2006/table">
            <a:tbl>
              <a:tblPr firstRow="1" bandRow="1">
                <a:noFill/>
                <a:tableStyleId>{8067FE67-E0F5-4C77-B424-177D6A959BF7}</a:tableStyleId>
              </a:tblPr>
              <a:tblGrid>
                <a:gridCol w="557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future perfect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future continuous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will have moved house by this time next month.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will be living next door by this time next month. 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9" name="Shape 139"/>
          <p:cNvSpPr txBox="1"/>
          <p:nvPr/>
        </p:nvSpPr>
        <p:spPr>
          <a:xfrm>
            <a:off x="450599" y="229375"/>
            <a:ext cx="109443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-US" sz="44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orm</a:t>
            </a: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uture perfect and continuous</a:t>
            </a:r>
            <a:endParaRPr sz="4400" b="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4126050" y="4890375"/>
            <a:ext cx="43020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Subject + 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will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verb-</a:t>
            </a:r>
            <a:r>
              <a:rPr lang="en-US" sz="18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endParaRPr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4126050" y="5331550"/>
            <a:ext cx="43020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Subject + 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will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+past participle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450600" y="1196320"/>
            <a:ext cx="10491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Match the structures to the tenses.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Google Shape;65;p15">
            <a:extLst>
              <a:ext uri="{FF2B5EF4-FFF2-40B4-BE49-F238E27FC236}">
                <a16:creationId xmlns:a16="http://schemas.microsoft.com/office/drawing/2014/main" id="{0FF71517-A686-4B3F-875B-CFCE31677C0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Shape 147"/>
          <p:cNvGraphicFramePr/>
          <p:nvPr/>
        </p:nvGraphicFramePr>
        <p:xfrm>
          <a:off x="517050" y="1154216"/>
          <a:ext cx="11157900" cy="3915000"/>
        </p:xfrm>
        <a:graphic>
          <a:graphicData uri="http://schemas.openxmlformats.org/drawingml/2006/table">
            <a:tbl>
              <a:tblPr firstRow="1" bandRow="1">
                <a:noFill/>
                <a:tableStyleId>{8067FE67-E0F5-4C77-B424-177D6A959BF7}</a:tableStyleId>
              </a:tblPr>
              <a:tblGrid>
                <a:gridCol w="557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Future perfect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Future continuous</a:t>
                      </a:r>
                      <a:endParaRPr sz="16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AutoNum type="arabicPeriod"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a future action that will finish before a specific time in the future.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will have moved house by this time next month.</a:t>
                      </a:r>
                      <a:endParaRPr sz="1600" b="1" dirty="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 b="1" dirty="0">
                        <a:solidFill>
                          <a:srgbClr val="00A7E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Open Sans"/>
                        <a:buAutoNum type="arabicPeriod"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a future action that will be in progress at a specific time in the future. It may continue after that time too. 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 will have moved house by this time next month.</a:t>
                      </a:r>
                      <a:endParaRPr sz="1600" b="1" dirty="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-330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Open Sans"/>
                        <a:buAutoNum type="arabicPeriod"/>
                      </a:pP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an expected future action – one which is a matter of course.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I’ll be working at the shop again next week, so can reserve that book for you.</a:t>
                      </a:r>
                      <a:endParaRPr sz="1600" b="1" dirty="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9" name="Shape 149"/>
          <p:cNvSpPr txBox="1"/>
          <p:nvPr/>
        </p:nvSpPr>
        <p:spPr>
          <a:xfrm>
            <a:off x="450599" y="229375"/>
            <a:ext cx="109443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future perfect and continuous</a:t>
            </a:r>
            <a:endParaRPr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8903375" y="5468348"/>
            <a:ext cx="2791200" cy="8757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Common future stems...</a:t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6751950" y="4601575"/>
            <a:ext cx="43020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Subject + 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will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verb-</a:t>
            </a:r>
            <a:r>
              <a:rPr lang="en-US" sz="1800" i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ing</a:t>
            </a:r>
            <a:endParaRPr sz="1800" b="0" i="1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1112150" y="4601575"/>
            <a:ext cx="4302000" cy="3693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Subject + 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will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 </a:t>
            </a:r>
            <a:r>
              <a:rPr lang="en-US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</a:t>
            </a: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+past participle</a:t>
            </a:r>
            <a:endParaRPr sz="1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051" y="5158813"/>
            <a:ext cx="1239894" cy="123989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2520500" y="5385900"/>
            <a:ext cx="2298000" cy="875700"/>
          </a:xfrm>
          <a:prstGeom prst="wedgeRoundRectCallout">
            <a:avLst>
              <a:gd name="adj1" fmla="val -79744"/>
              <a:gd name="adj2" fmla="val 6226"/>
              <a:gd name="adj3" fmla="val 16667"/>
            </a:avLst>
          </a:prstGeom>
          <a:solidFill>
            <a:srgbClr val="F49C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Open Sans"/>
              <a:buNone/>
            </a:pPr>
            <a:r>
              <a:rPr lang="en-U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The auxiliary verb </a:t>
            </a:r>
            <a:r>
              <a:rPr lang="en-US" sz="1200" i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will </a:t>
            </a:r>
            <a:r>
              <a:rPr lang="en-US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can be replaced with a modal verb. E.g. I might have moved house by then.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Open Sans"/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" name="Google Shape;65;p15">
            <a:extLst>
              <a:ext uri="{FF2B5EF4-FFF2-40B4-BE49-F238E27FC236}">
                <a16:creationId xmlns:a16="http://schemas.microsoft.com/office/drawing/2014/main" id="{4465969D-95FC-4745-95F1-8A9A1673E8A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" name="Shape 159"/>
          <p:cNvGraphicFramePr/>
          <p:nvPr>
            <p:extLst>
              <p:ext uri="{D42A27DB-BD31-4B8C-83A1-F6EECF244321}">
                <p14:modId xmlns:p14="http://schemas.microsoft.com/office/powerpoint/2010/main" val="2171534430"/>
              </p:ext>
            </p:extLst>
          </p:nvPr>
        </p:nvGraphicFramePr>
        <p:xfrm>
          <a:off x="517050" y="1858041"/>
          <a:ext cx="11157900" cy="2867695"/>
        </p:xfrm>
        <a:graphic>
          <a:graphicData uri="http://schemas.openxmlformats.org/drawingml/2006/table">
            <a:tbl>
              <a:tblPr firstRow="1" bandRow="1">
                <a:noFill/>
                <a:tableStyleId>{8067FE67-E0F5-4C77-B424-177D6A959BF7}</a:tableStyleId>
              </a:tblPr>
              <a:tblGrid>
                <a:gridCol w="37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the verge of/on the point of 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-</a:t>
                      </a:r>
                      <a:r>
                        <a:rPr lang="en-US" sz="1600" i="1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+ infinitive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 set to/be due to 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infinitive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world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on the verge of changing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dramatically because of global warming.</a:t>
                      </a:r>
                      <a:endParaRPr sz="160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band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to release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their new album in December.</a:t>
                      </a:r>
                      <a:endParaRPr sz="160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woman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due to have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 baby on the 24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1" name="Shape 161"/>
          <p:cNvSpPr txBox="1"/>
          <p:nvPr/>
        </p:nvSpPr>
        <p:spPr>
          <a:xfrm>
            <a:off x="450599" y="229375"/>
            <a:ext cx="109443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common future stems</a:t>
            </a:r>
            <a:endParaRPr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5923325" y="4980625"/>
            <a:ext cx="3914100" cy="6501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Something that will definitely happen or an official arrangement. 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4301200" y="4980625"/>
            <a:ext cx="3914100" cy="6501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Something that is expected to happen. 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450600" y="898545"/>
            <a:ext cx="10491900" cy="4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ts val="500"/>
              <a:buFont typeface="Open Sans"/>
              <a:buNone/>
            </a:pPr>
            <a:r>
              <a:rPr lang="en-US" sz="200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Match the uses to the examples.</a:t>
            </a:r>
            <a:endParaRPr sz="2000" b="1" i="0" u="none" strike="noStrike" cap="none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2783650" y="4980425"/>
            <a:ext cx="3914100" cy="6501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Something that will happen very soon.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65;p15">
            <a:extLst>
              <a:ext uri="{FF2B5EF4-FFF2-40B4-BE49-F238E27FC236}">
                <a16:creationId xmlns:a16="http://schemas.microsoft.com/office/drawing/2014/main" id="{3AAB6164-6250-4099-84FD-0A1E5F0E1A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Shape 170"/>
          <p:cNvGraphicFramePr/>
          <p:nvPr>
            <p:extLst>
              <p:ext uri="{D42A27DB-BD31-4B8C-83A1-F6EECF244321}">
                <p14:modId xmlns:p14="http://schemas.microsoft.com/office/powerpoint/2010/main" val="1427424762"/>
              </p:ext>
            </p:extLst>
          </p:nvPr>
        </p:nvGraphicFramePr>
        <p:xfrm>
          <a:off x="517050" y="1470041"/>
          <a:ext cx="11157900" cy="2965875"/>
        </p:xfrm>
        <a:graphic>
          <a:graphicData uri="http://schemas.openxmlformats.org/drawingml/2006/table">
            <a:tbl>
              <a:tblPr firstRow="1" bandRow="1">
                <a:noFill/>
                <a:tableStyleId>{8067FE67-E0F5-4C77-B424-177D6A959BF7}</a:tableStyleId>
              </a:tblPr>
              <a:tblGrid>
                <a:gridCol w="37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the verge of/on the point of + -</a:t>
                      </a:r>
                      <a:r>
                        <a:rPr lang="en-US" sz="1600" i="1" dirty="0" err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ing</a:t>
                      </a:r>
                      <a:endParaRPr sz="1600" i="1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+ infinitive</a:t>
                      </a: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US" sz="1600" i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set to/be due to 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+ infinitive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00A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4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world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on the verge of changing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dramatically because of global warming.</a:t>
                      </a:r>
                      <a:endParaRPr sz="160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band </a:t>
                      </a:r>
                      <a:r>
                        <a:rPr lang="en-US" sz="1600" b="1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to release </a:t>
                      </a:r>
                      <a:r>
                        <a:rPr lang="en-US" sz="160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their new album in December.</a:t>
                      </a:r>
                      <a:endParaRPr sz="1600">
                        <a:solidFill>
                          <a:srgbClr val="C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endParaRPr sz="16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Open Sans"/>
                        <a:buNone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woman 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 due to have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 baby on the 24</a:t>
                      </a:r>
                      <a:r>
                        <a:rPr lang="en-US" sz="1600" baseline="30000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 </a:t>
                      </a:r>
                      <a:r>
                        <a:rPr lang="en-US" sz="16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1600" u="none" strike="noStrike" cap="none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>
                    <a:solidFill>
                      <a:srgbClr val="CBE6F9">
                        <a:alpha val="498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2" name="Shape 172"/>
          <p:cNvSpPr txBox="1"/>
          <p:nvPr/>
        </p:nvSpPr>
        <p:spPr>
          <a:xfrm>
            <a:off x="450599" y="229375"/>
            <a:ext cx="10944300" cy="13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kkitt"/>
              <a:buNone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common future stems</a:t>
            </a:r>
            <a:endParaRPr sz="4400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4329450" y="2512825"/>
            <a:ext cx="3516900" cy="5568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Something that will definitely happen or an official arrangement. 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8049750" y="2512813"/>
            <a:ext cx="3516900" cy="5568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Something that is expected to happen. 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Shape 175"/>
          <p:cNvSpPr txBox="1"/>
          <p:nvPr/>
        </p:nvSpPr>
        <p:spPr>
          <a:xfrm>
            <a:off x="609150" y="2512813"/>
            <a:ext cx="3516900" cy="556800"/>
          </a:xfrm>
          <a:prstGeom prst="rect">
            <a:avLst/>
          </a:prstGeom>
          <a:gradFill>
            <a:gsLst>
              <a:gs pos="0">
                <a:srgbClr val="9CE7F5"/>
              </a:gs>
              <a:gs pos="35000">
                <a:srgbClr val="BBEAF6"/>
              </a:gs>
              <a:gs pos="100000">
                <a:srgbClr val="E4F9FC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Something that will happen very soon</a:t>
            </a: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8903375" y="5468348"/>
            <a:ext cx="2791200" cy="875700"/>
          </a:xfrm>
          <a:prstGeom prst="homePlate">
            <a:avLst>
              <a:gd name="adj" fmla="val 50000"/>
            </a:avLst>
          </a:prstGeom>
          <a:solidFill>
            <a:srgbClr val="00A7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en-U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Let’s practise...</a:t>
            </a:r>
            <a:endParaRPr/>
          </a:p>
        </p:txBody>
      </p:sp>
      <p:sp>
        <p:nvSpPr>
          <p:cNvPr id="9" name="Google Shape;65;p15">
            <a:extLst>
              <a:ext uri="{FF2B5EF4-FFF2-40B4-BE49-F238E27FC236}">
                <a16:creationId xmlns:a16="http://schemas.microsoft.com/office/drawing/2014/main" id="{89356137-5A52-4199-9B9F-45B1BA1CA2C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1031</Words>
  <Application>Microsoft Office PowerPoint</Application>
  <PresentationFormat>Widescreen</PresentationFormat>
  <Paragraphs>158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Noto Sans Symbols</vt:lpstr>
      <vt:lpstr>Open Sans</vt:lpstr>
      <vt:lpstr>Rockwell</vt:lpstr>
      <vt:lpstr>Rokkitt</vt:lpstr>
      <vt:lpstr>Times New Roman</vt:lpstr>
      <vt:lpstr>Simple Light</vt:lpstr>
      <vt:lpstr>Pearson</vt:lpstr>
      <vt:lpstr>Grammar B2+ the future</vt:lpstr>
      <vt:lpstr>As well as the future simple, we can all talk about the future in these ways: </vt:lpstr>
      <vt:lpstr>Function: future perfect and continuous</vt:lpstr>
      <vt:lpstr>Function: future perfect and continuous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Timothy</dc:creator>
  <cp:lastModifiedBy>Muszynski, Daniel</cp:lastModifiedBy>
  <cp:revision>10</cp:revision>
  <dcterms:modified xsi:type="dcterms:W3CDTF">2019-12-05T11:21:31Z</dcterms:modified>
</cp:coreProperties>
</file>