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00DD-4F1B-45A0-95B2-F6FD6F4BE060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D40680-F1E5-4914-B3F6-3AF4302DCDE8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4928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/>
              <a:t>Лекція </a:t>
            </a:r>
            <a:r>
              <a:rPr lang="en-US" sz="4800" b="1" i="1" dirty="0" smtClean="0"/>
              <a:t>8</a:t>
            </a:r>
            <a:r>
              <a:rPr lang="uk-UA" sz="4800" b="1" i="1" dirty="0" smtClean="0"/>
              <a:t>. </a:t>
            </a:r>
            <a:r>
              <a:rPr lang="en-US" sz="4800" b="1" i="1" dirty="0"/>
              <a:t/>
            </a:r>
            <a:br>
              <a:rPr lang="en-US" sz="4800" b="1" i="1" dirty="0"/>
            </a:br>
            <a:r>
              <a:rPr lang="uk-UA" sz="4800" b="1" i="1" dirty="0"/>
              <a:t>Пошук </a:t>
            </a:r>
            <a:r>
              <a:rPr lang="uk-UA" sz="4800" b="1" i="1" dirty="0" smtClean="0"/>
              <a:t>з поверненням</a:t>
            </a:r>
            <a:br>
              <a:rPr lang="uk-UA" sz="4800" b="1" i="1" dirty="0" smtClean="0"/>
            </a:br>
            <a:r>
              <a:rPr lang="uk-UA" sz="4800" b="1" i="1" dirty="0" smtClean="0"/>
              <a:t>(</a:t>
            </a:r>
            <a:r>
              <a:rPr lang="uk-UA" sz="4800" b="1" i="1" dirty="0" err="1" smtClean="0"/>
              <a:t>бектрекінг</a:t>
            </a:r>
            <a:r>
              <a:rPr lang="uk-UA" sz="4800" b="1" i="1" dirty="0" smtClean="0"/>
              <a:t>)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9897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/>
          <a:lstStyle/>
          <a:p>
            <a:r>
              <a:rPr lang="uk-UA" b="1" dirty="0"/>
              <a:t>§</a:t>
            </a:r>
            <a:r>
              <a:rPr lang="en-US" b="1" dirty="0">
                <a:latin typeface="Corbel" pitchFamily="34" charset="0"/>
              </a:rPr>
              <a:t>1</a:t>
            </a:r>
            <a:r>
              <a:rPr lang="uk-UA" b="1" dirty="0"/>
              <a:t> Постановка задачі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776864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800" dirty="0" smtClean="0"/>
              <a:t>	Багато </a:t>
            </a:r>
            <a:r>
              <a:rPr lang="uk-UA" sz="2800" dirty="0"/>
              <a:t>задач не припускають аналітичного розв'язку, а тому їх залишається розв'язувати методом спроб та помилок, тобто перебираючи фактично варіанти та відкидаючи їх у разі невдачі. У разі, якщо побудова розв'язку є складною процедурою, то фактично під час роботи будується дерево можливих кроків алгоритму, а потім - у разі невдачі - відрізаються відповідні гілки дерева, доки не буде побудовано того шляху, що веде до успіху. Проходження вздовж гілок дерева та відходження у разі невдач і є алгоритм з поверненнями.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321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b="1" dirty="0" smtClean="0"/>
              <a:t>Ідея методу:</a:t>
            </a:r>
          </a:p>
          <a:p>
            <a:pPr marL="82296" indent="0" algn="just">
              <a:buNone/>
            </a:pPr>
            <a:r>
              <a:rPr lang="uk-UA" dirty="0" smtClean="0"/>
              <a:t>	</a:t>
            </a:r>
            <a:r>
              <a:rPr lang="uk-UA" sz="3000" dirty="0" smtClean="0"/>
              <a:t>Розв'язок будують поступово, починаючи з порожньої послідовності </a:t>
            </a:r>
            <a:r>
              <a:rPr lang="uk-UA" sz="3000" dirty="0" smtClean="0">
                <a:sym typeface="Symbol"/>
              </a:rPr>
              <a:t> (довжини 0).</a:t>
            </a:r>
          </a:p>
          <a:p>
            <a:pPr marL="82296" indent="0" algn="just">
              <a:buNone/>
            </a:pPr>
            <a:r>
              <a:rPr lang="uk-UA" sz="3000" dirty="0" smtClean="0">
                <a:sym typeface="Symbol"/>
              </a:rPr>
              <a:t>	Нехай є неповний розв'язок </a:t>
            </a:r>
            <a:r>
              <a:rPr lang="uk-UA" sz="3000" dirty="0"/>
              <a:t>(х</a:t>
            </a:r>
            <a:r>
              <a:rPr lang="uk-UA" sz="3000" baseline="-25000" dirty="0"/>
              <a:t>1</a:t>
            </a:r>
            <a:r>
              <a:rPr lang="uk-UA" sz="3000" dirty="0"/>
              <a:t>,х</a:t>
            </a:r>
            <a:r>
              <a:rPr lang="uk-UA" sz="3000" baseline="-25000" dirty="0"/>
              <a:t>2</a:t>
            </a:r>
            <a:r>
              <a:rPr lang="uk-UA" sz="3000" dirty="0"/>
              <a:t>,…</a:t>
            </a:r>
            <a:r>
              <a:rPr lang="uk-UA" sz="3000" dirty="0" err="1" smtClean="0"/>
              <a:t>х</a:t>
            </a:r>
            <a:r>
              <a:rPr lang="uk-UA" sz="3000" baseline="-25000" dirty="0" err="1" smtClean="0"/>
              <a:t>і</a:t>
            </a:r>
            <a:r>
              <a:rPr lang="uk-UA" sz="3000" dirty="0" smtClean="0"/>
              <a:t>), </a:t>
            </a:r>
            <a:r>
              <a:rPr lang="uk-UA" sz="3000" dirty="0"/>
              <a:t>і</a:t>
            </a:r>
            <a:r>
              <a:rPr lang="en-US" sz="3000" dirty="0" smtClean="0"/>
              <a:t>&lt;n</a:t>
            </a:r>
            <a:r>
              <a:rPr lang="uk-UA" sz="3000" dirty="0" smtClean="0"/>
              <a:t>. Намагаємося знайти таке допустиме значення х</a:t>
            </a:r>
            <a:r>
              <a:rPr lang="uk-UA" sz="3000" baseline="-25000" dirty="0" smtClean="0"/>
              <a:t>і+1 </a:t>
            </a:r>
            <a:r>
              <a:rPr lang="uk-UA" sz="3000" dirty="0" smtClean="0"/>
              <a:t>, що не виключає можливості продовження </a:t>
            </a:r>
            <a:r>
              <a:rPr lang="uk-UA" sz="3000" dirty="0"/>
              <a:t>(х</a:t>
            </a:r>
            <a:r>
              <a:rPr lang="uk-UA" sz="3000" baseline="-25000" dirty="0"/>
              <a:t>1</a:t>
            </a:r>
            <a:r>
              <a:rPr lang="uk-UA" sz="3000" dirty="0"/>
              <a:t>,х</a:t>
            </a:r>
            <a:r>
              <a:rPr lang="uk-UA" sz="3000" baseline="-25000" dirty="0"/>
              <a:t>2</a:t>
            </a:r>
            <a:r>
              <a:rPr lang="uk-UA" sz="3000" dirty="0"/>
              <a:t>,…</a:t>
            </a:r>
            <a:r>
              <a:rPr lang="uk-UA" sz="3000" dirty="0" err="1" smtClean="0"/>
              <a:t>х</a:t>
            </a:r>
            <a:r>
              <a:rPr lang="uk-UA" sz="3000" baseline="-25000" dirty="0" err="1" smtClean="0"/>
              <a:t>і</a:t>
            </a:r>
            <a:r>
              <a:rPr lang="uk-UA" sz="3000" dirty="0" smtClean="0"/>
              <a:t>,х</a:t>
            </a:r>
            <a:r>
              <a:rPr lang="uk-UA" sz="3000" baseline="-25000" dirty="0" smtClean="0"/>
              <a:t>і+1</a:t>
            </a:r>
            <a:r>
              <a:rPr lang="uk-UA" sz="3000" dirty="0" smtClean="0"/>
              <a:t>) до повного розв'язку.</a:t>
            </a:r>
          </a:p>
          <a:p>
            <a:pPr marL="82296" indent="0" algn="just">
              <a:buNone/>
            </a:pPr>
            <a:r>
              <a:rPr lang="uk-UA" sz="3000" dirty="0" smtClean="0"/>
              <a:t>	Якщо таке допустиме, але ще не використане значення </a:t>
            </a:r>
            <a:r>
              <a:rPr lang="uk-UA" sz="3000" dirty="0"/>
              <a:t>х</a:t>
            </a:r>
            <a:r>
              <a:rPr lang="uk-UA" sz="3000" baseline="-25000" dirty="0"/>
              <a:t>і+1 </a:t>
            </a:r>
            <a:r>
              <a:rPr lang="uk-UA" sz="3000" dirty="0" smtClean="0"/>
              <a:t>існує, то додаємо його до неповного розв'язку і продовжуємо шукаючи  х</a:t>
            </a:r>
            <a:r>
              <a:rPr lang="uk-UA" sz="3000" baseline="-25000" dirty="0" smtClean="0"/>
              <a:t>і+2 </a:t>
            </a:r>
            <a:r>
              <a:rPr lang="uk-UA" sz="3000" dirty="0" smtClean="0"/>
              <a:t>.</a:t>
            </a:r>
          </a:p>
          <a:p>
            <a:pPr marL="82296" indent="0" algn="just">
              <a:buNone/>
            </a:pPr>
            <a:r>
              <a:rPr lang="uk-UA" sz="3000" dirty="0"/>
              <a:t>	</a:t>
            </a:r>
            <a:r>
              <a:rPr lang="uk-UA" sz="3000" dirty="0" smtClean="0"/>
              <a:t>Якщо такого значення</a:t>
            </a:r>
            <a:r>
              <a:rPr lang="uk-UA" sz="3000" dirty="0"/>
              <a:t> х</a:t>
            </a:r>
            <a:r>
              <a:rPr lang="uk-UA" sz="3000" baseline="-25000" dirty="0"/>
              <a:t>і+1</a:t>
            </a:r>
            <a:r>
              <a:rPr lang="uk-UA" sz="3000" dirty="0" smtClean="0"/>
              <a:t> не існує, то повертаємося до послідовності </a:t>
            </a:r>
            <a:r>
              <a:rPr lang="uk-UA" sz="3000" dirty="0"/>
              <a:t>(х</a:t>
            </a:r>
            <a:r>
              <a:rPr lang="uk-UA" sz="3000" baseline="-25000" dirty="0"/>
              <a:t>1</a:t>
            </a:r>
            <a:r>
              <a:rPr lang="uk-UA" sz="3000" dirty="0"/>
              <a:t>,х</a:t>
            </a:r>
            <a:r>
              <a:rPr lang="uk-UA" sz="3000" baseline="-25000" dirty="0"/>
              <a:t>2</a:t>
            </a:r>
            <a:r>
              <a:rPr lang="uk-UA" sz="3000" dirty="0"/>
              <a:t>,…</a:t>
            </a:r>
            <a:r>
              <a:rPr lang="uk-UA" sz="3000" dirty="0" smtClean="0"/>
              <a:t>х</a:t>
            </a:r>
            <a:r>
              <a:rPr lang="uk-UA" sz="3000" baseline="-25000" dirty="0" smtClean="0"/>
              <a:t>і-1</a:t>
            </a:r>
            <a:r>
              <a:rPr lang="uk-UA" sz="3000" dirty="0" smtClean="0"/>
              <a:t>), і шукаємо нове, ще не використане </a:t>
            </a:r>
            <a:r>
              <a:rPr lang="uk-UA" sz="2800" dirty="0" err="1"/>
              <a:t>х</a:t>
            </a:r>
            <a:r>
              <a:rPr lang="uk-UA" sz="2800" baseline="-25000" dirty="0" err="1"/>
              <a:t>і</a:t>
            </a:r>
            <a:r>
              <a:rPr lang="en-US" sz="2800" baseline="30000" dirty="0"/>
              <a:t>’</a:t>
            </a:r>
            <a:r>
              <a:rPr lang="uk-UA" sz="3000" dirty="0" smtClean="0"/>
              <a:t>.</a:t>
            </a:r>
          </a:p>
          <a:p>
            <a:pPr marL="82296" indent="0" algn="just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5680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074"/>
            <a:ext cx="8100392" cy="6837926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dirty="0" smtClean="0"/>
              <a:t>	Роботу алгоритму можна представити як обхід дерева пошуком в глибину.</a:t>
            </a:r>
          </a:p>
          <a:p>
            <a:pPr marL="82296" indent="0" algn="just">
              <a:buNone/>
            </a:pPr>
            <a:r>
              <a:rPr lang="uk-UA" dirty="0" smtClean="0"/>
              <a:t>	Кожна вершина відповідає послідовності </a:t>
            </a:r>
            <a:r>
              <a:rPr lang="uk-UA" dirty="0"/>
              <a:t>(х</a:t>
            </a:r>
            <a:r>
              <a:rPr lang="uk-UA" baseline="-25000" dirty="0"/>
              <a:t>1</a:t>
            </a:r>
            <a:r>
              <a:rPr lang="uk-UA" dirty="0"/>
              <a:t>,х</a:t>
            </a:r>
            <a:r>
              <a:rPr lang="uk-UA" baseline="-25000" dirty="0"/>
              <a:t>2</a:t>
            </a:r>
            <a:r>
              <a:rPr lang="uk-UA" dirty="0"/>
              <a:t>,…</a:t>
            </a:r>
            <a:r>
              <a:rPr lang="uk-UA" dirty="0" err="1"/>
              <a:t>х</a:t>
            </a:r>
            <a:r>
              <a:rPr lang="uk-UA" baseline="-25000" dirty="0" err="1"/>
              <a:t>і</a:t>
            </a:r>
            <a:r>
              <a:rPr lang="uk-UA" dirty="0" smtClean="0"/>
              <a:t>). Корінь дерева відповідає порожній послідовності.</a:t>
            </a:r>
          </a:p>
          <a:p>
            <a:pPr marL="82296" indent="0" algn="just">
              <a:buNone/>
            </a:pPr>
            <a:r>
              <a:rPr lang="uk-UA" dirty="0" smtClean="0"/>
              <a:t>	Задається предикат Р, визначений на всіх вершинах дерева. У разі </a:t>
            </a:r>
            <a:r>
              <a:rPr lang="en-US" i="1" dirty="0" smtClean="0"/>
              <a:t>P(v)=F</a:t>
            </a:r>
            <a:r>
              <a:rPr lang="en-US" dirty="0" smtClean="0"/>
              <a:t> </a:t>
            </a:r>
            <a:r>
              <a:rPr lang="uk-UA" dirty="0" smtClean="0"/>
              <a:t>процес обходу відкидає розгляд вершин </a:t>
            </a:r>
            <a:r>
              <a:rPr lang="uk-UA" dirty="0" err="1" smtClean="0"/>
              <a:t>піддерева</a:t>
            </a:r>
            <a:r>
              <a:rPr lang="uk-UA" dirty="0" smtClean="0"/>
              <a:t> з коренем у вершині </a:t>
            </a:r>
            <a:r>
              <a:rPr lang="en-US" i="1" dirty="0" smtClean="0"/>
              <a:t>v</a:t>
            </a:r>
            <a:r>
              <a:rPr lang="uk-UA" dirty="0" smtClean="0"/>
              <a:t>, зменшуючи обсяг перебору.</a:t>
            </a:r>
            <a:r>
              <a:rPr lang="uk-UA" dirty="0"/>
              <a:t> </a:t>
            </a:r>
            <a:r>
              <a:rPr lang="uk-UA" dirty="0" smtClean="0"/>
              <a:t>Предикат </a:t>
            </a:r>
            <a:r>
              <a:rPr lang="en-US" i="1" dirty="0" smtClean="0"/>
              <a:t>P(v)</a:t>
            </a:r>
            <a:r>
              <a:rPr lang="uk-UA" dirty="0"/>
              <a:t> </a:t>
            </a:r>
            <a:r>
              <a:rPr lang="uk-UA" dirty="0" smtClean="0"/>
              <a:t>набуває значення </a:t>
            </a:r>
            <a:r>
              <a:rPr lang="en-US" i="1" dirty="0"/>
              <a:t>F </a:t>
            </a:r>
            <a:r>
              <a:rPr lang="uk-UA" dirty="0" smtClean="0"/>
              <a:t>тоді, коли стає зрозумілим, що послідовність </a:t>
            </a:r>
            <a:r>
              <a:rPr lang="uk-UA" dirty="0"/>
              <a:t>(х</a:t>
            </a:r>
            <a:r>
              <a:rPr lang="uk-UA" baseline="-25000" dirty="0"/>
              <a:t>1</a:t>
            </a:r>
            <a:r>
              <a:rPr lang="uk-UA" dirty="0"/>
              <a:t>,х</a:t>
            </a:r>
            <a:r>
              <a:rPr lang="uk-UA" baseline="-25000" dirty="0"/>
              <a:t>2</a:t>
            </a:r>
            <a:r>
              <a:rPr lang="uk-UA" dirty="0"/>
              <a:t>,…</a:t>
            </a:r>
            <a:r>
              <a:rPr lang="uk-UA" dirty="0" err="1"/>
              <a:t>х</a:t>
            </a:r>
            <a:r>
              <a:rPr lang="uk-UA" baseline="-25000" dirty="0" err="1"/>
              <a:t>і</a:t>
            </a:r>
            <a:r>
              <a:rPr lang="uk-UA" dirty="0" smtClean="0"/>
              <a:t>), яка відповідає вершині </a:t>
            </a:r>
            <a:r>
              <a:rPr lang="en-US" i="1" dirty="0"/>
              <a:t>v</a:t>
            </a:r>
            <a:r>
              <a:rPr lang="uk-UA" dirty="0" smtClean="0"/>
              <a:t>, ніяким способом не можна побудувати до повного розв'язку. </a:t>
            </a:r>
          </a:p>
          <a:p>
            <a:pPr marL="82296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59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565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§</a:t>
            </a:r>
            <a:r>
              <a:rPr lang="uk-UA" b="1" dirty="0" smtClean="0">
                <a:latin typeface="Corbel" pitchFamily="34" charset="0"/>
              </a:rPr>
              <a:t>2</a:t>
            </a:r>
            <a:r>
              <a:rPr lang="uk-UA" b="1" dirty="0" smtClean="0"/>
              <a:t> Знаходження </a:t>
            </a:r>
            <a:r>
              <a:rPr lang="uk-UA" b="1" dirty="0" err="1" smtClean="0"/>
              <a:t>гамільтонових</a:t>
            </a:r>
            <a:r>
              <a:rPr lang="uk-UA" b="1" dirty="0" smtClean="0"/>
              <a:t> циклів у графі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114" y="1196752"/>
            <a:ext cx="8100392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600" b="1" dirty="0"/>
              <a:t>Ланцюгом</a:t>
            </a:r>
            <a:r>
              <a:rPr lang="uk-UA" sz="2600" dirty="0"/>
              <a:t> (неорієнтованого) графа називають маршрут, всі ребра якого різні.</a:t>
            </a:r>
          </a:p>
          <a:p>
            <a:pPr marL="82296" indent="0" algn="just">
              <a:buNone/>
            </a:pPr>
            <a:r>
              <a:rPr lang="uk-UA" sz="2600" b="1" dirty="0"/>
              <a:t>Ланцюг</a:t>
            </a:r>
            <a:r>
              <a:rPr lang="uk-UA" sz="2600" dirty="0"/>
              <a:t> називають </a:t>
            </a:r>
            <a:r>
              <a:rPr lang="uk-UA" sz="2600" b="1" dirty="0"/>
              <a:t>простим</a:t>
            </a:r>
            <a:r>
              <a:rPr lang="uk-UA" sz="2600" dirty="0"/>
              <a:t>, якщо він не містить однакових вершин, можливо, за виключенням першої і останньої, якщо ланцюг замкнений.</a:t>
            </a:r>
          </a:p>
          <a:p>
            <a:pPr marL="82296" indent="0" algn="just">
              <a:buNone/>
            </a:pPr>
            <a:r>
              <a:rPr lang="uk-UA" sz="2600" dirty="0"/>
              <a:t>Замкнений ланцюг називають </a:t>
            </a:r>
            <a:r>
              <a:rPr lang="uk-UA" sz="2600" b="1" dirty="0"/>
              <a:t>циклом</a:t>
            </a:r>
            <a:r>
              <a:rPr lang="uk-UA" sz="2600" dirty="0"/>
              <a:t> (або контуром).</a:t>
            </a:r>
          </a:p>
          <a:p>
            <a:pPr marL="82296" indent="0" algn="just">
              <a:buNone/>
            </a:pPr>
            <a:r>
              <a:rPr lang="uk-UA" sz="2600" dirty="0"/>
              <a:t>Замкнений простий ланцюг називають </a:t>
            </a:r>
            <a:r>
              <a:rPr lang="uk-UA" sz="2600" b="1" dirty="0"/>
              <a:t>простим циклом.</a:t>
            </a:r>
          </a:p>
          <a:p>
            <a:pPr marL="82296" indent="0" algn="just">
              <a:buNone/>
            </a:pPr>
            <a:r>
              <a:rPr lang="ru-RU" sz="2600" b="1" dirty="0" err="1" smtClean="0"/>
              <a:t>Гамільтоновим</a:t>
            </a:r>
            <a:r>
              <a:rPr lang="ru-RU" sz="2600" b="1" dirty="0" smtClean="0"/>
              <a:t> </a:t>
            </a:r>
            <a:r>
              <a:rPr lang="ru-RU" sz="2600" b="1" dirty="0"/>
              <a:t>циклом </a:t>
            </a:r>
            <a:r>
              <a:rPr lang="ru-RU" sz="2600" dirty="0"/>
              <a:t>графа </a:t>
            </a:r>
            <a:r>
              <a:rPr lang="ru-RU" sz="2600" dirty="0" err="1"/>
              <a:t>називають</a:t>
            </a:r>
            <a:r>
              <a:rPr lang="ru-RU" sz="2600" dirty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простий</a:t>
            </a:r>
            <a:r>
              <a:rPr lang="ru-RU" sz="2600" dirty="0"/>
              <a:t> цикл, </a:t>
            </a:r>
            <a:r>
              <a:rPr lang="ru-RU" sz="2600" dirty="0" err="1"/>
              <a:t>що</a:t>
            </a:r>
            <a:r>
              <a:rPr lang="ru-RU" sz="2600" dirty="0"/>
              <a:t> проходить через </a:t>
            </a:r>
            <a:r>
              <a:rPr lang="ru-RU" sz="2600" dirty="0" err="1"/>
              <a:t>кожну</a:t>
            </a:r>
            <a:r>
              <a:rPr lang="ru-RU" sz="2600" dirty="0"/>
              <a:t> вершину графа</a:t>
            </a:r>
            <a:r>
              <a:rPr lang="ru-RU" sz="2600" dirty="0" smtClean="0"/>
              <a:t>.</a:t>
            </a:r>
          </a:p>
          <a:p>
            <a:pPr marL="82296" indent="0" algn="just">
              <a:buNone/>
            </a:pPr>
            <a:r>
              <a:rPr lang="uk-UA" sz="2600" b="1" dirty="0"/>
              <a:t>Граф</a:t>
            </a:r>
            <a:r>
              <a:rPr lang="uk-UA" sz="2600" dirty="0"/>
              <a:t> називають </a:t>
            </a:r>
            <a:r>
              <a:rPr lang="uk-UA" sz="2600" b="1" dirty="0" err="1"/>
              <a:t>гамільтоновим</a:t>
            </a:r>
            <a:r>
              <a:rPr lang="uk-UA" sz="2600" dirty="0"/>
              <a:t>, якщо він має </a:t>
            </a:r>
            <a:r>
              <a:rPr lang="uk-UA" sz="2600" dirty="0" err="1"/>
              <a:t>гамільтоновий</a:t>
            </a:r>
            <a:r>
              <a:rPr lang="uk-UA" sz="2600" dirty="0"/>
              <a:t> цикл.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251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43401" y="12687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</a:t>
            </a:r>
            <a:endParaRPr lang="uk-UA" sz="2400" dirty="0"/>
          </a:p>
        </p:txBody>
      </p:sp>
      <p:sp>
        <p:nvSpPr>
          <p:cNvPr id="5" name="Овал 4"/>
          <p:cNvSpPr/>
          <p:nvPr/>
        </p:nvSpPr>
        <p:spPr>
          <a:xfrm>
            <a:off x="2195736" y="26064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uk-UA" sz="2400" dirty="0"/>
          </a:p>
        </p:txBody>
      </p:sp>
      <p:sp>
        <p:nvSpPr>
          <p:cNvPr id="6" name="Овал 5"/>
          <p:cNvSpPr/>
          <p:nvPr/>
        </p:nvSpPr>
        <p:spPr>
          <a:xfrm>
            <a:off x="3347864" y="1300137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uk-UA" sz="2400" dirty="0"/>
          </a:p>
        </p:txBody>
      </p:sp>
      <p:sp>
        <p:nvSpPr>
          <p:cNvPr id="7" name="Овал 6"/>
          <p:cNvSpPr/>
          <p:nvPr/>
        </p:nvSpPr>
        <p:spPr>
          <a:xfrm>
            <a:off x="2212185" y="1292175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uk-UA" sz="2400" dirty="0"/>
          </a:p>
        </p:txBody>
      </p:sp>
      <p:sp>
        <p:nvSpPr>
          <p:cNvPr id="8" name="Овал 7"/>
          <p:cNvSpPr/>
          <p:nvPr/>
        </p:nvSpPr>
        <p:spPr>
          <a:xfrm>
            <a:off x="2223872" y="224831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uk-UA" sz="2400" dirty="0"/>
          </a:p>
        </p:txBody>
      </p:sp>
      <p:cxnSp>
        <p:nvCxnSpPr>
          <p:cNvPr id="14" name="Прямая соединительная линия 13"/>
          <p:cNvCxnSpPr>
            <a:stCxn id="4" idx="7"/>
            <a:endCxn id="5" idx="3"/>
          </p:cNvCxnSpPr>
          <p:nvPr/>
        </p:nvCxnSpPr>
        <p:spPr>
          <a:xfrm flipV="1">
            <a:off x="1612177" y="629424"/>
            <a:ext cx="646831" cy="70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5"/>
            <a:endCxn id="6" idx="1"/>
          </p:cNvCxnSpPr>
          <p:nvPr/>
        </p:nvCxnSpPr>
        <p:spPr>
          <a:xfrm>
            <a:off x="2564512" y="629424"/>
            <a:ext cx="846624" cy="733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4"/>
            <a:endCxn id="7" idx="0"/>
          </p:cNvCxnSpPr>
          <p:nvPr/>
        </p:nvCxnSpPr>
        <p:spPr>
          <a:xfrm>
            <a:off x="2411760" y="692696"/>
            <a:ext cx="16449" cy="599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4"/>
            <a:endCxn id="8" idx="0"/>
          </p:cNvCxnSpPr>
          <p:nvPr/>
        </p:nvCxnSpPr>
        <p:spPr>
          <a:xfrm>
            <a:off x="2428209" y="1724223"/>
            <a:ext cx="11687" cy="524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5"/>
            <a:endCxn id="8" idx="1"/>
          </p:cNvCxnSpPr>
          <p:nvPr/>
        </p:nvCxnSpPr>
        <p:spPr>
          <a:xfrm>
            <a:off x="1612177" y="1637536"/>
            <a:ext cx="674967" cy="674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8" idx="7"/>
            <a:endCxn id="6" idx="3"/>
          </p:cNvCxnSpPr>
          <p:nvPr/>
        </p:nvCxnSpPr>
        <p:spPr>
          <a:xfrm flipV="1">
            <a:off x="2592648" y="1668913"/>
            <a:ext cx="818488" cy="64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6"/>
            <a:endCxn id="6" idx="2"/>
          </p:cNvCxnSpPr>
          <p:nvPr/>
        </p:nvCxnSpPr>
        <p:spPr>
          <a:xfrm>
            <a:off x="2644233" y="1508199"/>
            <a:ext cx="703631" cy="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71101" y="0"/>
            <a:ext cx="5372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Починаємо з довільної вершини.</a:t>
            </a:r>
          </a:p>
          <a:p>
            <a:pPr algn="just"/>
            <a:r>
              <a:rPr lang="uk-UA" sz="2800" dirty="0" smtClean="0"/>
              <a:t>Будуємо шлях без повторення вершин, доки це можливо. Якщо вдалося пройти всі вершини, то перевіряємо, чи існує ребро, яке з'єднує останню і початкову вершини.</a:t>
            </a:r>
            <a:endParaRPr lang="uk-UA" sz="2800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67626" y="3038457"/>
            <a:ext cx="4686413" cy="3407844"/>
            <a:chOff x="1059052" y="3085060"/>
            <a:chExt cx="4686413" cy="3407844"/>
          </a:xfrm>
        </p:grpSpPr>
        <p:sp>
          <p:nvSpPr>
            <p:cNvPr id="29" name="TextBox 28"/>
            <p:cNvSpPr txBox="1"/>
            <p:nvPr/>
          </p:nvSpPr>
          <p:spPr>
            <a:xfrm>
              <a:off x="4109410" y="3085060"/>
              <a:ext cx="338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</a:t>
              </a:r>
              <a:endParaRPr lang="uk-UA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97328" y="3608280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</a:t>
              </a:r>
              <a:endParaRPr lang="uk-UA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22526" y="4131500"/>
              <a:ext cx="6751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abc</a:t>
              </a:r>
              <a:endParaRPr lang="uk-UA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31622" y="5085184"/>
              <a:ext cx="8579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abcd</a:t>
              </a:r>
              <a:endParaRPr lang="uk-UA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59052" y="5949280"/>
              <a:ext cx="10294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abcde</a:t>
              </a:r>
              <a:endParaRPr lang="uk-UA" sz="2800" dirty="0"/>
            </a:p>
          </p:txBody>
        </p:sp>
        <p:cxnSp>
          <p:nvCxnSpPr>
            <p:cNvPr id="35" name="Прямая соединительная линия 34"/>
            <p:cNvCxnSpPr>
              <a:stCxn id="29" idx="2"/>
              <a:endCxn id="30" idx="3"/>
            </p:cNvCxnSpPr>
            <p:nvPr/>
          </p:nvCxnSpPr>
          <p:spPr>
            <a:xfrm flipH="1">
              <a:off x="3215419" y="3608280"/>
              <a:ext cx="1063268" cy="26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30" idx="2"/>
              <a:endCxn id="31" idx="3"/>
            </p:cNvCxnSpPr>
            <p:nvPr/>
          </p:nvCxnSpPr>
          <p:spPr>
            <a:xfrm flipH="1">
              <a:off x="2197711" y="4131500"/>
              <a:ext cx="758663" cy="26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1" idx="2"/>
              <a:endCxn id="32" idx="0"/>
            </p:cNvCxnSpPr>
            <p:nvPr/>
          </p:nvCxnSpPr>
          <p:spPr>
            <a:xfrm flipH="1">
              <a:off x="1560586" y="4654720"/>
              <a:ext cx="299533" cy="430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2" idx="2"/>
              <a:endCxn id="33" idx="0"/>
            </p:cNvCxnSpPr>
            <p:nvPr/>
          </p:nvCxnSpPr>
          <p:spPr>
            <a:xfrm>
              <a:off x="1560586" y="5608404"/>
              <a:ext cx="13191" cy="340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141158" y="5085184"/>
              <a:ext cx="8467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abce</a:t>
              </a:r>
              <a:endParaRPr lang="uk-UA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29551" y="5949280"/>
              <a:ext cx="102944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abced</a:t>
              </a:r>
              <a:endParaRPr lang="uk-UA" sz="2800" dirty="0"/>
            </a:p>
          </p:txBody>
        </p:sp>
        <p:cxnSp>
          <p:nvCxnSpPr>
            <p:cNvPr id="47" name="Прямая соединительная линия 46"/>
            <p:cNvCxnSpPr>
              <a:stCxn id="31" idx="2"/>
              <a:endCxn id="44" idx="0"/>
            </p:cNvCxnSpPr>
            <p:nvPr/>
          </p:nvCxnSpPr>
          <p:spPr>
            <a:xfrm>
              <a:off x="1860119" y="4654720"/>
              <a:ext cx="704393" cy="430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44" idx="2"/>
            </p:cNvCxnSpPr>
            <p:nvPr/>
          </p:nvCxnSpPr>
          <p:spPr>
            <a:xfrm>
              <a:off x="2564512" y="5608404"/>
              <a:ext cx="0" cy="340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40811" y="4240943"/>
              <a:ext cx="6896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abe</a:t>
              </a:r>
              <a:endParaRPr lang="uk-UA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01788" y="5111800"/>
              <a:ext cx="8467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abec</a:t>
              </a:r>
              <a:endParaRPr lang="uk-UA" sz="28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70892" y="5969684"/>
              <a:ext cx="102944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abecd</a:t>
              </a:r>
              <a:endParaRPr lang="uk-UA" sz="2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545751" y="5111800"/>
              <a:ext cx="8723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abed</a:t>
              </a:r>
              <a:endParaRPr lang="uk-UA" sz="2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16016" y="5949280"/>
              <a:ext cx="10294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abedc</a:t>
              </a:r>
              <a:endParaRPr lang="uk-UA" sz="2800" dirty="0"/>
            </a:p>
          </p:txBody>
        </p:sp>
        <p:cxnSp>
          <p:nvCxnSpPr>
            <p:cNvPr id="56" name="Прямая соединительная линия 55"/>
            <p:cNvCxnSpPr>
              <a:stCxn id="30" idx="2"/>
              <a:endCxn id="50" idx="1"/>
            </p:cNvCxnSpPr>
            <p:nvPr/>
          </p:nvCxnSpPr>
          <p:spPr>
            <a:xfrm>
              <a:off x="2956374" y="4131500"/>
              <a:ext cx="684437" cy="371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50" idx="2"/>
              <a:endCxn id="51" idx="0"/>
            </p:cNvCxnSpPr>
            <p:nvPr/>
          </p:nvCxnSpPr>
          <p:spPr>
            <a:xfrm flipH="1">
              <a:off x="3825142" y="4764163"/>
              <a:ext cx="160475" cy="34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50" idx="2"/>
              <a:endCxn id="53" idx="0"/>
            </p:cNvCxnSpPr>
            <p:nvPr/>
          </p:nvCxnSpPr>
          <p:spPr>
            <a:xfrm>
              <a:off x="3985617" y="4764163"/>
              <a:ext cx="996312" cy="34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1" idx="2"/>
            </p:cNvCxnSpPr>
            <p:nvPr/>
          </p:nvCxnSpPr>
          <p:spPr>
            <a:xfrm>
              <a:off x="3825142" y="5635020"/>
              <a:ext cx="0" cy="3346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53" idx="2"/>
            </p:cNvCxnSpPr>
            <p:nvPr/>
          </p:nvCxnSpPr>
          <p:spPr>
            <a:xfrm>
              <a:off x="4981929" y="5635020"/>
              <a:ext cx="0" cy="3346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Группа 100"/>
          <p:cNvGrpSpPr/>
          <p:nvPr/>
        </p:nvGrpSpPr>
        <p:grpSpPr>
          <a:xfrm>
            <a:off x="3287261" y="3590705"/>
            <a:ext cx="5878853" cy="2828233"/>
            <a:chOff x="3533999" y="3561677"/>
            <a:chExt cx="5878853" cy="2828233"/>
          </a:xfrm>
        </p:grpSpPr>
        <p:sp>
          <p:nvSpPr>
            <p:cNvPr id="66" name="TextBox 65"/>
            <p:cNvSpPr txBox="1"/>
            <p:nvPr/>
          </p:nvSpPr>
          <p:spPr>
            <a:xfrm>
              <a:off x="6395486" y="3671120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ad</a:t>
              </a:r>
              <a:endParaRPr lang="uk-UA" sz="28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71839" y="4131500"/>
              <a:ext cx="6783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adc</a:t>
              </a:r>
              <a:endParaRPr lang="uk-UA" sz="28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96806" y="4131500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ade</a:t>
              </a:r>
              <a:endParaRPr lang="uk-UA" sz="28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52451" y="5111800"/>
              <a:ext cx="8579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adcb</a:t>
              </a:r>
              <a:endParaRPr lang="uk-UA" sz="28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018883" y="5085184"/>
              <a:ext cx="8499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adce</a:t>
              </a:r>
              <a:endParaRPr lang="uk-UA" sz="2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57115" y="5859620"/>
              <a:ext cx="10294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adcbe</a:t>
              </a:r>
              <a:endParaRPr lang="uk-UA" sz="2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141411" y="5859620"/>
              <a:ext cx="102944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adceb</a:t>
              </a:r>
              <a:endParaRPr lang="uk-UA" sz="28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170860" y="5111800"/>
              <a:ext cx="8723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adeb</a:t>
              </a:r>
              <a:endParaRPr lang="uk-UA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21029" y="5085184"/>
              <a:ext cx="8499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adec</a:t>
              </a:r>
              <a:endParaRPr lang="uk-UA" sz="28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91580" y="5859620"/>
              <a:ext cx="10294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adebc</a:t>
              </a:r>
              <a:endParaRPr lang="uk-UA" sz="28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383403" y="5866690"/>
              <a:ext cx="102944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adecb</a:t>
              </a:r>
              <a:endParaRPr lang="uk-UA" sz="2800" dirty="0"/>
            </a:p>
          </p:txBody>
        </p:sp>
        <p:cxnSp>
          <p:nvCxnSpPr>
            <p:cNvPr id="78" name="Прямая соединительная линия 77"/>
            <p:cNvCxnSpPr>
              <a:stCxn id="29" idx="2"/>
              <a:endCxn id="66" idx="1"/>
            </p:cNvCxnSpPr>
            <p:nvPr/>
          </p:nvCxnSpPr>
          <p:spPr>
            <a:xfrm>
              <a:off x="3533999" y="3561677"/>
              <a:ext cx="2861487" cy="371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>
              <a:stCxn id="66" idx="2"/>
              <a:endCxn id="67" idx="3"/>
            </p:cNvCxnSpPr>
            <p:nvPr/>
          </p:nvCxnSpPr>
          <p:spPr>
            <a:xfrm flipH="1">
              <a:off x="6150230" y="4194340"/>
              <a:ext cx="505905" cy="198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66" idx="2"/>
              <a:endCxn id="68" idx="1"/>
            </p:cNvCxnSpPr>
            <p:nvPr/>
          </p:nvCxnSpPr>
          <p:spPr>
            <a:xfrm>
              <a:off x="6656135" y="4194340"/>
              <a:ext cx="1040671" cy="198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>
              <a:stCxn id="67" idx="2"/>
              <a:endCxn id="69" idx="0"/>
            </p:cNvCxnSpPr>
            <p:nvPr/>
          </p:nvCxnSpPr>
          <p:spPr>
            <a:xfrm flipH="1">
              <a:off x="5381415" y="4654720"/>
              <a:ext cx="429620" cy="457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>
              <a:stCxn id="67" idx="2"/>
              <a:endCxn id="70" idx="0"/>
            </p:cNvCxnSpPr>
            <p:nvPr/>
          </p:nvCxnSpPr>
          <p:spPr>
            <a:xfrm>
              <a:off x="5811035" y="4654720"/>
              <a:ext cx="632805" cy="430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>
              <a:stCxn id="68" idx="2"/>
              <a:endCxn id="73" idx="0"/>
            </p:cNvCxnSpPr>
            <p:nvPr/>
          </p:nvCxnSpPr>
          <p:spPr>
            <a:xfrm flipH="1">
              <a:off x="7607038" y="4654720"/>
              <a:ext cx="436177" cy="457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stCxn id="68" idx="2"/>
              <a:endCxn id="74" idx="0"/>
            </p:cNvCxnSpPr>
            <p:nvPr/>
          </p:nvCxnSpPr>
          <p:spPr>
            <a:xfrm>
              <a:off x="8043215" y="4654720"/>
              <a:ext cx="702771" cy="430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stCxn id="69" idx="2"/>
            </p:cNvCxnSpPr>
            <p:nvPr/>
          </p:nvCxnSpPr>
          <p:spPr>
            <a:xfrm flipH="1">
              <a:off x="5381414" y="5635020"/>
              <a:ext cx="1" cy="2880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>
              <a:stCxn id="70" idx="2"/>
            </p:cNvCxnSpPr>
            <p:nvPr/>
          </p:nvCxnSpPr>
          <p:spPr>
            <a:xfrm>
              <a:off x="6443840" y="5608404"/>
              <a:ext cx="13711" cy="251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>
              <a:stCxn id="73" idx="2"/>
            </p:cNvCxnSpPr>
            <p:nvPr/>
          </p:nvCxnSpPr>
          <p:spPr>
            <a:xfrm>
              <a:off x="7607038" y="5635020"/>
              <a:ext cx="0" cy="2880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>
              <a:stCxn id="74" idx="2"/>
            </p:cNvCxnSpPr>
            <p:nvPr/>
          </p:nvCxnSpPr>
          <p:spPr>
            <a:xfrm>
              <a:off x="8745986" y="5608404"/>
              <a:ext cx="0" cy="251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806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3</a:t>
            </a:r>
            <a:r>
              <a:rPr lang="uk-UA" b="1" dirty="0" smtClean="0"/>
              <a:t> Розфарбування графа в </a:t>
            </a:r>
            <a:r>
              <a:rPr lang="en-US" b="1" dirty="0" smtClean="0"/>
              <a:t>n</a:t>
            </a:r>
            <a:r>
              <a:rPr lang="uk-UA" b="1" dirty="0" smtClean="0"/>
              <a:t> кольорів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870111" cy="554461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uk-UA" dirty="0" smtClean="0"/>
              <a:t>	Нехай вершини графа позначені </a:t>
            </a:r>
            <a:r>
              <a:rPr lang="en-US" dirty="0" err="1" smtClean="0"/>
              <a:t>a,b,c</a:t>
            </a:r>
            <a:r>
              <a:rPr lang="en-US" dirty="0" smtClean="0"/>
              <a:t>. </a:t>
            </a:r>
            <a:r>
              <a:rPr lang="uk-UA" dirty="0" smtClean="0"/>
              <a:t>Спочатку розфарбовуємо вершину </a:t>
            </a:r>
            <a:r>
              <a:rPr lang="en-US" dirty="0" smtClean="0"/>
              <a:t>a</a:t>
            </a:r>
            <a:r>
              <a:rPr lang="uk-UA" dirty="0" smtClean="0"/>
              <a:t> в колір 1. Потім вершину </a:t>
            </a:r>
            <a:r>
              <a:rPr lang="en-US" dirty="0"/>
              <a:t>b</a:t>
            </a:r>
            <a:r>
              <a:rPr lang="uk-UA" dirty="0" smtClean="0"/>
              <a:t> </a:t>
            </a:r>
            <a:r>
              <a:rPr lang="uk-UA" dirty="0"/>
              <a:t>в колір </a:t>
            </a:r>
            <a:r>
              <a:rPr lang="uk-UA" dirty="0" smtClean="0"/>
              <a:t>1, якщо </a:t>
            </a:r>
            <a:r>
              <a:rPr lang="en-US" dirty="0"/>
              <a:t>b </a:t>
            </a:r>
            <a:r>
              <a:rPr lang="uk-UA" dirty="0" smtClean="0"/>
              <a:t>не суміжна з </a:t>
            </a:r>
            <a:r>
              <a:rPr lang="en-US" dirty="0"/>
              <a:t>a</a:t>
            </a:r>
            <a:r>
              <a:rPr lang="uk-UA" dirty="0" smtClean="0"/>
              <a:t>. Інакше розфарбовуємо </a:t>
            </a:r>
            <a:r>
              <a:rPr lang="en-US" dirty="0"/>
              <a:t>b </a:t>
            </a:r>
            <a:r>
              <a:rPr lang="uk-UA" dirty="0" smtClean="0"/>
              <a:t>в колір 2. Вершину </a:t>
            </a:r>
            <a:r>
              <a:rPr lang="en-US" dirty="0"/>
              <a:t>c</a:t>
            </a:r>
            <a:r>
              <a:rPr lang="uk-UA" dirty="0" smtClean="0"/>
              <a:t> розфарбовуємо в колір 1, якщо це можливо, якщо ні перевіряємо колір 2. Тільки якщо жоден не підходить використовуємо 3 колір. </a:t>
            </a:r>
          </a:p>
          <a:p>
            <a:pPr marL="82296" indent="0" algn="just">
              <a:buNone/>
            </a:pPr>
            <a:r>
              <a:rPr lang="uk-UA" dirty="0" smtClean="0"/>
              <a:t>	Продовжуємо цей процес, доки це можливо, використовуючи один з </a:t>
            </a:r>
            <a:r>
              <a:rPr lang="en-US" dirty="0" smtClean="0"/>
              <a:t>n </a:t>
            </a:r>
            <a:r>
              <a:rPr lang="uk-UA" dirty="0" smtClean="0"/>
              <a:t>кольорів для кожної нової вершини, причому завжди використовуємо перший можливий колір зі списку.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21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129733" y="1965942"/>
            <a:ext cx="2571281" cy="1722777"/>
            <a:chOff x="1259632" y="131161"/>
            <a:chExt cx="2571281" cy="1722777"/>
          </a:xfrm>
        </p:grpSpPr>
        <p:sp>
          <p:nvSpPr>
            <p:cNvPr id="4" name="Овал 3"/>
            <p:cNvSpPr/>
            <p:nvPr/>
          </p:nvSpPr>
          <p:spPr>
            <a:xfrm>
              <a:off x="1259632" y="1345298"/>
              <a:ext cx="504056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а</a:t>
              </a:r>
              <a:endParaRPr lang="uk-UA" sz="2800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2319630" y="1349882"/>
              <a:ext cx="504056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b</a:t>
              </a:r>
              <a:endParaRPr lang="uk-UA" sz="28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3326857" y="1345298"/>
              <a:ext cx="504056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endParaRPr lang="uk-UA" sz="2800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3326857" y="145555"/>
              <a:ext cx="504056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</a:t>
              </a:r>
              <a:endParaRPr lang="uk-UA" sz="28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1259632" y="131161"/>
              <a:ext cx="504056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e</a:t>
              </a:r>
              <a:endParaRPr lang="uk-UA" sz="2800" dirty="0"/>
            </a:p>
          </p:txBody>
        </p:sp>
        <p:cxnSp>
          <p:nvCxnSpPr>
            <p:cNvPr id="10" name="Прямая соединительная линия 9"/>
            <p:cNvCxnSpPr>
              <a:stCxn id="8" idx="6"/>
              <a:endCxn id="7" idx="2"/>
            </p:cNvCxnSpPr>
            <p:nvPr/>
          </p:nvCxnSpPr>
          <p:spPr>
            <a:xfrm>
              <a:off x="1763688" y="383189"/>
              <a:ext cx="1563169" cy="143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4"/>
              <a:endCxn id="4" idx="0"/>
            </p:cNvCxnSpPr>
            <p:nvPr/>
          </p:nvCxnSpPr>
          <p:spPr>
            <a:xfrm>
              <a:off x="1511660" y="635217"/>
              <a:ext cx="0" cy="7100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4" idx="6"/>
              <a:endCxn id="5" idx="2"/>
            </p:cNvCxnSpPr>
            <p:nvPr/>
          </p:nvCxnSpPr>
          <p:spPr>
            <a:xfrm>
              <a:off x="1763688" y="1597326"/>
              <a:ext cx="555942" cy="4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5" idx="6"/>
              <a:endCxn id="6" idx="2"/>
            </p:cNvCxnSpPr>
            <p:nvPr/>
          </p:nvCxnSpPr>
          <p:spPr>
            <a:xfrm flipV="1">
              <a:off x="2823686" y="1597326"/>
              <a:ext cx="503171" cy="4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7" idx="4"/>
              <a:endCxn id="6" idx="0"/>
            </p:cNvCxnSpPr>
            <p:nvPr/>
          </p:nvCxnSpPr>
          <p:spPr>
            <a:xfrm>
              <a:off x="3578885" y="649611"/>
              <a:ext cx="0" cy="695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3"/>
              <a:endCxn id="5" idx="0"/>
            </p:cNvCxnSpPr>
            <p:nvPr/>
          </p:nvCxnSpPr>
          <p:spPr>
            <a:xfrm flipH="1">
              <a:off x="2571658" y="575794"/>
              <a:ext cx="829016" cy="774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5"/>
              <a:endCxn id="5" idx="0"/>
            </p:cNvCxnSpPr>
            <p:nvPr/>
          </p:nvCxnSpPr>
          <p:spPr>
            <a:xfrm>
              <a:off x="1689871" y="561400"/>
              <a:ext cx="881787" cy="788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521246" y="-6007"/>
            <a:ext cx="21224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u="sng" dirty="0" smtClean="0"/>
              <a:t>Кольори</a:t>
            </a:r>
          </a:p>
          <a:p>
            <a:r>
              <a:rPr lang="uk-UA" sz="2800" dirty="0" smtClean="0"/>
              <a:t>1- червоний</a:t>
            </a:r>
          </a:p>
          <a:p>
            <a:r>
              <a:rPr lang="uk-UA" sz="2800" dirty="0" smtClean="0"/>
              <a:t>2 – синій</a:t>
            </a:r>
          </a:p>
          <a:p>
            <a:r>
              <a:rPr lang="uk-UA" sz="2800" dirty="0" smtClean="0"/>
              <a:t>3- зелений</a:t>
            </a:r>
            <a:endParaRPr lang="uk-UA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898186" y="199332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- червоний</a:t>
            </a:r>
            <a:endParaRPr lang="uk-UA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870050" y="951057"/>
            <a:ext cx="1888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– червоний</a:t>
            </a:r>
          </a:p>
          <a:p>
            <a:r>
              <a:rPr lang="en-US" sz="2400" dirty="0" smtClean="0"/>
              <a:t>b</a:t>
            </a:r>
            <a:r>
              <a:rPr lang="uk-UA" sz="2400" dirty="0" smtClean="0"/>
              <a:t> - синій</a:t>
            </a:r>
            <a:endParaRPr lang="uk-UA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040513" y="2488390"/>
            <a:ext cx="18886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– червоний</a:t>
            </a:r>
          </a:p>
          <a:p>
            <a:r>
              <a:rPr lang="en-US" sz="2400" dirty="0" smtClean="0"/>
              <a:t>b</a:t>
            </a:r>
            <a:r>
              <a:rPr lang="uk-UA" sz="2400" dirty="0" smtClean="0"/>
              <a:t> – синій</a:t>
            </a:r>
          </a:p>
          <a:p>
            <a:r>
              <a:rPr lang="uk-UA" sz="2400" dirty="0" smtClean="0"/>
              <a:t>с - червоний</a:t>
            </a:r>
            <a:endParaRPr lang="uk-UA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048465" y="4060523"/>
            <a:ext cx="1888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– червоний</a:t>
            </a:r>
          </a:p>
          <a:p>
            <a:r>
              <a:rPr lang="en-US" sz="2400" dirty="0" smtClean="0"/>
              <a:t>b</a:t>
            </a:r>
            <a:r>
              <a:rPr lang="uk-UA" sz="2400" dirty="0" smtClean="0"/>
              <a:t> – синій</a:t>
            </a:r>
          </a:p>
          <a:p>
            <a:r>
              <a:rPr lang="uk-UA" sz="2400" dirty="0" smtClean="0"/>
              <a:t>с – червоний</a:t>
            </a:r>
          </a:p>
          <a:p>
            <a:r>
              <a:rPr lang="en-US" sz="2400" dirty="0" smtClean="0"/>
              <a:t>d</a:t>
            </a:r>
            <a:r>
              <a:rPr lang="uk-UA" sz="2400" dirty="0" smtClean="0"/>
              <a:t> – зелений</a:t>
            </a:r>
            <a:endParaRPr lang="uk-UA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047245" y="1948686"/>
            <a:ext cx="18886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– червоний</a:t>
            </a:r>
          </a:p>
          <a:p>
            <a:r>
              <a:rPr lang="en-US" sz="2400" dirty="0" smtClean="0"/>
              <a:t>b</a:t>
            </a:r>
            <a:r>
              <a:rPr lang="uk-UA" sz="2400" dirty="0" smtClean="0"/>
              <a:t> – синій</a:t>
            </a:r>
          </a:p>
          <a:p>
            <a:r>
              <a:rPr lang="uk-UA" sz="2400" dirty="0" smtClean="0"/>
              <a:t>с - зелений</a:t>
            </a:r>
            <a:endParaRPr lang="uk-UA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47244" y="3196651"/>
            <a:ext cx="1888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– червоний</a:t>
            </a:r>
          </a:p>
          <a:p>
            <a:r>
              <a:rPr lang="en-US" sz="2400" dirty="0" smtClean="0"/>
              <a:t>b</a:t>
            </a:r>
            <a:r>
              <a:rPr lang="uk-UA" sz="2400" dirty="0" smtClean="0"/>
              <a:t> – синій</a:t>
            </a:r>
          </a:p>
          <a:p>
            <a:r>
              <a:rPr lang="uk-UA" sz="2400" dirty="0" smtClean="0"/>
              <a:t>с – зелений</a:t>
            </a:r>
          </a:p>
          <a:p>
            <a:r>
              <a:rPr lang="en-US" sz="2400" dirty="0" smtClean="0"/>
              <a:t>d</a:t>
            </a:r>
            <a:r>
              <a:rPr lang="uk-UA" sz="2400" dirty="0" smtClean="0"/>
              <a:t> – червоний</a:t>
            </a:r>
            <a:endParaRPr lang="uk-UA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55146" y="4919008"/>
            <a:ext cx="18950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а – червоний</a:t>
            </a:r>
          </a:p>
          <a:p>
            <a:r>
              <a:rPr lang="en-US" sz="2400" dirty="0" smtClean="0"/>
              <a:t>b</a:t>
            </a:r>
            <a:r>
              <a:rPr lang="uk-UA" sz="2400" dirty="0" smtClean="0"/>
              <a:t> – синій</a:t>
            </a:r>
          </a:p>
          <a:p>
            <a:r>
              <a:rPr lang="uk-UA" sz="2400" dirty="0" smtClean="0"/>
              <a:t>с – зелений</a:t>
            </a:r>
          </a:p>
          <a:p>
            <a:r>
              <a:rPr lang="en-US" sz="2400" dirty="0" smtClean="0"/>
              <a:t>d</a:t>
            </a:r>
            <a:r>
              <a:rPr lang="uk-UA" sz="2400" dirty="0" smtClean="0"/>
              <a:t> – червоний</a:t>
            </a:r>
          </a:p>
          <a:p>
            <a:r>
              <a:rPr lang="uk-UA" sz="2400" dirty="0" smtClean="0"/>
              <a:t>е - зелений</a:t>
            </a:r>
            <a:endParaRPr lang="uk-UA" sz="2400" dirty="0"/>
          </a:p>
        </p:txBody>
      </p:sp>
      <p:cxnSp>
        <p:nvCxnSpPr>
          <p:cNvPr id="36" name="Прямая соединительная линия 35"/>
          <p:cNvCxnSpPr>
            <a:stCxn id="25" idx="2"/>
            <a:endCxn id="26" idx="0"/>
          </p:cNvCxnSpPr>
          <p:nvPr/>
        </p:nvCxnSpPr>
        <p:spPr>
          <a:xfrm flipH="1">
            <a:off x="6814380" y="660997"/>
            <a:ext cx="4090" cy="29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27" idx="0"/>
          </p:cNvCxnSpPr>
          <p:nvPr/>
        </p:nvCxnSpPr>
        <p:spPr>
          <a:xfrm flipH="1">
            <a:off x="4984843" y="1782054"/>
            <a:ext cx="1675389" cy="706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29" idx="0"/>
          </p:cNvCxnSpPr>
          <p:nvPr/>
        </p:nvCxnSpPr>
        <p:spPr>
          <a:xfrm>
            <a:off x="6660232" y="1809875"/>
            <a:ext cx="1331343" cy="13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7" idx="2"/>
            <a:endCxn id="28" idx="0"/>
          </p:cNvCxnSpPr>
          <p:nvPr/>
        </p:nvCxnSpPr>
        <p:spPr>
          <a:xfrm>
            <a:off x="4984843" y="3688719"/>
            <a:ext cx="7952" cy="37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991573" y="3050539"/>
            <a:ext cx="2" cy="283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0" idx="2"/>
          </p:cNvCxnSpPr>
          <p:nvPr/>
        </p:nvCxnSpPr>
        <p:spPr>
          <a:xfrm flipH="1">
            <a:off x="7991573" y="4766311"/>
            <a:ext cx="1" cy="246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242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Лекція 8.  Пошук з поверненням (бектрекінг)</vt:lpstr>
      <vt:lpstr>§1 Постановка задачі</vt:lpstr>
      <vt:lpstr>Презентация PowerPoint</vt:lpstr>
      <vt:lpstr>Презентация PowerPoint</vt:lpstr>
      <vt:lpstr>§2 Знаходження гамільтонових циклів у графі</vt:lpstr>
      <vt:lpstr>Презентация PowerPoint</vt:lpstr>
      <vt:lpstr>§3 Розфарбування графа в n кольорів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8.  Пошук з поверненням</dc:title>
  <dc:creator>Admin</dc:creator>
  <cp:lastModifiedBy>Admin</cp:lastModifiedBy>
  <cp:revision>12</cp:revision>
  <dcterms:created xsi:type="dcterms:W3CDTF">2017-10-28T07:02:11Z</dcterms:created>
  <dcterms:modified xsi:type="dcterms:W3CDTF">2017-10-28T07:01:16Z</dcterms:modified>
</cp:coreProperties>
</file>