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A8EE12-9ADB-4040-8622-E5F33AA18D75}" type="datetimeFigureOut">
              <a:rPr lang="uk-UA" smtClean="0"/>
              <a:t>28.10.2017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44CF6B-E835-4467-9F93-AAA2CF8E924C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428868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5400" b="1" i="1" dirty="0" smtClean="0"/>
              <a:t>Лекція </a:t>
            </a:r>
            <a:r>
              <a:rPr lang="en-US" sz="5400" b="1" i="1" dirty="0" smtClean="0"/>
              <a:t>7</a:t>
            </a:r>
            <a:r>
              <a:rPr lang="uk-UA" sz="5400" b="1" i="1" dirty="0" smtClean="0"/>
              <a:t>. 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uk-UA" sz="5400" b="1" i="1" dirty="0" smtClean="0"/>
              <a:t>Пошук найкоротшого шляху в графі</a:t>
            </a:r>
            <a:endParaRPr lang="uk-UA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3</a:t>
            </a:r>
            <a:r>
              <a:rPr lang="uk-UA" b="1" dirty="0" smtClean="0"/>
              <a:t> </a:t>
            </a:r>
            <a:r>
              <a:rPr lang="uk-UA" b="1" dirty="0" smtClean="0"/>
              <a:t>Алгоритм </a:t>
            </a:r>
            <a:r>
              <a:rPr lang="uk-UA" b="1" dirty="0" err="1" smtClean="0"/>
              <a:t>Флойда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539116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Алгоритм </a:t>
            </a:r>
            <a:r>
              <a:rPr lang="uk-UA" dirty="0" err="1" smtClean="0"/>
              <a:t>Флойда</a:t>
            </a:r>
            <a:r>
              <a:rPr lang="uk-UA" dirty="0" smtClean="0"/>
              <a:t> – алгоритм пошуку </a:t>
            </a:r>
            <a:r>
              <a:rPr lang="uk-UA" dirty="0" smtClean="0"/>
              <a:t>в графі найкоротших шляхів між кожною парою вершин.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В </a:t>
            </a:r>
            <a:r>
              <a:rPr lang="uk-UA" dirty="0" smtClean="0"/>
              <a:t>алгоритмі </a:t>
            </a:r>
            <a:r>
              <a:rPr lang="uk-UA" dirty="0" err="1" smtClean="0"/>
              <a:t>Флойда</a:t>
            </a:r>
            <a:r>
              <a:rPr lang="uk-UA" dirty="0" smtClean="0"/>
              <a:t> для довжин дуг дозволені від'ємні значення, проте не дозволена наявність циклів від'ємної довжини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 smtClean="0"/>
              <a:t>Використовує матрицю суміжності ваг та матрицю маршрутів.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/>
              <a:t>Ідея алгоритму </a:t>
            </a:r>
            <a:r>
              <a:rPr lang="uk-UA" dirty="0" err="1" smtClean="0"/>
              <a:t>Флойда</a:t>
            </a:r>
            <a:r>
              <a:rPr lang="uk-UA" dirty="0" smtClean="0"/>
              <a:t>:</a:t>
            </a:r>
          </a:p>
          <a:p>
            <a:pPr algn="just">
              <a:buNone/>
            </a:pPr>
            <a:r>
              <a:rPr lang="uk-UA" dirty="0" smtClean="0"/>
              <a:t>Припустимо</a:t>
            </a:r>
            <a:r>
              <a:rPr lang="uk-UA" dirty="0" smtClean="0"/>
              <a:t>, що нам відомі:</a:t>
            </a:r>
          </a:p>
          <a:p>
            <a:pPr lvl="0" algn="just">
              <a:buNone/>
            </a:pPr>
            <a:r>
              <a:rPr lang="uk-UA" dirty="0" smtClean="0"/>
              <a:t>1) найкоротший </a:t>
            </a:r>
            <a:r>
              <a:rPr lang="uk-UA" dirty="0" smtClean="0"/>
              <a:t>шлях з вершини 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у вершину</a:t>
            </a:r>
            <a:r>
              <a:rPr lang="en-US" dirty="0" smtClean="0"/>
              <a:t> k</a:t>
            </a:r>
            <a:r>
              <a:rPr lang="uk-UA" dirty="0" smtClean="0"/>
              <a:t> </a:t>
            </a:r>
            <a:r>
              <a:rPr lang="uk-UA" dirty="0" smtClean="0"/>
              <a:t>, в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dirty="0" smtClean="0"/>
              <a:t>вершин;</a:t>
            </a:r>
          </a:p>
          <a:p>
            <a:pPr lvl="0" algn="just">
              <a:buNone/>
            </a:pPr>
            <a:r>
              <a:rPr lang="uk-UA" dirty="0" smtClean="0"/>
              <a:t>2) найкоротший </a:t>
            </a:r>
            <a:r>
              <a:rPr lang="uk-UA" dirty="0" smtClean="0"/>
              <a:t>шлях з вершини </a:t>
            </a:r>
            <a:r>
              <a:rPr lang="en-US" dirty="0" smtClean="0"/>
              <a:t>k</a:t>
            </a:r>
            <a:r>
              <a:rPr lang="uk-UA" dirty="0" smtClean="0"/>
              <a:t> </a:t>
            </a:r>
            <a:r>
              <a:rPr lang="uk-UA" dirty="0" smtClean="0"/>
              <a:t>у </a:t>
            </a:r>
            <a:r>
              <a:rPr lang="uk-UA" dirty="0" smtClean="0"/>
              <a:t>вершину</a:t>
            </a:r>
            <a:r>
              <a:rPr lang="en-US" dirty="0" smtClean="0"/>
              <a:t> </a:t>
            </a:r>
            <a:r>
              <a:rPr lang="en-US" i="1" dirty="0" smtClean="0"/>
              <a:t>j</a:t>
            </a:r>
            <a:r>
              <a:rPr lang="uk-UA" i="1" dirty="0" smtClean="0"/>
              <a:t> </a:t>
            </a:r>
            <a:r>
              <a:rPr lang="uk-UA" dirty="0" smtClean="0"/>
              <a:t>, у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dirty="0" smtClean="0"/>
              <a:t>вершин</a:t>
            </a:r>
            <a:r>
              <a:rPr lang="uk-UA" dirty="0" smtClean="0"/>
              <a:t>;</a:t>
            </a:r>
          </a:p>
          <a:p>
            <a:pPr lvl="0" algn="just">
              <a:buNone/>
            </a:pPr>
            <a:r>
              <a:rPr lang="uk-UA" dirty="0" smtClean="0"/>
              <a:t>3) найкоротший </a:t>
            </a:r>
            <a:r>
              <a:rPr lang="uk-UA" dirty="0" smtClean="0"/>
              <a:t>шлях з вершини 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у </a:t>
            </a:r>
            <a:r>
              <a:rPr lang="uk-UA" dirty="0" smtClean="0"/>
              <a:t>вершину </a:t>
            </a:r>
            <a:r>
              <a:rPr lang="en-US" i="1" dirty="0" smtClean="0"/>
              <a:t>j</a:t>
            </a:r>
            <a:r>
              <a:rPr lang="uk-UA" dirty="0" smtClean="0"/>
              <a:t>, </a:t>
            </a:r>
            <a:r>
              <a:rPr lang="uk-UA" dirty="0" smtClean="0"/>
              <a:t>у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dirty="0" smtClean="0"/>
              <a:t>вершин.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Оскільки </a:t>
            </a:r>
            <a:r>
              <a:rPr lang="uk-UA" dirty="0" smtClean="0"/>
              <a:t>за припущенням граф </a:t>
            </a:r>
            <a:r>
              <a:rPr lang="en-US" dirty="0" smtClean="0"/>
              <a:t>G</a:t>
            </a:r>
            <a:r>
              <a:rPr lang="uk-UA" dirty="0" smtClean="0"/>
              <a:t> </a:t>
            </a:r>
            <a:r>
              <a:rPr lang="uk-UA" dirty="0" smtClean="0"/>
              <a:t>не містить циклів від'ємної довжини, то один з двох шляхів – шлях 3) або об'єднання шляхів 1) та 2) – є найкоротшим шляхом з вершини </a:t>
            </a:r>
            <a:r>
              <a:rPr lang="en-US" dirty="0" err="1" smtClean="0"/>
              <a:t>i</a:t>
            </a:r>
            <a:r>
              <a:rPr lang="uk-UA" dirty="0" smtClean="0"/>
              <a:t> </a:t>
            </a:r>
            <a:r>
              <a:rPr lang="uk-UA" dirty="0" smtClean="0"/>
              <a:t>у </a:t>
            </a:r>
            <a:r>
              <a:rPr lang="uk-UA" dirty="0" smtClean="0"/>
              <a:t>вершину</a:t>
            </a:r>
            <a:r>
              <a:rPr lang="en-US" dirty="0" smtClean="0"/>
              <a:t> j</a:t>
            </a:r>
            <a:r>
              <a:rPr lang="uk-UA" dirty="0" smtClean="0"/>
              <a:t>, </a:t>
            </a:r>
            <a:r>
              <a:rPr lang="uk-UA" dirty="0" smtClean="0"/>
              <a:t>у якому як внутрішні допускають використання лише перших </a:t>
            </a:r>
            <a:r>
              <a:rPr lang="en-US" dirty="0" smtClean="0"/>
              <a:t>k</a:t>
            </a:r>
            <a:r>
              <a:rPr lang="uk-UA" dirty="0" smtClean="0"/>
              <a:t> вершин</a:t>
            </a:r>
            <a:r>
              <a:rPr lang="uk-UA" dirty="0" smtClean="0"/>
              <a:t>.</a:t>
            </a:r>
          </a:p>
          <a:p>
            <a:pPr algn="just">
              <a:buNone/>
            </a:pPr>
            <a:endParaRPr lang="uk-U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428991" y="6143644"/>
          <a:ext cx="5421779" cy="714356"/>
        </p:xfrm>
        <a:graphic>
          <a:graphicData uri="http://schemas.openxmlformats.org/presentationml/2006/ole">
            <p:oleObj spid="_x0000_s19457" name="Формула" r:id="rId3" imgW="28194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9286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Приклад.</a:t>
            </a:r>
            <a:r>
              <a:rPr lang="uk-UA" dirty="0" smtClean="0"/>
              <a:t> Знайти найкоротший шлях </a:t>
            </a:r>
            <a:r>
              <a:rPr lang="uk-UA" dirty="0" smtClean="0"/>
              <a:t>між всіма парами вершин.</a:t>
            </a:r>
            <a:endParaRPr lang="uk-UA" dirty="0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2428860" y="1000107"/>
            <a:ext cx="4643470" cy="2876837"/>
            <a:chOff x="3037" y="3730"/>
            <a:chExt cx="3320" cy="2631"/>
          </a:xfrm>
        </p:grpSpPr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3472" y="4139"/>
              <a:ext cx="1260" cy="12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360"/>
                </a:cxn>
                <a:cxn ang="0">
                  <a:pos x="1260" y="1260"/>
                </a:cxn>
              </a:cxnLst>
              <a:rect l="0" t="0" r="r" b="b"/>
              <a:pathLst>
                <a:path w="1260" h="1260">
                  <a:moveTo>
                    <a:pt x="0" y="0"/>
                  </a:moveTo>
                  <a:cubicBezTo>
                    <a:pt x="255" y="75"/>
                    <a:pt x="510" y="150"/>
                    <a:pt x="720" y="360"/>
                  </a:cubicBezTo>
                  <a:cubicBezTo>
                    <a:pt x="930" y="570"/>
                    <a:pt x="1095" y="915"/>
                    <a:pt x="126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812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4728" y="4133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flipH="1">
              <a:off x="3407" y="4211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317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311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461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455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3177" y="537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117" y="527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4557" y="5270"/>
              <a:ext cx="540" cy="540"/>
              <a:chOff x="5653" y="15828"/>
              <a:chExt cx="540" cy="540"/>
            </a:xfrm>
          </p:grpSpPr>
          <p:sp>
            <p:nvSpPr>
              <p:cNvPr id="24599" name="Oval 23"/>
              <p:cNvSpPr>
                <a:spLocks noChangeArrowheads="1"/>
              </p:cNvSpPr>
              <p:nvPr/>
            </p:nvSpPr>
            <p:spPr bwMode="auto">
              <a:xfrm>
                <a:off x="571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8" name="Text Box 22"/>
              <p:cNvSpPr txBox="1">
                <a:spLocks noChangeArrowheads="1"/>
              </p:cNvSpPr>
              <p:nvPr/>
            </p:nvSpPr>
            <p:spPr bwMode="auto">
              <a:xfrm>
                <a:off x="565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5817" y="5270"/>
              <a:ext cx="540" cy="540"/>
              <a:chOff x="6913" y="15828"/>
              <a:chExt cx="540" cy="540"/>
            </a:xfrm>
          </p:grpSpPr>
          <p:sp>
            <p:nvSpPr>
              <p:cNvPr id="24596" name="Oval 20"/>
              <p:cNvSpPr>
                <a:spLocks noChangeArrowheads="1"/>
              </p:cNvSpPr>
              <p:nvPr/>
            </p:nvSpPr>
            <p:spPr bwMode="auto">
              <a:xfrm>
                <a:off x="697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5" name="Text Box 19"/>
              <p:cNvSpPr txBox="1">
                <a:spLocks noChangeArrowheads="1"/>
              </p:cNvSpPr>
              <p:nvPr/>
            </p:nvSpPr>
            <p:spPr bwMode="auto">
              <a:xfrm>
                <a:off x="691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3357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4783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3037" y="459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837" y="37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4774" y="464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277" y="54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803" y="5167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3350" y="496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956" y="412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5113" y="4319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3524" y="4085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3524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3470" y="5710"/>
              <a:ext cx="1260" cy="180"/>
            </a:xfrm>
            <a:custGeom>
              <a:avLst/>
              <a:gdLst/>
              <a:ahLst/>
              <a:cxnLst>
                <a:cxn ang="0">
                  <a:pos x="1080" y="0"/>
                </a:cxn>
                <a:cxn ang="0">
                  <a:pos x="540" y="180"/>
                </a:cxn>
                <a:cxn ang="0">
                  <a:pos x="0" y="0"/>
                </a:cxn>
              </a:cxnLst>
              <a:rect l="0" t="0" r="r" b="b"/>
              <a:pathLst>
                <a:path w="1080" h="180">
                  <a:moveTo>
                    <a:pt x="1080" y="0"/>
                  </a:moveTo>
                  <a:cubicBezTo>
                    <a:pt x="900" y="90"/>
                    <a:pt x="720" y="180"/>
                    <a:pt x="540" y="180"/>
                  </a:cubicBezTo>
                  <a:cubicBezTo>
                    <a:pt x="360" y="180"/>
                    <a:pt x="180" y="9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803" y="582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79" name="Freeform 3"/>
            <p:cNvSpPr>
              <a:spLocks/>
            </p:cNvSpPr>
            <p:nvPr/>
          </p:nvSpPr>
          <p:spPr bwMode="auto">
            <a:xfrm rot="-186548">
              <a:off x="3521" y="4202"/>
              <a:ext cx="1080" cy="1260"/>
            </a:xfrm>
            <a:custGeom>
              <a:avLst/>
              <a:gdLst/>
              <a:ahLst/>
              <a:cxnLst>
                <a:cxn ang="0">
                  <a:pos x="1080" y="1260"/>
                </a:cxn>
                <a:cxn ang="0">
                  <a:pos x="540" y="900"/>
                </a:cxn>
                <a:cxn ang="0">
                  <a:pos x="0" y="0"/>
                </a:cxn>
              </a:cxnLst>
              <a:rect l="0" t="0" r="r" b="b"/>
              <a:pathLst>
                <a:path w="1080" h="1260">
                  <a:moveTo>
                    <a:pt x="1080" y="1260"/>
                  </a:moveTo>
                  <a:cubicBezTo>
                    <a:pt x="900" y="1185"/>
                    <a:pt x="720" y="1110"/>
                    <a:pt x="540" y="900"/>
                  </a:cubicBezTo>
                  <a:cubicBezTo>
                    <a:pt x="360" y="690"/>
                    <a:pt x="180" y="3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4212" y="497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1538" y="3643314"/>
            <a:ext cx="3880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 smtClean="0"/>
              <a:t>суміжності</a:t>
            </a:r>
            <a:r>
              <a:rPr lang="ru-RU" sz="2800" dirty="0" smtClean="0"/>
              <a:t> ваг</a:t>
            </a:r>
            <a:endParaRPr lang="uk-UA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429256" y="3643314"/>
            <a:ext cx="3119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/>
              <a:t>маршру</a:t>
            </a:r>
            <a:r>
              <a:rPr lang="uk-UA" sz="2800" dirty="0" err="1"/>
              <a:t>ів</a:t>
            </a:r>
            <a:endParaRPr lang="uk-UA" sz="2800" dirty="0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7" name="Object 51"/>
          <p:cNvGraphicFramePr>
            <a:graphicFrameLocks noChangeAspect="1"/>
          </p:cNvGraphicFramePr>
          <p:nvPr/>
        </p:nvGraphicFramePr>
        <p:xfrm>
          <a:off x="1017873" y="4071943"/>
          <a:ext cx="3738277" cy="2571746"/>
        </p:xfrm>
        <a:graphic>
          <a:graphicData uri="http://schemas.openxmlformats.org/presentationml/2006/ole">
            <p:oleObj spid="_x0000_s24627" name="Формула" r:id="rId3" imgW="2031840" imgH="1396800" progId="Equation.3">
              <p:embed/>
            </p:oleObj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>
            <a:off x="1571604" y="471488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14348" y="557214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9" name="Object 53"/>
          <p:cNvGraphicFramePr>
            <a:graphicFrameLocks noChangeAspect="1"/>
          </p:cNvGraphicFramePr>
          <p:nvPr/>
        </p:nvGraphicFramePr>
        <p:xfrm>
          <a:off x="5429256" y="4071942"/>
          <a:ext cx="3071834" cy="2580341"/>
        </p:xfrm>
        <a:graphic>
          <a:graphicData uri="http://schemas.openxmlformats.org/presentationml/2006/ole">
            <p:oleObj spid="_x0000_s24629" name="Формула" r:id="rId4" imgW="1663700" imgH="1397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071539" y="0"/>
          <a:ext cx="3414104" cy="2214554"/>
        </p:xfrm>
        <a:graphic>
          <a:graphicData uri="http://schemas.openxmlformats.org/presentationml/2006/ole">
            <p:oleObj spid="_x0000_s25601" name="Формула" r:id="rId3" imgW="1765080" imgH="1143000" progId="Equation.3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429256" y="0"/>
          <a:ext cx="2071702" cy="2071702"/>
        </p:xfrm>
        <a:graphic>
          <a:graphicData uri="http://schemas.openxmlformats.org/presentationml/2006/ole">
            <p:oleObj spid="_x0000_s25603" name="Формула" r:id="rId4" imgW="1143000" imgH="11430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2976" y="64291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6580" y="1070776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022350" y="2357438"/>
          <a:ext cx="3494088" cy="2214562"/>
        </p:xfrm>
        <a:graphic>
          <a:graphicData uri="http://schemas.openxmlformats.org/presentationml/2006/ole">
            <p:oleObj spid="_x0000_s25605" name="Формула" r:id="rId5" imgW="1803240" imgH="1143000" progId="Equation.3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343525" y="2143125"/>
          <a:ext cx="2387600" cy="2214563"/>
        </p:xfrm>
        <a:graphic>
          <a:graphicData uri="http://schemas.openxmlformats.org/presentationml/2006/ole">
            <p:oleObj spid="_x0000_s25607" name="Формула" r:id="rId6" imgW="1231560" imgH="1143000" progId="Equation.3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17600" y="4643438"/>
          <a:ext cx="3517900" cy="2214562"/>
        </p:xfrm>
        <a:graphic>
          <a:graphicData uri="http://schemas.openxmlformats.org/presentationml/2006/ole">
            <p:oleObj spid="_x0000_s25609" name="Формула" r:id="rId7" imgW="1815840" imgH="114300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142976" y="3429000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357290" y="350043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57290" y="621508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21649" y="5750723"/>
            <a:ext cx="22145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5499100" y="4643438"/>
          <a:ext cx="2362200" cy="2214562"/>
        </p:xfrm>
        <a:graphic>
          <a:graphicData uri="http://schemas.openxmlformats.org/presentationml/2006/ole">
            <p:oleObj spid="_x0000_s25611" name="Формула" r:id="rId8" imgW="121896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227138" y="214313"/>
          <a:ext cx="3611168" cy="2214555"/>
        </p:xfrm>
        <a:graphic>
          <a:graphicData uri="http://schemas.openxmlformats.org/presentationml/2006/ole">
            <p:oleObj spid="_x0000_s26625" name="Формула" r:id="rId3" imgW="1866600" imgH="1143000" progId="Equation.3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214942" y="214290"/>
          <a:ext cx="2387647" cy="2214555"/>
        </p:xfrm>
        <a:graphic>
          <a:graphicData uri="http://schemas.openxmlformats.org/presentationml/2006/ole">
            <p:oleObj spid="_x0000_s26627" name="Формула" r:id="rId4" imgW="1231560" imgH="11430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309688" y="3214688"/>
          <a:ext cx="2884487" cy="2214562"/>
        </p:xfrm>
        <a:graphic>
          <a:graphicData uri="http://schemas.openxmlformats.org/presentationml/2006/ole">
            <p:oleObj spid="_x0000_s26629" name="Формула" r:id="rId5" imgW="1485720" imgH="1143000" progId="Equation.3">
              <p:embed/>
            </p:oleObj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357818" y="3071810"/>
          <a:ext cx="2286016" cy="2286016"/>
        </p:xfrm>
        <a:graphic>
          <a:graphicData uri="http://schemas.openxmlformats.org/presentationml/2006/ole">
            <p:oleObj spid="_x0000_s26631" name="Формула" r:id="rId6" imgW="1143000" imgH="11430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57290" y="2643182"/>
            <a:ext cx="1866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Відповідь: </a:t>
            </a:r>
            <a:endParaRPr lang="uk-UA" sz="28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93153" y="1321567"/>
            <a:ext cx="228599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28728" y="221455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72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1</a:t>
            </a:r>
            <a:r>
              <a:rPr lang="uk-UA" b="1" dirty="0" smtClean="0"/>
              <a:t> Постановка задачі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52482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i="1" dirty="0" smtClean="0"/>
              <a:t>Задача про найкоротший шлях</a:t>
            </a:r>
            <a:r>
              <a:rPr lang="uk-UA" dirty="0" smtClean="0"/>
              <a:t> полягає у знаходженні найкоротшого шляху від заданої початкової вершини </a:t>
            </a:r>
            <a:r>
              <a:rPr lang="uk-UA" i="1" dirty="0" smtClean="0"/>
              <a:t>а</a:t>
            </a:r>
            <a:r>
              <a:rPr lang="uk-UA" dirty="0" smtClean="0"/>
              <a:t> до заданої вершини </a:t>
            </a:r>
            <a:r>
              <a:rPr lang="en-US" i="1" dirty="0" smtClean="0"/>
              <a:t>z</a:t>
            </a:r>
            <a:r>
              <a:rPr lang="uk-UA" dirty="0" smtClean="0"/>
              <a:t>.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Наступні дві задачі є безпосередніми узагальненнями сформульованої задачі про найкоротший шлях.</a:t>
            </a:r>
          </a:p>
          <a:p>
            <a:pPr algn="just">
              <a:buNone/>
            </a:pPr>
            <a:r>
              <a:rPr lang="uk-UA" dirty="0" smtClean="0"/>
              <a:t>1.	Для заданої початкової вершини  знайти найкоротші шляхи від </a:t>
            </a:r>
            <a:r>
              <a:rPr lang="uk-UA" i="1" dirty="0" smtClean="0"/>
              <a:t>а</a:t>
            </a:r>
            <a:r>
              <a:rPr lang="uk-UA" dirty="0" smtClean="0"/>
              <a:t> до всіх інших вершин.</a:t>
            </a:r>
          </a:p>
          <a:p>
            <a:pPr algn="just">
              <a:buNone/>
            </a:pPr>
            <a:r>
              <a:rPr lang="uk-UA" dirty="0" smtClean="0"/>
              <a:t>2.Знайти </a:t>
            </a:r>
            <a:r>
              <a:rPr lang="uk-UA" dirty="0" smtClean="0"/>
              <a:t>найкоротші шляхи між всіма парами вершин</a:t>
            </a:r>
            <a:r>
              <a:rPr lang="uk-UA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Розглянемо два алгоритми. Перший алгоритм розв'язує задачу 1, другий - спеціально призначений для розв'язування задачі 2.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857232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2</a:t>
            </a:r>
            <a:r>
              <a:rPr lang="uk-UA" b="1" dirty="0" smtClean="0"/>
              <a:t> Алгоритм </a:t>
            </a:r>
            <a:r>
              <a:rPr lang="uk-UA" b="1" dirty="0" err="1" smtClean="0"/>
              <a:t>Дейкстри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358214" cy="578647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Найефективнішим </a:t>
            </a:r>
            <a:r>
              <a:rPr lang="uk-UA" dirty="0" smtClean="0"/>
              <a:t>алгоритмом знаходження </a:t>
            </a:r>
            <a:r>
              <a:rPr lang="uk-UA" dirty="0" smtClean="0"/>
              <a:t>довжини найкоротшого шляху від фіксованої вершини до будь-якої іншої є алгоритм, запропонований 1959 р. </a:t>
            </a:r>
            <a:r>
              <a:rPr lang="uk-UA" dirty="0" smtClean="0"/>
              <a:t>нідерландським </a:t>
            </a:r>
            <a:r>
              <a:rPr lang="uk-UA" dirty="0" smtClean="0"/>
              <a:t>математиком Е. </a:t>
            </a:r>
            <a:r>
              <a:rPr lang="uk-UA" dirty="0" err="1" smtClean="0"/>
              <a:t>Дейкстрою</a:t>
            </a:r>
            <a:r>
              <a:rPr lang="uk-UA" dirty="0" smtClean="0"/>
              <a:t> (Е. </a:t>
            </a:r>
            <a:r>
              <a:rPr lang="en-US" dirty="0" err="1" smtClean="0"/>
              <a:t>Dijkstra</a:t>
            </a:r>
            <a:r>
              <a:rPr lang="uk-UA" dirty="0" smtClean="0"/>
              <a:t>).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Цей </a:t>
            </a:r>
            <a:r>
              <a:rPr lang="uk-UA" dirty="0" smtClean="0"/>
              <a:t>алгоритм </a:t>
            </a:r>
            <a:r>
              <a:rPr lang="uk-UA" dirty="0" smtClean="0"/>
              <a:t>застосовується </a:t>
            </a:r>
            <a:r>
              <a:rPr lang="uk-UA" dirty="0" smtClean="0"/>
              <a:t>лише у випадку, коли </a:t>
            </a:r>
            <a:r>
              <a:rPr lang="uk-UA" b="1" dirty="0" smtClean="0"/>
              <a:t>вага кожної дуги </a:t>
            </a:r>
            <a:r>
              <a:rPr lang="uk-UA" b="1" dirty="0" err="1" smtClean="0"/>
              <a:t>додатня</a:t>
            </a:r>
            <a:r>
              <a:rPr lang="uk-UA" dirty="0" smtClean="0"/>
              <a:t>. </a:t>
            </a:r>
          </a:p>
          <a:p>
            <a:pPr algn="just">
              <a:buNone/>
            </a:pPr>
            <a:r>
              <a:rPr lang="uk-UA" dirty="0" smtClean="0"/>
              <a:t>Нехай G</a:t>
            </a:r>
            <a:r>
              <a:rPr lang="uk-UA" dirty="0" smtClean="0"/>
              <a:t>=(V,E</a:t>
            </a:r>
            <a:r>
              <a:rPr lang="uk-UA" dirty="0" smtClean="0"/>
              <a:t>) – орієнтований граф, </a:t>
            </a:r>
            <a:r>
              <a:rPr lang="en-US" i="1" dirty="0" smtClean="0"/>
              <a:t>w</a:t>
            </a:r>
            <a:r>
              <a:rPr lang="ru-RU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i="1" dirty="0" smtClean="0"/>
              <a:t>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ru-RU" dirty="0" smtClean="0"/>
              <a:t>) – вага дуги (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i="1" dirty="0" smtClean="0"/>
              <a:t>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ru-RU" dirty="0" smtClean="0"/>
              <a:t>)</a:t>
            </a:r>
            <a:r>
              <a:rPr lang="uk-UA" dirty="0" smtClean="0"/>
              <a:t> 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 smtClean="0"/>
              <a:t>Пошук мінімального шляху здійснюється </a:t>
            </a:r>
            <a:r>
              <a:rPr lang="uk-UA" dirty="0" smtClean="0"/>
              <a:t>за допомогою присвоювання вершинам міток. Мітки є двох типів - тимчасові й постійні. Вершини з постійними мітками групують у множину М, яку називають </a:t>
            </a:r>
            <a:r>
              <a:rPr lang="uk-UA" i="1" dirty="0" smtClean="0"/>
              <a:t>множиною позначених вершин</a:t>
            </a:r>
            <a:r>
              <a:rPr lang="uk-UA" dirty="0" smtClean="0"/>
              <a:t>. Решта вершин має тимчасові мітки, і множину таких вершин позначають через </a:t>
            </a:r>
            <a:r>
              <a:rPr lang="en-US" dirty="0" smtClean="0"/>
              <a:t>T (T=V\M)</a:t>
            </a:r>
            <a:r>
              <a:rPr lang="uk-UA" dirty="0" smtClean="0"/>
              <a:t>. 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Величина </a:t>
            </a:r>
            <a:r>
              <a:rPr lang="uk-UA" dirty="0" smtClean="0"/>
              <a:t>постійної мітки вершини</a:t>
            </a:r>
            <a:r>
              <a:rPr lang="en-US" dirty="0" smtClean="0"/>
              <a:t> l(v) </a:t>
            </a:r>
            <a:r>
              <a:rPr lang="uk-UA" dirty="0" smtClean="0"/>
              <a:t>дорівнює </a:t>
            </a:r>
            <a:r>
              <a:rPr lang="uk-UA" dirty="0" smtClean="0"/>
              <a:t>довжині найкоротшого шляху від вершини </a:t>
            </a:r>
            <a:r>
              <a:rPr lang="en-US" i="1" dirty="0" smtClean="0"/>
              <a:t>a</a:t>
            </a:r>
            <a:r>
              <a:rPr lang="uk-UA" dirty="0" smtClean="0"/>
              <a:t> </a:t>
            </a:r>
            <a:r>
              <a:rPr lang="uk-UA" dirty="0" smtClean="0"/>
              <a:t>до вершини </a:t>
            </a:r>
            <a:r>
              <a:rPr lang="en-US" i="1" dirty="0" smtClean="0"/>
              <a:t>v</a:t>
            </a:r>
            <a:r>
              <a:rPr lang="uk-UA" dirty="0" smtClean="0"/>
              <a:t>. </a:t>
            </a:r>
            <a:r>
              <a:rPr lang="uk-UA" dirty="0" smtClean="0"/>
              <a:t>Якщо ж мітка  тимчасова, то вона дорівнює довжині найкоротшого шляху, який проходить лише через вершини з постійними мітками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Ф</a:t>
            </a:r>
            <a:r>
              <a:rPr lang="uk-UA" dirty="0" smtClean="0"/>
              <a:t>ормальний </a:t>
            </a:r>
            <a:r>
              <a:rPr lang="uk-UA" dirty="0" smtClean="0"/>
              <a:t>опис алгоритму </a:t>
            </a:r>
            <a:r>
              <a:rPr lang="uk-UA" dirty="0" err="1" smtClean="0"/>
              <a:t>Дейкстри</a:t>
            </a:r>
            <a:r>
              <a:rPr lang="uk-UA" dirty="0" smtClean="0"/>
              <a:t>:</a:t>
            </a:r>
          </a:p>
          <a:p>
            <a:pPr algn="just">
              <a:buNone/>
            </a:pPr>
            <a:r>
              <a:rPr lang="uk-UA" dirty="0" smtClean="0"/>
              <a:t>Крок 1.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Присвоювання початкових значень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 smtClean="0"/>
              <a:t>Виконати </a:t>
            </a:r>
            <a:r>
              <a:rPr lang="en-US" i="1" dirty="0" smtClean="0"/>
              <a:t>l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)=0</a:t>
            </a:r>
            <a:r>
              <a:rPr lang="uk-UA" dirty="0" smtClean="0"/>
              <a:t> </a:t>
            </a:r>
            <a:r>
              <a:rPr lang="uk-UA" dirty="0" smtClean="0"/>
              <a:t>і вважати цю мітку постійною. </a:t>
            </a:r>
            <a:r>
              <a:rPr lang="uk-UA" dirty="0" smtClean="0"/>
              <a:t>Виконати</a:t>
            </a:r>
            <a:r>
              <a:rPr lang="en-US" dirty="0" smtClean="0"/>
              <a:t> l(v)=∞</a:t>
            </a:r>
            <a:r>
              <a:rPr lang="uk-UA" dirty="0" smtClean="0"/>
              <a:t>  </a:t>
            </a:r>
            <a:r>
              <a:rPr lang="uk-UA" dirty="0" smtClean="0"/>
              <a:t>для </a:t>
            </a:r>
            <a:r>
              <a:rPr lang="uk-UA" dirty="0" smtClean="0"/>
              <a:t>всіх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dirty="0" err="1" smtClean="0"/>
              <a:t>≠</a:t>
            </a:r>
            <a:r>
              <a:rPr lang="en-US" i="1" dirty="0" err="1" smtClean="0"/>
              <a:t>a</a:t>
            </a:r>
            <a:r>
              <a:rPr lang="uk-UA" dirty="0" smtClean="0"/>
              <a:t>  </a:t>
            </a:r>
            <a:r>
              <a:rPr lang="uk-UA" dirty="0" smtClean="0"/>
              <a:t>і вважати ці мітки тимчасовими. Виконати </a:t>
            </a:r>
            <a:r>
              <a:rPr lang="en-US" i="1" dirty="0" smtClean="0"/>
              <a:t>x</a:t>
            </a:r>
            <a:r>
              <a:rPr lang="en-US" dirty="0" smtClean="0"/>
              <a:t>=</a:t>
            </a:r>
            <a:r>
              <a:rPr lang="en-US" i="1" dirty="0" smtClean="0"/>
              <a:t>a</a:t>
            </a:r>
            <a:r>
              <a:rPr lang="en-US" dirty="0" smtClean="0"/>
              <a:t>, M={</a:t>
            </a:r>
            <a:r>
              <a:rPr lang="en-US" i="1" dirty="0" smtClean="0"/>
              <a:t>a</a:t>
            </a:r>
            <a:r>
              <a:rPr lang="en-US" dirty="0" smtClean="0"/>
              <a:t>}</a:t>
            </a:r>
            <a:r>
              <a:rPr lang="uk-UA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Крок 2.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Оновлення міток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 smtClean="0"/>
              <a:t>Для кожної вершини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/>
              </a:rPr>
              <a:t>V</a:t>
            </a:r>
            <a:r>
              <a:rPr lang="en-US" dirty="0" smtClean="0">
                <a:sym typeface="Symbol"/>
              </a:rPr>
              <a:t>\M</a:t>
            </a:r>
            <a:r>
              <a:rPr lang="uk-UA" dirty="0" smtClean="0"/>
              <a:t> </a:t>
            </a:r>
            <a:r>
              <a:rPr lang="uk-UA" dirty="0" smtClean="0"/>
              <a:t>замінити мітки: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l(v)=min{ l(v), l(x)+w(</a:t>
            </a:r>
            <a:r>
              <a:rPr lang="en-US" dirty="0" err="1" smtClean="0"/>
              <a:t>x,v</a:t>
            </a:r>
            <a:r>
              <a:rPr lang="en-US" dirty="0" smtClean="0"/>
              <a:t>) }</a:t>
            </a:r>
            <a:r>
              <a:rPr lang="uk-UA" dirty="0" smtClean="0"/>
              <a:t>,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тобто оновлювати тимчасові мітки вершин, у які з вершини </a:t>
            </a:r>
            <a:r>
              <a:rPr lang="en-US" i="1" dirty="0" smtClean="0"/>
              <a:t>x</a:t>
            </a:r>
            <a:r>
              <a:rPr lang="uk-UA" dirty="0" smtClean="0"/>
              <a:t> </a:t>
            </a:r>
            <a:r>
              <a:rPr lang="uk-UA" dirty="0" smtClean="0"/>
              <a:t>іде дуга.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Крок 3.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Перетворення мітки у постійну. </a:t>
            </a:r>
            <a:r>
              <a:rPr lang="uk-UA" dirty="0" smtClean="0"/>
              <a:t>Серед усіх вершин з тимчасовими мітками знайти вершину з мінімальною міткою, тобто знайти вершину </a:t>
            </a:r>
            <a:r>
              <a:rPr lang="en-US" i="1" dirty="0" smtClean="0"/>
              <a:t>v</a:t>
            </a:r>
            <a:r>
              <a:rPr lang="uk-UA" dirty="0" smtClean="0"/>
              <a:t>* </a:t>
            </a:r>
            <a:r>
              <a:rPr lang="uk-UA" dirty="0" smtClean="0"/>
              <a:t>з умови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l(v*)=min l(v),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/>
              </a:rPr>
              <a:t>T</a:t>
            </a:r>
            <a:r>
              <a:rPr lang="en-US" dirty="0" smtClean="0">
                <a:sym typeface="Symbol"/>
              </a:rPr>
              <a:t>,   </a:t>
            </a:r>
            <a:r>
              <a:rPr lang="en-US" dirty="0" smtClean="0"/>
              <a:t>T=V\M.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Крок 4. </a:t>
            </a:r>
            <a:r>
              <a:rPr lang="uk-UA" dirty="0" smtClean="0"/>
              <a:t>Вважати </a:t>
            </a:r>
            <a:r>
              <a:rPr lang="uk-UA" dirty="0" smtClean="0"/>
              <a:t>мітку вершини </a:t>
            </a:r>
            <a:r>
              <a:rPr lang="en-US" i="1" dirty="0" smtClean="0"/>
              <a:t>v</a:t>
            </a:r>
            <a:r>
              <a:rPr lang="uk-UA" dirty="0" smtClean="0"/>
              <a:t>*</a:t>
            </a:r>
            <a:r>
              <a:rPr lang="uk-UA" dirty="0" smtClean="0"/>
              <a:t> </a:t>
            </a:r>
            <a:r>
              <a:rPr lang="uk-UA" dirty="0" smtClean="0"/>
              <a:t>постійною і покласти </a:t>
            </a:r>
            <a:r>
              <a:rPr lang="uk-UA" dirty="0" smtClean="0"/>
              <a:t>М=М</a:t>
            </a:r>
            <a:r>
              <a:rPr lang="uk-UA" dirty="0" smtClean="0">
                <a:sym typeface="Symbol"/>
              </a:rPr>
              <a:t></a:t>
            </a:r>
            <a:r>
              <a:rPr lang="en-US" i="1" dirty="0" smtClean="0"/>
              <a:t> v</a:t>
            </a:r>
            <a:r>
              <a:rPr lang="uk-UA" dirty="0" smtClean="0"/>
              <a:t>*, х=</a:t>
            </a:r>
            <a:r>
              <a:rPr lang="en-US" i="1" dirty="0" smtClean="0"/>
              <a:t> v</a:t>
            </a:r>
            <a:r>
              <a:rPr lang="uk-UA" dirty="0" smtClean="0"/>
              <a:t>*</a:t>
            </a:r>
            <a:r>
              <a:rPr lang="uk-UA" dirty="0" smtClean="0"/>
              <a:t> . </a:t>
            </a:r>
          </a:p>
          <a:p>
            <a:pPr algn="just">
              <a:buNone/>
            </a:pPr>
            <a:r>
              <a:rPr lang="uk-UA" dirty="0" smtClean="0"/>
              <a:t>Крок 5. (</a:t>
            </a:r>
            <a:r>
              <a:rPr lang="uk-UA" i="1" dirty="0" smtClean="0"/>
              <a:t>а</a:t>
            </a:r>
            <a:r>
              <a:rPr lang="uk-UA" dirty="0" smtClean="0"/>
              <a:t>) (Якщо потрібно знайти шлях 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 </a:t>
            </a:r>
            <a:r>
              <a:rPr lang="en-US" i="1" dirty="0" smtClean="0"/>
              <a:t>z</a:t>
            </a:r>
            <a:r>
              <a:rPr lang="uk-UA" dirty="0" smtClean="0"/>
              <a:t>.) </a:t>
            </a:r>
            <a:r>
              <a:rPr lang="uk-UA" dirty="0" smtClean="0"/>
              <a:t>Якщо , </a:t>
            </a:r>
            <a:r>
              <a:rPr lang="en-US" dirty="0" smtClean="0"/>
              <a:t>x=</a:t>
            </a:r>
            <a:r>
              <a:rPr lang="en-US" i="1" dirty="0" smtClean="0"/>
              <a:t>z</a:t>
            </a:r>
            <a:r>
              <a:rPr lang="en-US" dirty="0" smtClean="0"/>
              <a:t>, </a:t>
            </a:r>
            <a:r>
              <a:rPr lang="uk-UA" dirty="0" smtClean="0"/>
              <a:t>то </a:t>
            </a:r>
            <a:r>
              <a:rPr lang="en-US" i="1" dirty="0" smtClean="0"/>
              <a:t>l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dirty="0" smtClean="0"/>
              <a:t>– довжина найкоротшого шляху 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uk-UA" dirty="0" smtClean="0"/>
              <a:t>; </a:t>
            </a:r>
            <a:r>
              <a:rPr lang="uk-UA" dirty="0" smtClean="0"/>
              <a:t>зупинитись. Якщо </a:t>
            </a:r>
            <a:r>
              <a:rPr lang="en-US" dirty="0" err="1" smtClean="0"/>
              <a:t>x≠</a:t>
            </a:r>
            <a:r>
              <a:rPr lang="en-US" i="1" dirty="0" err="1" smtClean="0"/>
              <a:t>z</a:t>
            </a:r>
            <a:r>
              <a:rPr lang="uk-UA" dirty="0" smtClean="0"/>
              <a:t>, </a:t>
            </a:r>
            <a:r>
              <a:rPr lang="uk-UA" dirty="0" smtClean="0"/>
              <a:t>то перейти до кроку 2.</a:t>
            </a:r>
          </a:p>
          <a:p>
            <a:pPr algn="just">
              <a:buNone/>
            </a:pPr>
            <a:r>
              <a:rPr lang="uk-UA" dirty="0" smtClean="0"/>
              <a:t>(</a:t>
            </a:r>
            <a:r>
              <a:rPr lang="uk-UA" i="1" dirty="0" smtClean="0"/>
              <a:t>б</a:t>
            </a:r>
            <a:r>
              <a:rPr lang="uk-UA" dirty="0" smtClean="0"/>
              <a:t>) (Якщо потрібно знайти </a:t>
            </a:r>
            <a:r>
              <a:rPr lang="uk-UA" dirty="0" smtClean="0"/>
              <a:t>шлях </a:t>
            </a:r>
            <a:r>
              <a:rPr lang="uk-UA" dirty="0" smtClean="0"/>
              <a:t>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 </a:t>
            </a:r>
            <a:r>
              <a:rPr lang="uk-UA" dirty="0" smtClean="0"/>
              <a:t>всіх інших вершин.) Якщо всі вершини отримали постійні мітки (включені у множину М), то ці мітки дають довжини найкоротших шляхів; зупинитись. Якщо деякі вершини мають тимчасові мітки, то перейти до кроку 2.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114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/>
              <a:t>Приклад</a:t>
            </a:r>
            <a:r>
              <a:rPr lang="uk-UA" dirty="0" smtClean="0"/>
              <a:t>. Знайти найкоротший шлях від вершини </a:t>
            </a:r>
            <a:r>
              <a:rPr lang="en-US" dirty="0" smtClean="0"/>
              <a:t>V1 </a:t>
            </a:r>
            <a:r>
              <a:rPr lang="uk-UA" dirty="0" smtClean="0"/>
              <a:t>до вершини </a:t>
            </a:r>
            <a:r>
              <a:rPr lang="en-US" dirty="0" smtClean="0"/>
              <a:t>V7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00100" y="3757612"/>
            <a:ext cx="8143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Початкові значення: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uk-UA" sz="2800" dirty="0" smtClean="0">
                <a:solidFill>
                  <a:srgbClr val="00B050"/>
                </a:solidFill>
              </a:rPr>
              <a:t>М=</a:t>
            </a:r>
            <a:r>
              <a:rPr lang="en-US" sz="2800" dirty="0" smtClean="0">
                <a:solidFill>
                  <a:srgbClr val="00B050"/>
                </a:solidFill>
              </a:rPr>
              <a:t>{V</a:t>
            </a:r>
            <a:r>
              <a:rPr lang="en-US" sz="2800" dirty="0" smtClean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}</a:t>
            </a:r>
            <a:r>
              <a:rPr lang="uk-UA" sz="2800" dirty="0" smtClean="0">
                <a:solidFill>
                  <a:srgbClr val="00B050"/>
                </a:solidFill>
              </a:rPr>
              <a:t>, Т=</a:t>
            </a:r>
            <a:r>
              <a:rPr lang="uk-UA" sz="2800" dirty="0" smtClean="0">
                <a:solidFill>
                  <a:srgbClr val="00B050"/>
                </a:solidFill>
                <a:sym typeface="Symbol"/>
              </a:rPr>
              <a:t>,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en-US" sz="2800" dirty="0" smtClean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)=0</a:t>
            </a:r>
            <a:r>
              <a:rPr lang="uk-UA" sz="2800" dirty="0" smtClean="0">
                <a:solidFill>
                  <a:srgbClr val="00B050"/>
                </a:solidFill>
              </a:rPr>
              <a:t>,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)=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3</a:t>
            </a:r>
            <a:r>
              <a:rPr lang="en-US" sz="2800" dirty="0" smtClean="0">
                <a:solidFill>
                  <a:srgbClr val="00B050"/>
                </a:solidFill>
              </a:rPr>
              <a:t>)=</a:t>
            </a:r>
            <a:r>
              <a:rPr lang="uk-UA" sz="2800" dirty="0" smtClean="0">
                <a:solidFill>
                  <a:srgbClr val="00B050"/>
                </a:solidFill>
              </a:rPr>
              <a:t>…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7</a:t>
            </a:r>
            <a:r>
              <a:rPr lang="en-US" sz="2800" dirty="0" smtClean="0">
                <a:solidFill>
                  <a:srgbClr val="00B050"/>
                </a:solidFill>
              </a:rPr>
              <a:t>)=∞</a:t>
            </a:r>
            <a:endParaRPr lang="uk-UA" sz="2800" dirty="0" smtClean="0">
              <a:solidFill>
                <a:srgbClr val="00B050"/>
              </a:solidFill>
            </a:endParaRPr>
          </a:p>
          <a:p>
            <a:r>
              <a:rPr lang="uk-UA" sz="2800" dirty="0" smtClean="0"/>
              <a:t>Крок 1. </a:t>
            </a:r>
            <a:r>
              <a:rPr lang="uk-UA" sz="2800" dirty="0" smtClean="0"/>
              <a:t>Т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=</a:t>
            </a:r>
            <a:r>
              <a:rPr lang="en-US" sz="2800" dirty="0" smtClean="0"/>
              <a:t> {V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V5(8,V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)} – min V2</a:t>
            </a:r>
          </a:p>
          <a:p>
            <a:r>
              <a:rPr lang="en-US" sz="2800" dirty="0" smtClean="0"/>
              <a:t>		M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=</a:t>
            </a:r>
            <a:r>
              <a:rPr lang="en-US" sz="2800" dirty="0" smtClean="0"/>
              <a:t>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}</a:t>
            </a:r>
          </a:p>
          <a:p>
            <a:r>
              <a:rPr lang="uk-UA" sz="2800" dirty="0" smtClean="0"/>
              <a:t>Крок </a:t>
            </a:r>
            <a:r>
              <a:rPr lang="en-US" sz="2800" dirty="0" smtClean="0"/>
              <a:t>2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uk-UA" sz="2800" dirty="0" smtClean="0"/>
              <a:t>=</a:t>
            </a:r>
            <a:r>
              <a:rPr lang="en-US" sz="2800" dirty="0" smtClean="0"/>
              <a:t>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V5(8,V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V3(8,V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)}=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V3(8,V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)}– min V5</a:t>
            </a:r>
          </a:p>
          <a:p>
            <a:r>
              <a:rPr lang="en-US" sz="2800" dirty="0" smtClean="0"/>
              <a:t>		M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0"/>
            <a:ext cx="8358246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Крок </a:t>
            </a:r>
            <a:r>
              <a:rPr lang="en-US" sz="2800" dirty="0" smtClean="0"/>
              <a:t>3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uk-UA" sz="2800" dirty="0" smtClean="0"/>
              <a:t>=</a:t>
            </a:r>
            <a:r>
              <a:rPr lang="en-US" sz="2800" dirty="0" smtClean="0"/>
              <a:t>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V3(8,V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)}=</a:t>
            </a:r>
          </a:p>
          <a:p>
            <a:r>
              <a:rPr lang="uk-UA" sz="2800" dirty="0" smtClean="0"/>
              <a:t>=</a:t>
            </a:r>
            <a:r>
              <a:rPr lang="en-US" sz="2800" dirty="0" smtClean="0"/>
              <a:t>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)} – min V4</a:t>
            </a:r>
          </a:p>
          <a:p>
            <a:r>
              <a:rPr lang="en-US" sz="2800" dirty="0" smtClean="0"/>
              <a:t>	M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)}</a:t>
            </a:r>
          </a:p>
          <a:p>
            <a:endParaRPr lang="en-US" sz="2800" dirty="0" smtClean="0"/>
          </a:p>
          <a:p>
            <a:r>
              <a:rPr lang="uk-UA" sz="2800" dirty="0" smtClean="0"/>
              <a:t>Крок </a:t>
            </a:r>
            <a:r>
              <a:rPr lang="en-US" sz="2800" dirty="0" smtClean="0"/>
              <a:t>4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4</a:t>
            </a:r>
            <a:r>
              <a:rPr lang="uk-UA" sz="2800" dirty="0" smtClean="0"/>
              <a:t>=</a:t>
            </a:r>
            <a:r>
              <a:rPr lang="en-US" sz="2800" dirty="0" smtClean="0"/>
              <a:t> {V3(7,V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)} – min V3</a:t>
            </a:r>
          </a:p>
          <a:p>
            <a:r>
              <a:rPr lang="en-US" sz="2800" dirty="0" smtClean="0"/>
              <a:t>	M</a:t>
            </a:r>
            <a:r>
              <a:rPr lang="en-US" sz="2800" dirty="0" smtClean="0">
                <a:latin typeface="Corbel" pitchFamily="34" charset="0"/>
              </a:rPr>
              <a:t>4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)}</a:t>
            </a:r>
          </a:p>
          <a:p>
            <a:endParaRPr lang="en-US" sz="2800" dirty="0" smtClean="0"/>
          </a:p>
          <a:p>
            <a:r>
              <a:rPr lang="uk-UA" sz="2800" dirty="0" smtClean="0"/>
              <a:t>Крок </a:t>
            </a:r>
            <a:r>
              <a:rPr lang="en-US" sz="2800" dirty="0" smtClean="0"/>
              <a:t>5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uk-UA" sz="2800" dirty="0" smtClean="0"/>
              <a:t>=</a:t>
            </a:r>
            <a:r>
              <a:rPr lang="en-US" sz="2800" dirty="0" smtClean="0"/>
              <a:t> {V6(8,V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V6(14,V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), V7(15,V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)}=</a:t>
            </a:r>
          </a:p>
          <a:p>
            <a:r>
              <a:rPr lang="en-US" sz="2800" dirty="0" smtClean="0"/>
              <a:t> </a:t>
            </a:r>
            <a:r>
              <a:rPr lang="uk-UA" sz="2800" dirty="0" smtClean="0"/>
              <a:t>=</a:t>
            </a:r>
            <a:r>
              <a:rPr lang="en-US" sz="2800" dirty="0" smtClean="0"/>
              <a:t> {V6(8,V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V7(15,V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)} – min V6</a:t>
            </a:r>
          </a:p>
          <a:p>
            <a:r>
              <a:rPr lang="en-US" sz="2800" dirty="0" smtClean="0"/>
              <a:t>	M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)}</a:t>
            </a:r>
          </a:p>
          <a:p>
            <a:endParaRPr lang="en-US" sz="2800" dirty="0" smtClean="0"/>
          </a:p>
          <a:p>
            <a:r>
              <a:rPr lang="uk-UA" sz="2800" dirty="0" smtClean="0"/>
              <a:t>Крок </a:t>
            </a:r>
            <a:r>
              <a:rPr lang="en-US" sz="2800" dirty="0" smtClean="0"/>
              <a:t>6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6</a:t>
            </a:r>
            <a:r>
              <a:rPr lang="uk-UA" sz="2800" dirty="0" smtClean="0"/>
              <a:t>=</a:t>
            </a:r>
            <a:r>
              <a:rPr lang="en-US" sz="2800" dirty="0" smtClean="0"/>
              <a:t> {V7(15,V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), V7(17,V</a:t>
            </a:r>
            <a:r>
              <a:rPr lang="en-US" sz="2800" dirty="0" smtClean="0">
                <a:latin typeface="Corbel" pitchFamily="34" charset="0"/>
              </a:rPr>
              <a:t>6</a:t>
            </a:r>
            <a:r>
              <a:rPr lang="en-US" sz="2800" dirty="0" smtClean="0"/>
              <a:t>)}= {V7(15,V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)}</a:t>
            </a:r>
          </a:p>
          <a:p>
            <a:r>
              <a:rPr lang="en-US" sz="2800" dirty="0" smtClean="0"/>
              <a:t>	M</a:t>
            </a:r>
            <a:r>
              <a:rPr lang="en-US" sz="2800" dirty="0" smtClean="0">
                <a:latin typeface="Corbel" pitchFamily="34" charset="0"/>
              </a:rPr>
              <a:t>6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V3(7,V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V6(8,V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en-US" sz="2800" dirty="0" smtClean="0"/>
              <a:t>), V7(15,V</a:t>
            </a:r>
            <a:r>
              <a:rPr lang="en-US" sz="2800" dirty="0" smtClean="0">
                <a:latin typeface="Corbel" pitchFamily="34" charset="0"/>
              </a:rPr>
              <a:t>3</a:t>
            </a:r>
            <a:r>
              <a:rPr lang="en-US" sz="2800" dirty="0" smtClean="0"/>
              <a:t>)}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778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Солнцестояние</vt:lpstr>
      <vt:lpstr>Microsoft Equation 3.0</vt:lpstr>
      <vt:lpstr>Лекція 7.  Пошук найкоротшого шляху в графі</vt:lpstr>
      <vt:lpstr>§1 Постановка задачі</vt:lpstr>
      <vt:lpstr>§2 Алгоритм Дейкстри</vt:lpstr>
      <vt:lpstr>Слайд 4</vt:lpstr>
      <vt:lpstr>Слайд 5</vt:lpstr>
      <vt:lpstr>Слайд 6</vt:lpstr>
      <vt:lpstr>Слайд 7</vt:lpstr>
      <vt:lpstr>Слайд 8</vt:lpstr>
      <vt:lpstr>Слайд 9</vt:lpstr>
      <vt:lpstr>§3 Алгоритм Флойда</vt:lpstr>
      <vt:lpstr>Слайд 11</vt:lpstr>
      <vt:lpstr>Слайд 12</vt:lpstr>
      <vt:lpstr>Слайд 13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7.  Пошук найкоротшого шляху в графі</dc:title>
  <dc:creator>Admin</dc:creator>
  <cp:lastModifiedBy>Admin</cp:lastModifiedBy>
  <cp:revision>2</cp:revision>
  <dcterms:created xsi:type="dcterms:W3CDTF">2017-10-28T07:11:35Z</dcterms:created>
  <dcterms:modified xsi:type="dcterms:W3CDTF">2017-10-28T06:52:05Z</dcterms:modified>
</cp:coreProperties>
</file>