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A8EE12-9ADB-4040-8622-E5F33AA18D75}" type="datetimeFigureOut">
              <a:rPr lang="uk-UA" smtClean="0"/>
              <a:t>28.10.2017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44CF6B-E835-4467-9F93-AAA2CF8E924C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A8EE12-9ADB-4040-8622-E5F33AA18D75}" type="datetimeFigureOut">
              <a:rPr lang="uk-UA" smtClean="0"/>
              <a:t>28.10.2017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44CF6B-E835-4467-9F93-AAA2CF8E924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A8EE12-9ADB-4040-8622-E5F33AA18D75}" type="datetimeFigureOut">
              <a:rPr lang="uk-UA" smtClean="0"/>
              <a:t>28.10.2017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44CF6B-E835-4467-9F93-AAA2CF8E924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A8EE12-9ADB-4040-8622-E5F33AA18D75}" type="datetimeFigureOut">
              <a:rPr lang="uk-UA" smtClean="0"/>
              <a:t>28.10.2017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44CF6B-E835-4467-9F93-AAA2CF8E924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A8EE12-9ADB-4040-8622-E5F33AA18D75}" type="datetimeFigureOut">
              <a:rPr lang="uk-UA" smtClean="0"/>
              <a:t>28.10.2017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44CF6B-E835-4467-9F93-AAA2CF8E924C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A8EE12-9ADB-4040-8622-E5F33AA18D75}" type="datetimeFigureOut">
              <a:rPr lang="uk-UA" smtClean="0"/>
              <a:t>28.10.2017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44CF6B-E835-4467-9F93-AAA2CF8E924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A8EE12-9ADB-4040-8622-E5F33AA18D75}" type="datetimeFigureOut">
              <a:rPr lang="uk-UA" smtClean="0"/>
              <a:t>28.10.2017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44CF6B-E835-4467-9F93-AAA2CF8E924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A8EE12-9ADB-4040-8622-E5F33AA18D75}" type="datetimeFigureOut">
              <a:rPr lang="uk-UA" smtClean="0"/>
              <a:t>28.10.2017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44CF6B-E835-4467-9F93-AAA2CF8E924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A8EE12-9ADB-4040-8622-E5F33AA18D75}" type="datetimeFigureOut">
              <a:rPr lang="uk-UA" smtClean="0"/>
              <a:t>28.10.2017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44CF6B-E835-4467-9F93-AAA2CF8E924C}" type="slidenum">
              <a:rPr lang="uk-UA" smtClean="0"/>
              <a:t>‹#›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A8EE12-9ADB-4040-8622-E5F33AA18D75}" type="datetimeFigureOut">
              <a:rPr lang="uk-UA" smtClean="0"/>
              <a:t>28.10.2017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44CF6B-E835-4467-9F93-AAA2CF8E924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A8EE12-9ADB-4040-8622-E5F33AA18D75}" type="datetimeFigureOut">
              <a:rPr lang="uk-UA" smtClean="0"/>
              <a:t>28.10.2017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44CF6B-E835-4467-9F93-AAA2CF8E924C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6A8EE12-9ADB-4040-8622-E5F33AA18D75}" type="datetimeFigureOut">
              <a:rPr lang="uk-UA" smtClean="0"/>
              <a:t>28.10.2017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344CF6B-E835-4467-9F93-AAA2CF8E924C}" type="slidenum">
              <a:rPr lang="uk-UA" smtClean="0"/>
              <a:t>‹#›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2428868"/>
            <a:ext cx="7406640" cy="1472184"/>
          </a:xfrm>
        </p:spPr>
        <p:txBody>
          <a:bodyPr>
            <a:noAutofit/>
          </a:bodyPr>
          <a:lstStyle/>
          <a:p>
            <a:pPr algn="ctr"/>
            <a:r>
              <a:rPr lang="uk-UA" sz="5400" b="1" i="1" dirty="0" smtClean="0"/>
              <a:t>Лекція </a:t>
            </a:r>
            <a:r>
              <a:rPr lang="en-US" sz="5400" b="1" i="1" dirty="0" smtClean="0"/>
              <a:t>7</a:t>
            </a:r>
            <a:r>
              <a:rPr lang="uk-UA" sz="5400" b="1" i="1" dirty="0" smtClean="0"/>
              <a:t>. </a:t>
            </a:r>
            <a:r>
              <a:rPr lang="en-US" sz="5400" b="1" i="1" dirty="0" smtClean="0"/>
              <a:t/>
            </a:r>
            <a:br>
              <a:rPr lang="en-US" sz="5400" b="1" i="1" dirty="0" smtClean="0"/>
            </a:br>
            <a:r>
              <a:rPr lang="uk-UA" sz="5400" b="1" i="1" dirty="0" smtClean="0"/>
              <a:t>Пошук найкоротшого шляху в графі</a:t>
            </a:r>
            <a:endParaRPr lang="uk-UA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7933588" cy="785794"/>
          </a:xfrm>
        </p:spPr>
        <p:txBody>
          <a:bodyPr/>
          <a:lstStyle/>
          <a:p>
            <a:r>
              <a:rPr lang="uk-UA" b="1" dirty="0" smtClean="0"/>
              <a:t>§</a:t>
            </a:r>
            <a:r>
              <a:rPr lang="en-US" b="1" dirty="0" smtClean="0">
                <a:latin typeface="Corbel" pitchFamily="34" charset="0"/>
              </a:rPr>
              <a:t>3</a:t>
            </a:r>
            <a:r>
              <a:rPr lang="uk-UA" b="1" dirty="0" smtClean="0"/>
              <a:t> </a:t>
            </a:r>
            <a:r>
              <a:rPr lang="uk-UA" b="1" dirty="0" smtClean="0"/>
              <a:t>Алгоритм </a:t>
            </a:r>
            <a:r>
              <a:rPr lang="uk-UA" b="1" dirty="0" err="1" smtClean="0"/>
              <a:t>Флойда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857232"/>
            <a:ext cx="7933588" cy="5391168"/>
          </a:xfrm>
        </p:spPr>
        <p:txBody>
          <a:bodyPr/>
          <a:lstStyle/>
          <a:p>
            <a:pPr algn="just">
              <a:buNone/>
            </a:pPr>
            <a:r>
              <a:rPr lang="uk-UA" dirty="0" smtClean="0"/>
              <a:t>Алгоритм </a:t>
            </a:r>
            <a:r>
              <a:rPr lang="uk-UA" dirty="0" err="1" smtClean="0"/>
              <a:t>Флойда</a:t>
            </a:r>
            <a:r>
              <a:rPr lang="uk-UA" dirty="0" smtClean="0"/>
              <a:t> – алгоритм пошуку </a:t>
            </a:r>
            <a:r>
              <a:rPr lang="uk-UA" dirty="0" smtClean="0"/>
              <a:t>в графі найкоротших шляхів між кожною парою вершин. </a:t>
            </a:r>
            <a:endParaRPr lang="uk-UA" dirty="0" smtClean="0"/>
          </a:p>
          <a:p>
            <a:pPr algn="just">
              <a:buNone/>
            </a:pPr>
            <a:r>
              <a:rPr lang="uk-UA" dirty="0" smtClean="0"/>
              <a:t>В </a:t>
            </a:r>
            <a:r>
              <a:rPr lang="uk-UA" dirty="0" smtClean="0"/>
              <a:t>алгоритмі </a:t>
            </a:r>
            <a:r>
              <a:rPr lang="uk-UA" dirty="0" err="1" smtClean="0"/>
              <a:t>Флойда</a:t>
            </a:r>
            <a:r>
              <a:rPr lang="uk-UA" dirty="0" smtClean="0"/>
              <a:t> для довжин дуг дозволені від'ємні значення, проте не дозволена наявність циклів від'ємної довжини</a:t>
            </a:r>
            <a:r>
              <a:rPr lang="uk-UA" dirty="0" smtClean="0"/>
              <a:t>.</a:t>
            </a:r>
          </a:p>
          <a:p>
            <a:pPr algn="just">
              <a:buNone/>
            </a:pPr>
            <a:r>
              <a:rPr lang="uk-UA" dirty="0" smtClean="0"/>
              <a:t>Використовує матрицю суміжності ваг та матрицю маршрутів.</a:t>
            </a:r>
          </a:p>
          <a:p>
            <a:pPr algn="just"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68580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uk-UA" dirty="0" smtClean="0"/>
              <a:t>Ідея алгоритму </a:t>
            </a:r>
            <a:r>
              <a:rPr lang="uk-UA" dirty="0" err="1" smtClean="0"/>
              <a:t>Флойда</a:t>
            </a:r>
            <a:r>
              <a:rPr lang="uk-UA" dirty="0" smtClean="0"/>
              <a:t>:</a:t>
            </a:r>
          </a:p>
          <a:p>
            <a:pPr algn="just">
              <a:buNone/>
            </a:pPr>
            <a:r>
              <a:rPr lang="uk-UA" dirty="0" smtClean="0"/>
              <a:t>Припустимо</a:t>
            </a:r>
            <a:r>
              <a:rPr lang="uk-UA" dirty="0" smtClean="0"/>
              <a:t>, що нам відомі:</a:t>
            </a:r>
          </a:p>
          <a:p>
            <a:pPr lvl="0" algn="just">
              <a:buNone/>
            </a:pPr>
            <a:r>
              <a:rPr lang="uk-UA" dirty="0" smtClean="0"/>
              <a:t>1) найкоротший </a:t>
            </a:r>
            <a:r>
              <a:rPr lang="uk-UA" dirty="0" smtClean="0"/>
              <a:t>шлях з вершини  </a:t>
            </a:r>
            <a:r>
              <a:rPr lang="en-US" i="1" dirty="0" err="1" smtClean="0"/>
              <a:t>i</a:t>
            </a:r>
            <a:r>
              <a:rPr lang="en-US" dirty="0" smtClean="0"/>
              <a:t> </a:t>
            </a:r>
            <a:r>
              <a:rPr lang="uk-UA" dirty="0" smtClean="0"/>
              <a:t>у вершину</a:t>
            </a:r>
            <a:r>
              <a:rPr lang="en-US" dirty="0" smtClean="0"/>
              <a:t> k</a:t>
            </a:r>
            <a:r>
              <a:rPr lang="uk-UA" dirty="0" smtClean="0"/>
              <a:t> </a:t>
            </a:r>
            <a:r>
              <a:rPr lang="uk-UA" dirty="0" smtClean="0"/>
              <a:t>, в якому як внутрішні допускають використання лише перших </a:t>
            </a:r>
            <a:r>
              <a:rPr lang="en-US" dirty="0" smtClean="0"/>
              <a:t>(k-</a:t>
            </a:r>
            <a:r>
              <a:rPr lang="en-US" dirty="0" smtClean="0">
                <a:latin typeface="Corbel" pitchFamily="34" charset="0"/>
              </a:rPr>
              <a:t>1</a:t>
            </a:r>
            <a:r>
              <a:rPr lang="en-US" dirty="0" smtClean="0"/>
              <a:t>)</a:t>
            </a:r>
            <a:r>
              <a:rPr lang="uk-UA" dirty="0" smtClean="0"/>
              <a:t> </a:t>
            </a:r>
            <a:r>
              <a:rPr lang="uk-UA" dirty="0" smtClean="0"/>
              <a:t>вершин;</a:t>
            </a:r>
          </a:p>
          <a:p>
            <a:pPr lvl="0" algn="just">
              <a:buNone/>
            </a:pPr>
            <a:r>
              <a:rPr lang="uk-UA" dirty="0" smtClean="0"/>
              <a:t>2) найкоротший </a:t>
            </a:r>
            <a:r>
              <a:rPr lang="uk-UA" dirty="0" smtClean="0"/>
              <a:t>шлях з вершини </a:t>
            </a:r>
            <a:r>
              <a:rPr lang="en-US" dirty="0" smtClean="0"/>
              <a:t>k</a:t>
            </a:r>
            <a:r>
              <a:rPr lang="uk-UA" dirty="0" smtClean="0"/>
              <a:t> </a:t>
            </a:r>
            <a:r>
              <a:rPr lang="uk-UA" dirty="0" smtClean="0"/>
              <a:t>у </a:t>
            </a:r>
            <a:r>
              <a:rPr lang="uk-UA" dirty="0" smtClean="0"/>
              <a:t>вершину</a:t>
            </a:r>
            <a:r>
              <a:rPr lang="en-US" dirty="0" smtClean="0"/>
              <a:t> </a:t>
            </a:r>
            <a:r>
              <a:rPr lang="en-US" i="1" dirty="0" smtClean="0"/>
              <a:t>j</a:t>
            </a:r>
            <a:r>
              <a:rPr lang="uk-UA" i="1" dirty="0" smtClean="0"/>
              <a:t> </a:t>
            </a:r>
            <a:r>
              <a:rPr lang="uk-UA" dirty="0" smtClean="0"/>
              <a:t>, у якому як внутрішні допускають використання лише перших </a:t>
            </a:r>
            <a:r>
              <a:rPr lang="en-US" dirty="0" smtClean="0"/>
              <a:t>(k-</a:t>
            </a:r>
            <a:r>
              <a:rPr lang="en-US" dirty="0" smtClean="0">
                <a:latin typeface="Corbel" pitchFamily="34" charset="0"/>
              </a:rPr>
              <a:t>1</a:t>
            </a:r>
            <a:r>
              <a:rPr lang="en-US" dirty="0" smtClean="0"/>
              <a:t>)</a:t>
            </a:r>
            <a:r>
              <a:rPr lang="uk-UA" dirty="0" smtClean="0"/>
              <a:t> </a:t>
            </a:r>
            <a:r>
              <a:rPr lang="uk-UA" dirty="0" smtClean="0"/>
              <a:t>вершин</a:t>
            </a:r>
            <a:r>
              <a:rPr lang="uk-UA" dirty="0" smtClean="0"/>
              <a:t>;</a:t>
            </a:r>
          </a:p>
          <a:p>
            <a:pPr lvl="0" algn="just">
              <a:buNone/>
            </a:pPr>
            <a:r>
              <a:rPr lang="uk-UA" dirty="0" smtClean="0"/>
              <a:t>3) найкоротший </a:t>
            </a:r>
            <a:r>
              <a:rPr lang="uk-UA" dirty="0" smtClean="0"/>
              <a:t>шлях з вершини  </a:t>
            </a:r>
            <a:r>
              <a:rPr lang="en-US" i="1" dirty="0" err="1" smtClean="0"/>
              <a:t>i</a:t>
            </a:r>
            <a:r>
              <a:rPr lang="en-US" dirty="0" smtClean="0"/>
              <a:t> </a:t>
            </a:r>
            <a:r>
              <a:rPr lang="uk-UA" dirty="0" smtClean="0"/>
              <a:t>у </a:t>
            </a:r>
            <a:r>
              <a:rPr lang="uk-UA" dirty="0" smtClean="0"/>
              <a:t>вершину </a:t>
            </a:r>
            <a:r>
              <a:rPr lang="en-US" i="1" dirty="0" smtClean="0"/>
              <a:t>j</a:t>
            </a:r>
            <a:r>
              <a:rPr lang="uk-UA" dirty="0" smtClean="0"/>
              <a:t>, </a:t>
            </a:r>
            <a:r>
              <a:rPr lang="uk-UA" dirty="0" smtClean="0"/>
              <a:t>у якому як внутрішні допускають використання лише перших </a:t>
            </a:r>
            <a:r>
              <a:rPr lang="en-US" dirty="0" smtClean="0"/>
              <a:t>(k-</a:t>
            </a:r>
            <a:r>
              <a:rPr lang="en-US" dirty="0" smtClean="0">
                <a:latin typeface="Corbel" pitchFamily="34" charset="0"/>
              </a:rPr>
              <a:t>1</a:t>
            </a:r>
            <a:r>
              <a:rPr lang="en-US" dirty="0" smtClean="0"/>
              <a:t>)</a:t>
            </a:r>
            <a:r>
              <a:rPr lang="uk-UA" dirty="0" smtClean="0"/>
              <a:t> </a:t>
            </a:r>
            <a:r>
              <a:rPr lang="uk-UA" dirty="0" smtClean="0"/>
              <a:t>вершин.</a:t>
            </a:r>
          </a:p>
          <a:p>
            <a:pPr algn="just">
              <a:buNone/>
            </a:pPr>
            <a:endParaRPr lang="uk-UA" dirty="0" smtClean="0"/>
          </a:p>
          <a:p>
            <a:pPr algn="just">
              <a:buNone/>
            </a:pPr>
            <a:r>
              <a:rPr lang="uk-UA" dirty="0" smtClean="0"/>
              <a:t>Оскільки </a:t>
            </a:r>
            <a:r>
              <a:rPr lang="uk-UA" dirty="0" smtClean="0"/>
              <a:t>за припущенням граф </a:t>
            </a:r>
            <a:r>
              <a:rPr lang="en-US" dirty="0" smtClean="0"/>
              <a:t>G</a:t>
            </a:r>
            <a:r>
              <a:rPr lang="uk-UA" dirty="0" smtClean="0"/>
              <a:t> </a:t>
            </a:r>
            <a:r>
              <a:rPr lang="uk-UA" dirty="0" smtClean="0"/>
              <a:t>не містить циклів від'ємної довжини, то один з двох шляхів – шлях 3) або об'єднання шляхів 1) та 2) – є найкоротшим шляхом з вершини </a:t>
            </a:r>
            <a:r>
              <a:rPr lang="en-US" dirty="0" err="1" smtClean="0"/>
              <a:t>i</a:t>
            </a:r>
            <a:r>
              <a:rPr lang="uk-UA" dirty="0" smtClean="0"/>
              <a:t> </a:t>
            </a:r>
            <a:r>
              <a:rPr lang="uk-UA" dirty="0" smtClean="0"/>
              <a:t>у </a:t>
            </a:r>
            <a:r>
              <a:rPr lang="uk-UA" dirty="0" smtClean="0"/>
              <a:t>вершину</a:t>
            </a:r>
            <a:r>
              <a:rPr lang="en-US" dirty="0" smtClean="0"/>
              <a:t> j</a:t>
            </a:r>
            <a:r>
              <a:rPr lang="uk-UA" dirty="0" smtClean="0"/>
              <a:t>, </a:t>
            </a:r>
            <a:r>
              <a:rPr lang="uk-UA" dirty="0" smtClean="0"/>
              <a:t>у якому як внутрішні допускають використання лише перших </a:t>
            </a:r>
            <a:r>
              <a:rPr lang="en-US" dirty="0" smtClean="0"/>
              <a:t>k</a:t>
            </a:r>
            <a:r>
              <a:rPr lang="uk-UA" dirty="0" smtClean="0"/>
              <a:t> вершин</a:t>
            </a:r>
            <a:r>
              <a:rPr lang="uk-UA" dirty="0" smtClean="0"/>
              <a:t>.</a:t>
            </a:r>
          </a:p>
          <a:p>
            <a:pPr algn="just">
              <a:buNone/>
            </a:pPr>
            <a:endParaRPr lang="uk-UA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3428991" y="6143644"/>
          <a:ext cx="5421779" cy="714356"/>
        </p:xfrm>
        <a:graphic>
          <a:graphicData uri="http://schemas.openxmlformats.org/presentationml/2006/ole">
            <p:oleObj spid="_x0000_s19457" name="Формула" r:id="rId3" imgW="2819400" imgH="36830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92867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Приклад.</a:t>
            </a:r>
            <a:r>
              <a:rPr lang="uk-UA" dirty="0" smtClean="0"/>
              <a:t> Знайти найкоротший шлях </a:t>
            </a:r>
            <a:r>
              <a:rPr lang="uk-UA" dirty="0" smtClean="0"/>
              <a:t>між всіма парами вершин.</a:t>
            </a:r>
            <a:endParaRPr lang="uk-UA" dirty="0"/>
          </a:p>
        </p:txBody>
      </p:sp>
      <p:sp>
        <p:nvSpPr>
          <p:cNvPr id="24610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24577" name="Group 1"/>
          <p:cNvGrpSpPr>
            <a:grpSpLocks/>
          </p:cNvGrpSpPr>
          <p:nvPr/>
        </p:nvGrpSpPr>
        <p:grpSpPr bwMode="auto">
          <a:xfrm>
            <a:off x="2428860" y="1000107"/>
            <a:ext cx="4643470" cy="2876837"/>
            <a:chOff x="3037" y="3730"/>
            <a:chExt cx="3320" cy="2631"/>
          </a:xfrm>
        </p:grpSpPr>
        <p:sp>
          <p:nvSpPr>
            <p:cNvPr id="24609" name="Freeform 33"/>
            <p:cNvSpPr>
              <a:spLocks/>
            </p:cNvSpPr>
            <p:nvPr/>
          </p:nvSpPr>
          <p:spPr bwMode="auto">
            <a:xfrm>
              <a:off x="3472" y="4139"/>
              <a:ext cx="1260" cy="12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20" y="360"/>
                </a:cxn>
                <a:cxn ang="0">
                  <a:pos x="1260" y="1260"/>
                </a:cxn>
              </a:cxnLst>
              <a:rect l="0" t="0" r="r" b="b"/>
              <a:pathLst>
                <a:path w="1260" h="1260">
                  <a:moveTo>
                    <a:pt x="0" y="0"/>
                  </a:moveTo>
                  <a:cubicBezTo>
                    <a:pt x="255" y="75"/>
                    <a:pt x="510" y="150"/>
                    <a:pt x="720" y="360"/>
                  </a:cubicBezTo>
                  <a:cubicBezTo>
                    <a:pt x="930" y="570"/>
                    <a:pt x="1095" y="915"/>
                    <a:pt x="1260" y="126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608" name="Line 32"/>
            <p:cNvSpPr>
              <a:spLocks noChangeShapeType="1"/>
            </p:cNvSpPr>
            <p:nvPr/>
          </p:nvSpPr>
          <p:spPr bwMode="auto">
            <a:xfrm>
              <a:off x="4812" y="5540"/>
              <a:ext cx="10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607" name="Line 31"/>
            <p:cNvSpPr>
              <a:spLocks noChangeShapeType="1"/>
            </p:cNvSpPr>
            <p:nvPr/>
          </p:nvSpPr>
          <p:spPr bwMode="auto">
            <a:xfrm>
              <a:off x="4728" y="4133"/>
              <a:ext cx="126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606" name="Line 30"/>
            <p:cNvSpPr>
              <a:spLocks noChangeShapeType="1"/>
            </p:cNvSpPr>
            <p:nvPr/>
          </p:nvSpPr>
          <p:spPr bwMode="auto">
            <a:xfrm flipH="1">
              <a:off x="3407" y="4211"/>
              <a:ext cx="126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605" name="Oval 29"/>
            <p:cNvSpPr>
              <a:spLocks noChangeArrowheads="1"/>
            </p:cNvSpPr>
            <p:nvPr/>
          </p:nvSpPr>
          <p:spPr bwMode="auto">
            <a:xfrm>
              <a:off x="3177" y="3930"/>
              <a:ext cx="360" cy="36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604" name="Text Box 28"/>
            <p:cNvSpPr txBox="1">
              <a:spLocks noChangeArrowheads="1"/>
            </p:cNvSpPr>
            <p:nvPr/>
          </p:nvSpPr>
          <p:spPr bwMode="auto">
            <a:xfrm>
              <a:off x="3117" y="383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</a:t>
              </a:r>
              <a:r>
                <a:rPr kumimoji="0" lang="en-US" sz="28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03" name="Oval 27"/>
            <p:cNvSpPr>
              <a:spLocks noChangeArrowheads="1"/>
            </p:cNvSpPr>
            <p:nvPr/>
          </p:nvSpPr>
          <p:spPr bwMode="auto">
            <a:xfrm>
              <a:off x="4617" y="3930"/>
              <a:ext cx="360" cy="36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602" name="Text Box 26"/>
            <p:cNvSpPr txBox="1">
              <a:spLocks noChangeArrowheads="1"/>
            </p:cNvSpPr>
            <p:nvPr/>
          </p:nvSpPr>
          <p:spPr bwMode="auto">
            <a:xfrm>
              <a:off x="4557" y="383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</a:t>
              </a:r>
              <a:r>
                <a:rPr kumimoji="0" lang="en-US" sz="28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4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01" name="Oval 25"/>
            <p:cNvSpPr>
              <a:spLocks noChangeArrowheads="1"/>
            </p:cNvSpPr>
            <p:nvPr/>
          </p:nvSpPr>
          <p:spPr bwMode="auto">
            <a:xfrm>
              <a:off x="3177" y="5370"/>
              <a:ext cx="360" cy="36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600" name="Text Box 24"/>
            <p:cNvSpPr txBox="1">
              <a:spLocks noChangeArrowheads="1"/>
            </p:cNvSpPr>
            <p:nvPr/>
          </p:nvSpPr>
          <p:spPr bwMode="auto">
            <a:xfrm>
              <a:off x="3117" y="527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</a:t>
              </a:r>
              <a:r>
                <a:rPr kumimoji="0" lang="en-US" sz="28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4597" name="Group 21"/>
            <p:cNvGrpSpPr>
              <a:grpSpLocks/>
            </p:cNvGrpSpPr>
            <p:nvPr/>
          </p:nvGrpSpPr>
          <p:grpSpPr bwMode="auto">
            <a:xfrm>
              <a:off x="4557" y="5270"/>
              <a:ext cx="540" cy="540"/>
              <a:chOff x="5653" y="15828"/>
              <a:chExt cx="540" cy="540"/>
            </a:xfrm>
          </p:grpSpPr>
          <p:sp>
            <p:nvSpPr>
              <p:cNvPr id="24599" name="Oval 23"/>
              <p:cNvSpPr>
                <a:spLocks noChangeArrowheads="1"/>
              </p:cNvSpPr>
              <p:nvPr/>
            </p:nvSpPr>
            <p:spPr bwMode="auto">
              <a:xfrm>
                <a:off x="5713" y="15928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4598" name="Text Box 22"/>
              <p:cNvSpPr txBox="1">
                <a:spLocks noChangeArrowheads="1"/>
              </p:cNvSpPr>
              <p:nvPr/>
            </p:nvSpPr>
            <p:spPr bwMode="auto">
              <a:xfrm>
                <a:off x="5653" y="15828"/>
                <a:ext cx="5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0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v</a:t>
                </a:r>
                <a:r>
                  <a:rPr kumimoji="0" lang="en-US" sz="2800" b="0" i="0" u="none" strike="noStrike" cap="none" normalizeH="0" baseline="-30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3</a:t>
                </a:r>
                <a:endPara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4594" name="Group 18"/>
            <p:cNvGrpSpPr>
              <a:grpSpLocks/>
            </p:cNvGrpSpPr>
            <p:nvPr/>
          </p:nvGrpSpPr>
          <p:grpSpPr bwMode="auto">
            <a:xfrm>
              <a:off x="5817" y="5270"/>
              <a:ext cx="540" cy="540"/>
              <a:chOff x="6913" y="15828"/>
              <a:chExt cx="540" cy="540"/>
            </a:xfrm>
          </p:grpSpPr>
          <p:sp>
            <p:nvSpPr>
              <p:cNvPr id="24596" name="Oval 20"/>
              <p:cNvSpPr>
                <a:spLocks noChangeArrowheads="1"/>
              </p:cNvSpPr>
              <p:nvPr/>
            </p:nvSpPr>
            <p:spPr bwMode="auto">
              <a:xfrm>
                <a:off x="6973" y="15928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24595" name="Text Box 19"/>
              <p:cNvSpPr txBox="1">
                <a:spLocks noChangeArrowheads="1"/>
              </p:cNvSpPr>
              <p:nvPr/>
            </p:nvSpPr>
            <p:spPr bwMode="auto">
              <a:xfrm>
                <a:off x="6913" y="15828"/>
                <a:ext cx="5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0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v</a:t>
                </a:r>
                <a:r>
                  <a:rPr kumimoji="0" lang="en-US" sz="2800" b="0" i="0" u="none" strike="noStrike" cap="none" normalizeH="0" baseline="-30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5</a:t>
                </a:r>
                <a:endPara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4593" name="Line 17"/>
            <p:cNvSpPr>
              <a:spLocks noChangeShapeType="1"/>
            </p:cNvSpPr>
            <p:nvPr/>
          </p:nvSpPr>
          <p:spPr bwMode="auto">
            <a:xfrm>
              <a:off x="3357" y="4293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592" name="Line 16"/>
            <p:cNvSpPr>
              <a:spLocks noChangeShapeType="1"/>
            </p:cNvSpPr>
            <p:nvPr/>
          </p:nvSpPr>
          <p:spPr bwMode="auto">
            <a:xfrm>
              <a:off x="4783" y="4293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591" name="Text Box 15"/>
            <p:cNvSpPr txBox="1">
              <a:spLocks noChangeArrowheads="1"/>
            </p:cNvSpPr>
            <p:nvPr/>
          </p:nvSpPr>
          <p:spPr bwMode="auto">
            <a:xfrm>
              <a:off x="3037" y="459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</a:t>
              </a:r>
              <a:endPara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90" name="Text Box 14"/>
            <p:cNvSpPr txBox="1">
              <a:spLocks noChangeArrowheads="1"/>
            </p:cNvSpPr>
            <p:nvPr/>
          </p:nvSpPr>
          <p:spPr bwMode="auto">
            <a:xfrm>
              <a:off x="3837" y="373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9" name="Text Box 13"/>
            <p:cNvSpPr txBox="1">
              <a:spLocks noChangeArrowheads="1"/>
            </p:cNvSpPr>
            <p:nvPr/>
          </p:nvSpPr>
          <p:spPr bwMode="auto">
            <a:xfrm>
              <a:off x="4774" y="4645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8" name="Text Box 12"/>
            <p:cNvSpPr txBox="1">
              <a:spLocks noChangeArrowheads="1"/>
            </p:cNvSpPr>
            <p:nvPr/>
          </p:nvSpPr>
          <p:spPr bwMode="auto">
            <a:xfrm>
              <a:off x="5277" y="545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7</a:t>
              </a:r>
              <a:endPara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7" name="Text Box 11"/>
            <p:cNvSpPr txBox="1">
              <a:spLocks noChangeArrowheads="1"/>
            </p:cNvSpPr>
            <p:nvPr/>
          </p:nvSpPr>
          <p:spPr bwMode="auto">
            <a:xfrm>
              <a:off x="3803" y="5167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4</a:t>
              </a:r>
              <a:endPara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6" name="Text Box 10"/>
            <p:cNvSpPr txBox="1">
              <a:spLocks noChangeArrowheads="1"/>
            </p:cNvSpPr>
            <p:nvPr/>
          </p:nvSpPr>
          <p:spPr bwMode="auto">
            <a:xfrm>
              <a:off x="3350" y="4962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5</a:t>
              </a:r>
              <a:endPara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5" name="Text Box 9"/>
            <p:cNvSpPr txBox="1">
              <a:spLocks noChangeArrowheads="1"/>
            </p:cNvSpPr>
            <p:nvPr/>
          </p:nvSpPr>
          <p:spPr bwMode="auto">
            <a:xfrm>
              <a:off x="3956" y="4122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4" name="Text Box 8"/>
            <p:cNvSpPr txBox="1">
              <a:spLocks noChangeArrowheads="1"/>
            </p:cNvSpPr>
            <p:nvPr/>
          </p:nvSpPr>
          <p:spPr bwMode="auto">
            <a:xfrm>
              <a:off x="5113" y="4319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6</a:t>
              </a:r>
              <a:endPara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3" name="Line 7"/>
            <p:cNvSpPr>
              <a:spLocks noChangeShapeType="1"/>
            </p:cNvSpPr>
            <p:nvPr/>
          </p:nvSpPr>
          <p:spPr bwMode="auto">
            <a:xfrm>
              <a:off x="3524" y="4085"/>
              <a:ext cx="10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582" name="Line 6"/>
            <p:cNvSpPr>
              <a:spLocks noChangeShapeType="1"/>
            </p:cNvSpPr>
            <p:nvPr/>
          </p:nvSpPr>
          <p:spPr bwMode="auto">
            <a:xfrm>
              <a:off x="3524" y="5540"/>
              <a:ext cx="10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581" name="Freeform 5"/>
            <p:cNvSpPr>
              <a:spLocks/>
            </p:cNvSpPr>
            <p:nvPr/>
          </p:nvSpPr>
          <p:spPr bwMode="auto">
            <a:xfrm>
              <a:off x="3470" y="5710"/>
              <a:ext cx="1260" cy="180"/>
            </a:xfrm>
            <a:custGeom>
              <a:avLst/>
              <a:gdLst/>
              <a:ahLst/>
              <a:cxnLst>
                <a:cxn ang="0">
                  <a:pos x="1080" y="0"/>
                </a:cxn>
                <a:cxn ang="0">
                  <a:pos x="540" y="180"/>
                </a:cxn>
                <a:cxn ang="0">
                  <a:pos x="0" y="0"/>
                </a:cxn>
              </a:cxnLst>
              <a:rect l="0" t="0" r="r" b="b"/>
              <a:pathLst>
                <a:path w="1080" h="180">
                  <a:moveTo>
                    <a:pt x="1080" y="0"/>
                  </a:moveTo>
                  <a:cubicBezTo>
                    <a:pt x="900" y="90"/>
                    <a:pt x="720" y="180"/>
                    <a:pt x="540" y="180"/>
                  </a:cubicBezTo>
                  <a:cubicBezTo>
                    <a:pt x="360" y="180"/>
                    <a:pt x="180" y="90"/>
                    <a:pt x="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580" name="Text Box 4"/>
            <p:cNvSpPr txBox="1">
              <a:spLocks noChangeArrowheads="1"/>
            </p:cNvSpPr>
            <p:nvPr/>
          </p:nvSpPr>
          <p:spPr bwMode="auto">
            <a:xfrm>
              <a:off x="3803" y="5821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8</a:t>
              </a:r>
              <a:endPara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79" name="Freeform 3"/>
            <p:cNvSpPr>
              <a:spLocks/>
            </p:cNvSpPr>
            <p:nvPr/>
          </p:nvSpPr>
          <p:spPr bwMode="auto">
            <a:xfrm rot="-186548">
              <a:off x="3521" y="4202"/>
              <a:ext cx="1080" cy="1260"/>
            </a:xfrm>
            <a:custGeom>
              <a:avLst/>
              <a:gdLst/>
              <a:ahLst/>
              <a:cxnLst>
                <a:cxn ang="0">
                  <a:pos x="1080" y="1260"/>
                </a:cxn>
                <a:cxn ang="0">
                  <a:pos x="540" y="900"/>
                </a:cxn>
                <a:cxn ang="0">
                  <a:pos x="0" y="0"/>
                </a:cxn>
              </a:cxnLst>
              <a:rect l="0" t="0" r="r" b="b"/>
              <a:pathLst>
                <a:path w="1080" h="1260">
                  <a:moveTo>
                    <a:pt x="1080" y="1260"/>
                  </a:moveTo>
                  <a:cubicBezTo>
                    <a:pt x="900" y="1185"/>
                    <a:pt x="720" y="1110"/>
                    <a:pt x="540" y="900"/>
                  </a:cubicBezTo>
                  <a:cubicBezTo>
                    <a:pt x="360" y="690"/>
                    <a:pt x="180" y="345"/>
                    <a:pt x="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578" name="Text Box 2"/>
            <p:cNvSpPr txBox="1">
              <a:spLocks noChangeArrowheads="1"/>
            </p:cNvSpPr>
            <p:nvPr/>
          </p:nvSpPr>
          <p:spPr bwMode="auto">
            <a:xfrm>
              <a:off x="4212" y="4971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endPara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071538" y="3643314"/>
            <a:ext cx="3880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err="1"/>
              <a:t>Матриця</a:t>
            </a:r>
            <a:r>
              <a:rPr lang="ru-RU" sz="2800" dirty="0"/>
              <a:t> </a:t>
            </a:r>
            <a:r>
              <a:rPr lang="ru-RU" sz="2800" dirty="0" err="1" smtClean="0"/>
              <a:t>суміжності</a:t>
            </a:r>
            <a:r>
              <a:rPr lang="ru-RU" sz="2800" dirty="0" smtClean="0"/>
              <a:t> ваг</a:t>
            </a:r>
            <a:endParaRPr lang="uk-UA" sz="280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5429256" y="3643314"/>
            <a:ext cx="31194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err="1"/>
              <a:t>Матриця</a:t>
            </a:r>
            <a:r>
              <a:rPr lang="ru-RU" sz="2800" dirty="0"/>
              <a:t> </a:t>
            </a:r>
            <a:r>
              <a:rPr lang="ru-RU" sz="2800" dirty="0" err="1"/>
              <a:t>маршру</a:t>
            </a:r>
            <a:r>
              <a:rPr lang="uk-UA" sz="2800" dirty="0" err="1"/>
              <a:t>ів</a:t>
            </a:r>
            <a:endParaRPr lang="uk-UA" sz="2800" dirty="0"/>
          </a:p>
        </p:txBody>
      </p:sp>
      <p:sp>
        <p:nvSpPr>
          <p:cNvPr id="24628" name="Rectangle 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4627" name="Object 51"/>
          <p:cNvGraphicFramePr>
            <a:graphicFrameLocks noChangeAspect="1"/>
          </p:cNvGraphicFramePr>
          <p:nvPr/>
        </p:nvGraphicFramePr>
        <p:xfrm>
          <a:off x="1017873" y="4071943"/>
          <a:ext cx="3738277" cy="2571746"/>
        </p:xfrm>
        <a:graphic>
          <a:graphicData uri="http://schemas.openxmlformats.org/presentationml/2006/ole">
            <p:oleObj spid="_x0000_s24627" name="Формула" r:id="rId3" imgW="2031840" imgH="1396800" progId="Equation.3">
              <p:embed/>
            </p:oleObj>
          </a:graphicData>
        </a:graphic>
      </p:graphicFrame>
      <p:cxnSp>
        <p:nvCxnSpPr>
          <p:cNvPr id="44" name="Прямая соединительная линия 43"/>
          <p:cNvCxnSpPr/>
          <p:nvPr/>
        </p:nvCxnSpPr>
        <p:spPr>
          <a:xfrm>
            <a:off x="1571604" y="4714884"/>
            <a:ext cx="2357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>
            <a:off x="714348" y="5572140"/>
            <a:ext cx="20002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30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4629" name="Object 53"/>
          <p:cNvGraphicFramePr>
            <a:graphicFrameLocks noChangeAspect="1"/>
          </p:cNvGraphicFramePr>
          <p:nvPr/>
        </p:nvGraphicFramePr>
        <p:xfrm>
          <a:off x="5429256" y="4071942"/>
          <a:ext cx="3071834" cy="2580341"/>
        </p:xfrm>
        <a:graphic>
          <a:graphicData uri="http://schemas.openxmlformats.org/presentationml/2006/ole">
            <p:oleObj spid="_x0000_s24629" name="Формула" r:id="rId4" imgW="1663700" imgH="139700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5601" name="Object 1"/>
          <p:cNvGraphicFramePr>
            <a:graphicFrameLocks noChangeAspect="1"/>
          </p:cNvGraphicFramePr>
          <p:nvPr/>
        </p:nvGraphicFramePr>
        <p:xfrm>
          <a:off x="1071539" y="0"/>
          <a:ext cx="3414104" cy="2214554"/>
        </p:xfrm>
        <a:graphic>
          <a:graphicData uri="http://schemas.openxmlformats.org/presentationml/2006/ole">
            <p:oleObj spid="_x0000_s25601" name="Формула" r:id="rId3" imgW="1765080" imgH="1143000" progId="Equation.3">
              <p:embed/>
            </p:oleObj>
          </a:graphicData>
        </a:graphic>
      </p:graphicFrame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5429256" y="0"/>
          <a:ext cx="2071702" cy="2071702"/>
        </p:xfrm>
        <a:graphic>
          <a:graphicData uri="http://schemas.openxmlformats.org/presentationml/2006/ole">
            <p:oleObj spid="_x0000_s25603" name="Формула" r:id="rId4" imgW="1143000" imgH="1143000" progId="Equation.3">
              <p:embed/>
            </p:oleObj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1142976" y="642918"/>
            <a:ext cx="257176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786580" y="1070776"/>
            <a:ext cx="214314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1022350" y="2357438"/>
          <a:ext cx="3494088" cy="2214562"/>
        </p:xfrm>
        <a:graphic>
          <a:graphicData uri="http://schemas.openxmlformats.org/presentationml/2006/ole">
            <p:oleObj spid="_x0000_s25605" name="Формула" r:id="rId5" imgW="1803240" imgH="1143000" progId="Equation.3">
              <p:embed/>
            </p:oleObj>
          </a:graphicData>
        </a:graphic>
      </p:graphicFrame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5343525" y="2143125"/>
          <a:ext cx="2387600" cy="2214563"/>
        </p:xfrm>
        <a:graphic>
          <a:graphicData uri="http://schemas.openxmlformats.org/presentationml/2006/ole">
            <p:oleObj spid="_x0000_s25607" name="Формула" r:id="rId6" imgW="1231560" imgH="1143000" progId="Equation.3">
              <p:embed/>
            </p:oleObj>
          </a:graphicData>
        </a:graphic>
      </p:graphicFrame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5609" name="Object 9"/>
          <p:cNvGraphicFramePr>
            <a:graphicFrameLocks noChangeAspect="1"/>
          </p:cNvGraphicFramePr>
          <p:nvPr/>
        </p:nvGraphicFramePr>
        <p:xfrm>
          <a:off x="1117600" y="4643438"/>
          <a:ext cx="3517900" cy="2214562"/>
        </p:xfrm>
        <a:graphic>
          <a:graphicData uri="http://schemas.openxmlformats.org/presentationml/2006/ole">
            <p:oleObj spid="_x0000_s25609" name="Формула" r:id="rId7" imgW="1815840" imgH="1143000" progId="Equation.3">
              <p:embed/>
            </p:oleObj>
          </a:graphicData>
        </a:graphic>
      </p:graphicFrame>
      <p:cxnSp>
        <p:nvCxnSpPr>
          <p:cNvPr id="19" name="Прямая соединительная линия 18"/>
          <p:cNvCxnSpPr/>
          <p:nvPr/>
        </p:nvCxnSpPr>
        <p:spPr>
          <a:xfrm>
            <a:off x="1142976" y="3429000"/>
            <a:ext cx="250033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1357290" y="3500438"/>
            <a:ext cx="20002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357290" y="6215082"/>
            <a:ext cx="2357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1821649" y="5750723"/>
            <a:ext cx="22145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5611" name="Object 11"/>
          <p:cNvGraphicFramePr>
            <a:graphicFrameLocks noChangeAspect="1"/>
          </p:cNvGraphicFramePr>
          <p:nvPr/>
        </p:nvGraphicFramePr>
        <p:xfrm>
          <a:off x="5499100" y="4643438"/>
          <a:ext cx="2362200" cy="2214562"/>
        </p:xfrm>
        <a:graphic>
          <a:graphicData uri="http://schemas.openxmlformats.org/presentationml/2006/ole">
            <p:oleObj spid="_x0000_s25611" name="Формула" r:id="rId8" imgW="1218960" imgH="114300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/>
        </p:nvGraphicFramePr>
        <p:xfrm>
          <a:off x="1227138" y="214313"/>
          <a:ext cx="3611168" cy="2214555"/>
        </p:xfrm>
        <a:graphic>
          <a:graphicData uri="http://schemas.openxmlformats.org/presentationml/2006/ole">
            <p:oleObj spid="_x0000_s26625" name="Формула" r:id="rId3" imgW="1866600" imgH="1143000" progId="Equation.3">
              <p:embed/>
            </p:oleObj>
          </a:graphicData>
        </a:graphic>
      </p:graphicFrame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5214942" y="214290"/>
          <a:ext cx="2387647" cy="2214555"/>
        </p:xfrm>
        <a:graphic>
          <a:graphicData uri="http://schemas.openxmlformats.org/presentationml/2006/ole">
            <p:oleObj spid="_x0000_s26627" name="Формула" r:id="rId4" imgW="1231560" imgH="1143000" progId="Equation.3">
              <p:embed/>
            </p:oleObj>
          </a:graphicData>
        </a:graphic>
      </p:graphicFrame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1309688" y="3214688"/>
          <a:ext cx="2884487" cy="2214562"/>
        </p:xfrm>
        <a:graphic>
          <a:graphicData uri="http://schemas.openxmlformats.org/presentationml/2006/ole">
            <p:oleObj spid="_x0000_s26629" name="Формула" r:id="rId5" imgW="1485720" imgH="1143000" progId="Equation.3">
              <p:embed/>
            </p:oleObj>
          </a:graphicData>
        </a:graphic>
      </p:graphicFrame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5357818" y="3071810"/>
          <a:ext cx="2286016" cy="2286016"/>
        </p:xfrm>
        <a:graphic>
          <a:graphicData uri="http://schemas.openxmlformats.org/presentationml/2006/ole">
            <p:oleObj spid="_x0000_s26631" name="Формула" r:id="rId6" imgW="1143000" imgH="1143000" progId="Equation.3">
              <p:embed/>
            </p:oleObj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1357290" y="2643182"/>
            <a:ext cx="18669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/>
              <a:t>Відповідь: </a:t>
            </a:r>
            <a:endParaRPr lang="uk-UA" sz="2800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16200000" flipH="1">
            <a:off x="2393153" y="1321567"/>
            <a:ext cx="2285992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428728" y="2214554"/>
            <a:ext cx="24288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857272"/>
          </a:xfrm>
        </p:spPr>
        <p:txBody>
          <a:bodyPr/>
          <a:lstStyle/>
          <a:p>
            <a:r>
              <a:rPr lang="uk-UA" b="1" dirty="0" smtClean="0"/>
              <a:t>§</a:t>
            </a:r>
            <a:r>
              <a:rPr lang="en-US" b="1" dirty="0" smtClean="0">
                <a:latin typeface="Corbel" pitchFamily="34" charset="0"/>
              </a:rPr>
              <a:t>1</a:t>
            </a:r>
            <a:r>
              <a:rPr lang="uk-UA" b="1" dirty="0" smtClean="0"/>
              <a:t> Постановка задачі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214422"/>
            <a:ext cx="8072462" cy="5248292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uk-UA" i="1" dirty="0" smtClean="0"/>
              <a:t>Задача про найкоротший шлях</a:t>
            </a:r>
            <a:r>
              <a:rPr lang="uk-UA" dirty="0" smtClean="0"/>
              <a:t> полягає у знаходженні найкоротшого шляху від заданої початкової вершини </a:t>
            </a:r>
            <a:r>
              <a:rPr lang="uk-UA" i="1" dirty="0" smtClean="0"/>
              <a:t>а</a:t>
            </a:r>
            <a:r>
              <a:rPr lang="uk-UA" dirty="0" smtClean="0"/>
              <a:t> до заданої вершини </a:t>
            </a:r>
            <a:r>
              <a:rPr lang="en-US" i="1" dirty="0" smtClean="0"/>
              <a:t>z</a:t>
            </a:r>
            <a:r>
              <a:rPr lang="uk-UA" dirty="0" smtClean="0"/>
              <a:t>.</a:t>
            </a:r>
            <a:endParaRPr lang="uk-UA" dirty="0" smtClean="0"/>
          </a:p>
          <a:p>
            <a:pPr algn="just">
              <a:buNone/>
            </a:pPr>
            <a:r>
              <a:rPr lang="uk-UA" dirty="0" smtClean="0"/>
              <a:t>Наступні дві задачі є безпосередніми узагальненнями сформульованої задачі про найкоротший шлях.</a:t>
            </a:r>
          </a:p>
          <a:p>
            <a:pPr algn="just">
              <a:buNone/>
            </a:pPr>
            <a:r>
              <a:rPr lang="uk-UA" dirty="0" smtClean="0"/>
              <a:t>1.	Для заданої початкової вершини  знайти найкоротші шляхи від </a:t>
            </a:r>
            <a:r>
              <a:rPr lang="uk-UA" i="1" dirty="0" smtClean="0"/>
              <a:t>а</a:t>
            </a:r>
            <a:r>
              <a:rPr lang="uk-UA" dirty="0" smtClean="0"/>
              <a:t> до всіх інших вершин.</a:t>
            </a:r>
          </a:p>
          <a:p>
            <a:pPr algn="just">
              <a:buNone/>
            </a:pPr>
            <a:r>
              <a:rPr lang="uk-UA" dirty="0" smtClean="0"/>
              <a:t>2.Знайти </a:t>
            </a:r>
            <a:r>
              <a:rPr lang="uk-UA" dirty="0" smtClean="0"/>
              <a:t>найкоротші шляхи між всіма парами вершин</a:t>
            </a:r>
            <a:r>
              <a:rPr lang="uk-UA" dirty="0" smtClean="0"/>
              <a:t>.</a:t>
            </a:r>
            <a:endParaRPr lang="en-US" dirty="0" smtClean="0"/>
          </a:p>
          <a:p>
            <a:pPr algn="just">
              <a:buNone/>
            </a:pPr>
            <a:r>
              <a:rPr lang="uk-UA" dirty="0" smtClean="0"/>
              <a:t>Розглянемо два алгоритми. Перший алгоритм розв'язує задачу 1, другий - спеціально призначений для розв'язування задачі 2.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7498080" cy="857232"/>
          </a:xfrm>
        </p:spPr>
        <p:txBody>
          <a:bodyPr/>
          <a:lstStyle/>
          <a:p>
            <a:r>
              <a:rPr lang="uk-UA" b="1" dirty="0" smtClean="0"/>
              <a:t>§</a:t>
            </a:r>
            <a:r>
              <a:rPr lang="en-US" b="1" dirty="0" smtClean="0">
                <a:latin typeface="Corbel" pitchFamily="34" charset="0"/>
              </a:rPr>
              <a:t>2</a:t>
            </a:r>
            <a:r>
              <a:rPr lang="uk-UA" b="1" dirty="0" smtClean="0"/>
              <a:t> Алгоритм </a:t>
            </a:r>
            <a:r>
              <a:rPr lang="uk-UA" b="1" dirty="0" err="1" smtClean="0"/>
              <a:t>Дейкстри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928670"/>
            <a:ext cx="8358214" cy="5786478"/>
          </a:xfrm>
        </p:spPr>
        <p:txBody>
          <a:bodyPr/>
          <a:lstStyle/>
          <a:p>
            <a:pPr algn="just">
              <a:buNone/>
            </a:pPr>
            <a:r>
              <a:rPr lang="uk-UA" dirty="0" smtClean="0"/>
              <a:t>Найефективнішим </a:t>
            </a:r>
            <a:r>
              <a:rPr lang="uk-UA" dirty="0" smtClean="0"/>
              <a:t>алгоритмом знаходження </a:t>
            </a:r>
            <a:r>
              <a:rPr lang="uk-UA" dirty="0" smtClean="0"/>
              <a:t>довжини найкоротшого шляху від фіксованої вершини до будь-якої іншої є алгоритм, запропонований 1959 р. </a:t>
            </a:r>
            <a:r>
              <a:rPr lang="uk-UA" dirty="0" smtClean="0"/>
              <a:t>нідерландським </a:t>
            </a:r>
            <a:r>
              <a:rPr lang="uk-UA" dirty="0" smtClean="0"/>
              <a:t>математиком Е. </a:t>
            </a:r>
            <a:r>
              <a:rPr lang="uk-UA" dirty="0" err="1" smtClean="0"/>
              <a:t>Дейкстрою</a:t>
            </a:r>
            <a:r>
              <a:rPr lang="uk-UA" dirty="0" smtClean="0"/>
              <a:t> (Е. </a:t>
            </a:r>
            <a:r>
              <a:rPr lang="en-US" dirty="0" err="1" smtClean="0"/>
              <a:t>Dijkstra</a:t>
            </a:r>
            <a:r>
              <a:rPr lang="uk-UA" dirty="0" smtClean="0"/>
              <a:t>). </a:t>
            </a:r>
            <a:endParaRPr lang="uk-UA" dirty="0" smtClean="0"/>
          </a:p>
          <a:p>
            <a:pPr algn="just">
              <a:buNone/>
            </a:pPr>
            <a:r>
              <a:rPr lang="uk-UA" dirty="0" smtClean="0"/>
              <a:t>Цей </a:t>
            </a:r>
            <a:r>
              <a:rPr lang="uk-UA" dirty="0" smtClean="0"/>
              <a:t>алгоритм </a:t>
            </a:r>
            <a:r>
              <a:rPr lang="uk-UA" dirty="0" smtClean="0"/>
              <a:t>застосовується </a:t>
            </a:r>
            <a:r>
              <a:rPr lang="uk-UA" dirty="0" smtClean="0"/>
              <a:t>лише у випадку, коли </a:t>
            </a:r>
            <a:r>
              <a:rPr lang="uk-UA" b="1" dirty="0" smtClean="0"/>
              <a:t>вага кожної дуги </a:t>
            </a:r>
            <a:r>
              <a:rPr lang="uk-UA" b="1" dirty="0" err="1" smtClean="0"/>
              <a:t>додатня</a:t>
            </a:r>
            <a:r>
              <a:rPr lang="uk-UA" dirty="0" smtClean="0"/>
              <a:t>. </a:t>
            </a:r>
          </a:p>
          <a:p>
            <a:pPr algn="just">
              <a:buNone/>
            </a:pPr>
            <a:r>
              <a:rPr lang="uk-UA" dirty="0" smtClean="0"/>
              <a:t>Нехай G</a:t>
            </a:r>
            <a:r>
              <a:rPr lang="uk-UA" dirty="0" smtClean="0"/>
              <a:t>=(V,E</a:t>
            </a:r>
            <a:r>
              <a:rPr lang="uk-UA" dirty="0" smtClean="0"/>
              <a:t>) – орієнтований граф, </a:t>
            </a:r>
            <a:r>
              <a:rPr lang="en-US" i="1" dirty="0" smtClean="0"/>
              <a:t>w</a:t>
            </a:r>
            <a:r>
              <a:rPr lang="ru-RU" dirty="0" smtClean="0"/>
              <a:t>(</a:t>
            </a:r>
            <a:r>
              <a:rPr lang="en-US" i="1" dirty="0" smtClean="0"/>
              <a:t>v</a:t>
            </a:r>
            <a:r>
              <a:rPr lang="en-US" i="1" baseline="-25000" dirty="0" smtClean="0"/>
              <a:t>i</a:t>
            </a:r>
            <a:r>
              <a:rPr lang="ru-RU" i="1" dirty="0" smtClean="0"/>
              <a:t>,</a:t>
            </a:r>
            <a:r>
              <a:rPr lang="en-US" i="1" dirty="0" err="1" smtClean="0"/>
              <a:t>v</a:t>
            </a:r>
            <a:r>
              <a:rPr lang="en-US" i="1" baseline="-25000" dirty="0" err="1" smtClean="0"/>
              <a:t>j</a:t>
            </a:r>
            <a:r>
              <a:rPr lang="ru-RU" dirty="0" smtClean="0"/>
              <a:t>) – вага дуги (</a:t>
            </a:r>
            <a:r>
              <a:rPr lang="en-US" i="1" dirty="0" smtClean="0"/>
              <a:t>v</a:t>
            </a:r>
            <a:r>
              <a:rPr lang="en-US" i="1" baseline="-25000" dirty="0" smtClean="0"/>
              <a:t>i</a:t>
            </a:r>
            <a:r>
              <a:rPr lang="ru-RU" i="1" dirty="0" smtClean="0"/>
              <a:t>,</a:t>
            </a:r>
            <a:r>
              <a:rPr lang="en-US" i="1" dirty="0" err="1" smtClean="0"/>
              <a:t>v</a:t>
            </a:r>
            <a:r>
              <a:rPr lang="en-US" i="1" baseline="-25000" dirty="0" err="1" smtClean="0"/>
              <a:t>j</a:t>
            </a:r>
            <a:r>
              <a:rPr lang="ru-RU" dirty="0" smtClean="0"/>
              <a:t>)</a:t>
            </a:r>
            <a:r>
              <a:rPr lang="uk-UA" dirty="0" smtClean="0"/>
              <a:t> 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685800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uk-UA" dirty="0" smtClean="0"/>
              <a:t>Пошук мінімального шляху здійснюється </a:t>
            </a:r>
            <a:r>
              <a:rPr lang="uk-UA" dirty="0" smtClean="0"/>
              <a:t>за допомогою присвоювання вершинам міток. Мітки є двох типів - тимчасові й постійні. Вершини з постійними мітками групують у множину М, яку називають </a:t>
            </a:r>
            <a:r>
              <a:rPr lang="uk-UA" i="1" dirty="0" smtClean="0"/>
              <a:t>множиною позначених вершин</a:t>
            </a:r>
            <a:r>
              <a:rPr lang="uk-UA" dirty="0" smtClean="0"/>
              <a:t>. Решта вершин має тимчасові мітки, і множину таких вершин позначають через </a:t>
            </a:r>
            <a:r>
              <a:rPr lang="en-US" dirty="0" smtClean="0"/>
              <a:t>T (T=V\M)</a:t>
            </a:r>
            <a:r>
              <a:rPr lang="uk-UA" dirty="0" smtClean="0"/>
              <a:t>. </a:t>
            </a:r>
            <a:endParaRPr lang="en-US" dirty="0" smtClean="0"/>
          </a:p>
          <a:p>
            <a:pPr algn="just">
              <a:buNone/>
            </a:pPr>
            <a:r>
              <a:rPr lang="uk-UA" dirty="0" smtClean="0"/>
              <a:t>Величина </a:t>
            </a:r>
            <a:r>
              <a:rPr lang="uk-UA" dirty="0" smtClean="0"/>
              <a:t>постійної мітки вершини</a:t>
            </a:r>
            <a:r>
              <a:rPr lang="en-US" dirty="0" smtClean="0"/>
              <a:t> l(v) </a:t>
            </a:r>
            <a:r>
              <a:rPr lang="uk-UA" dirty="0" smtClean="0"/>
              <a:t>дорівнює </a:t>
            </a:r>
            <a:r>
              <a:rPr lang="uk-UA" dirty="0" smtClean="0"/>
              <a:t>довжині найкоротшого шляху від вершини </a:t>
            </a:r>
            <a:r>
              <a:rPr lang="en-US" i="1" dirty="0" smtClean="0"/>
              <a:t>a</a:t>
            </a:r>
            <a:r>
              <a:rPr lang="uk-UA" dirty="0" smtClean="0"/>
              <a:t> </a:t>
            </a:r>
            <a:r>
              <a:rPr lang="uk-UA" dirty="0" smtClean="0"/>
              <a:t>до вершини </a:t>
            </a:r>
            <a:r>
              <a:rPr lang="en-US" i="1" dirty="0" smtClean="0"/>
              <a:t>v</a:t>
            </a:r>
            <a:r>
              <a:rPr lang="uk-UA" dirty="0" smtClean="0"/>
              <a:t>. </a:t>
            </a:r>
            <a:r>
              <a:rPr lang="uk-UA" dirty="0" smtClean="0"/>
              <a:t>Якщо ж мітка  тимчасова, то вона дорівнює довжині найкоротшого шляху, який проходить лише через вершини з постійними мітками</a:t>
            </a:r>
            <a:r>
              <a:rPr lang="uk-UA" dirty="0" smtClean="0"/>
              <a:t>.</a:t>
            </a:r>
            <a:endParaRPr lang="uk-UA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Ф</a:t>
            </a:r>
            <a:r>
              <a:rPr lang="uk-UA" dirty="0" smtClean="0"/>
              <a:t>ормальний </a:t>
            </a:r>
            <a:r>
              <a:rPr lang="uk-UA" dirty="0" smtClean="0"/>
              <a:t>опис алгоритму </a:t>
            </a:r>
            <a:r>
              <a:rPr lang="uk-UA" dirty="0" err="1" smtClean="0"/>
              <a:t>Дейкстри</a:t>
            </a:r>
            <a:r>
              <a:rPr lang="uk-UA" dirty="0" smtClean="0"/>
              <a:t>:</a:t>
            </a:r>
          </a:p>
          <a:p>
            <a:pPr algn="just">
              <a:buNone/>
            </a:pPr>
            <a:r>
              <a:rPr lang="uk-UA" dirty="0" smtClean="0"/>
              <a:t>Крок 1. </a:t>
            </a:r>
            <a:r>
              <a:rPr lang="uk-UA" i="1" dirty="0" smtClean="0">
                <a:solidFill>
                  <a:schemeClr val="accent6">
                    <a:lumMod val="75000"/>
                  </a:schemeClr>
                </a:solidFill>
              </a:rPr>
              <a:t>Присвоювання початкових значень</a:t>
            </a: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uk-UA" dirty="0" smtClean="0"/>
              <a:t>Виконати </a:t>
            </a:r>
            <a:r>
              <a:rPr lang="en-US" i="1" dirty="0" smtClean="0"/>
              <a:t>l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dirty="0" smtClean="0"/>
              <a:t>)=0</a:t>
            </a:r>
            <a:r>
              <a:rPr lang="uk-UA" dirty="0" smtClean="0"/>
              <a:t> </a:t>
            </a:r>
            <a:r>
              <a:rPr lang="uk-UA" dirty="0" smtClean="0"/>
              <a:t>і вважати цю мітку постійною. </a:t>
            </a:r>
            <a:r>
              <a:rPr lang="uk-UA" dirty="0" smtClean="0"/>
              <a:t>Виконати</a:t>
            </a:r>
            <a:r>
              <a:rPr lang="en-US" dirty="0" smtClean="0"/>
              <a:t> l(v)=∞</a:t>
            </a:r>
            <a:r>
              <a:rPr lang="uk-UA" dirty="0" smtClean="0"/>
              <a:t>  </a:t>
            </a:r>
            <a:r>
              <a:rPr lang="uk-UA" dirty="0" smtClean="0"/>
              <a:t>для </a:t>
            </a:r>
            <a:r>
              <a:rPr lang="uk-UA" dirty="0" smtClean="0"/>
              <a:t>всіх</a:t>
            </a:r>
            <a:r>
              <a:rPr lang="en-US" dirty="0" smtClean="0"/>
              <a:t> </a:t>
            </a:r>
            <a:r>
              <a:rPr lang="en-US" i="1" dirty="0" err="1" smtClean="0"/>
              <a:t>v</a:t>
            </a:r>
            <a:r>
              <a:rPr lang="en-US" dirty="0" err="1" smtClean="0"/>
              <a:t>≠</a:t>
            </a:r>
            <a:r>
              <a:rPr lang="en-US" i="1" dirty="0" err="1" smtClean="0"/>
              <a:t>a</a:t>
            </a:r>
            <a:r>
              <a:rPr lang="uk-UA" dirty="0" smtClean="0"/>
              <a:t>  </a:t>
            </a:r>
            <a:r>
              <a:rPr lang="uk-UA" dirty="0" smtClean="0"/>
              <a:t>і вважати ці мітки тимчасовими. Виконати </a:t>
            </a:r>
            <a:r>
              <a:rPr lang="en-US" i="1" dirty="0" smtClean="0"/>
              <a:t>x</a:t>
            </a:r>
            <a:r>
              <a:rPr lang="en-US" dirty="0" smtClean="0"/>
              <a:t>=</a:t>
            </a:r>
            <a:r>
              <a:rPr lang="en-US" i="1" dirty="0" smtClean="0"/>
              <a:t>a</a:t>
            </a:r>
            <a:r>
              <a:rPr lang="en-US" dirty="0" smtClean="0"/>
              <a:t>, M={</a:t>
            </a:r>
            <a:r>
              <a:rPr lang="en-US" i="1" dirty="0" smtClean="0"/>
              <a:t>a</a:t>
            </a:r>
            <a:r>
              <a:rPr lang="en-US" dirty="0" smtClean="0"/>
              <a:t>}</a:t>
            </a:r>
            <a:r>
              <a:rPr lang="uk-UA" dirty="0" smtClean="0"/>
              <a:t>.</a:t>
            </a:r>
            <a:endParaRPr lang="en-US" dirty="0" smtClean="0"/>
          </a:p>
          <a:p>
            <a:pPr algn="just">
              <a:buNone/>
            </a:pPr>
            <a:r>
              <a:rPr lang="uk-UA" dirty="0" smtClean="0"/>
              <a:t>Крок 2. </a:t>
            </a:r>
            <a:r>
              <a:rPr lang="uk-UA" i="1" dirty="0" smtClean="0">
                <a:solidFill>
                  <a:schemeClr val="accent6">
                    <a:lumMod val="75000"/>
                  </a:schemeClr>
                </a:solidFill>
              </a:rPr>
              <a:t>Оновлення міток</a:t>
            </a: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uk-UA" dirty="0" smtClean="0"/>
              <a:t>Для кожної вершини </a:t>
            </a:r>
            <a:r>
              <a:rPr lang="en-US" dirty="0" err="1" smtClean="0"/>
              <a:t>v</a:t>
            </a:r>
            <a:r>
              <a:rPr lang="en-US" dirty="0" err="1" smtClean="0">
                <a:sym typeface="Symbol"/>
              </a:rPr>
              <a:t>V</a:t>
            </a:r>
            <a:r>
              <a:rPr lang="en-US" dirty="0" smtClean="0">
                <a:sym typeface="Symbol"/>
              </a:rPr>
              <a:t>\M</a:t>
            </a:r>
            <a:r>
              <a:rPr lang="uk-UA" dirty="0" smtClean="0"/>
              <a:t> </a:t>
            </a:r>
            <a:r>
              <a:rPr lang="uk-UA" dirty="0" smtClean="0"/>
              <a:t>замінити мітки: 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l(v)=min{ l(v), l(x)+w(</a:t>
            </a:r>
            <a:r>
              <a:rPr lang="en-US" dirty="0" err="1" smtClean="0"/>
              <a:t>x,v</a:t>
            </a:r>
            <a:r>
              <a:rPr lang="en-US" dirty="0" smtClean="0"/>
              <a:t>) }</a:t>
            </a:r>
            <a:r>
              <a:rPr lang="uk-UA" dirty="0" smtClean="0"/>
              <a:t>,</a:t>
            </a:r>
            <a:endParaRPr lang="en-US" dirty="0" smtClean="0"/>
          </a:p>
          <a:p>
            <a:pPr algn="just">
              <a:buNone/>
            </a:pPr>
            <a:r>
              <a:rPr lang="uk-UA" dirty="0" smtClean="0"/>
              <a:t> </a:t>
            </a:r>
            <a:r>
              <a:rPr lang="uk-UA" dirty="0" smtClean="0"/>
              <a:t>тобто оновлювати тимчасові мітки вершин, у які з вершини </a:t>
            </a:r>
            <a:r>
              <a:rPr lang="en-US" i="1" dirty="0" smtClean="0"/>
              <a:t>x</a:t>
            </a:r>
            <a:r>
              <a:rPr lang="uk-UA" dirty="0" smtClean="0"/>
              <a:t> </a:t>
            </a:r>
            <a:r>
              <a:rPr lang="uk-UA" dirty="0" smtClean="0"/>
              <a:t>іде дуга.</a:t>
            </a:r>
          </a:p>
          <a:p>
            <a:pPr algn="just">
              <a:buNone/>
            </a:pPr>
            <a:endParaRPr lang="uk-UA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8143900" cy="685800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uk-UA" dirty="0" smtClean="0"/>
              <a:t>Крок 3. </a:t>
            </a:r>
            <a:r>
              <a:rPr lang="uk-UA" i="1" dirty="0" smtClean="0">
                <a:solidFill>
                  <a:schemeClr val="accent6">
                    <a:lumMod val="75000"/>
                  </a:schemeClr>
                </a:solidFill>
              </a:rPr>
              <a:t>Перетворення мітки у постійну. </a:t>
            </a:r>
            <a:r>
              <a:rPr lang="uk-UA" dirty="0" smtClean="0"/>
              <a:t>Серед усіх вершин з тимчасовими мітками знайти вершину з мінімальною міткою, тобто знайти вершину </a:t>
            </a:r>
            <a:r>
              <a:rPr lang="en-US" i="1" dirty="0" smtClean="0"/>
              <a:t>v</a:t>
            </a:r>
            <a:r>
              <a:rPr lang="uk-UA" dirty="0" smtClean="0"/>
              <a:t>* </a:t>
            </a:r>
            <a:r>
              <a:rPr lang="uk-UA" dirty="0" smtClean="0"/>
              <a:t>з умови 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l(v*)=min l(v), </a:t>
            </a:r>
            <a:r>
              <a:rPr lang="en-US" dirty="0" err="1" smtClean="0"/>
              <a:t>v</a:t>
            </a:r>
            <a:r>
              <a:rPr lang="en-US" dirty="0" err="1" smtClean="0">
                <a:sym typeface="Symbol"/>
              </a:rPr>
              <a:t>T</a:t>
            </a:r>
            <a:r>
              <a:rPr lang="en-US" dirty="0" smtClean="0">
                <a:sym typeface="Symbol"/>
              </a:rPr>
              <a:t>,   </a:t>
            </a:r>
            <a:r>
              <a:rPr lang="en-US" dirty="0" smtClean="0"/>
              <a:t>T=V\M.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Крок 4. </a:t>
            </a:r>
            <a:r>
              <a:rPr lang="uk-UA" dirty="0" smtClean="0"/>
              <a:t>Вважати </a:t>
            </a:r>
            <a:r>
              <a:rPr lang="uk-UA" dirty="0" smtClean="0"/>
              <a:t>мітку вершини </a:t>
            </a:r>
            <a:r>
              <a:rPr lang="en-US" i="1" dirty="0" smtClean="0"/>
              <a:t>v</a:t>
            </a:r>
            <a:r>
              <a:rPr lang="uk-UA" dirty="0" smtClean="0"/>
              <a:t>*</a:t>
            </a:r>
            <a:r>
              <a:rPr lang="uk-UA" dirty="0" smtClean="0"/>
              <a:t> </a:t>
            </a:r>
            <a:r>
              <a:rPr lang="uk-UA" dirty="0" smtClean="0"/>
              <a:t>постійною і покласти </a:t>
            </a:r>
            <a:r>
              <a:rPr lang="uk-UA" dirty="0" smtClean="0"/>
              <a:t>М=М</a:t>
            </a:r>
            <a:r>
              <a:rPr lang="uk-UA" dirty="0" smtClean="0">
                <a:sym typeface="Symbol"/>
              </a:rPr>
              <a:t></a:t>
            </a:r>
            <a:r>
              <a:rPr lang="en-US" i="1" dirty="0" smtClean="0"/>
              <a:t> v</a:t>
            </a:r>
            <a:r>
              <a:rPr lang="uk-UA" dirty="0" smtClean="0"/>
              <a:t>*, х=</a:t>
            </a:r>
            <a:r>
              <a:rPr lang="en-US" i="1" dirty="0" smtClean="0"/>
              <a:t> v</a:t>
            </a:r>
            <a:r>
              <a:rPr lang="uk-UA" dirty="0" smtClean="0"/>
              <a:t>*</a:t>
            </a:r>
            <a:r>
              <a:rPr lang="uk-UA" dirty="0" smtClean="0"/>
              <a:t> . </a:t>
            </a:r>
          </a:p>
          <a:p>
            <a:pPr algn="just">
              <a:buNone/>
            </a:pPr>
            <a:r>
              <a:rPr lang="uk-UA" dirty="0" smtClean="0"/>
              <a:t>Крок 5. (</a:t>
            </a:r>
            <a:r>
              <a:rPr lang="uk-UA" i="1" dirty="0" smtClean="0"/>
              <a:t>а</a:t>
            </a:r>
            <a:r>
              <a:rPr lang="uk-UA" dirty="0" smtClean="0"/>
              <a:t>) (Якщо потрібно знайти шлях від 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uk-UA" dirty="0" smtClean="0"/>
              <a:t>до </a:t>
            </a:r>
            <a:r>
              <a:rPr lang="en-US" i="1" dirty="0" smtClean="0"/>
              <a:t>z</a:t>
            </a:r>
            <a:r>
              <a:rPr lang="uk-UA" dirty="0" smtClean="0"/>
              <a:t>.) </a:t>
            </a:r>
            <a:r>
              <a:rPr lang="uk-UA" dirty="0" smtClean="0"/>
              <a:t>Якщо , </a:t>
            </a:r>
            <a:r>
              <a:rPr lang="en-US" dirty="0" smtClean="0"/>
              <a:t>x=</a:t>
            </a:r>
            <a:r>
              <a:rPr lang="en-US" i="1" dirty="0" smtClean="0"/>
              <a:t>z</a:t>
            </a:r>
            <a:r>
              <a:rPr lang="en-US" dirty="0" smtClean="0"/>
              <a:t>, </a:t>
            </a:r>
            <a:r>
              <a:rPr lang="uk-UA" dirty="0" smtClean="0"/>
              <a:t>то </a:t>
            </a:r>
            <a:r>
              <a:rPr lang="en-US" i="1" dirty="0" smtClean="0"/>
              <a:t>l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</a:t>
            </a:r>
            <a:r>
              <a:rPr lang="uk-UA" dirty="0" smtClean="0"/>
              <a:t> </a:t>
            </a:r>
            <a:r>
              <a:rPr lang="uk-UA" dirty="0" smtClean="0"/>
              <a:t>– довжина найкоротшого шляху від 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uk-UA" dirty="0" smtClean="0"/>
              <a:t>до</a:t>
            </a:r>
            <a:r>
              <a:rPr lang="en-US" dirty="0" smtClean="0"/>
              <a:t> </a:t>
            </a:r>
            <a:r>
              <a:rPr lang="en-US" i="1" dirty="0" smtClean="0"/>
              <a:t>z</a:t>
            </a:r>
            <a:r>
              <a:rPr lang="uk-UA" dirty="0" smtClean="0"/>
              <a:t>; </a:t>
            </a:r>
            <a:r>
              <a:rPr lang="uk-UA" dirty="0" smtClean="0"/>
              <a:t>зупинитись. Якщо </a:t>
            </a:r>
            <a:r>
              <a:rPr lang="en-US" dirty="0" err="1" smtClean="0"/>
              <a:t>x≠</a:t>
            </a:r>
            <a:r>
              <a:rPr lang="en-US" i="1" dirty="0" err="1" smtClean="0"/>
              <a:t>z</a:t>
            </a:r>
            <a:r>
              <a:rPr lang="uk-UA" dirty="0" smtClean="0"/>
              <a:t>, </a:t>
            </a:r>
            <a:r>
              <a:rPr lang="uk-UA" dirty="0" smtClean="0"/>
              <a:t>то перейти до кроку 2.</a:t>
            </a:r>
          </a:p>
          <a:p>
            <a:pPr algn="just">
              <a:buNone/>
            </a:pPr>
            <a:r>
              <a:rPr lang="uk-UA" dirty="0" smtClean="0"/>
              <a:t>(</a:t>
            </a:r>
            <a:r>
              <a:rPr lang="uk-UA" i="1" dirty="0" smtClean="0"/>
              <a:t>б</a:t>
            </a:r>
            <a:r>
              <a:rPr lang="uk-UA" dirty="0" smtClean="0"/>
              <a:t>) (Якщо потрібно знайти </a:t>
            </a:r>
            <a:r>
              <a:rPr lang="uk-UA" dirty="0" smtClean="0"/>
              <a:t>шлях </a:t>
            </a:r>
            <a:r>
              <a:rPr lang="uk-UA" dirty="0" smtClean="0"/>
              <a:t>від 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uk-UA" dirty="0" smtClean="0"/>
              <a:t>до </a:t>
            </a:r>
            <a:r>
              <a:rPr lang="uk-UA" dirty="0" smtClean="0"/>
              <a:t>всіх інших вершин.) Якщо всі вершини отримали постійні мітки (включені у множину М), то ці мітки дають довжини найкоротших шляхів; зупинитись. Якщо деякі вершини мають тимчасові мітки, то перейти до кроку 2.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0"/>
            <a:ext cx="7933588" cy="11429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i="1" dirty="0" smtClean="0"/>
              <a:t>Приклад</a:t>
            </a:r>
            <a:r>
              <a:rPr lang="uk-UA" dirty="0" smtClean="0"/>
              <a:t>. Знайти найкоротший шлях від вершини </a:t>
            </a:r>
            <a:r>
              <a:rPr lang="en-US" dirty="0" smtClean="0"/>
              <a:t>V1 </a:t>
            </a:r>
            <a:r>
              <a:rPr lang="uk-UA" dirty="0" smtClean="0"/>
              <a:t>до вершини </a:t>
            </a:r>
            <a:r>
              <a:rPr lang="en-US" dirty="0" smtClean="0"/>
              <a:t>V7</a:t>
            </a:r>
            <a:r>
              <a:rPr lang="uk-UA" dirty="0" smtClean="0"/>
              <a:t>.</a:t>
            </a:r>
          </a:p>
          <a:p>
            <a:pPr>
              <a:buNone/>
            </a:pPr>
            <a:endParaRPr lang="uk-UA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1643042" y="871518"/>
            <a:ext cx="6912768" cy="3055770"/>
            <a:chOff x="1907704" y="1990080"/>
            <a:chExt cx="6912768" cy="3055770"/>
          </a:xfrm>
        </p:grpSpPr>
        <p:sp>
          <p:nvSpPr>
            <p:cNvPr id="5" name="Овал 4"/>
            <p:cNvSpPr/>
            <p:nvPr/>
          </p:nvSpPr>
          <p:spPr>
            <a:xfrm>
              <a:off x="2051720" y="2132856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V1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Овал 5"/>
            <p:cNvSpPr/>
            <p:nvPr/>
          </p:nvSpPr>
          <p:spPr>
            <a:xfrm>
              <a:off x="2051720" y="407707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V4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4017394" y="212838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4038139" y="407707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V5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6056280" y="212838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V3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6084168" y="4078740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V6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7956376" y="3052156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V7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единительная линия 11"/>
            <p:cNvCxnSpPr>
              <a:stCxn id="5" idx="4"/>
              <a:endCxn id="6" idx="0"/>
            </p:cNvCxnSpPr>
            <p:nvPr/>
          </p:nvCxnSpPr>
          <p:spPr>
            <a:xfrm>
              <a:off x="2483768" y="2996952"/>
              <a:ext cx="0" cy="1080120"/>
            </a:xfrm>
            <a:prstGeom prst="line">
              <a:avLst/>
            </a:prstGeom>
            <a:ln>
              <a:headEnd type="none" w="med" len="med"/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>
              <a:stCxn id="5" idx="6"/>
              <a:endCxn id="7" idx="2"/>
            </p:cNvCxnSpPr>
            <p:nvPr/>
          </p:nvCxnSpPr>
          <p:spPr>
            <a:xfrm flipV="1">
              <a:off x="2915816" y="2560430"/>
              <a:ext cx="1101578" cy="4474"/>
            </a:xfrm>
            <a:prstGeom prst="line">
              <a:avLst/>
            </a:prstGeom>
            <a:ln>
              <a:headEnd type="none" w="med" len="med"/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stCxn id="6" idx="6"/>
              <a:endCxn id="8" idx="2"/>
            </p:cNvCxnSpPr>
            <p:nvPr/>
          </p:nvCxnSpPr>
          <p:spPr>
            <a:xfrm>
              <a:off x="2915816" y="4509120"/>
              <a:ext cx="1122323" cy="0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>
              <a:stCxn id="7" idx="6"/>
              <a:endCxn id="9" idx="2"/>
            </p:cNvCxnSpPr>
            <p:nvPr/>
          </p:nvCxnSpPr>
          <p:spPr>
            <a:xfrm>
              <a:off x="4881490" y="2560430"/>
              <a:ext cx="1174790" cy="0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4902235" y="4507452"/>
              <a:ext cx="1181933" cy="1668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>
              <a:stCxn id="9" idx="4"/>
              <a:endCxn id="10" idx="0"/>
            </p:cNvCxnSpPr>
            <p:nvPr/>
          </p:nvCxnSpPr>
          <p:spPr>
            <a:xfrm>
              <a:off x="6488328" y="2992478"/>
              <a:ext cx="27888" cy="1086262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>
              <a:stCxn id="10" idx="6"/>
              <a:endCxn id="11" idx="2"/>
            </p:cNvCxnSpPr>
            <p:nvPr/>
          </p:nvCxnSpPr>
          <p:spPr>
            <a:xfrm flipV="1">
              <a:off x="6948264" y="3484204"/>
              <a:ext cx="1008112" cy="1026584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>
              <a:stCxn id="9" idx="6"/>
              <a:endCxn id="11" idx="2"/>
            </p:cNvCxnSpPr>
            <p:nvPr/>
          </p:nvCxnSpPr>
          <p:spPr>
            <a:xfrm>
              <a:off x="6920376" y="2560430"/>
              <a:ext cx="1036000" cy="923774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>
              <a:stCxn id="7" idx="4"/>
              <a:endCxn id="8" idx="0"/>
            </p:cNvCxnSpPr>
            <p:nvPr/>
          </p:nvCxnSpPr>
          <p:spPr>
            <a:xfrm>
              <a:off x="4449442" y="2992478"/>
              <a:ext cx="20745" cy="1084594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>
              <a:stCxn id="7" idx="3"/>
              <a:endCxn id="6" idx="7"/>
            </p:cNvCxnSpPr>
            <p:nvPr/>
          </p:nvCxnSpPr>
          <p:spPr>
            <a:xfrm flipH="1">
              <a:off x="2789272" y="2865934"/>
              <a:ext cx="1354666" cy="1337682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>
              <a:stCxn id="9" idx="3"/>
              <a:endCxn id="8" idx="7"/>
            </p:cNvCxnSpPr>
            <p:nvPr/>
          </p:nvCxnSpPr>
          <p:spPr>
            <a:xfrm flipH="1">
              <a:off x="4775691" y="2865934"/>
              <a:ext cx="1407133" cy="1337682"/>
            </a:xfrm>
            <a:prstGeom prst="line">
              <a:avLst/>
            </a:prstGeom>
            <a:ln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>
              <a:stCxn id="5" idx="5"/>
              <a:endCxn id="8" idx="1"/>
            </p:cNvCxnSpPr>
            <p:nvPr/>
          </p:nvCxnSpPr>
          <p:spPr>
            <a:xfrm>
              <a:off x="2789272" y="2870408"/>
              <a:ext cx="1375411" cy="1333208"/>
            </a:xfrm>
            <a:prstGeom prst="line">
              <a:avLst/>
            </a:prstGeom>
            <a:ln>
              <a:headEnd type="none" w="med" len="med"/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TextBox 86"/>
            <p:cNvSpPr txBox="1"/>
            <p:nvPr/>
          </p:nvSpPr>
          <p:spPr>
            <a:xfrm>
              <a:off x="3188945" y="1990080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Box 87"/>
            <p:cNvSpPr txBox="1"/>
            <p:nvPr/>
          </p:nvSpPr>
          <p:spPr>
            <a:xfrm>
              <a:off x="5191225" y="2000341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uk-UA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Box 88"/>
            <p:cNvSpPr txBox="1"/>
            <p:nvPr/>
          </p:nvSpPr>
          <p:spPr>
            <a:xfrm>
              <a:off x="7264432" y="245966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uk-UA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Box 89"/>
            <p:cNvSpPr txBox="1"/>
            <p:nvPr/>
          </p:nvSpPr>
          <p:spPr>
            <a:xfrm>
              <a:off x="1907704" y="3275402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90"/>
            <p:cNvSpPr txBox="1"/>
            <p:nvPr/>
          </p:nvSpPr>
          <p:spPr>
            <a:xfrm>
              <a:off x="2972088" y="273427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Box 91"/>
            <p:cNvSpPr txBox="1"/>
            <p:nvPr/>
          </p:nvSpPr>
          <p:spPr>
            <a:xfrm>
              <a:off x="3619916" y="273427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92"/>
            <p:cNvSpPr txBox="1"/>
            <p:nvPr/>
          </p:nvSpPr>
          <p:spPr>
            <a:xfrm>
              <a:off x="4038139" y="3241056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Box 93"/>
            <p:cNvSpPr txBox="1"/>
            <p:nvPr/>
          </p:nvSpPr>
          <p:spPr>
            <a:xfrm>
              <a:off x="5468885" y="2802587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uk-UA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TextBox 94"/>
            <p:cNvSpPr txBox="1"/>
            <p:nvPr/>
          </p:nvSpPr>
          <p:spPr>
            <a:xfrm>
              <a:off x="6140440" y="3204685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95"/>
            <p:cNvSpPr txBox="1"/>
            <p:nvPr/>
          </p:nvSpPr>
          <p:spPr>
            <a:xfrm>
              <a:off x="3277049" y="4510788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Box 96"/>
            <p:cNvSpPr txBox="1"/>
            <p:nvPr/>
          </p:nvSpPr>
          <p:spPr>
            <a:xfrm>
              <a:off x="5275509" y="4522630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TextBox 97"/>
            <p:cNvSpPr txBox="1"/>
            <p:nvPr/>
          </p:nvSpPr>
          <p:spPr>
            <a:xfrm>
              <a:off x="7334772" y="3987568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uk-UA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1000100" y="3757612"/>
            <a:ext cx="81439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rgbClr val="00B050"/>
                </a:solidFill>
              </a:rPr>
              <a:t>Початкові значення:</a:t>
            </a:r>
            <a:endParaRPr lang="en-US" sz="2800" dirty="0" smtClean="0">
              <a:solidFill>
                <a:srgbClr val="00B050"/>
              </a:solidFill>
            </a:endParaRPr>
          </a:p>
          <a:p>
            <a:r>
              <a:rPr lang="uk-UA" sz="2800" dirty="0" smtClean="0">
                <a:solidFill>
                  <a:srgbClr val="00B050"/>
                </a:solidFill>
              </a:rPr>
              <a:t>М=</a:t>
            </a:r>
            <a:r>
              <a:rPr lang="en-US" sz="2800" dirty="0" smtClean="0">
                <a:solidFill>
                  <a:srgbClr val="00B050"/>
                </a:solidFill>
              </a:rPr>
              <a:t>{V</a:t>
            </a:r>
            <a:r>
              <a:rPr lang="en-US" sz="2800" dirty="0" smtClean="0">
                <a:solidFill>
                  <a:srgbClr val="00B050"/>
                </a:solidFill>
                <a:latin typeface="Corbel" pitchFamily="34" charset="0"/>
              </a:rPr>
              <a:t>1</a:t>
            </a:r>
            <a:r>
              <a:rPr lang="en-US" sz="2800" dirty="0" smtClean="0">
                <a:solidFill>
                  <a:srgbClr val="00B050"/>
                </a:solidFill>
              </a:rPr>
              <a:t>}</a:t>
            </a:r>
            <a:r>
              <a:rPr lang="uk-UA" sz="2800" dirty="0" smtClean="0">
                <a:solidFill>
                  <a:srgbClr val="00B050"/>
                </a:solidFill>
              </a:rPr>
              <a:t>, Т=</a:t>
            </a:r>
            <a:r>
              <a:rPr lang="uk-UA" sz="2800" dirty="0" smtClean="0">
                <a:solidFill>
                  <a:srgbClr val="00B050"/>
                </a:solidFill>
                <a:sym typeface="Symbol"/>
              </a:rPr>
              <a:t>,</a:t>
            </a:r>
            <a:r>
              <a:rPr lang="en-US" sz="2800" i="1" dirty="0" smtClean="0">
                <a:solidFill>
                  <a:srgbClr val="00B050"/>
                </a:solidFill>
              </a:rPr>
              <a:t> l</a:t>
            </a:r>
            <a:r>
              <a:rPr lang="en-US" sz="2800" dirty="0" smtClean="0">
                <a:solidFill>
                  <a:srgbClr val="00B050"/>
                </a:solidFill>
              </a:rPr>
              <a:t>(V</a:t>
            </a:r>
            <a:r>
              <a:rPr lang="en-US" sz="2800" dirty="0" smtClean="0">
                <a:solidFill>
                  <a:srgbClr val="00B050"/>
                </a:solidFill>
                <a:latin typeface="Corbel" pitchFamily="34" charset="0"/>
              </a:rPr>
              <a:t>1</a:t>
            </a:r>
            <a:r>
              <a:rPr lang="en-US" sz="2800" dirty="0" smtClean="0">
                <a:solidFill>
                  <a:srgbClr val="00B050"/>
                </a:solidFill>
              </a:rPr>
              <a:t>)=0</a:t>
            </a:r>
            <a:r>
              <a:rPr lang="uk-UA" sz="2800" dirty="0" smtClean="0">
                <a:solidFill>
                  <a:srgbClr val="00B050"/>
                </a:solidFill>
              </a:rPr>
              <a:t>,</a:t>
            </a:r>
            <a:r>
              <a:rPr lang="en-US" sz="2800" i="1" dirty="0" smtClean="0">
                <a:solidFill>
                  <a:srgbClr val="00B050"/>
                </a:solidFill>
              </a:rPr>
              <a:t> l</a:t>
            </a:r>
            <a:r>
              <a:rPr lang="en-US" sz="2800" dirty="0" smtClean="0">
                <a:solidFill>
                  <a:srgbClr val="00B050"/>
                </a:solidFill>
              </a:rPr>
              <a:t>(V</a:t>
            </a:r>
            <a:r>
              <a:rPr lang="uk-UA" sz="2800" dirty="0" smtClean="0">
                <a:solidFill>
                  <a:srgbClr val="00B050"/>
                </a:solidFill>
              </a:rPr>
              <a:t>2</a:t>
            </a:r>
            <a:r>
              <a:rPr lang="en-US" sz="2800" dirty="0" smtClean="0">
                <a:solidFill>
                  <a:srgbClr val="00B050"/>
                </a:solidFill>
              </a:rPr>
              <a:t>)=</a:t>
            </a:r>
            <a:r>
              <a:rPr lang="en-US" sz="2800" i="1" dirty="0" smtClean="0">
                <a:solidFill>
                  <a:srgbClr val="00B050"/>
                </a:solidFill>
              </a:rPr>
              <a:t> l</a:t>
            </a:r>
            <a:r>
              <a:rPr lang="en-US" sz="2800" dirty="0" smtClean="0">
                <a:solidFill>
                  <a:srgbClr val="00B050"/>
                </a:solidFill>
              </a:rPr>
              <a:t>(V</a:t>
            </a:r>
            <a:r>
              <a:rPr lang="uk-UA" sz="2800" dirty="0" smtClean="0">
                <a:solidFill>
                  <a:srgbClr val="00B050"/>
                </a:solidFill>
              </a:rPr>
              <a:t>3</a:t>
            </a:r>
            <a:r>
              <a:rPr lang="en-US" sz="2800" dirty="0" smtClean="0">
                <a:solidFill>
                  <a:srgbClr val="00B050"/>
                </a:solidFill>
              </a:rPr>
              <a:t>)=</a:t>
            </a:r>
            <a:r>
              <a:rPr lang="uk-UA" sz="2800" dirty="0" smtClean="0">
                <a:solidFill>
                  <a:srgbClr val="00B050"/>
                </a:solidFill>
              </a:rPr>
              <a:t>…</a:t>
            </a:r>
            <a:r>
              <a:rPr lang="en-US" sz="2800" i="1" dirty="0" smtClean="0">
                <a:solidFill>
                  <a:srgbClr val="00B050"/>
                </a:solidFill>
              </a:rPr>
              <a:t> l</a:t>
            </a:r>
            <a:r>
              <a:rPr lang="en-US" sz="2800" dirty="0" smtClean="0">
                <a:solidFill>
                  <a:srgbClr val="00B050"/>
                </a:solidFill>
              </a:rPr>
              <a:t>(V</a:t>
            </a:r>
            <a:r>
              <a:rPr lang="uk-UA" sz="2800" dirty="0" smtClean="0">
                <a:solidFill>
                  <a:srgbClr val="00B050"/>
                </a:solidFill>
              </a:rPr>
              <a:t>7</a:t>
            </a:r>
            <a:r>
              <a:rPr lang="en-US" sz="2800" dirty="0" smtClean="0">
                <a:solidFill>
                  <a:srgbClr val="00B050"/>
                </a:solidFill>
              </a:rPr>
              <a:t>)=∞</a:t>
            </a:r>
            <a:endParaRPr lang="uk-UA" sz="2800" dirty="0" smtClean="0">
              <a:solidFill>
                <a:srgbClr val="00B050"/>
              </a:solidFill>
            </a:endParaRPr>
          </a:p>
          <a:p>
            <a:r>
              <a:rPr lang="uk-UA" sz="2800" dirty="0" smtClean="0"/>
              <a:t>Крок 1. </a:t>
            </a:r>
            <a:r>
              <a:rPr lang="uk-UA" sz="2800" dirty="0" smtClean="0"/>
              <a:t>Т</a:t>
            </a:r>
            <a:r>
              <a:rPr lang="en-US" sz="2800" dirty="0" smtClean="0">
                <a:latin typeface="Corbel" pitchFamily="34" charset="0"/>
              </a:rPr>
              <a:t>1</a:t>
            </a:r>
            <a:r>
              <a:rPr lang="uk-UA" sz="2800" dirty="0" smtClean="0"/>
              <a:t>=</a:t>
            </a:r>
            <a:r>
              <a:rPr lang="en-US" sz="2800" dirty="0" smtClean="0"/>
              <a:t> {V</a:t>
            </a:r>
            <a:r>
              <a:rPr lang="uk-UA" sz="2800" dirty="0" smtClean="0"/>
              <a:t>2(1, </a:t>
            </a:r>
            <a:r>
              <a:rPr lang="en-US" sz="2800" dirty="0" smtClean="0"/>
              <a:t>V</a:t>
            </a:r>
            <a:r>
              <a:rPr lang="en-US" sz="2800" dirty="0" smtClean="0">
                <a:latin typeface="Corbel" pitchFamily="34" charset="0"/>
              </a:rPr>
              <a:t>1</a:t>
            </a:r>
            <a:r>
              <a:rPr lang="uk-UA" sz="2800" dirty="0" smtClean="0"/>
              <a:t>)</a:t>
            </a:r>
            <a:r>
              <a:rPr lang="en-US" sz="2800" dirty="0" smtClean="0"/>
              <a:t>, V4(4, V</a:t>
            </a:r>
            <a:r>
              <a:rPr lang="en-US" sz="2800" dirty="0" smtClean="0">
                <a:latin typeface="Corbel" pitchFamily="34" charset="0"/>
              </a:rPr>
              <a:t>1</a:t>
            </a:r>
            <a:r>
              <a:rPr lang="en-US" sz="2800" dirty="0" smtClean="0"/>
              <a:t>), V5(8,V</a:t>
            </a:r>
            <a:r>
              <a:rPr lang="en-US" sz="2800" dirty="0" smtClean="0">
                <a:latin typeface="Corbel" pitchFamily="34" charset="0"/>
              </a:rPr>
              <a:t>1</a:t>
            </a:r>
            <a:r>
              <a:rPr lang="en-US" sz="2800" dirty="0" smtClean="0"/>
              <a:t>)} – min V2</a:t>
            </a:r>
          </a:p>
          <a:p>
            <a:r>
              <a:rPr lang="en-US" sz="2800" dirty="0" smtClean="0"/>
              <a:t>		M</a:t>
            </a:r>
            <a:r>
              <a:rPr lang="en-US" sz="2800" dirty="0" smtClean="0">
                <a:latin typeface="Corbel" pitchFamily="34" charset="0"/>
              </a:rPr>
              <a:t>1</a:t>
            </a:r>
            <a:r>
              <a:rPr lang="en-US" sz="2800" dirty="0" smtClean="0"/>
              <a:t>=</a:t>
            </a:r>
            <a:r>
              <a:rPr lang="en-US" sz="2800" dirty="0" smtClean="0"/>
              <a:t> {V</a:t>
            </a:r>
            <a:r>
              <a:rPr lang="en-US" sz="2800" dirty="0" smtClean="0">
                <a:latin typeface="Corbel" pitchFamily="34" charset="0"/>
              </a:rPr>
              <a:t>1, </a:t>
            </a:r>
            <a:r>
              <a:rPr lang="en-US" sz="2800" dirty="0" smtClean="0"/>
              <a:t>V</a:t>
            </a:r>
            <a:r>
              <a:rPr lang="uk-UA" sz="2800" dirty="0" smtClean="0"/>
              <a:t>2(1, </a:t>
            </a:r>
            <a:r>
              <a:rPr lang="en-US" sz="2800" dirty="0" smtClean="0"/>
              <a:t>V</a:t>
            </a:r>
            <a:r>
              <a:rPr lang="en-US" sz="2800" dirty="0" smtClean="0">
                <a:latin typeface="Corbel" pitchFamily="34" charset="0"/>
              </a:rPr>
              <a:t>1</a:t>
            </a:r>
            <a:r>
              <a:rPr lang="uk-UA" sz="2800" dirty="0" smtClean="0"/>
              <a:t>)</a:t>
            </a:r>
            <a:r>
              <a:rPr lang="en-US" sz="2800" dirty="0" smtClean="0"/>
              <a:t>}</a:t>
            </a:r>
          </a:p>
          <a:p>
            <a:r>
              <a:rPr lang="uk-UA" sz="2800" dirty="0" smtClean="0"/>
              <a:t>Крок </a:t>
            </a:r>
            <a:r>
              <a:rPr lang="en-US" sz="2800" dirty="0" smtClean="0"/>
              <a:t>2</a:t>
            </a:r>
            <a:r>
              <a:rPr lang="uk-UA" sz="2800" dirty="0" smtClean="0"/>
              <a:t>. Т</a:t>
            </a:r>
            <a:r>
              <a:rPr lang="en-US" sz="2800" dirty="0" smtClean="0">
                <a:latin typeface="Corbel" pitchFamily="34" charset="0"/>
              </a:rPr>
              <a:t>2</a:t>
            </a:r>
            <a:r>
              <a:rPr lang="uk-UA" sz="2800" dirty="0" smtClean="0"/>
              <a:t>=</a:t>
            </a:r>
            <a:r>
              <a:rPr lang="en-US" sz="2800" dirty="0" smtClean="0"/>
              <a:t> {V4(4, V</a:t>
            </a:r>
            <a:r>
              <a:rPr lang="en-US" sz="2800" dirty="0" smtClean="0">
                <a:latin typeface="Corbel" pitchFamily="34" charset="0"/>
              </a:rPr>
              <a:t>1</a:t>
            </a:r>
            <a:r>
              <a:rPr lang="en-US" sz="2800" dirty="0" smtClean="0"/>
              <a:t>), V5(8,V</a:t>
            </a:r>
            <a:r>
              <a:rPr lang="en-US" sz="2800" dirty="0" smtClean="0">
                <a:latin typeface="Corbel" pitchFamily="34" charset="0"/>
              </a:rPr>
              <a:t>1</a:t>
            </a:r>
            <a:r>
              <a:rPr lang="en-US" sz="2800" dirty="0" smtClean="0"/>
              <a:t>), V4(4, V</a:t>
            </a:r>
            <a:r>
              <a:rPr lang="en-US" sz="2800" dirty="0" smtClean="0">
                <a:latin typeface="Corbel" pitchFamily="34" charset="0"/>
              </a:rPr>
              <a:t>2</a:t>
            </a:r>
            <a:r>
              <a:rPr lang="en-US" sz="2800" dirty="0" smtClean="0"/>
              <a:t>), V5(3,V</a:t>
            </a:r>
            <a:r>
              <a:rPr lang="en-US" sz="2800" dirty="0" smtClean="0">
                <a:latin typeface="Corbel" pitchFamily="34" charset="0"/>
              </a:rPr>
              <a:t>2</a:t>
            </a:r>
            <a:r>
              <a:rPr lang="en-US" sz="2800" dirty="0" smtClean="0"/>
              <a:t>), V3(8,V</a:t>
            </a:r>
            <a:r>
              <a:rPr lang="en-US" sz="2800" dirty="0" smtClean="0">
                <a:latin typeface="Corbel" pitchFamily="34" charset="0"/>
              </a:rPr>
              <a:t>2</a:t>
            </a:r>
            <a:r>
              <a:rPr lang="en-US" sz="2800" dirty="0" smtClean="0"/>
              <a:t>)}= {V4(4, V</a:t>
            </a:r>
            <a:r>
              <a:rPr lang="en-US" sz="2800" dirty="0" smtClean="0">
                <a:latin typeface="Corbel" pitchFamily="34" charset="0"/>
              </a:rPr>
              <a:t>1</a:t>
            </a:r>
            <a:r>
              <a:rPr lang="en-US" sz="2800" dirty="0" smtClean="0"/>
              <a:t>), V5(3,V</a:t>
            </a:r>
            <a:r>
              <a:rPr lang="en-US" sz="2800" dirty="0" smtClean="0">
                <a:latin typeface="Corbel" pitchFamily="34" charset="0"/>
              </a:rPr>
              <a:t>2</a:t>
            </a:r>
            <a:r>
              <a:rPr lang="en-US" sz="2800" dirty="0" smtClean="0"/>
              <a:t>), V3(8,V</a:t>
            </a:r>
            <a:r>
              <a:rPr lang="en-US" sz="2800" dirty="0" smtClean="0">
                <a:latin typeface="Corbel" pitchFamily="34" charset="0"/>
              </a:rPr>
              <a:t>2</a:t>
            </a:r>
            <a:r>
              <a:rPr lang="en-US" sz="2800" dirty="0" smtClean="0"/>
              <a:t>)}– min V5</a:t>
            </a:r>
          </a:p>
          <a:p>
            <a:r>
              <a:rPr lang="en-US" sz="2800" dirty="0" smtClean="0"/>
              <a:t>		M</a:t>
            </a:r>
            <a:r>
              <a:rPr lang="en-US" sz="2800" dirty="0" smtClean="0">
                <a:latin typeface="Corbel" pitchFamily="34" charset="0"/>
              </a:rPr>
              <a:t>2</a:t>
            </a:r>
            <a:r>
              <a:rPr lang="en-US" sz="2800" dirty="0" smtClean="0"/>
              <a:t>= {V</a:t>
            </a:r>
            <a:r>
              <a:rPr lang="en-US" sz="2800" dirty="0" smtClean="0">
                <a:latin typeface="Corbel" pitchFamily="34" charset="0"/>
              </a:rPr>
              <a:t>1, </a:t>
            </a:r>
            <a:r>
              <a:rPr lang="en-US" sz="2800" dirty="0" smtClean="0"/>
              <a:t>V</a:t>
            </a:r>
            <a:r>
              <a:rPr lang="uk-UA" sz="2800" dirty="0" smtClean="0"/>
              <a:t>2(1, </a:t>
            </a:r>
            <a:r>
              <a:rPr lang="en-US" sz="2800" dirty="0" smtClean="0"/>
              <a:t>V</a:t>
            </a:r>
            <a:r>
              <a:rPr lang="en-US" sz="2800" dirty="0" smtClean="0">
                <a:latin typeface="Corbel" pitchFamily="34" charset="0"/>
              </a:rPr>
              <a:t>1</a:t>
            </a:r>
            <a:r>
              <a:rPr lang="uk-UA" sz="2800" dirty="0" smtClean="0"/>
              <a:t>)</a:t>
            </a:r>
            <a:r>
              <a:rPr lang="en-US" sz="2800" dirty="0" smtClean="0"/>
              <a:t>, V5(3,V</a:t>
            </a:r>
            <a:r>
              <a:rPr lang="en-US" sz="2800" dirty="0" smtClean="0">
                <a:latin typeface="Corbel" pitchFamily="34" charset="0"/>
              </a:rPr>
              <a:t>2</a:t>
            </a:r>
            <a:r>
              <a:rPr lang="en-US" sz="2800" dirty="0" smtClean="0"/>
              <a:t>)}</a:t>
            </a:r>
            <a:endParaRPr lang="uk-UA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0"/>
            <a:ext cx="8358246" cy="95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Крок </a:t>
            </a:r>
            <a:r>
              <a:rPr lang="en-US" sz="2800" dirty="0" smtClean="0"/>
              <a:t>3</a:t>
            </a:r>
            <a:r>
              <a:rPr lang="uk-UA" sz="2800" dirty="0" smtClean="0"/>
              <a:t>. Т</a:t>
            </a:r>
            <a:r>
              <a:rPr lang="en-US" sz="2800" dirty="0" smtClean="0">
                <a:latin typeface="Corbel" pitchFamily="34" charset="0"/>
              </a:rPr>
              <a:t>3</a:t>
            </a:r>
            <a:r>
              <a:rPr lang="uk-UA" sz="2800" dirty="0" smtClean="0"/>
              <a:t>=</a:t>
            </a:r>
            <a:r>
              <a:rPr lang="en-US" sz="2800" dirty="0" smtClean="0"/>
              <a:t> {V4(4, V</a:t>
            </a:r>
            <a:r>
              <a:rPr lang="en-US" sz="2800" dirty="0" smtClean="0">
                <a:latin typeface="Corbel" pitchFamily="34" charset="0"/>
              </a:rPr>
              <a:t>1</a:t>
            </a:r>
            <a:r>
              <a:rPr lang="en-US" sz="2800" dirty="0" smtClean="0"/>
              <a:t>), V3(8,V</a:t>
            </a:r>
            <a:r>
              <a:rPr lang="en-US" sz="2800" dirty="0" smtClean="0">
                <a:latin typeface="Corbel" pitchFamily="34" charset="0"/>
              </a:rPr>
              <a:t>2</a:t>
            </a:r>
            <a:r>
              <a:rPr lang="en-US" sz="2800" dirty="0" smtClean="0"/>
              <a:t>), V3(7,V</a:t>
            </a:r>
            <a:r>
              <a:rPr lang="en-US" sz="2800" dirty="0" smtClean="0">
                <a:latin typeface="Corbel" pitchFamily="34" charset="0"/>
              </a:rPr>
              <a:t>5</a:t>
            </a:r>
            <a:r>
              <a:rPr lang="en-US" sz="2800" dirty="0" smtClean="0"/>
              <a:t>), V6(8,V</a:t>
            </a:r>
            <a:r>
              <a:rPr lang="en-US" sz="2800" dirty="0" smtClean="0">
                <a:latin typeface="Corbel" pitchFamily="34" charset="0"/>
              </a:rPr>
              <a:t>5</a:t>
            </a:r>
            <a:r>
              <a:rPr lang="en-US" sz="2800" dirty="0" smtClean="0"/>
              <a:t>)}=</a:t>
            </a:r>
          </a:p>
          <a:p>
            <a:r>
              <a:rPr lang="uk-UA" sz="2800" dirty="0" smtClean="0"/>
              <a:t>=</a:t>
            </a:r>
            <a:r>
              <a:rPr lang="en-US" sz="2800" dirty="0" smtClean="0"/>
              <a:t> {V4(4, V</a:t>
            </a:r>
            <a:r>
              <a:rPr lang="en-US" sz="2800" dirty="0" smtClean="0">
                <a:latin typeface="Corbel" pitchFamily="34" charset="0"/>
              </a:rPr>
              <a:t>1</a:t>
            </a:r>
            <a:r>
              <a:rPr lang="en-US" sz="2800" dirty="0" smtClean="0"/>
              <a:t>), V3(7,V</a:t>
            </a:r>
            <a:r>
              <a:rPr lang="en-US" sz="2800" dirty="0" smtClean="0">
                <a:latin typeface="Corbel" pitchFamily="34" charset="0"/>
              </a:rPr>
              <a:t>5</a:t>
            </a:r>
            <a:r>
              <a:rPr lang="en-US" sz="2800" dirty="0" smtClean="0"/>
              <a:t>), V6(8,V</a:t>
            </a:r>
            <a:r>
              <a:rPr lang="en-US" sz="2800" dirty="0" smtClean="0">
                <a:latin typeface="Corbel" pitchFamily="34" charset="0"/>
              </a:rPr>
              <a:t>5</a:t>
            </a:r>
            <a:r>
              <a:rPr lang="en-US" sz="2800" dirty="0" smtClean="0"/>
              <a:t>)} – min V4</a:t>
            </a:r>
          </a:p>
          <a:p>
            <a:r>
              <a:rPr lang="en-US" sz="2800" dirty="0" smtClean="0"/>
              <a:t>	M</a:t>
            </a:r>
            <a:r>
              <a:rPr lang="en-US" sz="2800" dirty="0" smtClean="0">
                <a:latin typeface="Corbel" pitchFamily="34" charset="0"/>
              </a:rPr>
              <a:t>3</a:t>
            </a:r>
            <a:r>
              <a:rPr lang="en-US" sz="2800" dirty="0" smtClean="0"/>
              <a:t>= {V</a:t>
            </a:r>
            <a:r>
              <a:rPr lang="en-US" sz="2800" dirty="0" smtClean="0">
                <a:latin typeface="Corbel" pitchFamily="34" charset="0"/>
              </a:rPr>
              <a:t>1, </a:t>
            </a:r>
            <a:r>
              <a:rPr lang="en-US" sz="2800" dirty="0" smtClean="0"/>
              <a:t>V</a:t>
            </a:r>
            <a:r>
              <a:rPr lang="uk-UA" sz="2800" dirty="0" smtClean="0"/>
              <a:t>2(1, </a:t>
            </a:r>
            <a:r>
              <a:rPr lang="en-US" sz="2800" dirty="0" smtClean="0"/>
              <a:t>V</a:t>
            </a:r>
            <a:r>
              <a:rPr lang="en-US" sz="2800" dirty="0" smtClean="0">
                <a:latin typeface="Corbel" pitchFamily="34" charset="0"/>
              </a:rPr>
              <a:t>1</a:t>
            </a:r>
            <a:r>
              <a:rPr lang="uk-UA" sz="2800" dirty="0" smtClean="0"/>
              <a:t>)</a:t>
            </a:r>
            <a:r>
              <a:rPr lang="en-US" sz="2800" dirty="0" smtClean="0"/>
              <a:t>, V5(3,V</a:t>
            </a:r>
            <a:r>
              <a:rPr lang="en-US" sz="2800" dirty="0" smtClean="0">
                <a:latin typeface="Corbel" pitchFamily="34" charset="0"/>
              </a:rPr>
              <a:t>2</a:t>
            </a:r>
            <a:r>
              <a:rPr lang="en-US" sz="2800" dirty="0" smtClean="0"/>
              <a:t>), V4(4, V</a:t>
            </a:r>
            <a:r>
              <a:rPr lang="en-US" sz="2800" dirty="0" smtClean="0">
                <a:latin typeface="Corbel" pitchFamily="34" charset="0"/>
              </a:rPr>
              <a:t>1</a:t>
            </a:r>
            <a:r>
              <a:rPr lang="en-US" sz="2800" dirty="0" smtClean="0"/>
              <a:t>)}</a:t>
            </a:r>
          </a:p>
          <a:p>
            <a:endParaRPr lang="en-US" sz="2800" dirty="0" smtClean="0"/>
          </a:p>
          <a:p>
            <a:r>
              <a:rPr lang="uk-UA" sz="2800" dirty="0" smtClean="0"/>
              <a:t>Крок </a:t>
            </a:r>
            <a:r>
              <a:rPr lang="en-US" sz="2800" dirty="0" smtClean="0"/>
              <a:t>4</a:t>
            </a:r>
            <a:r>
              <a:rPr lang="uk-UA" sz="2800" dirty="0" smtClean="0"/>
              <a:t>. Т</a:t>
            </a:r>
            <a:r>
              <a:rPr lang="en-US" sz="2800" dirty="0" smtClean="0">
                <a:latin typeface="Corbel" pitchFamily="34" charset="0"/>
              </a:rPr>
              <a:t>4</a:t>
            </a:r>
            <a:r>
              <a:rPr lang="uk-UA" sz="2800" dirty="0" smtClean="0"/>
              <a:t>=</a:t>
            </a:r>
            <a:r>
              <a:rPr lang="en-US" sz="2800" dirty="0" smtClean="0"/>
              <a:t> {V3(7,V</a:t>
            </a:r>
            <a:r>
              <a:rPr lang="en-US" sz="2800" dirty="0" smtClean="0">
                <a:latin typeface="Corbel" pitchFamily="34" charset="0"/>
              </a:rPr>
              <a:t>5</a:t>
            </a:r>
            <a:r>
              <a:rPr lang="en-US" sz="2800" dirty="0" smtClean="0"/>
              <a:t>), V6(8,V</a:t>
            </a:r>
            <a:r>
              <a:rPr lang="en-US" sz="2800" dirty="0" smtClean="0">
                <a:latin typeface="Corbel" pitchFamily="34" charset="0"/>
              </a:rPr>
              <a:t>5</a:t>
            </a:r>
            <a:r>
              <a:rPr lang="en-US" sz="2800" dirty="0" smtClean="0"/>
              <a:t>)} – min V3</a:t>
            </a:r>
          </a:p>
          <a:p>
            <a:r>
              <a:rPr lang="en-US" sz="2800" dirty="0" smtClean="0"/>
              <a:t>	M</a:t>
            </a:r>
            <a:r>
              <a:rPr lang="en-US" sz="2800" dirty="0" smtClean="0">
                <a:latin typeface="Corbel" pitchFamily="34" charset="0"/>
              </a:rPr>
              <a:t>4</a:t>
            </a:r>
            <a:r>
              <a:rPr lang="en-US" sz="2800" dirty="0" smtClean="0"/>
              <a:t>= {V</a:t>
            </a:r>
            <a:r>
              <a:rPr lang="en-US" sz="2800" dirty="0" smtClean="0">
                <a:latin typeface="Corbel" pitchFamily="34" charset="0"/>
              </a:rPr>
              <a:t>1, </a:t>
            </a:r>
            <a:r>
              <a:rPr lang="en-US" sz="2800" dirty="0" smtClean="0"/>
              <a:t>V</a:t>
            </a:r>
            <a:r>
              <a:rPr lang="uk-UA" sz="2800" dirty="0" smtClean="0"/>
              <a:t>2(1, </a:t>
            </a:r>
            <a:r>
              <a:rPr lang="en-US" sz="2800" dirty="0" smtClean="0"/>
              <a:t>V</a:t>
            </a:r>
            <a:r>
              <a:rPr lang="en-US" sz="2800" dirty="0" smtClean="0">
                <a:latin typeface="Corbel" pitchFamily="34" charset="0"/>
              </a:rPr>
              <a:t>1</a:t>
            </a:r>
            <a:r>
              <a:rPr lang="uk-UA" sz="2800" dirty="0" smtClean="0"/>
              <a:t>)</a:t>
            </a:r>
            <a:r>
              <a:rPr lang="en-US" sz="2800" dirty="0" smtClean="0"/>
              <a:t>, V5(3,V</a:t>
            </a:r>
            <a:r>
              <a:rPr lang="en-US" sz="2800" dirty="0" smtClean="0">
                <a:latin typeface="Corbel" pitchFamily="34" charset="0"/>
              </a:rPr>
              <a:t>2</a:t>
            </a:r>
            <a:r>
              <a:rPr lang="en-US" sz="2800" dirty="0" smtClean="0"/>
              <a:t>), V4(4, V</a:t>
            </a:r>
            <a:r>
              <a:rPr lang="en-US" sz="2800" dirty="0" smtClean="0">
                <a:latin typeface="Corbel" pitchFamily="34" charset="0"/>
              </a:rPr>
              <a:t>1</a:t>
            </a:r>
            <a:r>
              <a:rPr lang="en-US" sz="2800" dirty="0" smtClean="0"/>
              <a:t>), V3(7,V</a:t>
            </a:r>
            <a:r>
              <a:rPr lang="en-US" sz="2800" dirty="0" smtClean="0">
                <a:latin typeface="Corbel" pitchFamily="34" charset="0"/>
              </a:rPr>
              <a:t>5</a:t>
            </a:r>
            <a:r>
              <a:rPr lang="en-US" sz="2800" dirty="0" smtClean="0"/>
              <a:t>)}</a:t>
            </a:r>
          </a:p>
          <a:p>
            <a:endParaRPr lang="en-US" sz="2800" dirty="0" smtClean="0"/>
          </a:p>
          <a:p>
            <a:r>
              <a:rPr lang="uk-UA" sz="2800" dirty="0" smtClean="0"/>
              <a:t>Крок </a:t>
            </a:r>
            <a:r>
              <a:rPr lang="en-US" sz="2800" dirty="0" smtClean="0"/>
              <a:t>5</a:t>
            </a:r>
            <a:r>
              <a:rPr lang="uk-UA" sz="2800" dirty="0" smtClean="0"/>
              <a:t>. Т</a:t>
            </a:r>
            <a:r>
              <a:rPr lang="en-US" sz="2800" dirty="0" smtClean="0">
                <a:latin typeface="Corbel" pitchFamily="34" charset="0"/>
              </a:rPr>
              <a:t>5</a:t>
            </a:r>
            <a:r>
              <a:rPr lang="uk-UA" sz="2800" dirty="0" smtClean="0"/>
              <a:t>=</a:t>
            </a:r>
            <a:r>
              <a:rPr lang="en-US" sz="2800" dirty="0" smtClean="0"/>
              <a:t> {V6(8,V</a:t>
            </a:r>
            <a:r>
              <a:rPr lang="en-US" sz="2800" dirty="0" smtClean="0">
                <a:latin typeface="Corbel" pitchFamily="34" charset="0"/>
              </a:rPr>
              <a:t>5</a:t>
            </a:r>
            <a:r>
              <a:rPr lang="en-US" sz="2800" dirty="0" smtClean="0"/>
              <a:t>), V6(14,V</a:t>
            </a:r>
            <a:r>
              <a:rPr lang="en-US" sz="2800" dirty="0" smtClean="0">
                <a:latin typeface="Corbel" pitchFamily="34" charset="0"/>
              </a:rPr>
              <a:t>3</a:t>
            </a:r>
            <a:r>
              <a:rPr lang="en-US" sz="2800" dirty="0" smtClean="0"/>
              <a:t>), V7(15,V</a:t>
            </a:r>
            <a:r>
              <a:rPr lang="en-US" sz="2800" dirty="0" smtClean="0">
                <a:latin typeface="Corbel" pitchFamily="34" charset="0"/>
              </a:rPr>
              <a:t>3</a:t>
            </a:r>
            <a:r>
              <a:rPr lang="en-US" sz="2800" dirty="0" smtClean="0"/>
              <a:t>)}=</a:t>
            </a:r>
          </a:p>
          <a:p>
            <a:r>
              <a:rPr lang="en-US" sz="2800" dirty="0" smtClean="0"/>
              <a:t> </a:t>
            </a:r>
            <a:r>
              <a:rPr lang="uk-UA" sz="2800" dirty="0" smtClean="0"/>
              <a:t>=</a:t>
            </a:r>
            <a:r>
              <a:rPr lang="en-US" sz="2800" dirty="0" smtClean="0"/>
              <a:t> {V6(8,V</a:t>
            </a:r>
            <a:r>
              <a:rPr lang="en-US" sz="2800" dirty="0" smtClean="0">
                <a:latin typeface="Corbel" pitchFamily="34" charset="0"/>
              </a:rPr>
              <a:t>5</a:t>
            </a:r>
            <a:r>
              <a:rPr lang="en-US" sz="2800" dirty="0" smtClean="0"/>
              <a:t>), V7(15,V</a:t>
            </a:r>
            <a:r>
              <a:rPr lang="en-US" sz="2800" dirty="0" smtClean="0">
                <a:latin typeface="Corbel" pitchFamily="34" charset="0"/>
              </a:rPr>
              <a:t>3</a:t>
            </a:r>
            <a:r>
              <a:rPr lang="en-US" sz="2800" dirty="0" smtClean="0"/>
              <a:t>)} – min V6</a:t>
            </a:r>
          </a:p>
          <a:p>
            <a:r>
              <a:rPr lang="en-US" sz="2800" dirty="0" smtClean="0"/>
              <a:t>	M</a:t>
            </a:r>
            <a:r>
              <a:rPr lang="en-US" sz="2800" dirty="0" smtClean="0">
                <a:latin typeface="Corbel" pitchFamily="34" charset="0"/>
              </a:rPr>
              <a:t>5</a:t>
            </a:r>
            <a:r>
              <a:rPr lang="en-US" sz="2800" dirty="0" smtClean="0"/>
              <a:t>= {V</a:t>
            </a:r>
            <a:r>
              <a:rPr lang="en-US" sz="2800" dirty="0" smtClean="0">
                <a:latin typeface="Corbel" pitchFamily="34" charset="0"/>
              </a:rPr>
              <a:t>1, </a:t>
            </a:r>
            <a:r>
              <a:rPr lang="en-US" sz="2800" dirty="0" smtClean="0"/>
              <a:t>V</a:t>
            </a:r>
            <a:r>
              <a:rPr lang="uk-UA" sz="2800" dirty="0" smtClean="0"/>
              <a:t>2(1, </a:t>
            </a:r>
            <a:r>
              <a:rPr lang="en-US" sz="2800" dirty="0" smtClean="0"/>
              <a:t>V</a:t>
            </a:r>
            <a:r>
              <a:rPr lang="en-US" sz="2800" dirty="0" smtClean="0">
                <a:latin typeface="Corbel" pitchFamily="34" charset="0"/>
              </a:rPr>
              <a:t>1</a:t>
            </a:r>
            <a:r>
              <a:rPr lang="uk-UA" sz="2800" dirty="0" smtClean="0"/>
              <a:t>)</a:t>
            </a:r>
            <a:r>
              <a:rPr lang="en-US" sz="2800" dirty="0" smtClean="0"/>
              <a:t>, V5(3,V</a:t>
            </a:r>
            <a:r>
              <a:rPr lang="en-US" sz="2800" dirty="0" smtClean="0">
                <a:latin typeface="Corbel" pitchFamily="34" charset="0"/>
              </a:rPr>
              <a:t>2</a:t>
            </a:r>
            <a:r>
              <a:rPr lang="en-US" sz="2800" dirty="0" smtClean="0"/>
              <a:t>), V4(4, V</a:t>
            </a:r>
            <a:r>
              <a:rPr lang="en-US" sz="2800" dirty="0" smtClean="0">
                <a:latin typeface="Corbel" pitchFamily="34" charset="0"/>
              </a:rPr>
              <a:t>1</a:t>
            </a:r>
            <a:r>
              <a:rPr lang="en-US" sz="2800" dirty="0" smtClean="0"/>
              <a:t>), V3(7,V</a:t>
            </a:r>
            <a:r>
              <a:rPr lang="en-US" sz="2800" dirty="0" smtClean="0">
                <a:latin typeface="Corbel" pitchFamily="34" charset="0"/>
              </a:rPr>
              <a:t>5</a:t>
            </a:r>
            <a:r>
              <a:rPr lang="en-US" sz="2800" dirty="0" smtClean="0"/>
              <a:t>), V6(8,V</a:t>
            </a:r>
            <a:r>
              <a:rPr lang="en-US" sz="2800" dirty="0" smtClean="0">
                <a:latin typeface="Corbel" pitchFamily="34" charset="0"/>
              </a:rPr>
              <a:t>5</a:t>
            </a:r>
            <a:r>
              <a:rPr lang="en-US" sz="2800" dirty="0" smtClean="0"/>
              <a:t>)}</a:t>
            </a:r>
          </a:p>
          <a:p>
            <a:endParaRPr lang="en-US" sz="2800" dirty="0" smtClean="0"/>
          </a:p>
          <a:p>
            <a:r>
              <a:rPr lang="uk-UA" sz="2800" dirty="0" smtClean="0"/>
              <a:t>Крок </a:t>
            </a:r>
            <a:r>
              <a:rPr lang="en-US" sz="2800" dirty="0" smtClean="0"/>
              <a:t>6</a:t>
            </a:r>
            <a:r>
              <a:rPr lang="uk-UA" sz="2800" dirty="0" smtClean="0"/>
              <a:t>. Т</a:t>
            </a:r>
            <a:r>
              <a:rPr lang="en-US" sz="2800" dirty="0" smtClean="0">
                <a:latin typeface="Corbel" pitchFamily="34" charset="0"/>
              </a:rPr>
              <a:t>6</a:t>
            </a:r>
            <a:r>
              <a:rPr lang="uk-UA" sz="2800" dirty="0" smtClean="0"/>
              <a:t>=</a:t>
            </a:r>
            <a:r>
              <a:rPr lang="en-US" sz="2800" dirty="0" smtClean="0"/>
              <a:t> {V7(15,V</a:t>
            </a:r>
            <a:r>
              <a:rPr lang="en-US" sz="2800" dirty="0" smtClean="0">
                <a:latin typeface="Corbel" pitchFamily="34" charset="0"/>
              </a:rPr>
              <a:t>3</a:t>
            </a:r>
            <a:r>
              <a:rPr lang="en-US" sz="2800" dirty="0" smtClean="0"/>
              <a:t>), V7(17,V</a:t>
            </a:r>
            <a:r>
              <a:rPr lang="en-US" sz="2800" dirty="0" smtClean="0">
                <a:latin typeface="Corbel" pitchFamily="34" charset="0"/>
              </a:rPr>
              <a:t>6</a:t>
            </a:r>
            <a:r>
              <a:rPr lang="en-US" sz="2800" dirty="0" smtClean="0"/>
              <a:t>)}= {V7(15,V</a:t>
            </a:r>
            <a:r>
              <a:rPr lang="en-US" sz="2800" dirty="0" smtClean="0">
                <a:latin typeface="Corbel" pitchFamily="34" charset="0"/>
              </a:rPr>
              <a:t>3</a:t>
            </a:r>
            <a:r>
              <a:rPr lang="en-US" sz="2800" dirty="0" smtClean="0"/>
              <a:t>)}</a:t>
            </a:r>
          </a:p>
          <a:p>
            <a:r>
              <a:rPr lang="en-US" sz="2800" dirty="0" smtClean="0"/>
              <a:t>	M</a:t>
            </a:r>
            <a:r>
              <a:rPr lang="en-US" sz="2800" dirty="0" smtClean="0">
                <a:latin typeface="Corbel" pitchFamily="34" charset="0"/>
              </a:rPr>
              <a:t>6</a:t>
            </a:r>
            <a:r>
              <a:rPr lang="en-US" sz="2800" dirty="0" smtClean="0"/>
              <a:t>= {V</a:t>
            </a:r>
            <a:r>
              <a:rPr lang="en-US" sz="2800" dirty="0" smtClean="0">
                <a:latin typeface="Corbel" pitchFamily="34" charset="0"/>
              </a:rPr>
              <a:t>1, </a:t>
            </a:r>
            <a:r>
              <a:rPr lang="en-US" sz="2800" dirty="0" smtClean="0"/>
              <a:t>V</a:t>
            </a:r>
            <a:r>
              <a:rPr lang="uk-UA" sz="2800" dirty="0" smtClean="0"/>
              <a:t>2(1, </a:t>
            </a:r>
            <a:r>
              <a:rPr lang="en-US" sz="2800" dirty="0" smtClean="0"/>
              <a:t>V</a:t>
            </a:r>
            <a:r>
              <a:rPr lang="en-US" sz="2800" dirty="0" smtClean="0">
                <a:latin typeface="Corbel" pitchFamily="34" charset="0"/>
              </a:rPr>
              <a:t>1</a:t>
            </a:r>
            <a:r>
              <a:rPr lang="uk-UA" sz="2800" dirty="0" smtClean="0"/>
              <a:t>)</a:t>
            </a:r>
            <a:r>
              <a:rPr lang="en-US" sz="2800" dirty="0" smtClean="0"/>
              <a:t>, V5(3,V</a:t>
            </a:r>
            <a:r>
              <a:rPr lang="en-US" sz="2800" dirty="0" smtClean="0">
                <a:latin typeface="Corbel" pitchFamily="34" charset="0"/>
              </a:rPr>
              <a:t>2</a:t>
            </a:r>
            <a:r>
              <a:rPr lang="en-US" sz="2800" dirty="0" smtClean="0"/>
              <a:t>), V4(4, V</a:t>
            </a:r>
            <a:r>
              <a:rPr lang="en-US" sz="2800" dirty="0" smtClean="0">
                <a:latin typeface="Corbel" pitchFamily="34" charset="0"/>
              </a:rPr>
              <a:t>1</a:t>
            </a:r>
            <a:r>
              <a:rPr lang="en-US" sz="2800" dirty="0" smtClean="0"/>
              <a:t>), V3(7,V</a:t>
            </a:r>
            <a:r>
              <a:rPr lang="en-US" sz="2800" dirty="0" smtClean="0">
                <a:latin typeface="Corbel" pitchFamily="34" charset="0"/>
              </a:rPr>
              <a:t>5</a:t>
            </a:r>
            <a:r>
              <a:rPr lang="en-US" sz="2800" dirty="0" smtClean="0"/>
              <a:t>), V6(8,V</a:t>
            </a:r>
            <a:r>
              <a:rPr lang="en-US" sz="2800" dirty="0" smtClean="0">
                <a:latin typeface="Corbel" pitchFamily="34" charset="0"/>
              </a:rPr>
              <a:t>5</a:t>
            </a:r>
            <a:r>
              <a:rPr lang="en-US" sz="2800" dirty="0" smtClean="0"/>
              <a:t>), V7(15,V</a:t>
            </a:r>
            <a:r>
              <a:rPr lang="en-US" sz="2800" dirty="0" smtClean="0">
                <a:latin typeface="Corbel" pitchFamily="34" charset="0"/>
              </a:rPr>
              <a:t>3</a:t>
            </a:r>
            <a:r>
              <a:rPr lang="en-US" sz="2800" dirty="0" smtClean="0"/>
              <a:t>)}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uk-UA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643042" y="871518"/>
            <a:ext cx="6912768" cy="3055770"/>
            <a:chOff x="1907704" y="1990080"/>
            <a:chExt cx="6912768" cy="3055770"/>
          </a:xfrm>
        </p:grpSpPr>
        <p:sp>
          <p:nvSpPr>
            <p:cNvPr id="5" name="Овал 4"/>
            <p:cNvSpPr/>
            <p:nvPr/>
          </p:nvSpPr>
          <p:spPr>
            <a:xfrm>
              <a:off x="2051720" y="2132856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V1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Овал 5"/>
            <p:cNvSpPr/>
            <p:nvPr/>
          </p:nvSpPr>
          <p:spPr>
            <a:xfrm>
              <a:off x="2051720" y="407707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V4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4017394" y="212838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V2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4038139" y="407707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V5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6056280" y="2128382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V3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6084168" y="4078740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V6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7956376" y="3052156"/>
              <a:ext cx="864096" cy="864096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V7</a:t>
              </a:r>
              <a:endParaRPr lang="uk-UA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единительная линия 11"/>
            <p:cNvCxnSpPr>
              <a:stCxn id="5" idx="4"/>
              <a:endCxn id="6" idx="0"/>
            </p:cNvCxnSpPr>
            <p:nvPr/>
          </p:nvCxnSpPr>
          <p:spPr>
            <a:xfrm>
              <a:off x="2483768" y="2996952"/>
              <a:ext cx="0" cy="1080120"/>
            </a:xfrm>
            <a:prstGeom prst="line">
              <a:avLst/>
            </a:prstGeom>
            <a:ln>
              <a:headEnd type="none" w="med" len="med"/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>
              <a:stCxn id="5" idx="6"/>
              <a:endCxn id="7" idx="2"/>
            </p:cNvCxnSpPr>
            <p:nvPr/>
          </p:nvCxnSpPr>
          <p:spPr>
            <a:xfrm flipV="1">
              <a:off x="2915816" y="2560430"/>
              <a:ext cx="1101578" cy="4474"/>
            </a:xfrm>
            <a:prstGeom prst="line">
              <a:avLst/>
            </a:prstGeom>
            <a:ln>
              <a:solidFill>
                <a:srgbClr val="FF0000"/>
              </a:solidFill>
              <a:headEnd type="none" w="med" len="med"/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stCxn id="6" idx="6"/>
              <a:endCxn id="8" idx="2"/>
            </p:cNvCxnSpPr>
            <p:nvPr/>
          </p:nvCxnSpPr>
          <p:spPr>
            <a:xfrm>
              <a:off x="2915816" y="4509120"/>
              <a:ext cx="1122323" cy="0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>
              <a:stCxn id="7" idx="6"/>
              <a:endCxn id="9" idx="2"/>
            </p:cNvCxnSpPr>
            <p:nvPr/>
          </p:nvCxnSpPr>
          <p:spPr>
            <a:xfrm>
              <a:off x="4881490" y="2560430"/>
              <a:ext cx="1174790" cy="0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4902235" y="4507452"/>
              <a:ext cx="1181933" cy="1668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>
              <a:stCxn id="9" idx="4"/>
              <a:endCxn id="10" idx="0"/>
            </p:cNvCxnSpPr>
            <p:nvPr/>
          </p:nvCxnSpPr>
          <p:spPr>
            <a:xfrm>
              <a:off x="6488328" y="2992478"/>
              <a:ext cx="27888" cy="1086262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>
              <a:stCxn id="10" idx="6"/>
              <a:endCxn id="11" idx="2"/>
            </p:cNvCxnSpPr>
            <p:nvPr/>
          </p:nvCxnSpPr>
          <p:spPr>
            <a:xfrm flipV="1">
              <a:off x="6948264" y="3484204"/>
              <a:ext cx="1008112" cy="1026584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>
              <a:stCxn id="9" idx="6"/>
              <a:endCxn id="11" idx="2"/>
            </p:cNvCxnSpPr>
            <p:nvPr/>
          </p:nvCxnSpPr>
          <p:spPr>
            <a:xfrm>
              <a:off x="6920376" y="2560430"/>
              <a:ext cx="1036000" cy="923774"/>
            </a:xfrm>
            <a:prstGeom prst="line">
              <a:avLst/>
            </a:prstGeom>
            <a:ln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>
              <a:stCxn id="7" idx="4"/>
              <a:endCxn id="8" idx="0"/>
            </p:cNvCxnSpPr>
            <p:nvPr/>
          </p:nvCxnSpPr>
          <p:spPr>
            <a:xfrm>
              <a:off x="4449442" y="2992478"/>
              <a:ext cx="20745" cy="1084594"/>
            </a:xfrm>
            <a:prstGeom prst="line">
              <a:avLst/>
            </a:prstGeom>
            <a:ln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>
              <a:stCxn id="7" idx="3"/>
              <a:endCxn id="6" idx="7"/>
            </p:cNvCxnSpPr>
            <p:nvPr/>
          </p:nvCxnSpPr>
          <p:spPr>
            <a:xfrm flipH="1">
              <a:off x="2789272" y="2865934"/>
              <a:ext cx="1354666" cy="1337682"/>
            </a:xfrm>
            <a:prstGeom prst="line">
              <a:avLst/>
            </a:prstGeom>
            <a:ln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>
              <a:stCxn id="9" idx="3"/>
              <a:endCxn id="8" idx="7"/>
            </p:cNvCxnSpPr>
            <p:nvPr/>
          </p:nvCxnSpPr>
          <p:spPr>
            <a:xfrm flipH="1">
              <a:off x="4775691" y="2865934"/>
              <a:ext cx="1407133" cy="1337682"/>
            </a:xfrm>
            <a:prstGeom prst="line">
              <a:avLst/>
            </a:prstGeom>
            <a:ln>
              <a:solidFill>
                <a:srgbClr val="FF0000"/>
              </a:solidFill>
              <a:headEnd type="stealth" w="lg" len="lg"/>
              <a:tailEnd type="non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>
              <a:stCxn id="5" idx="5"/>
              <a:endCxn id="8" idx="1"/>
            </p:cNvCxnSpPr>
            <p:nvPr/>
          </p:nvCxnSpPr>
          <p:spPr>
            <a:xfrm>
              <a:off x="2789272" y="2870408"/>
              <a:ext cx="1375411" cy="1333208"/>
            </a:xfrm>
            <a:prstGeom prst="line">
              <a:avLst/>
            </a:prstGeom>
            <a:ln>
              <a:headEnd type="none" w="med" len="med"/>
              <a:tailEnd type="stealth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TextBox 86"/>
            <p:cNvSpPr txBox="1"/>
            <p:nvPr/>
          </p:nvSpPr>
          <p:spPr>
            <a:xfrm>
              <a:off x="3188945" y="1990080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Box 87"/>
            <p:cNvSpPr txBox="1"/>
            <p:nvPr/>
          </p:nvSpPr>
          <p:spPr>
            <a:xfrm>
              <a:off x="5191225" y="2000341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uk-UA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Box 88"/>
            <p:cNvSpPr txBox="1"/>
            <p:nvPr/>
          </p:nvSpPr>
          <p:spPr>
            <a:xfrm>
              <a:off x="7264432" y="245966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uk-UA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Box 89"/>
            <p:cNvSpPr txBox="1"/>
            <p:nvPr/>
          </p:nvSpPr>
          <p:spPr>
            <a:xfrm>
              <a:off x="1907704" y="3275402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90"/>
            <p:cNvSpPr txBox="1"/>
            <p:nvPr/>
          </p:nvSpPr>
          <p:spPr>
            <a:xfrm>
              <a:off x="2972088" y="273427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Box 91"/>
            <p:cNvSpPr txBox="1"/>
            <p:nvPr/>
          </p:nvSpPr>
          <p:spPr>
            <a:xfrm>
              <a:off x="3619916" y="2734274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92"/>
            <p:cNvSpPr txBox="1"/>
            <p:nvPr/>
          </p:nvSpPr>
          <p:spPr>
            <a:xfrm>
              <a:off x="4038139" y="3241056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Box 93"/>
            <p:cNvSpPr txBox="1"/>
            <p:nvPr/>
          </p:nvSpPr>
          <p:spPr>
            <a:xfrm>
              <a:off x="5468885" y="2802587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uk-UA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TextBox 94"/>
            <p:cNvSpPr txBox="1"/>
            <p:nvPr/>
          </p:nvSpPr>
          <p:spPr>
            <a:xfrm>
              <a:off x="6140440" y="3204685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95"/>
            <p:cNvSpPr txBox="1"/>
            <p:nvPr/>
          </p:nvSpPr>
          <p:spPr>
            <a:xfrm>
              <a:off x="3277049" y="4510788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Box 96"/>
            <p:cNvSpPr txBox="1"/>
            <p:nvPr/>
          </p:nvSpPr>
          <p:spPr>
            <a:xfrm>
              <a:off x="5275509" y="4522630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TextBox 97"/>
            <p:cNvSpPr txBox="1"/>
            <p:nvPr/>
          </p:nvSpPr>
          <p:spPr>
            <a:xfrm>
              <a:off x="7334772" y="3987568"/>
              <a:ext cx="576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uk-UA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uk-UA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uk-UA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</TotalTime>
  <Words>778</Words>
  <Application>Microsoft Office PowerPoint</Application>
  <PresentationFormat>Экран (4:3)</PresentationFormat>
  <Paragraphs>116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Солнцестояние</vt:lpstr>
      <vt:lpstr>Microsoft Equation 3.0</vt:lpstr>
      <vt:lpstr>Лекція 7.  Пошук найкоротшого шляху в графі</vt:lpstr>
      <vt:lpstr>§1 Постановка задачі</vt:lpstr>
      <vt:lpstr>§2 Алгоритм Дейкстри</vt:lpstr>
      <vt:lpstr>Слайд 4</vt:lpstr>
      <vt:lpstr>Слайд 5</vt:lpstr>
      <vt:lpstr>Слайд 6</vt:lpstr>
      <vt:lpstr>Слайд 7</vt:lpstr>
      <vt:lpstr>Слайд 8</vt:lpstr>
      <vt:lpstr>Слайд 9</vt:lpstr>
      <vt:lpstr>§3 Алгоритм Флойда</vt:lpstr>
      <vt:lpstr>Слайд 11</vt:lpstr>
      <vt:lpstr>Слайд 12</vt:lpstr>
      <vt:lpstr>Слайд 13</vt:lpstr>
      <vt:lpstr>Слайд 14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7.  Пошук найкоротшого шляху в графі</dc:title>
  <dc:creator>Admin</dc:creator>
  <cp:lastModifiedBy>Admin</cp:lastModifiedBy>
  <cp:revision>2</cp:revision>
  <dcterms:created xsi:type="dcterms:W3CDTF">2017-10-28T07:11:35Z</dcterms:created>
  <dcterms:modified xsi:type="dcterms:W3CDTF">2017-10-28T06:52:05Z</dcterms:modified>
</cp:coreProperties>
</file>