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9"/>
  </p:notesMasterIdLst>
  <p:sldIdLst>
    <p:sldId id="256" r:id="rId2"/>
    <p:sldId id="257" r:id="rId3"/>
    <p:sldId id="283" r:id="rId4"/>
    <p:sldId id="285" r:id="rId5"/>
    <p:sldId id="286" r:id="rId6"/>
    <p:sldId id="287" r:id="rId7"/>
    <p:sldId id="284" r:id="rId8"/>
    <p:sldId id="288" r:id="rId9"/>
    <p:sldId id="289" r:id="rId10"/>
    <p:sldId id="290" r:id="rId11"/>
    <p:sldId id="292" r:id="rId12"/>
    <p:sldId id="275" r:id="rId13"/>
    <p:sldId id="276" r:id="rId14"/>
    <p:sldId id="277" r:id="rId15"/>
    <p:sldId id="281" r:id="rId16"/>
    <p:sldId id="278" r:id="rId17"/>
    <p:sldId id="279" r:id="rId18"/>
    <p:sldId id="282" r:id="rId19"/>
    <p:sldId id="280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035A-D482-4285-932A-BF89CFA69F5C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BC2A-5766-44C9-94D4-FB2C7E8942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65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A30EC2-C42D-4BD3-9C64-56AF75CCEF22}" type="datetimeFigureOut">
              <a:rPr lang="uk-UA" smtClean="0"/>
              <a:t>01.12.2017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6.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Графи. </a:t>
            </a:r>
            <a:br>
              <a:rPr lang="uk-UA" sz="6000" b="1" i="1" dirty="0" smtClean="0"/>
            </a:br>
            <a:r>
              <a:rPr lang="uk-UA" sz="6000" b="1" i="1" dirty="0" smtClean="0"/>
              <a:t>Алгоритми на графах.</a:t>
            </a:r>
            <a:endParaRPr lang="uk-UA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8095165" cy="485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4896544" cy="184482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uk-UA" sz="3300" dirty="0" smtClean="0"/>
              <a:t>Реалізація списку суміжних вершин на основі масивів </a:t>
            </a:r>
            <a:r>
              <a:rPr lang="en-US" sz="3300" dirty="0" smtClean="0">
                <a:latin typeface="Corbel" panose="020B0503020204020204" pitchFamily="34" charset="0"/>
              </a:rPr>
              <a:t>A[</a:t>
            </a:r>
            <a:r>
              <a:rPr lang="en-US" sz="3300" i="1" dirty="0" smtClean="0">
                <a:latin typeface="Corbel" panose="020B0503020204020204" pitchFamily="34" charset="0"/>
              </a:rPr>
              <a:t>n</a:t>
            </a:r>
            <a:r>
              <a:rPr lang="uk-UA" sz="3300" i="1" dirty="0" smtClean="0">
                <a:latin typeface="Corbel" panose="020B0503020204020204" pitchFamily="34" charset="0"/>
              </a:rPr>
              <a:t>+1</a:t>
            </a:r>
            <a:r>
              <a:rPr lang="en-US" sz="3300" dirty="0" smtClean="0">
                <a:latin typeface="Corbel" panose="020B0503020204020204" pitchFamily="34" charset="0"/>
              </a:rPr>
              <a:t>]  </a:t>
            </a:r>
            <a:r>
              <a:rPr lang="uk-UA" sz="3300" dirty="0" smtClean="0">
                <a:latin typeface="Corbel" panose="020B0503020204020204" pitchFamily="34" charset="0"/>
              </a:rPr>
              <a:t>та </a:t>
            </a:r>
            <a:r>
              <a:rPr lang="en-US" sz="3300" dirty="0" smtClean="0">
                <a:latin typeface="Corbel" panose="020B0503020204020204" pitchFamily="34" charset="0"/>
              </a:rPr>
              <a:t>L[</a:t>
            </a:r>
            <a:r>
              <a:rPr lang="en-US" sz="3300" i="1" dirty="0" smtClean="0">
                <a:latin typeface="Corbel" panose="020B0503020204020204" pitchFamily="34" charset="0"/>
              </a:rPr>
              <a:t>2m</a:t>
            </a:r>
            <a:r>
              <a:rPr lang="en-US" sz="3300" dirty="0" smtClean="0">
                <a:latin typeface="Corbel" panose="020B0503020204020204" pitchFamily="34" charset="0"/>
              </a:rPr>
              <a:t>]</a:t>
            </a:r>
            <a:r>
              <a:rPr lang="uk-UA" sz="3300" dirty="0" smtClean="0">
                <a:latin typeface="Corbel" panose="020B0503020204020204" pitchFamily="34" charset="0"/>
              </a:rPr>
              <a:t>.</a:t>
            </a:r>
          </a:p>
          <a:p>
            <a:pPr marL="82296" indent="0">
              <a:buNone/>
            </a:pPr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4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497"/>
            <a:ext cx="7498080" cy="1143000"/>
          </a:xfrm>
        </p:spPr>
        <p:txBody>
          <a:bodyPr/>
          <a:lstStyle/>
          <a:p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2.3 </a:t>
            </a:r>
            <a:r>
              <a:rPr lang="uk-UA" sz="4400" dirty="0">
                <a:solidFill>
                  <a:schemeClr val="accent3">
                    <a:lumMod val="50000"/>
                  </a:schemeClr>
                </a:solidFill>
              </a:rPr>
              <a:t>Список </a:t>
            </a: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ребер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267672"/>
          </a:xfrm>
        </p:spPr>
        <p:txBody>
          <a:bodyPr>
            <a:normAutofit lnSpcReduction="10000"/>
          </a:bodyPr>
          <a:lstStyle/>
          <a:p>
            <a:pPr marL="82296" lvl="0" indent="0" algn="just">
              <a:buNone/>
            </a:pPr>
            <a:r>
              <a:rPr lang="uk-UA" sz="3000" dirty="0"/>
              <a:t>Пара [</a:t>
            </a:r>
            <a:r>
              <a:rPr lang="en-US" sz="3000" i="1" dirty="0">
                <a:latin typeface="Corbel" panose="020B0503020204020204" pitchFamily="34" charset="0"/>
              </a:rPr>
              <a:t>u</a:t>
            </a:r>
            <a:r>
              <a:rPr lang="uk-UA" sz="3000" i="1" baseline="-25000" dirty="0">
                <a:latin typeface="Corbel" panose="020B0503020204020204" pitchFamily="34" charset="0"/>
              </a:rPr>
              <a:t>, </a:t>
            </a:r>
            <a:r>
              <a:rPr lang="en-US" sz="3000" i="1" dirty="0">
                <a:latin typeface="Corbel" panose="020B0503020204020204" pitchFamily="34" charset="0"/>
              </a:rPr>
              <a:t>v</a:t>
            </a:r>
            <a:r>
              <a:rPr lang="uk-UA" sz="3000" dirty="0"/>
              <a:t>]</a:t>
            </a:r>
            <a:r>
              <a:rPr lang="uk-UA" sz="3000" i="1" dirty="0"/>
              <a:t> </a:t>
            </a:r>
            <a:r>
              <a:rPr lang="uk-UA" sz="3000" dirty="0"/>
              <a:t>відповідає ребру </a:t>
            </a:r>
            <a:r>
              <a:rPr lang="uk-UA" sz="3000" dirty="0" smtClean="0"/>
              <a:t>{</a:t>
            </a:r>
            <a:r>
              <a:rPr lang="en-US" sz="3000" i="1" dirty="0">
                <a:latin typeface="Corbel" panose="020B0503020204020204" pitchFamily="34" charset="0"/>
              </a:rPr>
              <a:t>u</a:t>
            </a:r>
            <a:r>
              <a:rPr lang="uk-UA" sz="3000" i="1" baseline="-25000" dirty="0" smtClean="0">
                <a:latin typeface="Corbel" panose="020B0503020204020204" pitchFamily="34" charset="0"/>
              </a:rPr>
              <a:t>,</a:t>
            </a:r>
            <a:r>
              <a:rPr lang="en-US" sz="3000" i="1" dirty="0" smtClean="0">
                <a:latin typeface="Corbel" panose="020B0503020204020204" pitchFamily="34" charset="0"/>
              </a:rPr>
              <a:t>v</a:t>
            </a:r>
            <a:r>
              <a:rPr lang="uk-UA" sz="3000" dirty="0" smtClean="0"/>
              <a:t>}, </a:t>
            </a:r>
            <a:r>
              <a:rPr lang="uk-UA" sz="3000" dirty="0"/>
              <a:t>якщо граф неорієнтований, і дузі </a:t>
            </a:r>
            <a:r>
              <a:rPr lang="uk-UA" sz="3000" dirty="0" smtClean="0"/>
              <a:t>(</a:t>
            </a:r>
            <a:r>
              <a:rPr lang="en-US" sz="3000" i="1" dirty="0">
                <a:latin typeface="Corbel" panose="020B0503020204020204" pitchFamily="34" charset="0"/>
              </a:rPr>
              <a:t>u</a:t>
            </a:r>
            <a:r>
              <a:rPr lang="uk-UA" sz="3000" i="1" baseline="-25000" dirty="0" smtClean="0">
                <a:latin typeface="Corbel" panose="020B0503020204020204" pitchFamily="34" charset="0"/>
              </a:rPr>
              <a:t>,</a:t>
            </a:r>
            <a:r>
              <a:rPr lang="en-US" sz="3000" i="1" dirty="0" smtClean="0">
                <a:latin typeface="Corbel" panose="020B0503020204020204" pitchFamily="34" charset="0"/>
              </a:rPr>
              <a:t>v</a:t>
            </a:r>
            <a:r>
              <a:rPr lang="uk-UA" sz="3000" dirty="0" smtClean="0"/>
              <a:t>), </a:t>
            </a:r>
            <a:r>
              <a:rPr lang="uk-UA" sz="3000" dirty="0"/>
              <a:t>якщо граф орієнтований. </a:t>
            </a:r>
          </a:p>
          <a:p>
            <a:pPr marL="82296" indent="0" algn="just">
              <a:buNone/>
            </a:pPr>
            <a:endParaRPr lang="uk-UA" dirty="0" smtClean="0"/>
          </a:p>
          <a:p>
            <a:pPr marL="82296" indent="0" algn="just">
              <a:buNone/>
            </a:pPr>
            <a:r>
              <a:rPr lang="uk-UA" sz="3000" dirty="0" smtClean="0"/>
              <a:t>Об'єм </a:t>
            </a:r>
            <a:r>
              <a:rPr lang="uk-UA" sz="3000" dirty="0"/>
              <a:t>пам'яті у випадку </a:t>
            </a:r>
            <a:r>
              <a:rPr lang="uk-UA" sz="3000" dirty="0" smtClean="0"/>
              <a:t>представлення </a:t>
            </a:r>
            <a:r>
              <a:rPr lang="uk-UA" sz="3000" dirty="0"/>
              <a:t>графа списком </a:t>
            </a:r>
            <a:r>
              <a:rPr lang="uk-UA" sz="3000" dirty="0" smtClean="0"/>
              <a:t>ребер </a:t>
            </a:r>
            <a:r>
              <a:rPr lang="uk-UA" sz="3000" dirty="0"/>
              <a:t>дорівнює </a:t>
            </a:r>
            <a:r>
              <a:rPr lang="uk-UA" sz="3000" i="1" dirty="0"/>
              <a:t>2т </a:t>
            </a:r>
            <a:r>
              <a:rPr lang="uk-UA" sz="3000" dirty="0"/>
              <a:t>(</a:t>
            </a:r>
            <a:r>
              <a:rPr lang="uk-UA" sz="3000" i="1" dirty="0"/>
              <a:t>т - </a:t>
            </a:r>
            <a:r>
              <a:rPr lang="uk-UA" sz="3000" dirty="0"/>
              <a:t>кількість ребер або дуг) - це </a:t>
            </a:r>
            <a:r>
              <a:rPr lang="uk-UA" sz="3000" dirty="0" err="1"/>
              <a:t>найекономніший</a:t>
            </a:r>
            <a:r>
              <a:rPr lang="uk-UA" sz="3000" dirty="0"/>
              <a:t> щодо пам'яті спосіб. Недолік - велика (порядку </a:t>
            </a:r>
            <a:r>
              <a:rPr lang="uk-UA" sz="3000" i="1" dirty="0"/>
              <a:t>т</a:t>
            </a:r>
            <a:r>
              <a:rPr lang="uk-UA" sz="3000" dirty="0"/>
              <a:t>)</a:t>
            </a:r>
            <a:r>
              <a:rPr lang="uk-UA" sz="3000" i="1" dirty="0"/>
              <a:t> </a:t>
            </a:r>
            <a:r>
              <a:rPr lang="uk-UA" sz="3000" dirty="0"/>
              <a:t>кількість кроків для знаходження множини вершин, до яких ідуть ребра або дуги із заданої вершини.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103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5256584" cy="1143000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§3. </a:t>
            </a:r>
            <a:r>
              <a:rPr lang="uk-UA" b="1" i="1" dirty="0" err="1" smtClean="0"/>
              <a:t>Остовні</a:t>
            </a:r>
            <a:r>
              <a:rPr lang="uk-UA" b="1" i="1" dirty="0" smtClean="0"/>
              <a:t> дерева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8100392" cy="6093296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uk-UA" b="1" i="1" dirty="0" err="1"/>
              <a:t>Остовне</a:t>
            </a:r>
            <a:r>
              <a:rPr lang="uk-UA" b="1" i="1" dirty="0"/>
              <a:t> </a:t>
            </a:r>
            <a:r>
              <a:rPr lang="uk-UA" b="1" i="1" dirty="0" smtClean="0"/>
              <a:t>дерево (</a:t>
            </a:r>
            <a:r>
              <a:rPr lang="uk-UA" b="1" i="1" dirty="0" err="1" smtClean="0"/>
              <a:t>підграф</a:t>
            </a:r>
            <a:r>
              <a:rPr lang="uk-UA" b="1" i="1" dirty="0" smtClean="0"/>
              <a:t>)</a:t>
            </a:r>
            <a:r>
              <a:rPr lang="uk-UA" b="1" dirty="0" smtClean="0"/>
              <a:t> </a:t>
            </a:r>
            <a:r>
              <a:rPr lang="uk-UA" dirty="0"/>
              <a:t>зв’язного графу – це зв’язний ациклічний </a:t>
            </a:r>
            <a:r>
              <a:rPr lang="uk-UA" dirty="0" err="1"/>
              <a:t>підграф</a:t>
            </a:r>
            <a:r>
              <a:rPr lang="uk-UA" dirty="0"/>
              <a:t> </a:t>
            </a:r>
            <a:r>
              <a:rPr lang="uk-UA" dirty="0" smtClean="0"/>
              <a:t>(дерево</a:t>
            </a:r>
            <a:r>
              <a:rPr lang="uk-UA" dirty="0"/>
              <a:t>), котрий містить всі вершини графа.</a:t>
            </a:r>
            <a:endParaRPr lang="uk-UA" b="1" i="1" dirty="0" smtClean="0"/>
          </a:p>
          <a:p>
            <a:pPr marL="82296" indent="0" algn="just">
              <a:buNone/>
            </a:pPr>
            <a:r>
              <a:rPr lang="uk-UA" b="1" i="1" dirty="0" smtClean="0"/>
              <a:t>Методами пошуку </a:t>
            </a:r>
            <a:r>
              <a:rPr lang="uk-UA" b="1" i="1" dirty="0" err="1" smtClean="0"/>
              <a:t>остовного</a:t>
            </a:r>
            <a:r>
              <a:rPr lang="uk-UA" b="1" i="1" dirty="0" smtClean="0"/>
              <a:t> дерева</a:t>
            </a:r>
            <a:r>
              <a:rPr lang="uk-UA" b="1" dirty="0" smtClean="0"/>
              <a:t> </a:t>
            </a:r>
            <a:r>
              <a:rPr lang="uk-UA" dirty="0" smtClean="0"/>
              <a:t>називають алгоритми </a:t>
            </a:r>
            <a:r>
              <a:rPr lang="uk-UA" dirty="0"/>
              <a:t>обходу вершин </a:t>
            </a:r>
            <a:r>
              <a:rPr lang="uk-UA" dirty="0" smtClean="0"/>
              <a:t>графа, </a:t>
            </a:r>
            <a:r>
              <a:rPr lang="uk-UA" dirty="0"/>
              <a:t>при якому кожна вершина отримує унікальний порядковий </a:t>
            </a:r>
            <a:r>
              <a:rPr lang="uk-UA" dirty="0" smtClean="0"/>
              <a:t>номер.</a:t>
            </a:r>
          </a:p>
          <a:p>
            <a:pPr marL="82296" indent="0" algn="ctr">
              <a:buNone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uk-UA" sz="3600" b="1" i="1" dirty="0">
                <a:solidFill>
                  <a:srgbClr val="FF0000"/>
                </a:solidFill>
              </a:rPr>
              <a:t>Пошук </a:t>
            </a:r>
            <a:r>
              <a:rPr lang="uk-UA" sz="3600" b="1" i="1" dirty="0" smtClean="0">
                <a:solidFill>
                  <a:srgbClr val="FF0000"/>
                </a:solidFill>
              </a:rPr>
              <a:t>в глибину</a:t>
            </a:r>
            <a:endParaRPr lang="uk-UA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uk-UA" dirty="0" smtClean="0"/>
              <a:t>Цей </a:t>
            </a:r>
            <a:r>
              <a:rPr lang="uk-UA" dirty="0"/>
              <a:t>метод називають </a:t>
            </a:r>
            <a:r>
              <a:rPr lang="uk-UA" i="1" dirty="0"/>
              <a:t>пошуком </a:t>
            </a:r>
            <a:r>
              <a:rPr lang="uk-UA" i="1" dirty="0" smtClean="0"/>
              <a:t>в глибину</a:t>
            </a:r>
            <a:r>
              <a:rPr lang="uk-UA" dirty="0" smtClean="0"/>
              <a:t> </a:t>
            </a:r>
            <a:r>
              <a:rPr lang="uk-UA" dirty="0"/>
              <a:t>або </a:t>
            </a:r>
            <a:r>
              <a:rPr lang="en-US" dirty="0"/>
              <a:t>DFS</a:t>
            </a:r>
            <a:r>
              <a:rPr lang="uk-UA" dirty="0" err="1"/>
              <a:t>-методом</a:t>
            </a:r>
            <a:r>
              <a:rPr lang="uk-UA" dirty="0"/>
              <a:t> </a:t>
            </a:r>
            <a:r>
              <a:rPr lang="uk-UA" dirty="0" smtClean="0"/>
              <a:t>від </a:t>
            </a:r>
            <a:r>
              <a:rPr lang="uk-UA" dirty="0"/>
              <a:t>англійського </a:t>
            </a:r>
            <a:r>
              <a:rPr lang="en-US" dirty="0"/>
              <a:t>Depth First </a:t>
            </a:r>
            <a:r>
              <a:rPr lang="en-US" dirty="0" smtClean="0"/>
              <a:t>Search</a:t>
            </a:r>
            <a:r>
              <a:rPr lang="uk-UA" dirty="0" smtClean="0"/>
              <a:t>.</a:t>
            </a:r>
            <a:endParaRPr lang="uk-UA" dirty="0"/>
          </a:p>
          <a:p>
            <a:pPr marL="82296" indent="0" algn="just">
              <a:buNone/>
            </a:pPr>
            <a:r>
              <a:rPr lang="uk-UA" dirty="0"/>
              <a:t>Нехай  </a:t>
            </a:r>
            <a:r>
              <a:rPr lang="en-US" dirty="0" smtClean="0"/>
              <a:t>G=(V,E) </a:t>
            </a:r>
            <a:r>
              <a:rPr lang="uk-UA" dirty="0" smtClean="0"/>
              <a:t>– </a:t>
            </a:r>
            <a:r>
              <a:rPr lang="uk-UA" dirty="0"/>
              <a:t>простий зв'язний граф, усі вершини якого позначені попарно різними символами. У процесі пошуку </a:t>
            </a:r>
            <a:r>
              <a:rPr lang="uk-UA" dirty="0" smtClean="0"/>
              <a:t>вершинам надають </a:t>
            </a:r>
            <a:r>
              <a:rPr lang="uk-UA" dirty="0"/>
              <a:t>номери (</a:t>
            </a:r>
            <a:r>
              <a:rPr lang="en-US" dirty="0"/>
              <a:t>DFS</a:t>
            </a:r>
            <a:r>
              <a:rPr lang="uk-UA" dirty="0" err="1"/>
              <a:t>-номери</a:t>
            </a:r>
            <a:r>
              <a:rPr lang="uk-UA" dirty="0"/>
              <a:t>), які для вершини </a:t>
            </a:r>
            <a:r>
              <a:rPr lang="uk-UA" i="1" dirty="0"/>
              <a:t>х</a:t>
            </a:r>
            <a:r>
              <a:rPr lang="uk-UA" dirty="0"/>
              <a:t> позначають </a:t>
            </a:r>
            <a:r>
              <a:rPr lang="en-US" dirty="0"/>
              <a:t>DFS</a:t>
            </a:r>
            <a:r>
              <a:rPr lang="uk-UA" dirty="0"/>
              <a:t>(</a:t>
            </a:r>
            <a:r>
              <a:rPr lang="en-US" dirty="0" smtClean="0"/>
              <a:t>x)</a:t>
            </a:r>
            <a:r>
              <a:rPr lang="uk-UA" dirty="0" smtClean="0"/>
              <a:t>. Пошук </a:t>
            </a:r>
            <a:r>
              <a:rPr lang="uk-UA" dirty="0"/>
              <a:t>в глибину </a:t>
            </a:r>
            <a:r>
              <a:rPr lang="uk-UA" dirty="0" smtClean="0"/>
              <a:t>використовує для </a:t>
            </a:r>
            <a:r>
              <a:rPr lang="uk-UA" dirty="0"/>
              <a:t>збереження </a:t>
            </a:r>
            <a:r>
              <a:rPr lang="uk-UA" dirty="0" smtClean="0"/>
              <a:t>множин структуру даних стек.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1145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243408"/>
            <a:ext cx="8316416" cy="1143000"/>
          </a:xfrm>
        </p:spPr>
        <p:txBody>
          <a:bodyPr>
            <a:normAutofit/>
          </a:bodyPr>
          <a:lstStyle/>
          <a:p>
            <a:r>
              <a:rPr lang="uk-UA" sz="3200" dirty="0"/>
              <a:t>Алгоритм пошуку </a:t>
            </a:r>
            <a:r>
              <a:rPr lang="uk-UA" sz="3200" dirty="0" err="1"/>
              <a:t>остовного</a:t>
            </a:r>
            <a:r>
              <a:rPr lang="uk-UA" sz="3200" dirty="0"/>
              <a:t> дерева в глибину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620688"/>
                <a:ext cx="8460432" cy="6237312"/>
              </a:xfrm>
            </p:spPr>
            <p:txBody>
              <a:bodyPr>
                <a:no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uk-UA" sz="2700" dirty="0" smtClean="0">
                    <a:cs typeface="Times New Roman" panose="02020603050405020304" pitchFamily="18" charset="0"/>
                  </a:rPr>
                  <a:t>Крок 1. Почати з довільної вершини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7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7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sz="2700" dirty="0" smtClean="0">
                    <a:cs typeface="Times New Roman" panose="02020603050405020304" pitchFamily="18" charset="0"/>
                  </a:rPr>
                  <a:t>. </a:t>
                </a:r>
                <a:r>
                  <a:rPr lang="uk-UA" sz="2700" dirty="0">
                    <a:cs typeface="Times New Roman" panose="02020603050405020304" pitchFamily="18" charset="0"/>
                  </a:rPr>
                  <a:t>Покласти </a:t>
                </a:r>
                <a:r>
                  <a:rPr lang="en-US" sz="2700" dirty="0">
                    <a:cs typeface="Times New Roman" panose="02020603050405020304" pitchFamily="18" charset="0"/>
                  </a:rPr>
                  <a:t>DFS</a:t>
                </a:r>
                <a:r>
                  <a:rPr lang="uk-UA" sz="2700" dirty="0"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7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sz="2700" dirty="0">
                    <a:cs typeface="Times New Roman" panose="02020603050405020304" pitchFamily="18" charset="0"/>
                  </a:rPr>
                  <a:t> 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)=</a:t>
                </a:r>
                <a:r>
                  <a:rPr lang="uk-UA" sz="2700" dirty="0">
                    <a:cs typeface="Times New Roman" panose="02020603050405020304" pitchFamily="18" charset="0"/>
                  </a:rPr>
                  <a:t> 1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. </a:t>
                </a:r>
                <a:r>
                  <a:rPr lang="uk-UA" sz="2700" dirty="0">
                    <a:cs typeface="Times New Roman" panose="02020603050405020304" pitchFamily="18" charset="0"/>
                  </a:rPr>
                  <a:t>Включити 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 </a:t>
                </a:r>
                <a:r>
                  <a:rPr lang="uk-UA" sz="2700" dirty="0">
                    <a:cs typeface="Times New Roman" panose="02020603050405020304" pitchFamily="18" charset="0"/>
                  </a:rPr>
                  <a:t>вершину</a:t>
                </a:r>
                <a:r>
                  <a:rPr lang="en-US" sz="27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7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sz="2700" dirty="0">
                    <a:cs typeface="Times New Roman" panose="02020603050405020304" pitchFamily="18" charset="0"/>
                  </a:rPr>
                  <a:t> в стек.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uk-UA" sz="2700" dirty="0">
                    <a:cs typeface="Times New Roman" panose="02020603050405020304" pitchFamily="18" charset="0"/>
                  </a:rPr>
                  <a:t>Крок 2. Розглянути вершину, яка знаходиться у 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вершині стеку: </a:t>
                </a:r>
                <a:r>
                  <a:rPr lang="uk-UA" sz="2700" dirty="0">
                    <a:cs typeface="Times New Roman" panose="02020603050405020304" pitchFamily="18" charset="0"/>
                  </a:rPr>
                  <a:t>нехай це буде вершина </a:t>
                </a:r>
                <a:r>
                  <a:rPr lang="en-US" sz="2700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. </a:t>
                </a:r>
                <a:r>
                  <a:rPr lang="uk-UA" sz="2700" dirty="0">
                    <a:cs typeface="Times New Roman" panose="02020603050405020304" pitchFamily="18" charset="0"/>
                  </a:rPr>
                  <a:t>Якщо всі ребра, що </a:t>
                </a:r>
                <a:r>
                  <a:rPr lang="uk-UA" sz="2700" dirty="0" err="1">
                    <a:cs typeface="Times New Roman" panose="02020603050405020304" pitchFamily="18" charset="0"/>
                  </a:rPr>
                  <a:t>інцидентні</a:t>
                </a:r>
                <a:r>
                  <a:rPr lang="uk-UA" sz="2700" dirty="0">
                    <a:cs typeface="Times New Roman" panose="02020603050405020304" pitchFamily="18" charset="0"/>
                  </a:rPr>
                  <a:t> вершині </a:t>
                </a:r>
                <a:r>
                  <a:rPr lang="en-US" sz="2700" i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, </a:t>
                </a:r>
                <a:r>
                  <a:rPr lang="uk-UA" sz="2700" dirty="0">
                    <a:cs typeface="Times New Roman" panose="02020603050405020304" pitchFamily="18" charset="0"/>
                  </a:rPr>
                  <a:t>позначені, то перейти до кроку 4, інакше – до кроку 3.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uk-UA" sz="2700" dirty="0">
                    <a:cs typeface="Times New Roman" panose="02020603050405020304" pitchFamily="18" charset="0"/>
                  </a:rPr>
                  <a:t>Крок 3. Нехай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uk-UA" sz="27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700" b="0" i="1" smtClean="0">
                            <a:latin typeface="Cambria Math"/>
                          </a:rPr>
                          <m:t>,</m:t>
                        </m:r>
                        <m:r>
                          <a:rPr lang="en-US" sz="27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uk-UA" sz="2700" dirty="0" smtClean="0">
                    <a:cs typeface="Times New Roman" panose="02020603050405020304" pitchFamily="18" charset="0"/>
                  </a:rPr>
                  <a:t> </a:t>
                </a:r>
                <a:r>
                  <a:rPr lang="uk-UA" sz="2700" dirty="0">
                    <a:cs typeface="Times New Roman" panose="02020603050405020304" pitchFamily="18" charset="0"/>
                  </a:rPr>
                  <a:t>– непозначене ребро. Якщо </a:t>
                </a:r>
                <a:r>
                  <a:rPr lang="en-US" sz="2700" dirty="0">
                    <a:cs typeface="Times New Roman" panose="02020603050405020304" pitchFamily="18" charset="0"/>
                  </a:rPr>
                  <a:t>DFS</a:t>
                </a:r>
                <a:r>
                  <a:rPr lang="ru-RU" sz="2700" dirty="0">
                    <a:cs typeface="Times New Roman" panose="02020603050405020304" pitchFamily="18" charset="0"/>
                  </a:rPr>
                  <a:t>(</a:t>
                </a:r>
                <a:r>
                  <a:rPr lang="en-US" sz="2700" dirty="0">
                    <a:cs typeface="Times New Roman" panose="02020603050405020304" pitchFamily="18" charset="0"/>
                  </a:rPr>
                  <a:t>y</a:t>
                </a:r>
                <a:r>
                  <a:rPr lang="ru-RU" sz="2700" dirty="0">
                    <a:cs typeface="Times New Roman" panose="02020603050405020304" pitchFamily="18" charset="0"/>
                  </a:rPr>
                  <a:t>) 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вже </a:t>
                </a:r>
                <a:r>
                  <a:rPr lang="uk-UA" sz="2700" dirty="0">
                    <a:cs typeface="Times New Roman" panose="02020603050405020304" pitchFamily="18" charset="0"/>
                  </a:rPr>
                  <a:t>визначений, то ребро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uk-UA" sz="27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i="1">
                            <a:latin typeface="Cambria Math"/>
                          </a:rPr>
                          <m:t>𝑥</m:t>
                        </m:r>
                        <m:r>
                          <a:rPr lang="en-US" sz="2700" i="1">
                            <a:latin typeface="Cambria Math"/>
                          </a:rPr>
                          <m:t>,</m:t>
                        </m:r>
                        <m:r>
                          <a:rPr lang="en-US" sz="27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700" i="1">
                        <a:latin typeface="Cambria Math"/>
                      </a:rPr>
                      <m:t> </m:t>
                    </m:r>
                  </m:oMath>
                </a14:m>
                <a:r>
                  <a:rPr lang="uk-UA" sz="2700" dirty="0">
                    <a:cs typeface="Times New Roman" panose="02020603050405020304" pitchFamily="18" charset="0"/>
                  </a:rPr>
                  <a:t>позначити штриховою лінією і перейти до кроку 2. Якщо </a:t>
                </a:r>
                <a:r>
                  <a:rPr lang="en-US" sz="2700" dirty="0">
                    <a:cs typeface="Times New Roman" panose="02020603050405020304" pitchFamily="18" charset="0"/>
                  </a:rPr>
                  <a:t>DFS</a:t>
                </a:r>
                <a:r>
                  <a:rPr lang="ru-RU" sz="2700" dirty="0">
                    <a:cs typeface="Times New Roman" panose="02020603050405020304" pitchFamily="18" charset="0"/>
                  </a:rPr>
                  <a:t>(</a:t>
                </a:r>
                <a:r>
                  <a:rPr lang="en-US" sz="2700" dirty="0">
                    <a:cs typeface="Times New Roman" panose="02020603050405020304" pitchFamily="18" charset="0"/>
                  </a:rPr>
                  <a:t>y</a:t>
                </a:r>
                <a:r>
                  <a:rPr lang="ru-RU" sz="2700" dirty="0">
                    <a:cs typeface="Times New Roman" panose="02020603050405020304" pitchFamily="18" charset="0"/>
                  </a:rPr>
                  <a:t>) </a:t>
                </a:r>
                <a:r>
                  <a:rPr lang="uk-UA" sz="2700" dirty="0">
                    <a:cs typeface="Times New Roman" panose="02020603050405020304" pitchFamily="18" charset="0"/>
                  </a:rPr>
                  <a:t>не визначений, то ребро  позначити потовщеною 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лінією</a:t>
                </a:r>
                <a:r>
                  <a:rPr lang="uk-UA" sz="2700" dirty="0">
                    <a:cs typeface="Times New Roman" panose="02020603050405020304" pitchFamily="18" charset="0"/>
                  </a:rPr>
                  <a:t>, визначити </a:t>
                </a:r>
                <a:r>
                  <a:rPr lang="en-US" sz="2700" dirty="0">
                    <a:cs typeface="Times New Roman" panose="02020603050405020304" pitchFamily="18" charset="0"/>
                  </a:rPr>
                  <a:t>DFS</a:t>
                </a:r>
                <a:r>
                  <a:rPr lang="ru-RU" sz="2700" dirty="0">
                    <a:cs typeface="Times New Roman" panose="02020603050405020304" pitchFamily="18" charset="0"/>
                  </a:rPr>
                  <a:t>(</a:t>
                </a:r>
                <a:r>
                  <a:rPr lang="en-US" sz="2700" dirty="0">
                    <a:cs typeface="Times New Roman" panose="02020603050405020304" pitchFamily="18" charset="0"/>
                  </a:rPr>
                  <a:t>y</a:t>
                </a:r>
                <a:r>
                  <a:rPr lang="ru-RU" sz="2700" dirty="0">
                    <a:cs typeface="Times New Roman" panose="02020603050405020304" pitchFamily="18" charset="0"/>
                  </a:rPr>
                  <a:t>)</a:t>
                </a:r>
                <a:r>
                  <a:rPr lang="uk-UA" sz="2700" dirty="0">
                    <a:cs typeface="Times New Roman" panose="02020603050405020304" pitchFamily="18" charset="0"/>
                  </a:rPr>
                  <a:t> як черговий </a:t>
                </a:r>
                <a:r>
                  <a:rPr lang="en-US" sz="2700" dirty="0">
                    <a:cs typeface="Times New Roman" panose="02020603050405020304" pitchFamily="18" charset="0"/>
                  </a:rPr>
                  <a:t>DFS</a:t>
                </a:r>
                <a:r>
                  <a:rPr lang="uk-UA" sz="2700" dirty="0" err="1">
                    <a:cs typeface="Times New Roman" panose="02020603050405020304" pitchFamily="18" charset="0"/>
                  </a:rPr>
                  <a:t>-номер</a:t>
                </a:r>
                <a:r>
                  <a:rPr lang="uk-UA" sz="2700" dirty="0">
                    <a:cs typeface="Times New Roman" panose="02020603050405020304" pitchFamily="18" charset="0"/>
                  </a:rPr>
                  <a:t>, включити цю вершину в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 стек </a:t>
                </a:r>
                <a:r>
                  <a:rPr lang="uk-UA" sz="2700" dirty="0">
                    <a:cs typeface="Times New Roman" panose="02020603050405020304" pitchFamily="18" charset="0"/>
                  </a:rPr>
                  <a:t>й перейти до кроку 2.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uk-UA" sz="2700" dirty="0">
                    <a:cs typeface="Times New Roman" panose="02020603050405020304" pitchFamily="18" charset="0"/>
                  </a:rPr>
                  <a:t>Крок 4. Виключити вершину  зі 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стеку. </a:t>
                </a:r>
                <a:r>
                  <a:rPr lang="uk-UA" sz="2700" dirty="0">
                    <a:cs typeface="Times New Roman" panose="02020603050405020304" pitchFamily="18" charset="0"/>
                  </a:rPr>
                  <a:t>Якщо стек порожній, то зупинитись, інакше - перейти до кроку 2</a:t>
                </a:r>
                <a:r>
                  <a:rPr lang="uk-UA" sz="2700" dirty="0" smtClean="0">
                    <a:cs typeface="Times New Roman" panose="02020603050405020304" pitchFamily="18" charset="0"/>
                  </a:rPr>
                  <a:t>.</a:t>
                </a:r>
                <a:endParaRPr lang="uk-UA" sz="27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620688"/>
                <a:ext cx="8460432" cy="6237312"/>
              </a:xfrm>
              <a:blipFill rotWithShape="1">
                <a:blip r:embed="rId3"/>
                <a:stretch>
                  <a:fillRect t="-782" r="-1441" b="-303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0030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43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8"/>
            <a:ext cx="8172400" cy="612068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Для однозначності вибору номерів доцільно домовитись, що аналіз вершин, суміжних з вершиною, яка вже отримала </a:t>
            </a:r>
            <a:r>
              <a:rPr lang="en-US" dirty="0"/>
              <a:t>DFS</a:t>
            </a:r>
            <a:r>
              <a:rPr lang="uk-UA" dirty="0" err="1"/>
              <a:t>-номер</a:t>
            </a:r>
            <a:r>
              <a:rPr lang="uk-UA" dirty="0"/>
              <a:t>, здійснюють за зростанням їх порядкового номера (або в алфавітному порядку).</a:t>
            </a:r>
          </a:p>
          <a:p>
            <a:pPr algn="just"/>
            <a:r>
              <a:rPr lang="uk-UA" dirty="0"/>
              <a:t>Динаміку роботи алгоритму зручно відобразити за допомогою таблиці з трьома стовпцями: вершина, </a:t>
            </a:r>
            <a:r>
              <a:rPr lang="en-US" dirty="0"/>
              <a:t>DFS</a:t>
            </a:r>
            <a:r>
              <a:rPr lang="uk-UA" dirty="0" err="1"/>
              <a:t>-номер</a:t>
            </a:r>
            <a:r>
              <a:rPr lang="uk-UA" dirty="0"/>
              <a:t>, вміст </a:t>
            </a:r>
            <a:r>
              <a:rPr lang="uk-UA" dirty="0" smtClean="0"/>
              <a:t>стеку. </a:t>
            </a:r>
            <a:r>
              <a:rPr lang="uk-UA" dirty="0"/>
              <a:t>Цю таблицю називають </a:t>
            </a:r>
            <a:r>
              <a:rPr lang="uk-UA" i="1" dirty="0"/>
              <a:t>протоколом обходу графа пошуком </a:t>
            </a:r>
            <a:r>
              <a:rPr lang="uk-UA" i="1" dirty="0" smtClean="0"/>
              <a:t>в глибину</a:t>
            </a:r>
            <a:r>
              <a:rPr lang="uk-UA" dirty="0" smtClean="0"/>
              <a:t>.</a:t>
            </a: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3907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76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uk-UA" i="1" dirty="0" smtClean="0"/>
              <a:t>Приклад</a:t>
            </a:r>
            <a:r>
              <a:rPr lang="uk-UA" dirty="0" smtClean="0"/>
              <a:t>.</a:t>
            </a:r>
            <a:r>
              <a:rPr lang="en-US" dirty="0" smtClean="0"/>
              <a:t>				</a:t>
            </a:r>
            <a:r>
              <a:rPr lang="uk-UA" sz="2800" dirty="0" smtClean="0"/>
              <a:t>Протокол</a:t>
            </a:r>
            <a:endParaRPr lang="uk-UA" sz="2800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1006397" y="323726"/>
            <a:ext cx="3699367" cy="2754164"/>
            <a:chOff x="1448697" y="301149"/>
            <a:chExt cx="3699367" cy="2754164"/>
          </a:xfrm>
        </p:grpSpPr>
        <p:sp>
          <p:nvSpPr>
            <p:cNvPr id="4" name="Овал 3"/>
            <p:cNvSpPr/>
            <p:nvPr/>
          </p:nvSpPr>
          <p:spPr>
            <a:xfrm>
              <a:off x="1970755" y="8367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Овал 4"/>
            <p:cNvSpPr/>
            <p:nvPr/>
          </p:nvSpPr>
          <p:spPr>
            <a:xfrm>
              <a:off x="3268815" y="835714"/>
              <a:ext cx="252028" cy="25302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197075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326881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68815" y="26369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572000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970755" y="2693547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3" name="Прямая соединительная линия 12"/>
            <p:cNvCxnSpPr>
              <a:stCxn id="4" idx="4"/>
              <a:endCxn id="7" idx="0"/>
            </p:cNvCxnSpPr>
            <p:nvPr/>
          </p:nvCxnSpPr>
          <p:spPr>
            <a:xfrm>
              <a:off x="2096769" y="1088740"/>
              <a:ext cx="0" cy="612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4" idx="6"/>
              <a:endCxn id="5" idx="2"/>
            </p:cNvCxnSpPr>
            <p:nvPr/>
          </p:nvCxnSpPr>
          <p:spPr>
            <a:xfrm flipV="1">
              <a:off x="2222783" y="962227"/>
              <a:ext cx="1046032" cy="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4" idx="5"/>
              <a:endCxn id="8" idx="1"/>
            </p:cNvCxnSpPr>
            <p:nvPr/>
          </p:nvCxnSpPr>
          <p:spPr>
            <a:xfrm>
              <a:off x="2185874" y="1051831"/>
              <a:ext cx="1119850" cy="685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5" idx="4"/>
              <a:endCxn id="8" idx="0"/>
            </p:cNvCxnSpPr>
            <p:nvPr/>
          </p:nvCxnSpPr>
          <p:spPr>
            <a:xfrm>
              <a:off x="3394829" y="1088740"/>
              <a:ext cx="0" cy="612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0" idx="4"/>
              <a:endCxn id="9" idx="7"/>
            </p:cNvCxnSpPr>
            <p:nvPr/>
          </p:nvCxnSpPr>
          <p:spPr>
            <a:xfrm flipH="1">
              <a:off x="3483934" y="1952836"/>
              <a:ext cx="1214080" cy="720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8" idx="6"/>
              <a:endCxn id="10" idx="2"/>
            </p:cNvCxnSpPr>
            <p:nvPr/>
          </p:nvCxnSpPr>
          <p:spPr>
            <a:xfrm>
              <a:off x="3520843" y="1826822"/>
              <a:ext cx="10511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8" idx="3"/>
              <a:endCxn id="9" idx="1"/>
            </p:cNvCxnSpPr>
            <p:nvPr/>
          </p:nvCxnSpPr>
          <p:spPr>
            <a:xfrm>
              <a:off x="3305724" y="1915927"/>
              <a:ext cx="0" cy="75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7" idx="4"/>
              <a:endCxn id="11" idx="0"/>
            </p:cNvCxnSpPr>
            <p:nvPr/>
          </p:nvCxnSpPr>
          <p:spPr>
            <a:xfrm>
              <a:off x="2096769" y="1952836"/>
              <a:ext cx="0" cy="7407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8" idx="3"/>
              <a:endCxn id="11" idx="7"/>
            </p:cNvCxnSpPr>
            <p:nvPr/>
          </p:nvCxnSpPr>
          <p:spPr>
            <a:xfrm flipH="1">
              <a:off x="2185874" y="1915927"/>
              <a:ext cx="1119850" cy="8145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7" idx="6"/>
              <a:endCxn id="8" idx="2"/>
            </p:cNvCxnSpPr>
            <p:nvPr/>
          </p:nvCxnSpPr>
          <p:spPr>
            <a:xfrm>
              <a:off x="2222783" y="1826822"/>
              <a:ext cx="1046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492802" y="153443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uk-UA" sz="3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34614" y="56787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uk-UA" sz="3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48697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uk-UA" sz="3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70793" y="1242047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uk-UA" sz="3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70793" y="301149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uk-UA" sz="3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99992" y="1152942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uk-UA" sz="3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44779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uk-UA" sz="3200" dirty="0"/>
            </a:p>
          </p:txBody>
        </p:sp>
      </p:grp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09585"/>
              </p:ext>
            </p:extLst>
          </p:nvPr>
        </p:nvGraphicFramePr>
        <p:xfrm>
          <a:off x="4572000" y="593537"/>
          <a:ext cx="4464495" cy="6181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608178"/>
                <a:gridCol w="1488165"/>
              </a:tblGrid>
              <a:tr h="634493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Вершина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DFS</a:t>
                      </a:r>
                      <a:r>
                        <a:rPr kumimoji="0"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-номер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Вміст стеку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bac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bacd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bacde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bacd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bacdf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bacdfg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bacdf</a:t>
                      </a:r>
                      <a:endParaRPr lang="uk-UA" sz="2000" dirty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bacd</a:t>
                      </a:r>
                      <a:endParaRPr lang="uk-UA" sz="2000" dirty="0" smtClean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bac</a:t>
                      </a:r>
                      <a:endParaRPr lang="uk-UA" sz="2000" dirty="0" smtClean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ba</a:t>
                      </a:r>
                      <a:endParaRPr lang="uk-UA" sz="2000" dirty="0" smtClean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</a:t>
                      </a:r>
                      <a:endParaRPr lang="uk-UA" sz="2000" dirty="0" smtClean="0"/>
                    </a:p>
                  </a:txBody>
                  <a:tcPr/>
                </a:tc>
              </a:tr>
              <a:tr h="373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sym typeface="Symbol"/>
                        </a:rPr>
                        <a:t></a:t>
                      </a:r>
                      <a:endParaRPr lang="uk-UA" sz="20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7" name="Группа 46"/>
          <p:cNvGrpSpPr/>
          <p:nvPr/>
        </p:nvGrpSpPr>
        <p:grpSpPr>
          <a:xfrm>
            <a:off x="1035963" y="3284984"/>
            <a:ext cx="3699367" cy="2754164"/>
            <a:chOff x="1448697" y="301149"/>
            <a:chExt cx="3699367" cy="2754164"/>
          </a:xfrm>
        </p:grpSpPr>
        <p:sp>
          <p:nvSpPr>
            <p:cNvPr id="48" name="Овал 47"/>
            <p:cNvSpPr/>
            <p:nvPr/>
          </p:nvSpPr>
          <p:spPr>
            <a:xfrm>
              <a:off x="1970755" y="8367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68815" y="835714"/>
              <a:ext cx="252028" cy="25302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97075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26881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68815" y="26369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572000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970755" y="2693547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55" name="Прямая соединительная линия 54"/>
            <p:cNvCxnSpPr>
              <a:stCxn id="48" idx="4"/>
              <a:endCxn id="50" idx="0"/>
            </p:cNvCxnSpPr>
            <p:nvPr/>
          </p:nvCxnSpPr>
          <p:spPr>
            <a:xfrm>
              <a:off x="2096769" y="1088740"/>
              <a:ext cx="0" cy="612068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48" idx="6"/>
              <a:endCxn id="49" idx="2"/>
            </p:cNvCxnSpPr>
            <p:nvPr/>
          </p:nvCxnSpPr>
          <p:spPr>
            <a:xfrm flipV="1">
              <a:off x="2222783" y="962227"/>
              <a:ext cx="1046032" cy="499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stCxn id="48" idx="5"/>
              <a:endCxn id="51" idx="1"/>
            </p:cNvCxnSpPr>
            <p:nvPr/>
          </p:nvCxnSpPr>
          <p:spPr>
            <a:xfrm>
              <a:off x="2185874" y="1051831"/>
              <a:ext cx="1119850" cy="685886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49" idx="4"/>
              <a:endCxn id="51" idx="0"/>
            </p:cNvCxnSpPr>
            <p:nvPr/>
          </p:nvCxnSpPr>
          <p:spPr>
            <a:xfrm>
              <a:off x="3394829" y="1088740"/>
              <a:ext cx="0" cy="612068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53" idx="4"/>
              <a:endCxn id="52" idx="7"/>
            </p:cNvCxnSpPr>
            <p:nvPr/>
          </p:nvCxnSpPr>
          <p:spPr>
            <a:xfrm flipH="1">
              <a:off x="3483934" y="1952836"/>
              <a:ext cx="1214080" cy="720985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51" idx="6"/>
              <a:endCxn id="53" idx="2"/>
            </p:cNvCxnSpPr>
            <p:nvPr/>
          </p:nvCxnSpPr>
          <p:spPr>
            <a:xfrm>
              <a:off x="3520843" y="1826822"/>
              <a:ext cx="1051157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3393215" y="1915927"/>
              <a:ext cx="0" cy="75789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0" idx="4"/>
              <a:endCxn id="54" idx="0"/>
            </p:cNvCxnSpPr>
            <p:nvPr/>
          </p:nvCxnSpPr>
          <p:spPr>
            <a:xfrm>
              <a:off x="2096769" y="1952836"/>
              <a:ext cx="0" cy="74071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51" idx="3"/>
              <a:endCxn id="54" idx="7"/>
            </p:cNvCxnSpPr>
            <p:nvPr/>
          </p:nvCxnSpPr>
          <p:spPr>
            <a:xfrm flipH="1">
              <a:off x="2185874" y="1915927"/>
              <a:ext cx="1119850" cy="814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50" idx="6"/>
              <a:endCxn id="51" idx="2"/>
            </p:cNvCxnSpPr>
            <p:nvPr/>
          </p:nvCxnSpPr>
          <p:spPr>
            <a:xfrm>
              <a:off x="2222783" y="1826822"/>
              <a:ext cx="1046032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492802" y="153443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uk-UA" sz="3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34614" y="56787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uk-UA" sz="3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448697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uk-UA" sz="3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70793" y="1242047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uk-UA" sz="3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70793" y="301149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uk-UA" sz="3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499992" y="1152942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uk-UA" sz="3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44779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uk-UA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712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uk-UA" b="1" i="1" dirty="0">
                <a:solidFill>
                  <a:srgbClr val="FF0000"/>
                </a:solidFill>
              </a:rPr>
              <a:t>Пошук в </a:t>
            </a:r>
            <a:r>
              <a:rPr lang="uk-UA" b="1" i="1" dirty="0" smtClean="0">
                <a:solidFill>
                  <a:srgbClr val="FF0000"/>
                </a:solidFill>
              </a:rPr>
              <a:t>ширину</a:t>
            </a:r>
          </a:p>
          <a:p>
            <a:pPr marL="82296" indent="0" algn="just">
              <a:buNone/>
            </a:pPr>
            <a:r>
              <a:rPr lang="uk-UA" dirty="0"/>
              <a:t>Цей метод називають </a:t>
            </a:r>
            <a:r>
              <a:rPr lang="uk-UA" i="1" dirty="0"/>
              <a:t>пошуком в </a:t>
            </a:r>
            <a:r>
              <a:rPr lang="uk-UA" i="1" dirty="0" smtClean="0"/>
              <a:t>ширину</a:t>
            </a:r>
            <a:r>
              <a:rPr lang="uk-UA" dirty="0" smtClean="0"/>
              <a:t> </a:t>
            </a:r>
            <a:r>
              <a:rPr lang="uk-UA" dirty="0"/>
              <a:t>або </a:t>
            </a:r>
            <a:r>
              <a:rPr lang="en-US" dirty="0"/>
              <a:t>BFS</a:t>
            </a:r>
            <a:r>
              <a:rPr lang="uk-UA" dirty="0" err="1" smtClean="0"/>
              <a:t>-методом</a:t>
            </a:r>
            <a:r>
              <a:rPr lang="uk-UA" dirty="0" smtClean="0"/>
              <a:t> </a:t>
            </a:r>
            <a:r>
              <a:rPr lang="uk-UA" dirty="0"/>
              <a:t>від англійського </a:t>
            </a:r>
            <a:r>
              <a:rPr lang="en-US" dirty="0"/>
              <a:t>Breadth First </a:t>
            </a:r>
            <a:r>
              <a:rPr lang="en-US" dirty="0" smtClean="0"/>
              <a:t>Search</a:t>
            </a:r>
            <a:r>
              <a:rPr lang="uk-UA" dirty="0" smtClean="0"/>
              <a:t>.</a:t>
            </a:r>
          </a:p>
          <a:p>
            <a:pPr marL="82296" indent="0" algn="just">
              <a:buNone/>
            </a:pPr>
            <a:r>
              <a:rPr lang="uk-UA" dirty="0"/>
              <a:t>У процесі пошуку вершинам надають номери </a:t>
            </a:r>
            <a:r>
              <a:rPr lang="uk-UA" dirty="0" smtClean="0"/>
              <a:t>(</a:t>
            </a:r>
            <a:r>
              <a:rPr lang="en-US" dirty="0"/>
              <a:t>BFS </a:t>
            </a:r>
            <a:r>
              <a:rPr lang="uk-UA" dirty="0" err="1" smtClean="0"/>
              <a:t>-</a:t>
            </a:r>
            <a:r>
              <a:rPr lang="uk-UA" dirty="0" err="1"/>
              <a:t>номери</a:t>
            </a:r>
            <a:r>
              <a:rPr lang="uk-UA" dirty="0"/>
              <a:t>), які для вершини </a:t>
            </a:r>
            <a:r>
              <a:rPr lang="uk-UA" i="1" dirty="0"/>
              <a:t>х</a:t>
            </a:r>
            <a:r>
              <a:rPr lang="uk-UA" dirty="0"/>
              <a:t> позначають </a:t>
            </a:r>
            <a:r>
              <a:rPr lang="en-US" dirty="0"/>
              <a:t>BFS</a:t>
            </a:r>
            <a:r>
              <a:rPr lang="uk-UA" dirty="0" smtClean="0"/>
              <a:t>(</a:t>
            </a:r>
            <a:r>
              <a:rPr lang="en-US" dirty="0"/>
              <a:t>x)</a:t>
            </a:r>
            <a:r>
              <a:rPr lang="uk-UA" dirty="0"/>
              <a:t>. Пошук </a:t>
            </a:r>
            <a:r>
              <a:rPr lang="uk-UA"/>
              <a:t>в </a:t>
            </a:r>
            <a:r>
              <a:rPr lang="uk-UA" smtClean="0"/>
              <a:t>ширину </a:t>
            </a:r>
            <a:r>
              <a:rPr lang="uk-UA" dirty="0"/>
              <a:t>використовує для збереження множин структуру </a:t>
            </a:r>
            <a:r>
              <a:rPr lang="uk-UA"/>
              <a:t>даних </a:t>
            </a:r>
            <a:r>
              <a:rPr lang="uk-UA" smtClean="0"/>
              <a:t>- черга</a:t>
            </a:r>
            <a:r>
              <a:rPr lang="uk-UA" dirty="0" smtClean="0"/>
              <a:t>. </a:t>
            </a:r>
            <a:endParaRPr lang="uk-UA" dirty="0"/>
          </a:p>
          <a:p>
            <a:pPr marL="82296" indent="0" algn="just">
              <a:buNone/>
            </a:pPr>
            <a:r>
              <a:rPr lang="uk-UA" dirty="0"/>
              <a:t>Для того, щоб результат виконання алгоритму був однозначним, вершини суміжні з вершиною х</a:t>
            </a:r>
            <a:r>
              <a:rPr lang="uk-UA" dirty="0" smtClean="0"/>
              <a:t>, </a:t>
            </a:r>
            <a:r>
              <a:rPr lang="uk-UA" dirty="0"/>
              <a:t>аналізуємо за зростанням їхніх порядкових номерів (або в алфавітному порядку).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Динаміку </a:t>
            </a:r>
            <a:r>
              <a:rPr lang="uk-UA" dirty="0"/>
              <a:t>роботи алгоритму </a:t>
            </a:r>
            <a:r>
              <a:rPr lang="uk-UA" dirty="0" smtClean="0"/>
              <a:t>відображаємо </a:t>
            </a:r>
            <a:r>
              <a:rPr lang="uk-UA" i="1" dirty="0" smtClean="0"/>
              <a:t>протоколом </a:t>
            </a:r>
            <a:r>
              <a:rPr lang="uk-UA" i="1" dirty="0"/>
              <a:t>обходу графа пошуком в </a:t>
            </a:r>
            <a:r>
              <a:rPr lang="uk-UA" i="1" dirty="0" smtClean="0"/>
              <a:t>ширину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37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430"/>
            <a:ext cx="8388424" cy="685266"/>
          </a:xfrm>
        </p:spPr>
        <p:txBody>
          <a:bodyPr>
            <a:normAutofit/>
          </a:bodyPr>
          <a:lstStyle/>
          <a:p>
            <a:r>
              <a:rPr lang="uk-UA" sz="3200" dirty="0"/>
              <a:t>Алгоритм пошуку </a:t>
            </a:r>
            <a:r>
              <a:rPr lang="uk-UA" sz="3200" dirty="0" err="1"/>
              <a:t>остовного</a:t>
            </a:r>
            <a:r>
              <a:rPr lang="uk-UA" sz="3200" dirty="0"/>
              <a:t> дерева в </a:t>
            </a:r>
            <a:r>
              <a:rPr lang="uk-UA" sz="3200" dirty="0" smtClean="0"/>
              <a:t>ширину</a:t>
            </a:r>
            <a:endParaRPr lang="uk-UA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764704"/>
                <a:ext cx="8172400" cy="5976664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uk-UA" dirty="0"/>
                  <a:t>Крок 1. Почати з довільної вершини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dirty="0"/>
                  <a:t>. Покласти </a:t>
                </a:r>
                <a:r>
                  <a:rPr lang="en-US" dirty="0"/>
                  <a:t>BFS</a:t>
                </a:r>
                <a:r>
                  <a:rPr lang="uk-UA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dirty="0" smtClean="0"/>
                  <a:t>)=</a:t>
                </a:r>
                <a:r>
                  <a:rPr lang="uk-UA" dirty="0"/>
                  <a:t> 1</a:t>
                </a:r>
                <a:r>
                  <a:rPr lang="uk-UA" dirty="0" smtClean="0"/>
                  <a:t>. </a:t>
                </a:r>
                <a:r>
                  <a:rPr lang="uk-UA" dirty="0"/>
                  <a:t>Включити вершину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dirty="0">
                    <a:cs typeface="Times New Roman" panose="02020603050405020304" pitchFamily="18" charset="0"/>
                  </a:rPr>
                  <a:t> </a:t>
                </a:r>
                <a:r>
                  <a:rPr lang="uk-UA" dirty="0"/>
                  <a:t>у чергу.</a:t>
                </a:r>
              </a:p>
              <a:p>
                <a:pPr algn="just"/>
                <a:r>
                  <a:rPr lang="uk-UA" dirty="0"/>
                  <a:t>Крок 2. Розглянути вершину, яка знаходиться на початку черги: нехай це буде вершина </a:t>
                </a:r>
                <a:r>
                  <a:rPr lang="en-US" i="1" dirty="0">
                    <a:solidFill>
                      <a:srgbClr val="0070C0"/>
                    </a:solidFill>
                  </a:rPr>
                  <a:t>x</a:t>
                </a:r>
                <a:r>
                  <a:rPr lang="uk-UA" dirty="0" smtClean="0"/>
                  <a:t>. </a:t>
                </a:r>
                <a:r>
                  <a:rPr lang="uk-UA" dirty="0"/>
                  <a:t>Якщо для всіх вершин, суміжних з вершиною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x</a:t>
                </a:r>
                <a:r>
                  <a:rPr lang="uk-UA" dirty="0" smtClean="0"/>
                  <a:t>, </a:t>
                </a:r>
                <a:r>
                  <a:rPr lang="uk-UA" dirty="0"/>
                  <a:t>вже визначені </a:t>
                </a:r>
                <a:r>
                  <a:rPr lang="en-US" dirty="0"/>
                  <a:t>BFS</a:t>
                </a:r>
                <a:r>
                  <a:rPr lang="uk-UA" dirty="0" err="1"/>
                  <a:t>-номери</a:t>
                </a:r>
                <a:r>
                  <a:rPr lang="uk-UA" dirty="0"/>
                  <a:t>, то перейти до кроку 4, інакше – до кроку 3.</a:t>
                </a:r>
              </a:p>
              <a:p>
                <a:pPr algn="just"/>
                <a:r>
                  <a:rPr lang="uk-UA" dirty="0"/>
                  <a:t>Крок 3. Нехай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uk-U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uk-UA" dirty="0"/>
                  <a:t> – ребро, в якому номер </a:t>
                </a:r>
                <a:r>
                  <a:rPr lang="en-US" dirty="0"/>
                  <a:t>BFS</a:t>
                </a:r>
                <a:r>
                  <a:rPr lang="uk-UA" dirty="0" smtClean="0"/>
                  <a:t>(</a:t>
                </a:r>
                <a:r>
                  <a:rPr lang="en-US" dirty="0" smtClean="0"/>
                  <a:t>y</a:t>
                </a:r>
                <a:r>
                  <a:rPr lang="uk-UA" dirty="0" smtClean="0"/>
                  <a:t>) </a:t>
                </a:r>
                <a:r>
                  <a:rPr lang="uk-UA" dirty="0"/>
                  <a:t>не визначений. Позначити це ребро потовщеною суцільною лінією, визначити </a:t>
                </a:r>
                <a:r>
                  <a:rPr lang="en-US" dirty="0"/>
                  <a:t>BFS</a:t>
                </a:r>
                <a:r>
                  <a:rPr lang="uk-UA" dirty="0" smtClean="0"/>
                  <a:t>(</a:t>
                </a:r>
                <a:r>
                  <a:rPr lang="en-US" dirty="0" smtClean="0"/>
                  <a:t>y</a:t>
                </a:r>
                <a:r>
                  <a:rPr lang="uk-UA" dirty="0" smtClean="0"/>
                  <a:t>) </a:t>
                </a:r>
                <a:r>
                  <a:rPr lang="uk-UA" dirty="0"/>
                  <a:t>як черговий </a:t>
                </a:r>
                <a:r>
                  <a:rPr lang="en-US" dirty="0"/>
                  <a:t>BFS</a:t>
                </a:r>
                <a:r>
                  <a:rPr lang="uk-UA" dirty="0" err="1"/>
                  <a:t>-номер</a:t>
                </a:r>
                <a:r>
                  <a:rPr lang="uk-UA" dirty="0"/>
                  <a:t>, включити вершину  до черги й перейти до кроку 2.</a:t>
                </a:r>
              </a:p>
              <a:p>
                <a:pPr algn="just"/>
                <a:r>
                  <a:rPr lang="uk-UA" dirty="0"/>
                  <a:t>Крок 4. Виключити вершину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x</a:t>
                </a:r>
                <a:r>
                  <a:rPr lang="uk-UA" dirty="0" smtClean="0"/>
                  <a:t>: </a:t>
                </a:r>
                <a:r>
                  <a:rPr lang="uk-UA" dirty="0"/>
                  <a:t>з черги. Якщо черга порожня, то зупинитись, інакше – перейти до кроку 2.</a:t>
                </a:r>
              </a:p>
              <a:p>
                <a:pPr marL="82296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764704"/>
                <a:ext cx="8172400" cy="5976664"/>
              </a:xfrm>
              <a:blipFill rotWithShape="1">
                <a:blip r:embed="rId2"/>
                <a:stretch>
                  <a:fillRect t="-1529" r="-1417" b="-91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380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76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uk-UA" i="1" dirty="0" smtClean="0"/>
              <a:t>Приклад</a:t>
            </a:r>
            <a:r>
              <a:rPr lang="uk-UA" dirty="0" smtClean="0"/>
              <a:t>.</a:t>
            </a:r>
            <a:r>
              <a:rPr lang="en-US" dirty="0" smtClean="0"/>
              <a:t>				</a:t>
            </a:r>
            <a:r>
              <a:rPr lang="uk-UA" sz="2800" dirty="0" smtClean="0"/>
              <a:t>Протокол</a:t>
            </a:r>
            <a:endParaRPr lang="uk-UA" sz="2800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920919" y="315418"/>
            <a:ext cx="3699367" cy="2754164"/>
            <a:chOff x="1448697" y="301149"/>
            <a:chExt cx="3699367" cy="2754164"/>
          </a:xfrm>
        </p:grpSpPr>
        <p:sp>
          <p:nvSpPr>
            <p:cNvPr id="4" name="Овал 3"/>
            <p:cNvSpPr/>
            <p:nvPr/>
          </p:nvSpPr>
          <p:spPr>
            <a:xfrm>
              <a:off x="1970755" y="8367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Овал 4"/>
            <p:cNvSpPr/>
            <p:nvPr/>
          </p:nvSpPr>
          <p:spPr>
            <a:xfrm>
              <a:off x="3268815" y="835714"/>
              <a:ext cx="252028" cy="25302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197075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326881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68815" y="26369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572000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970755" y="2693547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3" name="Прямая соединительная линия 12"/>
            <p:cNvCxnSpPr>
              <a:stCxn id="4" idx="4"/>
              <a:endCxn id="7" idx="0"/>
            </p:cNvCxnSpPr>
            <p:nvPr/>
          </p:nvCxnSpPr>
          <p:spPr>
            <a:xfrm>
              <a:off x="2096769" y="1088740"/>
              <a:ext cx="0" cy="612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4" idx="6"/>
              <a:endCxn id="5" idx="2"/>
            </p:cNvCxnSpPr>
            <p:nvPr/>
          </p:nvCxnSpPr>
          <p:spPr>
            <a:xfrm flipV="1">
              <a:off x="2222783" y="962227"/>
              <a:ext cx="1046032" cy="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4" idx="5"/>
              <a:endCxn id="8" idx="1"/>
            </p:cNvCxnSpPr>
            <p:nvPr/>
          </p:nvCxnSpPr>
          <p:spPr>
            <a:xfrm>
              <a:off x="2185874" y="1051831"/>
              <a:ext cx="1119850" cy="685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5" idx="4"/>
              <a:endCxn id="8" idx="0"/>
            </p:cNvCxnSpPr>
            <p:nvPr/>
          </p:nvCxnSpPr>
          <p:spPr>
            <a:xfrm>
              <a:off x="3394829" y="1088740"/>
              <a:ext cx="0" cy="612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0" idx="4"/>
              <a:endCxn id="9" idx="7"/>
            </p:cNvCxnSpPr>
            <p:nvPr/>
          </p:nvCxnSpPr>
          <p:spPr>
            <a:xfrm flipH="1">
              <a:off x="3483934" y="1952836"/>
              <a:ext cx="1214080" cy="720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8" idx="6"/>
              <a:endCxn id="10" idx="2"/>
            </p:cNvCxnSpPr>
            <p:nvPr/>
          </p:nvCxnSpPr>
          <p:spPr>
            <a:xfrm>
              <a:off x="3520843" y="1826822"/>
              <a:ext cx="10511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8" idx="3"/>
              <a:endCxn id="9" idx="1"/>
            </p:cNvCxnSpPr>
            <p:nvPr/>
          </p:nvCxnSpPr>
          <p:spPr>
            <a:xfrm>
              <a:off x="3305724" y="1915927"/>
              <a:ext cx="0" cy="75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7" idx="4"/>
              <a:endCxn id="11" idx="0"/>
            </p:cNvCxnSpPr>
            <p:nvPr/>
          </p:nvCxnSpPr>
          <p:spPr>
            <a:xfrm>
              <a:off x="2096769" y="1952836"/>
              <a:ext cx="0" cy="7407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8" idx="3"/>
              <a:endCxn id="11" idx="7"/>
            </p:cNvCxnSpPr>
            <p:nvPr/>
          </p:nvCxnSpPr>
          <p:spPr>
            <a:xfrm flipH="1">
              <a:off x="2185874" y="1915927"/>
              <a:ext cx="1119850" cy="8145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7" idx="6"/>
              <a:endCxn id="8" idx="2"/>
            </p:cNvCxnSpPr>
            <p:nvPr/>
          </p:nvCxnSpPr>
          <p:spPr>
            <a:xfrm>
              <a:off x="2222783" y="1826822"/>
              <a:ext cx="1046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492802" y="153443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uk-UA" sz="3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34614" y="56787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uk-UA" sz="3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48697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uk-UA" sz="3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70793" y="1242047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uk-UA" sz="3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70793" y="301149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uk-UA" sz="3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99992" y="1152942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uk-UA" sz="3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44779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uk-UA" sz="3200" dirty="0"/>
            </a:p>
          </p:txBody>
        </p:sp>
      </p:grp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53065"/>
              </p:ext>
            </p:extLst>
          </p:nvPr>
        </p:nvGraphicFramePr>
        <p:xfrm>
          <a:off x="4308155" y="531272"/>
          <a:ext cx="4728340" cy="6040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08"/>
                <a:gridCol w="1703219"/>
                <a:gridCol w="1576113"/>
              </a:tblGrid>
              <a:tr h="493513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Вершина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BFS</a:t>
                      </a:r>
                      <a:r>
                        <a:rPr kumimoji="0"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-номер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Вміст черги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bad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bade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ade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adec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dec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decf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decfg</a:t>
                      </a:r>
                      <a:endParaRPr lang="uk-UA" sz="2000" dirty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ecfg</a:t>
                      </a:r>
                      <a:endParaRPr lang="uk-UA" sz="2000" dirty="0" smtClean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cfg</a:t>
                      </a:r>
                      <a:endParaRPr lang="uk-UA" sz="2000" dirty="0" smtClean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fg</a:t>
                      </a:r>
                      <a:endParaRPr lang="uk-UA" sz="2000" dirty="0" smtClean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</a:t>
                      </a:r>
                      <a:endParaRPr lang="uk-UA" sz="2000" dirty="0" smtClean="0"/>
                    </a:p>
                  </a:txBody>
                  <a:tcPr/>
                </a:tc>
              </a:tr>
              <a:tr h="3081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sym typeface="Symbol"/>
                        </a:rPr>
                        <a:t></a:t>
                      </a:r>
                      <a:endParaRPr lang="uk-UA" sz="20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7" name="Группа 46"/>
          <p:cNvGrpSpPr/>
          <p:nvPr/>
        </p:nvGrpSpPr>
        <p:grpSpPr>
          <a:xfrm>
            <a:off x="932824" y="3284984"/>
            <a:ext cx="3699367" cy="2754164"/>
            <a:chOff x="1448697" y="301149"/>
            <a:chExt cx="3699367" cy="2754164"/>
          </a:xfrm>
        </p:grpSpPr>
        <p:sp>
          <p:nvSpPr>
            <p:cNvPr id="48" name="Овал 47"/>
            <p:cNvSpPr/>
            <p:nvPr/>
          </p:nvSpPr>
          <p:spPr>
            <a:xfrm>
              <a:off x="1970755" y="8367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68815" y="835714"/>
              <a:ext cx="252028" cy="25302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97075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268815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68815" y="2636912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572000" y="1700808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970755" y="2693547"/>
              <a:ext cx="252028" cy="2520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55" name="Прямая соединительная линия 54"/>
            <p:cNvCxnSpPr>
              <a:stCxn id="48" idx="4"/>
              <a:endCxn id="50" idx="0"/>
            </p:cNvCxnSpPr>
            <p:nvPr/>
          </p:nvCxnSpPr>
          <p:spPr>
            <a:xfrm>
              <a:off x="2096769" y="1088740"/>
              <a:ext cx="0" cy="612068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48" idx="6"/>
              <a:endCxn id="49" idx="2"/>
            </p:cNvCxnSpPr>
            <p:nvPr/>
          </p:nvCxnSpPr>
          <p:spPr>
            <a:xfrm flipV="1">
              <a:off x="2222783" y="962227"/>
              <a:ext cx="1046032" cy="49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stCxn id="48" idx="5"/>
              <a:endCxn id="51" idx="1"/>
            </p:cNvCxnSpPr>
            <p:nvPr/>
          </p:nvCxnSpPr>
          <p:spPr>
            <a:xfrm>
              <a:off x="2185874" y="1051831"/>
              <a:ext cx="1119850" cy="68588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49" idx="4"/>
              <a:endCxn id="51" idx="0"/>
            </p:cNvCxnSpPr>
            <p:nvPr/>
          </p:nvCxnSpPr>
          <p:spPr>
            <a:xfrm>
              <a:off x="3394829" y="1088740"/>
              <a:ext cx="0" cy="61206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53" idx="4"/>
              <a:endCxn id="52" idx="7"/>
            </p:cNvCxnSpPr>
            <p:nvPr/>
          </p:nvCxnSpPr>
          <p:spPr>
            <a:xfrm flipH="1">
              <a:off x="3483934" y="1952836"/>
              <a:ext cx="1214080" cy="72098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51" idx="6"/>
              <a:endCxn id="53" idx="2"/>
            </p:cNvCxnSpPr>
            <p:nvPr/>
          </p:nvCxnSpPr>
          <p:spPr>
            <a:xfrm>
              <a:off x="3520843" y="1826822"/>
              <a:ext cx="1051157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1" idx="4"/>
            </p:cNvCxnSpPr>
            <p:nvPr/>
          </p:nvCxnSpPr>
          <p:spPr>
            <a:xfrm>
              <a:off x="3394829" y="1952836"/>
              <a:ext cx="0" cy="68407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0" idx="4"/>
              <a:endCxn id="54" idx="0"/>
            </p:cNvCxnSpPr>
            <p:nvPr/>
          </p:nvCxnSpPr>
          <p:spPr>
            <a:xfrm>
              <a:off x="2096769" y="1952836"/>
              <a:ext cx="0" cy="74071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51" idx="3"/>
              <a:endCxn id="54" idx="7"/>
            </p:cNvCxnSpPr>
            <p:nvPr/>
          </p:nvCxnSpPr>
          <p:spPr>
            <a:xfrm flipH="1">
              <a:off x="2185874" y="1915927"/>
              <a:ext cx="1119850" cy="814529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50" idx="6"/>
              <a:endCxn id="51" idx="2"/>
            </p:cNvCxnSpPr>
            <p:nvPr/>
          </p:nvCxnSpPr>
          <p:spPr>
            <a:xfrm>
              <a:off x="2222783" y="1826822"/>
              <a:ext cx="1046032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492802" y="153443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uk-UA" sz="3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34614" y="56787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uk-UA" sz="3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448697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uk-UA" sz="3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70793" y="1242047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uk-UA" sz="3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70793" y="301149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uk-UA" sz="3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499992" y="1152942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uk-UA" sz="3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44779" y="2470538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uk-UA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2451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4800600"/>
          </a:xfrm>
        </p:spPr>
        <p:txBody>
          <a:bodyPr/>
          <a:lstStyle/>
          <a:p>
            <a:pPr marL="82296" indent="0" algn="just">
              <a:buNone/>
            </a:pPr>
            <a:r>
              <a:rPr lang="uk-UA" dirty="0"/>
              <a:t>Обчислювальна складність обох алгоритмів обходу однакова й у випадку зображення графа списками суміжності складає </a:t>
            </a:r>
            <a:r>
              <a:rPr lang="en-US" dirty="0" smtClean="0"/>
              <a:t>O(|V|+|E|)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237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§1. Графи.</a:t>
            </a:r>
            <a:r>
              <a:rPr lang="uk-UA" dirty="0" smtClean="0"/>
              <a:t> </a:t>
            </a:r>
            <a:r>
              <a:rPr lang="uk-UA" b="1" i="1" dirty="0" smtClean="0"/>
              <a:t>Основні поняття і визначення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900" cy="11333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/>
              <a:t>Граф </a:t>
            </a:r>
            <a:r>
              <a:rPr lang="uk-UA" dirty="0"/>
              <a:t>G=(V,E</a:t>
            </a:r>
            <a:r>
              <a:rPr lang="uk-UA" dirty="0" smtClean="0"/>
              <a:t>) – це сукупність </a:t>
            </a:r>
            <a:r>
              <a:rPr lang="uk-UA" dirty="0" err="1" smtClean="0"/>
              <a:t>непорожньої</a:t>
            </a:r>
            <a:r>
              <a:rPr lang="uk-UA" dirty="0" smtClean="0"/>
              <a:t> множини </a:t>
            </a:r>
            <a:r>
              <a:rPr lang="uk-UA" i="1" dirty="0" smtClean="0"/>
              <a:t>вершин</a:t>
            </a:r>
            <a:r>
              <a:rPr lang="uk-UA" dirty="0" smtClean="0"/>
              <a:t> </a:t>
            </a:r>
            <a:r>
              <a:rPr lang="uk-UA" dirty="0"/>
              <a:t>V </a:t>
            </a:r>
            <a:r>
              <a:rPr lang="uk-UA" dirty="0" smtClean="0"/>
              <a:t>та </a:t>
            </a:r>
            <a:r>
              <a:rPr lang="uk-UA" dirty="0"/>
              <a:t>множини </a:t>
            </a:r>
            <a:r>
              <a:rPr lang="uk-UA" i="1" dirty="0" smtClean="0"/>
              <a:t>ребер </a:t>
            </a:r>
            <a:r>
              <a:rPr lang="uk-UA" dirty="0" smtClean="0"/>
              <a:t>E. 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221" y="2124617"/>
            <a:ext cx="2481676" cy="6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5616" y="269033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smtClean="0"/>
              <a:t>Орієнтований граф (</a:t>
            </a:r>
            <a:r>
              <a:rPr lang="uk-UA" sz="3200" b="1" i="1" dirty="0" err="1" smtClean="0"/>
              <a:t>орграф</a:t>
            </a:r>
            <a:r>
              <a:rPr lang="uk-UA" sz="3200" b="1" i="1" dirty="0" smtClean="0"/>
              <a:t>) </a:t>
            </a:r>
            <a:r>
              <a:rPr lang="uk-UA" sz="3200" dirty="0" smtClean="0"/>
              <a:t>- це граф, ребра якого мають напрям. </a:t>
            </a:r>
          </a:p>
          <a:p>
            <a:pPr algn="just"/>
            <a:r>
              <a:rPr lang="uk-UA" sz="3200" dirty="0" smtClean="0"/>
              <a:t>Ребра </a:t>
            </a:r>
            <a:r>
              <a:rPr lang="uk-UA" sz="3200" dirty="0" err="1"/>
              <a:t>орграфа</a:t>
            </a:r>
            <a:r>
              <a:rPr lang="uk-UA" sz="3200" dirty="0"/>
              <a:t> називаються </a:t>
            </a:r>
            <a:r>
              <a:rPr lang="uk-UA" sz="3200" b="1" i="1" dirty="0"/>
              <a:t>дугами</a:t>
            </a:r>
            <a:r>
              <a:rPr lang="uk-UA" sz="3200" dirty="0"/>
              <a:t>. </a:t>
            </a:r>
          </a:p>
        </p:txBody>
      </p:sp>
      <p:grpSp>
        <p:nvGrpSpPr>
          <p:cNvPr id="2064" name="Группа 2063"/>
          <p:cNvGrpSpPr/>
          <p:nvPr/>
        </p:nvGrpSpPr>
        <p:grpSpPr>
          <a:xfrm>
            <a:off x="2051720" y="4753348"/>
            <a:ext cx="1440160" cy="1368152"/>
            <a:chOff x="1475656" y="4653136"/>
            <a:chExt cx="1440160" cy="1368152"/>
          </a:xfrm>
        </p:grpSpPr>
        <p:sp>
          <p:nvSpPr>
            <p:cNvPr id="8" name="Овал 7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0" name="Прямая соединительная линия 9"/>
            <p:cNvCxnSpPr>
              <a:stCxn id="8" idx="3"/>
              <a:endCxn id="40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40" idx="5"/>
              <a:endCxn id="42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8" idx="4"/>
              <a:endCxn id="42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8" idx="6"/>
              <a:endCxn id="30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8" idx="4"/>
              <a:endCxn id="44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30" idx="4"/>
              <a:endCxn id="44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5" name="Группа 2064"/>
          <p:cNvGrpSpPr/>
          <p:nvPr/>
        </p:nvGrpSpPr>
        <p:grpSpPr>
          <a:xfrm>
            <a:off x="5275326" y="4664503"/>
            <a:ext cx="2625796" cy="1584176"/>
            <a:chOff x="5618873" y="4653136"/>
            <a:chExt cx="2625796" cy="1584176"/>
          </a:xfrm>
        </p:grpSpPr>
        <p:sp>
          <p:nvSpPr>
            <p:cNvPr id="22" name="Овал 21"/>
            <p:cNvSpPr/>
            <p:nvPr/>
          </p:nvSpPr>
          <p:spPr>
            <a:xfrm>
              <a:off x="637220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618873" y="5193265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6372200" y="602128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236296" y="56208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812360" y="475334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8028645" y="59132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 стрелкой 23"/>
            <p:cNvCxnSpPr>
              <a:stCxn id="48" idx="5"/>
              <a:endCxn id="50" idx="1"/>
            </p:cNvCxnSpPr>
            <p:nvPr/>
          </p:nvCxnSpPr>
          <p:spPr>
            <a:xfrm>
              <a:off x="5803261" y="5377653"/>
              <a:ext cx="600575" cy="6752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50" idx="0"/>
              <a:endCxn id="22" idx="4"/>
            </p:cNvCxnSpPr>
            <p:nvPr/>
          </p:nvCxnSpPr>
          <p:spPr>
            <a:xfrm flipV="1">
              <a:off x="6480212" y="4869160"/>
              <a:ext cx="0" cy="11521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8" name="Прямая со стрелкой 2047"/>
            <p:cNvCxnSpPr>
              <a:stCxn id="22" idx="2"/>
              <a:endCxn id="48" idx="7"/>
            </p:cNvCxnSpPr>
            <p:nvPr/>
          </p:nvCxnSpPr>
          <p:spPr>
            <a:xfrm flipH="1">
              <a:off x="5803261" y="4761148"/>
              <a:ext cx="568939" cy="463753"/>
            </a:xfrm>
            <a:prstGeom prst="straightConnector1">
              <a:avLst/>
            </a:prstGeom>
            <a:ln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3" name="Прямая со стрелкой 2052"/>
            <p:cNvCxnSpPr>
              <a:stCxn id="22" idx="6"/>
              <a:endCxn id="52" idx="1"/>
            </p:cNvCxnSpPr>
            <p:nvPr/>
          </p:nvCxnSpPr>
          <p:spPr>
            <a:xfrm>
              <a:off x="6588224" y="4761148"/>
              <a:ext cx="679708" cy="891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5" name="Прямая со стрелкой 2054"/>
            <p:cNvCxnSpPr>
              <a:stCxn id="50" idx="6"/>
              <a:endCxn id="52" idx="3"/>
            </p:cNvCxnSpPr>
            <p:nvPr/>
          </p:nvCxnSpPr>
          <p:spPr>
            <a:xfrm flipV="1">
              <a:off x="6588224" y="5805264"/>
              <a:ext cx="679708" cy="3240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Прямая со стрелкой 2056"/>
            <p:cNvCxnSpPr>
              <a:stCxn id="22" idx="6"/>
              <a:endCxn id="53" idx="2"/>
            </p:cNvCxnSpPr>
            <p:nvPr/>
          </p:nvCxnSpPr>
          <p:spPr>
            <a:xfrm>
              <a:off x="6588224" y="4761148"/>
              <a:ext cx="1224136" cy="100212"/>
            </a:xfrm>
            <a:prstGeom prst="straightConnector1">
              <a:avLst/>
            </a:prstGeom>
            <a:ln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Прямая со стрелкой 2058"/>
            <p:cNvCxnSpPr>
              <a:stCxn id="53" idx="5"/>
              <a:endCxn id="54" idx="1"/>
            </p:cNvCxnSpPr>
            <p:nvPr/>
          </p:nvCxnSpPr>
          <p:spPr>
            <a:xfrm>
              <a:off x="7996748" y="4937736"/>
              <a:ext cx="63533" cy="10071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Прямая со стрелкой 2060"/>
            <p:cNvCxnSpPr>
              <a:stCxn id="54" idx="3"/>
              <a:endCxn id="50" idx="5"/>
            </p:cNvCxnSpPr>
            <p:nvPr/>
          </p:nvCxnSpPr>
          <p:spPr>
            <a:xfrm flipH="1">
              <a:off x="6556588" y="6097664"/>
              <a:ext cx="1503693" cy="1080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Прямая со стрелкой 2062"/>
            <p:cNvCxnSpPr>
              <a:stCxn id="52" idx="0"/>
              <a:endCxn id="53" idx="3"/>
            </p:cNvCxnSpPr>
            <p:nvPr/>
          </p:nvCxnSpPr>
          <p:spPr>
            <a:xfrm flipV="1">
              <a:off x="7344308" y="4937736"/>
              <a:ext cx="499688" cy="68314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en-US" b="1" i="1" smtClean="0"/>
              <a:t>4</a:t>
            </a:r>
            <a:r>
              <a:rPr lang="uk-UA" b="1" i="1" smtClean="0"/>
              <a:t>. </a:t>
            </a:r>
            <a:r>
              <a:rPr lang="uk-UA" b="1" i="1" dirty="0" err="1"/>
              <a:t>Остовні</a:t>
            </a:r>
            <a:r>
              <a:rPr lang="uk-UA" b="1" i="1" dirty="0"/>
              <a:t> </a:t>
            </a:r>
            <a:r>
              <a:rPr lang="uk-UA" b="1" i="1" dirty="0" smtClean="0"/>
              <a:t>дерева мінімальної ваги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2808312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3000" i="1" dirty="0"/>
              <a:t>Постановка задачі</a:t>
            </a:r>
            <a:r>
              <a:rPr lang="uk-UA" sz="3000" dirty="0"/>
              <a:t>. Задано зв’язний неорієнтований граф </a:t>
            </a:r>
            <a:r>
              <a:rPr lang="uk-UA" sz="3000" i="1" dirty="0"/>
              <a:t>G </a:t>
            </a:r>
            <a:r>
              <a:rPr lang="uk-UA" sz="3000" dirty="0"/>
              <a:t>= (</a:t>
            </a:r>
            <a:r>
              <a:rPr lang="uk-UA" sz="3000" i="1" dirty="0"/>
              <a:t>V,E</a:t>
            </a:r>
            <a:r>
              <a:rPr lang="uk-UA" sz="3000" dirty="0"/>
              <a:t>), де </a:t>
            </a:r>
            <a:r>
              <a:rPr lang="uk-UA" sz="3000" i="1" dirty="0"/>
              <a:t>V</a:t>
            </a:r>
            <a:r>
              <a:rPr lang="uk-UA" sz="3000" dirty="0"/>
              <a:t> </a:t>
            </a:r>
            <a:r>
              <a:rPr lang="uk-UA" sz="3000" dirty="0" err="1"/>
              <a:t>–множина</a:t>
            </a:r>
            <a:r>
              <a:rPr lang="uk-UA" sz="3000" dirty="0"/>
              <a:t> вершин, а </a:t>
            </a:r>
            <a:r>
              <a:rPr lang="uk-UA" sz="3000" i="1" dirty="0"/>
              <a:t>E</a:t>
            </a:r>
            <a:r>
              <a:rPr lang="uk-UA" sz="3000" dirty="0"/>
              <a:t> – множина ребер і для кожного ребра (</a:t>
            </a:r>
            <a:r>
              <a:rPr lang="uk-UA" sz="3000" i="1" dirty="0"/>
              <a:t>u,v</a:t>
            </a:r>
            <a:r>
              <a:rPr lang="uk-UA" sz="3000" dirty="0"/>
              <a:t>)</a:t>
            </a:r>
            <a:r>
              <a:rPr lang="uk-UA" sz="3000" dirty="0">
                <a:sym typeface="Symbol"/>
              </a:rPr>
              <a:t></a:t>
            </a:r>
            <a:r>
              <a:rPr lang="uk-UA" sz="3000" i="1" dirty="0"/>
              <a:t>E</a:t>
            </a:r>
            <a:r>
              <a:rPr lang="uk-UA" sz="3000" dirty="0"/>
              <a:t> задано вагу </a:t>
            </a:r>
            <a:r>
              <a:rPr lang="uk-UA" sz="3000" i="1" dirty="0"/>
              <a:t>w</a:t>
            </a:r>
            <a:r>
              <a:rPr lang="uk-UA" sz="3000" dirty="0"/>
              <a:t>(</a:t>
            </a:r>
            <a:r>
              <a:rPr lang="uk-UA" sz="3000" i="1" dirty="0"/>
              <a:t>u,v</a:t>
            </a:r>
            <a:r>
              <a:rPr lang="uk-UA" sz="3000" dirty="0"/>
              <a:t>). Потрібно знайти ациклічну підмножину </a:t>
            </a:r>
            <a:r>
              <a:rPr lang="uk-UA" sz="3000" i="1" dirty="0"/>
              <a:t>Т</a:t>
            </a:r>
            <a:r>
              <a:rPr lang="uk-UA" sz="3000" dirty="0">
                <a:sym typeface="Symbol"/>
              </a:rPr>
              <a:t></a:t>
            </a:r>
            <a:r>
              <a:rPr lang="uk-UA" sz="3000" i="1" dirty="0"/>
              <a:t>E</a:t>
            </a:r>
            <a:r>
              <a:rPr lang="uk-UA" sz="3000" dirty="0"/>
              <a:t>, яка з’єднує всі вершини і загальна вага якої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38250"/>
              </p:ext>
            </p:extLst>
          </p:nvPr>
        </p:nvGraphicFramePr>
        <p:xfrm>
          <a:off x="1259632" y="3616363"/>
          <a:ext cx="354561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3" imgW="1167893" imgH="355446" progId="Equation.3">
                  <p:embed/>
                </p:oleObj>
              </mc:Choice>
              <mc:Fallback>
                <p:oleObj name="Формула" r:id="rId3" imgW="1167893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616363"/>
                        <a:ext cx="3545610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81042" y="3789040"/>
            <a:ext cx="22076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000" dirty="0"/>
              <a:t>мінімальна.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23356" y="4653136"/>
            <a:ext cx="8120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dirty="0" smtClean="0"/>
              <a:t>Задача </a:t>
            </a:r>
            <a:r>
              <a:rPr lang="uk-UA" sz="3000" dirty="0"/>
              <a:t>пошуку дерева </a:t>
            </a:r>
            <a:r>
              <a:rPr lang="uk-UA" sz="3000" i="1" dirty="0"/>
              <a:t>Т</a:t>
            </a:r>
            <a:r>
              <a:rPr lang="uk-UA" sz="3000" dirty="0"/>
              <a:t> називається задачею пошуку мінімального </a:t>
            </a:r>
            <a:r>
              <a:rPr lang="uk-UA" sz="3000" dirty="0" err="1"/>
              <a:t>остовного</a:t>
            </a:r>
            <a:r>
              <a:rPr lang="uk-UA" sz="3000" dirty="0"/>
              <a:t> дерева.</a:t>
            </a:r>
          </a:p>
          <a:p>
            <a:pPr algn="just"/>
            <a:r>
              <a:rPr lang="uk-UA" sz="3000" dirty="0"/>
              <a:t>Ми розглянемо два алгоритми розв’язку даної задачі – алгоритм Прима та алгоритм </a:t>
            </a:r>
            <a:r>
              <a:rPr lang="uk-UA" sz="3000" dirty="0" err="1"/>
              <a:t>Крускала</a:t>
            </a:r>
            <a:r>
              <a:rPr lang="uk-UA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6698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/>
              </a:rPr>
              <a:t>3.1 Алгоритм </a:t>
            </a:r>
            <a:r>
              <a:rPr lang="uk-UA" b="1" dirty="0" smtClean="0">
                <a:effectLst/>
              </a:rPr>
              <a:t>Прима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8244408" cy="612068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800" i="1" dirty="0">
                <a:solidFill>
                  <a:srgbClr val="FF0000"/>
                </a:solidFill>
              </a:rPr>
              <a:t>Ізольованою</a:t>
            </a:r>
            <a:r>
              <a:rPr lang="uk-UA" sz="2800" dirty="0"/>
              <a:t> називається вершина, </a:t>
            </a:r>
            <a:r>
              <a:rPr lang="uk-UA" sz="2800" dirty="0" smtClean="0"/>
              <a:t>яка </a:t>
            </a:r>
            <a:r>
              <a:rPr lang="uk-UA" sz="2800" dirty="0"/>
              <a:t>на деякому етапі побудови не </a:t>
            </a:r>
            <a:r>
              <a:rPr lang="uk-UA" sz="2800" dirty="0" smtClean="0"/>
              <a:t>зв’язана </a:t>
            </a:r>
            <a:r>
              <a:rPr lang="uk-UA" sz="2800" dirty="0"/>
              <a:t>з іншими вершинами. </a:t>
            </a:r>
            <a:r>
              <a:rPr lang="uk-UA" sz="2800" i="1" dirty="0">
                <a:solidFill>
                  <a:srgbClr val="FF0000"/>
                </a:solidFill>
              </a:rPr>
              <a:t>Фрагмент</a:t>
            </a:r>
            <a:r>
              <a:rPr lang="uk-UA" sz="2800" dirty="0"/>
              <a:t> – це підмножина вершин зв’язаних ребрами.  </a:t>
            </a:r>
            <a:endParaRPr lang="uk-UA" sz="2800" dirty="0" smtClean="0"/>
          </a:p>
          <a:p>
            <a:pPr marL="82296" indent="0" algn="just">
              <a:buNone/>
            </a:pPr>
            <a:r>
              <a:rPr lang="uk-UA" sz="2800" i="1" dirty="0" smtClean="0">
                <a:solidFill>
                  <a:srgbClr val="FF0000"/>
                </a:solidFill>
              </a:rPr>
              <a:t>Ізольованим </a:t>
            </a:r>
            <a:r>
              <a:rPr lang="uk-UA" sz="2800" i="1" dirty="0">
                <a:solidFill>
                  <a:srgbClr val="FF0000"/>
                </a:solidFill>
              </a:rPr>
              <a:t>фрагментом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dirty="0"/>
              <a:t>називається фрагмент, який на даному етапі побудови не зв’язаний з іншими вершинами або фрагментами.</a:t>
            </a:r>
          </a:p>
          <a:p>
            <a:pPr marL="82296" indent="0">
              <a:buNone/>
            </a:pPr>
            <a:r>
              <a:rPr lang="uk-UA" sz="2800" dirty="0"/>
              <a:t>Принципи побудови дерева мінімальної довжини:</a:t>
            </a:r>
          </a:p>
          <a:p>
            <a:pPr lvl="0" algn="just"/>
            <a:r>
              <a:rPr lang="uk-UA" sz="2800" dirty="0"/>
              <a:t>Довільна ізольована вершина з’єднується з найближчим сусідом – вершиною, яка знаходиться на найменшій відстані від даної вершини.</a:t>
            </a:r>
          </a:p>
          <a:p>
            <a:pPr lvl="0" algn="just"/>
            <a:r>
              <a:rPr lang="uk-UA" sz="2800" dirty="0"/>
              <a:t>Довільний ізольований фрагмент з’єднується з найближчим сусідом найкоротшим ребром.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831179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8172400" cy="6858000"/>
          </a:xfrm>
        </p:spPr>
        <p:txBody>
          <a:bodyPr>
            <a:normAutofit fontScale="85000" lnSpcReduction="20000"/>
          </a:bodyPr>
          <a:lstStyle/>
          <a:p>
            <a:pPr marL="82296" lvl="0" indent="0" algn="ctr">
              <a:buNone/>
            </a:pPr>
            <a:r>
              <a:rPr lang="uk-UA" sz="3800" dirty="0"/>
              <a:t> </a:t>
            </a:r>
            <a:r>
              <a:rPr lang="uk-UA" sz="3800" b="1" i="1" dirty="0" smtClean="0"/>
              <a:t>Алгоритм </a:t>
            </a:r>
            <a:r>
              <a:rPr lang="uk-UA" sz="3800" b="1" i="1" dirty="0"/>
              <a:t>Прима</a:t>
            </a:r>
            <a:r>
              <a:rPr lang="uk-UA" sz="3800" b="1" i="1" dirty="0" smtClean="0"/>
              <a:t>.</a:t>
            </a:r>
            <a:endParaRPr lang="en-US" sz="3800" b="1" i="1" dirty="0" smtClean="0"/>
          </a:p>
          <a:p>
            <a:pPr marL="82296" lvl="0" indent="0" algn="ctr">
              <a:buNone/>
            </a:pPr>
            <a:endParaRPr lang="uk-UA" sz="2100" b="1" dirty="0"/>
          </a:p>
          <a:p>
            <a:pPr marL="82296" lvl="0" indent="0" algn="just">
              <a:buNone/>
            </a:pPr>
            <a:r>
              <a:rPr lang="uk-UA" sz="3600" dirty="0" smtClean="0">
                <a:solidFill>
                  <a:srgbClr val="0070C0"/>
                </a:solidFill>
              </a:rPr>
              <a:t>1. Побудова </a:t>
            </a:r>
            <a:r>
              <a:rPr lang="uk-UA" sz="3600" dirty="0">
                <a:solidFill>
                  <a:srgbClr val="0070C0"/>
                </a:solidFill>
              </a:rPr>
              <a:t>матриці суміжності ваг. </a:t>
            </a:r>
          </a:p>
          <a:p>
            <a:pPr marL="82296" indent="0" algn="just">
              <a:buNone/>
            </a:pPr>
            <a:r>
              <a:rPr lang="uk-UA" sz="3600" dirty="0"/>
              <a:t>Якщо вершини </a:t>
            </a:r>
            <a:r>
              <a:rPr lang="uk-UA" sz="3600" i="1" dirty="0"/>
              <a:t>u </a:t>
            </a:r>
            <a:r>
              <a:rPr lang="uk-UA" sz="3600" dirty="0"/>
              <a:t>та</a:t>
            </a:r>
            <a:r>
              <a:rPr lang="uk-UA" sz="3600" i="1" dirty="0"/>
              <a:t> v</a:t>
            </a:r>
            <a:r>
              <a:rPr lang="uk-UA" sz="3600" dirty="0"/>
              <a:t> не з’єднані, то в матриці на перетині рядка </a:t>
            </a:r>
            <a:r>
              <a:rPr lang="uk-UA" sz="3600" i="1" dirty="0"/>
              <a:t>u</a:t>
            </a:r>
            <a:r>
              <a:rPr lang="uk-UA" sz="3600" dirty="0"/>
              <a:t> та стовпчика </a:t>
            </a:r>
            <a:r>
              <a:rPr lang="uk-UA" sz="3600" i="1" dirty="0"/>
              <a:t>v</a:t>
            </a:r>
            <a:r>
              <a:rPr lang="uk-UA" sz="3600" dirty="0"/>
              <a:t> ставиться нескінченість (</a:t>
            </a:r>
            <a:r>
              <a:rPr lang="uk-UA" sz="3600" dirty="0">
                <a:sym typeface="Symbol"/>
              </a:rPr>
              <a:t></a:t>
            </a:r>
            <a:r>
              <a:rPr lang="uk-UA" sz="3600" dirty="0"/>
              <a:t>). Діагональні елементи умовно приймаються рівними нескінченості (</a:t>
            </a:r>
            <a:r>
              <a:rPr lang="uk-UA" sz="3600" dirty="0">
                <a:sym typeface="Symbol"/>
              </a:rPr>
              <a:t></a:t>
            </a:r>
            <a:r>
              <a:rPr lang="uk-UA" sz="3600" dirty="0"/>
              <a:t>). Всі інші елементи матриці дорівнюють </a:t>
            </a:r>
            <a:r>
              <a:rPr lang="uk-UA" sz="3600" i="1" dirty="0"/>
              <a:t>w</a:t>
            </a:r>
            <a:r>
              <a:rPr lang="uk-UA" sz="3600" dirty="0"/>
              <a:t>(</a:t>
            </a:r>
            <a:r>
              <a:rPr lang="uk-UA" sz="3600" i="1" dirty="0"/>
              <a:t>u,v</a:t>
            </a:r>
            <a:r>
              <a:rPr lang="uk-UA" sz="3600" dirty="0"/>
              <a:t>).</a:t>
            </a:r>
          </a:p>
          <a:p>
            <a:pPr marL="82296" lvl="0" indent="0" algn="just">
              <a:buNone/>
            </a:pPr>
            <a:r>
              <a:rPr lang="uk-UA" sz="3600" dirty="0" smtClean="0">
                <a:solidFill>
                  <a:srgbClr val="0070C0"/>
                </a:solidFill>
              </a:rPr>
              <a:t>2. Визначення </a:t>
            </a:r>
            <a:r>
              <a:rPr lang="uk-UA" sz="3600" dirty="0">
                <a:solidFill>
                  <a:srgbClr val="0070C0"/>
                </a:solidFill>
              </a:rPr>
              <a:t>першого фрагменту. </a:t>
            </a:r>
          </a:p>
          <a:p>
            <a:pPr marL="82296" indent="0" algn="just">
              <a:buNone/>
            </a:pPr>
            <a:r>
              <a:rPr lang="uk-UA" sz="3600" dirty="0"/>
              <a:t>За початкову обирається довільна вершина. Згідно принципу 1 для цієї вершини знаходимо найближчого сусіда. Для цього в матриці обирається рядок відстаней від обраної вершини до всіх інших і визначається вершина до якої відстань найменша</a:t>
            </a:r>
            <a:r>
              <a:rPr lang="uk-UA" sz="3600" dirty="0" smtClean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0134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336704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uk-UA" dirty="0">
                <a:solidFill>
                  <a:srgbClr val="0070C0"/>
                </a:solidFill>
              </a:rPr>
              <a:t>3. Розширення фрагменту. </a:t>
            </a:r>
          </a:p>
          <a:p>
            <a:pPr marL="82296" indent="0" algn="just">
              <a:buNone/>
            </a:pPr>
            <a:r>
              <a:rPr lang="uk-UA" dirty="0"/>
              <a:t>Для розширення </a:t>
            </a:r>
            <a:r>
              <a:rPr lang="uk-UA" dirty="0" smtClean="0"/>
              <a:t>фрагмент</a:t>
            </a:r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порівнюються відстані від отриманого фрагменту до кожної ізольованої вершини. З усіх можливих з’єднань обирається така ізольована вершина відстань до якої найменша. </a:t>
            </a:r>
          </a:p>
          <a:p>
            <a:pPr marL="82296" lvl="0" indent="0" algn="just">
              <a:buNone/>
            </a:pPr>
            <a:r>
              <a:rPr lang="uk-UA" dirty="0">
                <a:solidFill>
                  <a:srgbClr val="0070C0"/>
                </a:solidFill>
              </a:rPr>
              <a:t>4. Закінчення. </a:t>
            </a:r>
          </a:p>
          <a:p>
            <a:pPr marL="82296" indent="0" algn="just">
              <a:buNone/>
            </a:pPr>
            <a:r>
              <a:rPr lang="uk-UA" dirty="0"/>
              <a:t>Якщо всі ізольовані вершини приєднані, то мінімальне </a:t>
            </a:r>
            <a:r>
              <a:rPr lang="uk-UA" dirty="0" err="1"/>
              <a:t>остовне</a:t>
            </a:r>
            <a:r>
              <a:rPr lang="uk-UA" dirty="0"/>
              <a:t> дерево побудоване (роботу алгоритму завершено), якщо – ні, то перейти на крок 3.</a:t>
            </a:r>
          </a:p>
        </p:txBody>
      </p:sp>
    </p:spTree>
    <p:extLst>
      <p:ext uri="{BB962C8B-B14F-4D97-AF65-F5344CB8AC3E}">
        <p14:creationId xmlns:p14="http://schemas.microsoft.com/office/powerpoint/2010/main" val="2508454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8244408" cy="666936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uk-UA" sz="3300" i="1" dirty="0"/>
              <a:t>Псевдокод алгоритму </a:t>
            </a:r>
            <a:r>
              <a:rPr lang="uk-UA" sz="3300" i="1" dirty="0" smtClean="0"/>
              <a:t>Прима:</a:t>
            </a:r>
          </a:p>
          <a:p>
            <a:pPr marL="82296" indent="0">
              <a:buNone/>
            </a:pPr>
            <a:endParaRPr lang="uk-UA" sz="3300" dirty="0"/>
          </a:p>
          <a:p>
            <a:pPr marL="82296" indent="0">
              <a:buNone/>
            </a:pPr>
            <a:r>
              <a:rPr lang="uk-UA" sz="3300" dirty="0"/>
              <a:t>// Вхідні дані: 	Зважений зв’язний граф </a:t>
            </a:r>
            <a:r>
              <a:rPr lang="uk-UA" sz="3300" i="1" dirty="0"/>
              <a:t>G </a:t>
            </a:r>
            <a:r>
              <a:rPr lang="uk-UA" sz="3300" dirty="0"/>
              <a:t>=(</a:t>
            </a:r>
            <a:r>
              <a:rPr lang="uk-UA" sz="3300" i="1" dirty="0"/>
              <a:t>V,E</a:t>
            </a:r>
            <a:r>
              <a:rPr lang="uk-UA" sz="3300" dirty="0"/>
              <a:t>)</a:t>
            </a:r>
          </a:p>
          <a:p>
            <a:pPr marL="82296" indent="0">
              <a:buNone/>
            </a:pPr>
            <a:r>
              <a:rPr lang="uk-UA" sz="3300" dirty="0"/>
              <a:t>//Вихідні дані: 	</a:t>
            </a: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dirty="0"/>
              <a:t>, множина ребер, які утворюють мінімальне </a:t>
            </a:r>
            <a:r>
              <a:rPr lang="uk-UA" sz="3300" dirty="0" err="1"/>
              <a:t>остовне</a:t>
            </a:r>
            <a:r>
              <a:rPr lang="uk-UA" sz="3300" dirty="0"/>
              <a:t> дерево </a:t>
            </a:r>
            <a:r>
              <a:rPr lang="uk-UA" sz="3300" i="1" dirty="0" smtClean="0"/>
              <a:t>Т</a:t>
            </a:r>
          </a:p>
          <a:p>
            <a:pPr marL="82296" indent="0">
              <a:buNone/>
            </a:pP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V</a:t>
            </a:r>
            <a:r>
              <a:rPr lang="uk-UA" sz="3300" i="1" baseline="-25000" dirty="0"/>
              <a:t>Т  </a:t>
            </a:r>
            <a:r>
              <a:rPr lang="uk-UA" sz="3300" i="1" dirty="0">
                <a:sym typeface="Symbol"/>
              </a:rPr>
              <a:t></a:t>
            </a:r>
            <a:r>
              <a:rPr lang="uk-UA" sz="3300" i="1" dirty="0"/>
              <a:t> </a:t>
            </a:r>
            <a:r>
              <a:rPr lang="uk-UA" sz="3300" dirty="0">
                <a:sym typeface="Symbol"/>
              </a:rPr>
              <a:t></a:t>
            </a:r>
            <a:r>
              <a:rPr lang="uk-UA" sz="3300" i="1" dirty="0"/>
              <a:t> v</a:t>
            </a:r>
            <a:r>
              <a:rPr lang="uk-UA" sz="3300" baseline="-25000" dirty="0"/>
              <a:t>0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</a:t>
            </a:r>
            <a:r>
              <a:rPr lang="uk-UA" sz="3300" dirty="0"/>
              <a:t>	</a:t>
            </a:r>
            <a:r>
              <a:rPr lang="uk-UA" sz="3300" dirty="0" smtClean="0"/>
              <a:t>//</a:t>
            </a:r>
            <a:r>
              <a:rPr lang="uk-UA" sz="3300" dirty="0"/>
              <a:t>Множина вершин </a:t>
            </a:r>
            <a:r>
              <a:rPr lang="uk-UA" sz="3300" dirty="0" err="1"/>
              <a:t>остовного</a:t>
            </a:r>
            <a:r>
              <a:rPr lang="uk-UA" sz="3300" dirty="0"/>
              <a:t> дерева</a:t>
            </a:r>
            <a:r>
              <a:rPr lang="uk-UA" sz="3300" i="1" dirty="0"/>
              <a:t> Т</a:t>
            </a: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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</a:t>
            </a:r>
            <a:r>
              <a:rPr lang="uk-UA" sz="3300" dirty="0"/>
              <a:t>	</a:t>
            </a:r>
            <a:r>
              <a:rPr lang="uk-UA" sz="3300" dirty="0" smtClean="0"/>
              <a:t>//</a:t>
            </a:r>
            <a:r>
              <a:rPr lang="uk-UA" sz="3300" dirty="0"/>
              <a:t>Множина ребер </a:t>
            </a:r>
            <a:r>
              <a:rPr lang="uk-UA" sz="3300" dirty="0" err="1"/>
              <a:t>остовного</a:t>
            </a:r>
            <a:r>
              <a:rPr lang="uk-UA" sz="3300" dirty="0"/>
              <a:t> дерева</a:t>
            </a:r>
            <a:r>
              <a:rPr lang="uk-UA" sz="3300" i="1" dirty="0"/>
              <a:t> Т</a:t>
            </a:r>
            <a:endParaRPr lang="uk-UA" sz="3300" dirty="0"/>
          </a:p>
          <a:p>
            <a:pPr marL="82296" indent="0">
              <a:buNone/>
            </a:pPr>
            <a:endParaRPr lang="uk-UA" sz="3300" b="1" dirty="0" smtClean="0"/>
          </a:p>
          <a:p>
            <a:pPr marL="82296" indent="0">
              <a:buNone/>
            </a:pPr>
            <a:r>
              <a:rPr lang="uk-UA" sz="3300" b="1" dirty="0" err="1" smtClean="0"/>
              <a:t>for</a:t>
            </a:r>
            <a:r>
              <a:rPr lang="uk-UA" sz="3300" dirty="0" smtClean="0"/>
              <a:t> </a:t>
            </a:r>
            <a:r>
              <a:rPr lang="uk-UA" sz="3300" i="1" dirty="0"/>
              <a:t>i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</a:t>
            </a:r>
            <a:r>
              <a:rPr lang="uk-UA" sz="3300" dirty="0"/>
              <a:t> 1 </a:t>
            </a:r>
            <a:r>
              <a:rPr lang="uk-UA" sz="3300" b="1" dirty="0" err="1"/>
              <a:t>to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</a:t>
            </a:r>
            <a:r>
              <a:rPr lang="uk-UA" sz="3300" i="1" dirty="0"/>
              <a:t>V</a:t>
            </a:r>
            <a:r>
              <a:rPr lang="uk-UA" sz="3300" dirty="0">
                <a:sym typeface="Symbol"/>
              </a:rPr>
              <a:t></a:t>
            </a:r>
            <a:r>
              <a:rPr lang="uk-UA" sz="3300" dirty="0"/>
              <a:t>1 </a:t>
            </a:r>
            <a:r>
              <a:rPr lang="uk-UA" sz="3300" b="1" dirty="0" err="1"/>
              <a:t>do</a:t>
            </a:r>
            <a:endParaRPr lang="uk-UA" sz="3300" dirty="0"/>
          </a:p>
          <a:p>
            <a:pPr marL="82296" indent="0">
              <a:buNone/>
            </a:pPr>
            <a:r>
              <a:rPr lang="uk-UA" sz="3300" dirty="0"/>
              <a:t>// Пошук ребра з мінімальною вагою </a:t>
            </a:r>
            <a:r>
              <a:rPr lang="uk-UA" sz="3300" i="1" dirty="0"/>
              <a:t>e</a:t>
            </a:r>
            <a:r>
              <a:rPr lang="uk-UA" sz="3300" dirty="0"/>
              <a:t>* = (</a:t>
            </a:r>
            <a:r>
              <a:rPr lang="uk-UA" sz="3300" i="1" dirty="0"/>
              <a:t>u*,v*</a:t>
            </a:r>
            <a:r>
              <a:rPr lang="uk-UA" sz="3300" dirty="0"/>
              <a:t>) серед всіх ребер (</a:t>
            </a:r>
            <a:r>
              <a:rPr lang="uk-UA" sz="3300" i="1" dirty="0"/>
              <a:t>u,v</a:t>
            </a:r>
            <a:r>
              <a:rPr lang="uk-UA" sz="3300" dirty="0"/>
              <a:t>) таких, що </a:t>
            </a:r>
            <a:r>
              <a:rPr lang="uk-UA" sz="3300" i="1" dirty="0"/>
              <a:t>v </a:t>
            </a:r>
            <a:r>
              <a:rPr lang="uk-UA" sz="3300" dirty="0">
                <a:sym typeface="Symbol"/>
              </a:rPr>
              <a:t></a:t>
            </a:r>
            <a:r>
              <a:rPr lang="uk-UA" sz="3300" i="1" dirty="0"/>
              <a:t> V</a:t>
            </a:r>
            <a:r>
              <a:rPr lang="uk-UA" sz="3300" i="1" baseline="-25000" dirty="0"/>
              <a:t>Т</a:t>
            </a:r>
            <a:r>
              <a:rPr lang="uk-UA" sz="3300" i="1" dirty="0"/>
              <a:t>  </a:t>
            </a:r>
            <a:r>
              <a:rPr lang="uk-UA" sz="3300" dirty="0"/>
              <a:t>та </a:t>
            </a:r>
            <a:r>
              <a:rPr lang="uk-UA" sz="3300" i="1" dirty="0"/>
              <a:t>u </a:t>
            </a:r>
            <a:r>
              <a:rPr lang="uk-UA" sz="3300" dirty="0">
                <a:sym typeface="Symbol"/>
              </a:rPr>
              <a:t></a:t>
            </a:r>
            <a:r>
              <a:rPr lang="uk-UA" sz="3300" dirty="0"/>
              <a:t> </a:t>
            </a:r>
            <a:r>
              <a:rPr lang="uk-UA" sz="3300" i="1" dirty="0"/>
              <a:t>V</a:t>
            </a:r>
            <a:r>
              <a:rPr lang="uk-UA" sz="3300" dirty="0">
                <a:sym typeface="Symbol"/>
              </a:rPr>
              <a:t></a:t>
            </a:r>
            <a:r>
              <a:rPr lang="uk-UA" sz="3300" i="1" dirty="0"/>
              <a:t>V</a:t>
            </a:r>
            <a:r>
              <a:rPr lang="uk-UA" sz="3300" i="1" baseline="-25000" dirty="0"/>
              <a:t>Т</a:t>
            </a:r>
            <a:r>
              <a:rPr lang="uk-UA" sz="3300" i="1" dirty="0"/>
              <a:t> </a:t>
            </a: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 V</a:t>
            </a:r>
            <a:r>
              <a:rPr lang="uk-UA" sz="3300" i="1" baseline="-25000" dirty="0"/>
              <a:t>T</a:t>
            </a:r>
            <a:r>
              <a:rPr lang="uk-UA" sz="3300" i="1" dirty="0"/>
              <a:t> </a:t>
            </a:r>
            <a:r>
              <a:rPr lang="uk-UA" sz="3300" dirty="0">
                <a:sym typeface="Symbol"/>
              </a:rPr>
              <a:t></a:t>
            </a:r>
            <a:r>
              <a:rPr lang="uk-UA" sz="3300" i="1" dirty="0"/>
              <a:t> V</a:t>
            </a:r>
            <a:r>
              <a:rPr lang="uk-UA" sz="3300" i="1" baseline="-25000" dirty="0"/>
              <a:t>Т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</a:t>
            </a:r>
            <a:r>
              <a:rPr lang="uk-UA" sz="3300" i="1" dirty="0"/>
              <a:t>u</a:t>
            </a:r>
            <a:r>
              <a:rPr lang="uk-UA" sz="3300" dirty="0"/>
              <a:t>*</a:t>
            </a:r>
            <a:r>
              <a:rPr lang="uk-UA" sz="3300" dirty="0">
                <a:sym typeface="Symbol"/>
              </a:rPr>
              <a:t></a:t>
            </a: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dirty="0"/>
              <a:t>  </a:t>
            </a:r>
            <a:r>
              <a:rPr lang="uk-UA" sz="3300" dirty="0">
                <a:sym typeface="Symbol"/>
              </a:rPr>
              <a:t></a:t>
            </a:r>
            <a:r>
              <a:rPr lang="uk-UA" sz="3300" dirty="0"/>
              <a:t> </a:t>
            </a:r>
            <a:r>
              <a:rPr lang="uk-UA" sz="3300" i="1" dirty="0" err="1"/>
              <a:t>Е</a:t>
            </a:r>
            <a:r>
              <a:rPr lang="uk-UA" sz="3300" i="1" baseline="-25000" dirty="0" err="1"/>
              <a:t>Т</a:t>
            </a:r>
            <a:r>
              <a:rPr lang="uk-UA" sz="3300" i="1" dirty="0"/>
              <a:t> </a:t>
            </a:r>
            <a:r>
              <a:rPr lang="uk-UA" sz="3300" dirty="0">
                <a:sym typeface="Symbol"/>
              </a:rPr>
              <a:t></a:t>
            </a:r>
            <a:r>
              <a:rPr lang="uk-UA" sz="3300" i="1" dirty="0"/>
              <a:t>e</a:t>
            </a:r>
            <a:r>
              <a:rPr lang="uk-UA" sz="3300" dirty="0"/>
              <a:t>*</a:t>
            </a:r>
            <a:r>
              <a:rPr lang="uk-UA" sz="3300" dirty="0">
                <a:sym typeface="Symbol"/>
              </a:rPr>
              <a:t></a:t>
            </a:r>
            <a:endParaRPr lang="uk-UA" sz="3300" dirty="0"/>
          </a:p>
          <a:p>
            <a:pPr marL="82296" indent="0">
              <a:buNone/>
            </a:pPr>
            <a:r>
              <a:rPr lang="uk-UA" sz="3300" b="1" dirty="0" err="1"/>
              <a:t>return</a:t>
            </a:r>
            <a:r>
              <a:rPr lang="uk-UA" sz="3300" dirty="0"/>
              <a:t> </a:t>
            </a: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i="1" dirty="0"/>
              <a:t> </a:t>
            </a:r>
            <a:endParaRPr lang="uk-UA" sz="3300" dirty="0"/>
          </a:p>
          <a:p>
            <a:pPr marL="8229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4226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104" y="241996"/>
            <a:ext cx="8064896" cy="1728192"/>
          </a:xfrm>
        </p:spPr>
        <p:txBody>
          <a:bodyPr/>
          <a:lstStyle/>
          <a:p>
            <a:pPr marL="82296" indent="0" algn="just">
              <a:buNone/>
            </a:pPr>
            <a:r>
              <a:rPr lang="uk-UA" i="1" dirty="0"/>
              <a:t>Приклад</a:t>
            </a:r>
            <a:r>
              <a:rPr lang="uk-UA" dirty="0"/>
              <a:t>: Для заданого графа </a:t>
            </a:r>
            <a:r>
              <a:rPr lang="uk-UA" i="1" dirty="0"/>
              <a:t>G</a:t>
            </a:r>
            <a:r>
              <a:rPr lang="uk-UA" dirty="0"/>
              <a:t> </a:t>
            </a:r>
            <a:r>
              <a:rPr lang="uk-UA" dirty="0" smtClean="0"/>
              <a:t>побудувати </a:t>
            </a:r>
            <a:r>
              <a:rPr lang="uk-UA" dirty="0" err="1"/>
              <a:t>остовне</a:t>
            </a:r>
            <a:r>
              <a:rPr lang="uk-UA" dirty="0"/>
              <a:t> дерево мінімальної ваги, використовуючи алгоритм Прима.</a:t>
            </a:r>
          </a:p>
          <a:p>
            <a:pPr lvl="2"/>
            <a:endParaRPr lang="uk-UA" dirty="0"/>
          </a:p>
        </p:txBody>
      </p:sp>
      <p:sp>
        <p:nvSpPr>
          <p:cNvPr id="4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9" name="Группа 98"/>
          <p:cNvGrpSpPr/>
          <p:nvPr/>
        </p:nvGrpSpPr>
        <p:grpSpPr>
          <a:xfrm>
            <a:off x="1319307" y="2388367"/>
            <a:ext cx="6912768" cy="3055770"/>
            <a:chOff x="1907704" y="1990080"/>
            <a:chExt cx="6912768" cy="3055770"/>
          </a:xfrm>
        </p:grpSpPr>
        <p:sp>
          <p:nvSpPr>
            <p:cNvPr id="51" name="Овал 50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Прямая соединительная линия 58"/>
            <p:cNvCxnSpPr>
              <a:stCxn id="51" idx="4"/>
              <a:endCxn id="52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1" idx="6"/>
              <a:endCxn id="53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2" idx="6"/>
              <a:endCxn id="54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53" idx="6"/>
              <a:endCxn id="55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55" idx="4"/>
              <a:endCxn id="56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56" idx="6"/>
              <a:endCxn id="57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stCxn id="55" idx="6"/>
              <a:endCxn id="57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>
              <a:stCxn id="53" idx="4"/>
              <a:endCxn id="54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>
              <a:stCxn id="53" idx="3"/>
              <a:endCxn id="52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stCxn id="55" idx="3"/>
              <a:endCxn id="54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>
              <a:stCxn id="51" idx="5"/>
              <a:endCxn id="54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441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855192"/>
              </p:ext>
            </p:extLst>
          </p:nvPr>
        </p:nvGraphicFramePr>
        <p:xfrm>
          <a:off x="1506201" y="764704"/>
          <a:ext cx="5946120" cy="4876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743265"/>
                <a:gridCol w="743265"/>
                <a:gridCol w="743265"/>
                <a:gridCol w="743265"/>
                <a:gridCol w="743265"/>
                <a:gridCol w="743265"/>
                <a:gridCol w="743265"/>
                <a:gridCol w="743265"/>
              </a:tblGrid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 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1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1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4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8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2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1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2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3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2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3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2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6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7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9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4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4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3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3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5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8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2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6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3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5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6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7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5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8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7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9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8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8881" y="92232"/>
            <a:ext cx="727280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Побудуємо матрицю суміжності ваг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53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2088232"/>
          </a:xfrm>
        </p:spPr>
        <p:txBody>
          <a:bodyPr/>
          <a:lstStyle/>
          <a:p>
            <a:pPr marL="82296" indent="0" algn="just">
              <a:buNone/>
            </a:pPr>
            <a:r>
              <a:rPr lang="uk-UA" dirty="0"/>
              <a:t>За початкову обираємо довільну вершину, нехай це буде вершина </a:t>
            </a:r>
            <a:r>
              <a:rPr lang="en-US" i="1" dirty="0" smtClean="0"/>
              <a:t>V</a:t>
            </a:r>
            <a:r>
              <a:rPr lang="uk-UA" baseline="-25000" dirty="0" smtClean="0"/>
              <a:t>1</a:t>
            </a:r>
            <a:r>
              <a:rPr lang="uk-UA" dirty="0"/>
              <a:t>, і для неї шукаємо найближчого сусіда, тобто вершину відстань до якої найменша: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28228"/>
              </p:ext>
            </p:extLst>
          </p:nvPr>
        </p:nvGraphicFramePr>
        <p:xfrm>
          <a:off x="1259633" y="2204864"/>
          <a:ext cx="7272804" cy="936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8972"/>
                <a:gridCol w="1038972"/>
                <a:gridCol w="1038972"/>
                <a:gridCol w="1038972"/>
                <a:gridCol w="1038972"/>
                <a:gridCol w="1038972"/>
                <a:gridCol w="1038972"/>
              </a:tblGrid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1778820" y="3345900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78820" y="5116779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61340" y="3341825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79096" y="5116779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V5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06526" y="3341825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30397" y="5118298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832914" y="4183239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V7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6"/>
            <a:endCxn id="8" idx="2"/>
          </p:cNvCxnSpPr>
          <p:nvPr/>
        </p:nvCxnSpPr>
        <p:spPr>
          <a:xfrm flipV="1">
            <a:off x="2518443" y="3735353"/>
            <a:ext cx="942897" cy="4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52228" y="3215853"/>
            <a:ext cx="493082" cy="47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42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616" y="155629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Розширюємо фрагмент: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4943"/>
              </p:ext>
            </p:extLst>
          </p:nvPr>
        </p:nvGraphicFramePr>
        <p:xfrm>
          <a:off x="1331641" y="836712"/>
          <a:ext cx="5688630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8105"/>
                <a:gridCol w="948105"/>
                <a:gridCol w="948105"/>
                <a:gridCol w="948105"/>
                <a:gridCol w="948105"/>
                <a:gridCol w="948105"/>
              </a:tblGrid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2201547" y="2703284"/>
            <a:ext cx="5294531" cy="2249166"/>
            <a:chOff x="3482849" y="3471714"/>
            <a:chExt cx="5294531" cy="2699965"/>
          </a:xfrm>
        </p:grpSpPr>
        <p:sp>
          <p:nvSpPr>
            <p:cNvPr id="8" name="Овал 7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8086789" y="439238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>
              <a:stCxn id="8" idx="6"/>
              <a:endCxn id="10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10" idx="6"/>
              <a:endCxn id="12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678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5616" y="155629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Розширюємо фрагмент: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549343"/>
              </p:ext>
            </p:extLst>
          </p:nvPr>
        </p:nvGraphicFramePr>
        <p:xfrm>
          <a:off x="1998605" y="1062947"/>
          <a:ext cx="4614230" cy="1800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2846"/>
                <a:gridCol w="922846"/>
                <a:gridCol w="922846"/>
                <a:gridCol w="922846"/>
                <a:gridCol w="922846"/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266262" y="3242775"/>
            <a:ext cx="5045206" cy="2249166"/>
            <a:chOff x="3482849" y="3471714"/>
            <a:chExt cx="5045206" cy="2699965"/>
          </a:xfrm>
        </p:grpSpPr>
        <p:sp>
          <p:nvSpPr>
            <p:cNvPr id="11" name="Овал 10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7837464" y="4425033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>
              <a:stCxn id="11" idx="6"/>
              <a:endCxn id="13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3" idx="6"/>
              <a:endCxn id="15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3" idx="4"/>
              <a:endCxn id="14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05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2262701" y="-15863"/>
            <a:ext cx="5653783" cy="4456932"/>
            <a:chOff x="997641" y="307364"/>
            <a:chExt cx="5653783" cy="4456932"/>
          </a:xfrm>
        </p:grpSpPr>
        <p:sp>
          <p:nvSpPr>
            <p:cNvPr id="26" name="Полилиния 25"/>
            <p:cNvSpPr/>
            <p:nvPr/>
          </p:nvSpPr>
          <p:spPr>
            <a:xfrm rot="14686043">
              <a:off x="1523574" y="2484330"/>
              <a:ext cx="807403" cy="798037"/>
            </a:xfrm>
            <a:custGeom>
              <a:avLst/>
              <a:gdLst>
                <a:gd name="connsiteX0" fmla="*/ 0 w 807403"/>
                <a:gd name="connsiteY0" fmla="*/ 643293 h 798037"/>
                <a:gd name="connsiteX1" fmla="*/ 196947 w 807403"/>
                <a:gd name="connsiteY1" fmla="*/ 122788 h 798037"/>
                <a:gd name="connsiteX2" fmla="*/ 633046 w 807403"/>
                <a:gd name="connsiteY2" fmla="*/ 10247 h 798037"/>
                <a:gd name="connsiteX3" fmla="*/ 787790 w 807403"/>
                <a:gd name="connsiteY3" fmla="*/ 305668 h 798037"/>
                <a:gd name="connsiteX4" fmla="*/ 731520 w 807403"/>
                <a:gd name="connsiteY4" fmla="*/ 572954 h 798037"/>
                <a:gd name="connsiteX5" fmla="*/ 126609 w 807403"/>
                <a:gd name="connsiteY5" fmla="*/ 798037 h 79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403" h="798037">
                  <a:moveTo>
                    <a:pt x="0" y="643293"/>
                  </a:moveTo>
                  <a:cubicBezTo>
                    <a:pt x="45719" y="435794"/>
                    <a:pt x="91439" y="228296"/>
                    <a:pt x="196947" y="122788"/>
                  </a:cubicBezTo>
                  <a:cubicBezTo>
                    <a:pt x="302455" y="17280"/>
                    <a:pt x="534572" y="-20233"/>
                    <a:pt x="633046" y="10247"/>
                  </a:cubicBezTo>
                  <a:cubicBezTo>
                    <a:pt x="731520" y="40727"/>
                    <a:pt x="771378" y="211883"/>
                    <a:pt x="787790" y="305668"/>
                  </a:cubicBezTo>
                  <a:cubicBezTo>
                    <a:pt x="804202" y="399452"/>
                    <a:pt x="841717" y="490893"/>
                    <a:pt x="731520" y="572954"/>
                  </a:cubicBezTo>
                  <a:cubicBezTo>
                    <a:pt x="621323" y="655015"/>
                    <a:pt x="373966" y="726526"/>
                    <a:pt x="126609" y="79803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333490" y="1192167"/>
              <a:ext cx="1627163" cy="249706"/>
            </a:xfrm>
            <a:custGeom>
              <a:avLst/>
              <a:gdLst>
                <a:gd name="connsiteX0" fmla="*/ 0 w 1627163"/>
                <a:gd name="connsiteY0" fmla="*/ 197292 h 249706"/>
                <a:gd name="connsiteX1" fmla="*/ 633046 w 1627163"/>
                <a:gd name="connsiteY1" fmla="*/ 344 h 249706"/>
                <a:gd name="connsiteX2" fmla="*/ 1561514 w 1627163"/>
                <a:gd name="connsiteY2" fmla="*/ 239495 h 249706"/>
                <a:gd name="connsiteX3" fmla="*/ 1477108 w 1627163"/>
                <a:gd name="connsiteY3" fmla="*/ 183224 h 249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7163" h="249706">
                  <a:moveTo>
                    <a:pt x="0" y="197292"/>
                  </a:moveTo>
                  <a:cubicBezTo>
                    <a:pt x="186397" y="95301"/>
                    <a:pt x="372794" y="-6690"/>
                    <a:pt x="633046" y="344"/>
                  </a:cubicBezTo>
                  <a:cubicBezTo>
                    <a:pt x="893298" y="7378"/>
                    <a:pt x="1420837" y="209015"/>
                    <a:pt x="1561514" y="239495"/>
                  </a:cubicBezTo>
                  <a:cubicBezTo>
                    <a:pt x="1702191" y="269975"/>
                    <a:pt x="1589649" y="226599"/>
                    <a:pt x="1477108" y="18322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Овал 3"/>
            <p:cNvSpPr/>
            <p:nvPr/>
          </p:nvSpPr>
          <p:spPr>
            <a:xfrm>
              <a:off x="3756461" y="1378770"/>
              <a:ext cx="288032" cy="288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/>
            <p:cNvSpPr/>
            <p:nvPr/>
          </p:nvSpPr>
          <p:spPr>
            <a:xfrm>
              <a:off x="3180397" y="2242866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4332525" y="2962946"/>
              <a:ext cx="288032" cy="288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3461039" y="361101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2316301" y="2950835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131505" y="137877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2" name="Прямая соединительная линия 11"/>
            <p:cNvCxnSpPr>
              <a:stCxn id="10" idx="4"/>
              <a:endCxn id="9" idx="0"/>
            </p:cNvCxnSpPr>
            <p:nvPr/>
          </p:nvCxnSpPr>
          <p:spPr>
            <a:xfrm>
              <a:off x="2275521" y="1666802"/>
              <a:ext cx="184796" cy="128403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10" idx="6"/>
              <a:endCxn id="4" idx="2"/>
            </p:cNvCxnSpPr>
            <p:nvPr/>
          </p:nvCxnSpPr>
          <p:spPr>
            <a:xfrm>
              <a:off x="2419537" y="1522786"/>
              <a:ext cx="13369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4" idx="3"/>
              <a:endCxn id="6" idx="7"/>
            </p:cNvCxnSpPr>
            <p:nvPr/>
          </p:nvCxnSpPr>
          <p:spPr>
            <a:xfrm flipH="1">
              <a:off x="3426248" y="1624621"/>
              <a:ext cx="372394" cy="6604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0" idx="5"/>
              <a:endCxn id="6" idx="1"/>
            </p:cNvCxnSpPr>
            <p:nvPr/>
          </p:nvCxnSpPr>
          <p:spPr>
            <a:xfrm>
              <a:off x="2377356" y="1624621"/>
              <a:ext cx="845222" cy="6604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9" idx="6"/>
              <a:endCxn id="7" idx="2"/>
            </p:cNvCxnSpPr>
            <p:nvPr/>
          </p:nvCxnSpPr>
          <p:spPr>
            <a:xfrm>
              <a:off x="2604333" y="3094851"/>
              <a:ext cx="1728192" cy="121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4" idx="5"/>
              <a:endCxn id="7" idx="0"/>
            </p:cNvCxnSpPr>
            <p:nvPr/>
          </p:nvCxnSpPr>
          <p:spPr>
            <a:xfrm>
              <a:off x="4002312" y="1624621"/>
              <a:ext cx="474229" cy="13383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039110" y="307364"/>
              <a:ext cx="21918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Кратні ребра</a:t>
              </a:r>
              <a:endParaRPr lang="uk-UA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47664" y="1052736"/>
              <a:ext cx="753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1</a:t>
              </a:r>
              <a:endParaRPr lang="uk-UA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27386" y="1082027"/>
              <a:ext cx="753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2</a:t>
              </a:r>
              <a:endParaRPr lang="uk-UA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58088" y="2213478"/>
              <a:ext cx="753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3</a:t>
              </a:r>
              <a:endParaRPr lang="uk-UA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51237" y="3206801"/>
              <a:ext cx="753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4</a:t>
              </a:r>
              <a:endParaRPr lang="uk-UA" sz="3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39738" y="3170259"/>
              <a:ext cx="753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5</a:t>
              </a:r>
              <a:endParaRPr lang="uk-UA" sz="3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5975" y="3624046"/>
              <a:ext cx="753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6</a:t>
              </a:r>
              <a:endParaRPr lang="uk-UA" sz="3200" dirty="0"/>
            </a:p>
          </p:txBody>
        </p:sp>
        <p:cxnSp>
          <p:nvCxnSpPr>
            <p:cNvPr id="36" name="Прямая со стрелкой 35"/>
            <p:cNvCxnSpPr>
              <a:stCxn id="28" idx="2"/>
              <a:endCxn id="15" idx="1"/>
            </p:cNvCxnSpPr>
            <p:nvPr/>
          </p:nvCxnSpPr>
          <p:spPr>
            <a:xfrm flipH="1">
              <a:off x="2966536" y="830584"/>
              <a:ext cx="168515" cy="3619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28" idx="2"/>
            </p:cNvCxnSpPr>
            <p:nvPr/>
          </p:nvCxnSpPr>
          <p:spPr>
            <a:xfrm flipH="1">
              <a:off x="3050793" y="830584"/>
              <a:ext cx="84258" cy="69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997641" y="1770563"/>
              <a:ext cx="11000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Петля</a:t>
              </a:r>
              <a:endParaRPr lang="uk-UA" sz="2800" dirty="0"/>
            </a:p>
          </p:txBody>
        </p:sp>
        <p:cxnSp>
          <p:nvCxnSpPr>
            <p:cNvPr id="45" name="Прямая со стрелкой 44"/>
            <p:cNvCxnSpPr/>
            <p:nvPr/>
          </p:nvCxnSpPr>
          <p:spPr>
            <a:xfrm flipH="1" flipV="1">
              <a:off x="3728758" y="3792315"/>
              <a:ext cx="474228" cy="4165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506956" y="4241076"/>
              <a:ext cx="33227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Ізольована вершина</a:t>
              </a:r>
              <a:endParaRPr lang="uk-UA" sz="2800" dirty="0"/>
            </a:p>
          </p:txBody>
        </p:sp>
        <p:cxnSp>
          <p:nvCxnSpPr>
            <p:cNvPr id="53" name="Прямая со стрелкой 52"/>
            <p:cNvCxnSpPr>
              <a:stCxn id="43" idx="2"/>
              <a:endCxn id="26" idx="3"/>
            </p:cNvCxnSpPr>
            <p:nvPr/>
          </p:nvCxnSpPr>
          <p:spPr>
            <a:xfrm>
              <a:off x="1547664" y="2293783"/>
              <a:ext cx="131433" cy="281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008025" y="1666802"/>
              <a:ext cx="164339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Суміжні</a:t>
              </a:r>
            </a:p>
            <a:p>
              <a:r>
                <a:rPr lang="uk-UA" sz="2800" dirty="0" smtClean="0"/>
                <a:t> вершини</a:t>
              </a:r>
              <a:endParaRPr lang="uk-UA" sz="2800" dirty="0"/>
            </a:p>
          </p:txBody>
        </p:sp>
        <p:cxnSp>
          <p:nvCxnSpPr>
            <p:cNvPr id="62" name="Прямая со стрелкой 61"/>
            <p:cNvCxnSpPr>
              <a:stCxn id="56" idx="1"/>
            </p:cNvCxnSpPr>
            <p:nvPr/>
          </p:nvCxnSpPr>
          <p:spPr>
            <a:xfrm flipH="1" flipV="1">
              <a:off x="4027386" y="1624621"/>
              <a:ext cx="980639" cy="5192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>
              <a:stCxn id="56" idx="1"/>
              <a:endCxn id="7" idx="7"/>
            </p:cNvCxnSpPr>
            <p:nvPr/>
          </p:nvCxnSpPr>
          <p:spPr>
            <a:xfrm flipH="1">
              <a:off x="4578376" y="2143856"/>
              <a:ext cx="429649" cy="8612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Прямоугольник 65"/>
          <p:cNvSpPr/>
          <p:nvPr/>
        </p:nvSpPr>
        <p:spPr>
          <a:xfrm>
            <a:off x="1110564" y="4572332"/>
            <a:ext cx="79259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Граф, що не містить петель і кратних ребер, називається </a:t>
            </a:r>
            <a:r>
              <a:rPr lang="uk-UA" sz="2800" b="1" i="1" dirty="0"/>
              <a:t>звичайним</a:t>
            </a:r>
            <a:r>
              <a:rPr lang="uk-UA" sz="2800" dirty="0"/>
              <a:t>, або </a:t>
            </a:r>
            <a:r>
              <a:rPr lang="uk-UA" sz="2800" b="1" i="1" dirty="0"/>
              <a:t>простим графом</a:t>
            </a:r>
            <a:r>
              <a:rPr lang="uk-UA" sz="2800" dirty="0" smtClean="0"/>
              <a:t>.</a:t>
            </a:r>
          </a:p>
          <a:p>
            <a:pPr algn="just"/>
            <a:r>
              <a:rPr lang="uk-UA" sz="2800" b="1" i="1" dirty="0" err="1" smtClean="0"/>
              <a:t>Мультиграф</a:t>
            </a:r>
            <a:r>
              <a:rPr lang="uk-UA" sz="2800" i="1" dirty="0" smtClean="0"/>
              <a:t> – </a:t>
            </a:r>
            <a:r>
              <a:rPr lang="uk-UA" sz="2800" dirty="0" smtClean="0"/>
              <a:t>це</a:t>
            </a:r>
            <a:r>
              <a:rPr lang="uk-UA" sz="2800" i="1" dirty="0" smtClean="0"/>
              <a:t> </a:t>
            </a:r>
            <a:r>
              <a:rPr lang="uk-UA" sz="2800" dirty="0"/>
              <a:t>граф із кратними </a:t>
            </a:r>
            <a:r>
              <a:rPr lang="uk-UA" sz="2800" dirty="0" smtClean="0"/>
              <a:t>ребрами.</a:t>
            </a:r>
          </a:p>
          <a:p>
            <a:pPr algn="just"/>
            <a:r>
              <a:rPr lang="uk-UA" sz="2800" b="1" i="1" dirty="0" err="1" smtClean="0"/>
              <a:t>Псевдограф</a:t>
            </a:r>
            <a:r>
              <a:rPr lang="uk-UA" sz="2800" i="1" dirty="0"/>
              <a:t> – </a:t>
            </a:r>
            <a:r>
              <a:rPr lang="uk-UA" sz="2800" dirty="0"/>
              <a:t>це граф</a:t>
            </a:r>
            <a:r>
              <a:rPr lang="uk-UA" sz="2800" i="1" dirty="0" smtClean="0"/>
              <a:t> </a:t>
            </a:r>
            <a:r>
              <a:rPr lang="uk-UA" sz="2800" dirty="0" smtClean="0"/>
              <a:t>з петлями.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83586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334219"/>
              </p:ext>
            </p:extLst>
          </p:nvPr>
        </p:nvGraphicFramePr>
        <p:xfrm>
          <a:off x="3255557" y="692696"/>
          <a:ext cx="2520280" cy="2160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0070"/>
                <a:gridCol w="630070"/>
                <a:gridCol w="630070"/>
                <a:gridCol w="630070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28929" y="29020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Розширюємо фрагмент: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492344" y="3272724"/>
            <a:ext cx="5202560" cy="2459750"/>
            <a:chOff x="3482849" y="3471714"/>
            <a:chExt cx="5202560" cy="2699965"/>
          </a:xfrm>
        </p:grpSpPr>
        <p:sp>
          <p:nvSpPr>
            <p:cNvPr id="7" name="Овал 6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7994818" y="4425034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единительная линия 13"/>
            <p:cNvCxnSpPr>
              <a:stCxn id="7" idx="6"/>
              <a:endCxn id="9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9" idx="6"/>
              <a:endCxn id="11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9" idx="3"/>
              <a:endCxn id="8" idx="7"/>
            </p:cNvCxnSpPr>
            <p:nvPr/>
          </p:nvCxnSpPr>
          <p:spPr>
            <a:xfrm flipH="1">
              <a:off x="4072305" y="4272585"/>
              <a:ext cx="1082658" cy="12231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21923" y="4152196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428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552808"/>
              </p:ext>
            </p:extLst>
          </p:nvPr>
        </p:nvGraphicFramePr>
        <p:xfrm>
          <a:off x="1226487" y="254484"/>
          <a:ext cx="1800225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0075"/>
                <a:gridCol w="600075"/>
                <a:gridCol w="60007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782058"/>
              </p:ext>
            </p:extLst>
          </p:nvPr>
        </p:nvGraphicFramePr>
        <p:xfrm>
          <a:off x="1331640" y="3051359"/>
          <a:ext cx="1200150" cy="2987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0075"/>
                <a:gridCol w="60007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Группа 39"/>
          <p:cNvGrpSpPr/>
          <p:nvPr/>
        </p:nvGrpSpPr>
        <p:grpSpPr>
          <a:xfrm>
            <a:off x="3085243" y="2859464"/>
            <a:ext cx="5409630" cy="2663607"/>
            <a:chOff x="3482849" y="3471714"/>
            <a:chExt cx="5409630" cy="2794160"/>
          </a:xfrm>
        </p:grpSpPr>
        <p:sp>
          <p:nvSpPr>
            <p:cNvPr id="9" name="Овал 8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8201888" y="4442864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>
              <a:stCxn id="9" idx="6"/>
              <a:endCxn id="11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1" idx="6"/>
              <a:endCxn id="13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60999" y="5773569"/>
              <a:ext cx="944609" cy="15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4" idx="6"/>
              <a:endCxn id="15" idx="2"/>
            </p:cNvCxnSpPr>
            <p:nvPr/>
          </p:nvCxnSpPr>
          <p:spPr>
            <a:xfrm flipV="1">
              <a:off x="7396198" y="4837923"/>
              <a:ext cx="805690" cy="93869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1" idx="4"/>
              <a:endCxn id="12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1" idx="3"/>
              <a:endCxn id="10" idx="7"/>
            </p:cNvCxnSpPr>
            <p:nvPr/>
          </p:nvCxnSpPr>
          <p:spPr>
            <a:xfrm flipH="1">
              <a:off x="4072305" y="4272585"/>
              <a:ext cx="1082658" cy="12231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21923" y="4152196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59322" y="5787448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05098" y="5298193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287146" y="281548"/>
            <a:ext cx="5409630" cy="2545564"/>
            <a:chOff x="3482849" y="3471714"/>
            <a:chExt cx="5409630" cy="2794160"/>
          </a:xfrm>
        </p:grpSpPr>
        <p:sp>
          <p:nvSpPr>
            <p:cNvPr id="42" name="Овал 41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8201888" y="4442864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Прямая соединительная линия 48"/>
            <p:cNvCxnSpPr>
              <a:stCxn id="42" idx="6"/>
              <a:endCxn id="44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44" idx="6"/>
              <a:endCxn id="46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760999" y="5773569"/>
              <a:ext cx="944609" cy="15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44" idx="4"/>
              <a:endCxn id="45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44" idx="3"/>
              <a:endCxn id="43" idx="7"/>
            </p:cNvCxnSpPr>
            <p:nvPr/>
          </p:nvCxnSpPr>
          <p:spPr>
            <a:xfrm flipH="1">
              <a:off x="4072305" y="4272585"/>
              <a:ext cx="1082658" cy="12231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21923" y="4152196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59322" y="5787448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473769"/>
              </p:ext>
            </p:extLst>
          </p:nvPr>
        </p:nvGraphicFramePr>
        <p:xfrm>
          <a:off x="2706835" y="5877272"/>
          <a:ext cx="6178846" cy="817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Формула" r:id="rId3" imgW="2692080" imgH="355320" progId="Equation.3">
                  <p:embed/>
                </p:oleObj>
              </mc:Choice>
              <mc:Fallback>
                <p:oleObj name="Формула" r:id="rId3" imgW="2692080" imgH="3553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835" y="5877272"/>
                        <a:ext cx="6178846" cy="817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0334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171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/>
              </a:rPr>
              <a:t>3.</a:t>
            </a:r>
            <a:r>
              <a:rPr lang="en-US" sz="3600" b="1" dirty="0" smtClean="0">
                <a:effectLst/>
              </a:rPr>
              <a:t>2</a:t>
            </a:r>
            <a:r>
              <a:rPr lang="uk-UA" sz="3600" b="1" dirty="0" smtClean="0">
                <a:effectLst/>
              </a:rPr>
              <a:t> </a:t>
            </a:r>
            <a:r>
              <a:rPr lang="uk-UA" sz="3600" b="1" dirty="0">
                <a:effectLst/>
              </a:rPr>
              <a:t>Алгоритм </a:t>
            </a:r>
            <a:r>
              <a:rPr lang="uk-UA" sz="3600" b="1" dirty="0" err="1" smtClean="0">
                <a:effectLst/>
              </a:rPr>
              <a:t>Крускала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6021288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uk-UA" sz="4000" dirty="0" smtClean="0"/>
              <a:t>	Алгоритм </a:t>
            </a:r>
            <a:r>
              <a:rPr lang="uk-UA" sz="4000" dirty="0" err="1"/>
              <a:t>Крускала</a:t>
            </a:r>
            <a:r>
              <a:rPr lang="uk-UA" sz="4000" dirty="0"/>
              <a:t> будує мінімальне </a:t>
            </a:r>
            <a:r>
              <a:rPr lang="uk-UA" sz="4000" dirty="0" err="1"/>
              <a:t>остовне</a:t>
            </a:r>
            <a:r>
              <a:rPr lang="uk-UA" sz="4000" dirty="0"/>
              <a:t> дерево як послідовність </a:t>
            </a:r>
            <a:r>
              <a:rPr lang="uk-UA" sz="4000" dirty="0" err="1"/>
              <a:t>підграфів</a:t>
            </a:r>
            <a:r>
              <a:rPr lang="uk-UA" sz="4000" dirty="0"/>
              <a:t>, котрі завжди ациклічні, але на проміжних стадіях не завжди зв’язні.</a:t>
            </a:r>
          </a:p>
          <a:p>
            <a:pPr marL="82296" indent="0" algn="ctr">
              <a:buNone/>
            </a:pPr>
            <a:r>
              <a:rPr lang="uk-UA" sz="4000" b="1" i="1" dirty="0"/>
              <a:t>Алгоритм </a:t>
            </a:r>
            <a:r>
              <a:rPr lang="uk-UA" sz="4000" b="1" i="1" dirty="0" err="1"/>
              <a:t>Крускала</a:t>
            </a:r>
            <a:r>
              <a:rPr lang="uk-UA" sz="4000" b="1" i="1" dirty="0"/>
              <a:t>.</a:t>
            </a:r>
            <a:endParaRPr lang="uk-UA" sz="4000" b="1" dirty="0"/>
          </a:p>
          <a:p>
            <a:pPr marL="82296" lvl="0" indent="0" algn="just">
              <a:buNone/>
            </a:pPr>
            <a:r>
              <a:rPr lang="uk-UA" sz="4000" dirty="0" smtClean="0"/>
              <a:t>1. Відсортувати </a:t>
            </a:r>
            <a:r>
              <a:rPr lang="uk-UA" sz="4000" dirty="0"/>
              <a:t>ребра графу </a:t>
            </a:r>
            <a:r>
              <a:rPr lang="uk-UA" sz="4000" i="1" dirty="0"/>
              <a:t>G</a:t>
            </a:r>
            <a:r>
              <a:rPr lang="uk-UA" sz="4000" dirty="0"/>
              <a:t> в зростаючому порядку.</a:t>
            </a:r>
          </a:p>
          <a:p>
            <a:pPr marL="82296" lvl="0" indent="0" algn="just">
              <a:buNone/>
            </a:pPr>
            <a:r>
              <a:rPr lang="uk-UA" sz="4000" dirty="0" smtClean="0"/>
              <a:t>2. Вибрати </a:t>
            </a:r>
            <a:r>
              <a:rPr lang="uk-UA" sz="4000" dirty="0"/>
              <a:t>ребро </a:t>
            </a:r>
            <a:r>
              <a:rPr lang="uk-UA" sz="4000" i="1" dirty="0"/>
              <a:t>е</a:t>
            </a:r>
            <a:r>
              <a:rPr lang="uk-UA" sz="4000" baseline="-25000" dirty="0"/>
              <a:t>1</a:t>
            </a:r>
            <a:r>
              <a:rPr lang="uk-UA" sz="4000" dirty="0"/>
              <a:t>, яке має в графі </a:t>
            </a:r>
            <a:r>
              <a:rPr lang="uk-UA" sz="4000" i="1" dirty="0"/>
              <a:t>G</a:t>
            </a:r>
            <a:r>
              <a:rPr lang="uk-UA" sz="4000" dirty="0"/>
              <a:t> найменшу вагу.</a:t>
            </a:r>
          </a:p>
          <a:p>
            <a:pPr marL="82296" lvl="0" indent="0" algn="just">
              <a:buNone/>
            </a:pPr>
            <a:r>
              <a:rPr lang="uk-UA" sz="4000" dirty="0" smtClean="0"/>
              <a:t>3. На </a:t>
            </a:r>
            <a:r>
              <a:rPr lang="uk-UA" sz="4000" dirty="0"/>
              <a:t>кожному кроці обирати ребро (відмінне від попередніх) з найменшою вагою і таке, що не утворює простих циклів з попередніми ребрами. Отримане дерево </a:t>
            </a:r>
            <a:r>
              <a:rPr lang="uk-UA" sz="4000" i="1" dirty="0"/>
              <a:t>Т</a:t>
            </a:r>
            <a:r>
              <a:rPr lang="uk-UA" sz="4000" dirty="0"/>
              <a:t> з множиною ребер </a:t>
            </a:r>
            <a:endParaRPr lang="uk-UA" sz="4000" dirty="0" smtClean="0"/>
          </a:p>
          <a:p>
            <a:pPr marL="82296" lvl="0" indent="0" algn="just">
              <a:buNone/>
            </a:pPr>
            <a:r>
              <a:rPr lang="uk-UA" sz="4000" i="1" dirty="0" smtClean="0"/>
              <a:t>Е</a:t>
            </a:r>
            <a:r>
              <a:rPr lang="uk-UA" sz="4000" i="1" baseline="-25000" dirty="0" smtClean="0"/>
              <a:t>Т</a:t>
            </a:r>
            <a:r>
              <a:rPr lang="uk-UA" sz="4000" dirty="0" smtClean="0"/>
              <a:t> </a:t>
            </a:r>
            <a:r>
              <a:rPr lang="uk-UA" sz="4000" dirty="0"/>
              <a:t>= </a:t>
            </a:r>
            <a:r>
              <a:rPr lang="uk-UA" sz="4000" dirty="0">
                <a:sym typeface="Symbol"/>
              </a:rPr>
              <a:t></a:t>
            </a:r>
            <a:r>
              <a:rPr lang="uk-UA" sz="4000" i="1" dirty="0"/>
              <a:t>е</a:t>
            </a:r>
            <a:r>
              <a:rPr lang="uk-UA" sz="4000" baseline="-25000" dirty="0"/>
              <a:t>1</a:t>
            </a:r>
            <a:r>
              <a:rPr lang="uk-UA" sz="4000" dirty="0"/>
              <a:t>,</a:t>
            </a:r>
            <a:r>
              <a:rPr lang="uk-UA" sz="4000" i="1" dirty="0"/>
              <a:t> е</a:t>
            </a:r>
            <a:r>
              <a:rPr lang="uk-UA" sz="4000" baseline="-25000" dirty="0"/>
              <a:t>2</a:t>
            </a:r>
            <a:r>
              <a:rPr lang="uk-UA" sz="4000" dirty="0"/>
              <a:t>, </a:t>
            </a:r>
            <a:r>
              <a:rPr lang="uk-UA" sz="4000" i="1" dirty="0"/>
              <a:t>е</a:t>
            </a:r>
            <a:r>
              <a:rPr lang="uk-UA" sz="4000" baseline="-25000" dirty="0"/>
              <a:t>3</a:t>
            </a:r>
            <a:r>
              <a:rPr lang="uk-UA" sz="4000" dirty="0"/>
              <a:t>, …, </a:t>
            </a:r>
            <a:r>
              <a:rPr lang="uk-UA" sz="4000" i="1" dirty="0"/>
              <a:t>е</a:t>
            </a:r>
            <a:r>
              <a:rPr lang="uk-UA" sz="4000" i="1" baseline="-25000" dirty="0"/>
              <a:t>n</a:t>
            </a:r>
            <a:r>
              <a:rPr lang="uk-UA" sz="4000" baseline="-25000" dirty="0"/>
              <a:t>-1</a:t>
            </a:r>
            <a:r>
              <a:rPr lang="uk-UA" sz="4000" dirty="0">
                <a:sym typeface="Symbol"/>
              </a:rPr>
              <a:t></a:t>
            </a:r>
            <a:r>
              <a:rPr lang="uk-UA" sz="4000" dirty="0"/>
              <a:t> є мінімальним </a:t>
            </a:r>
            <a:r>
              <a:rPr lang="uk-UA" sz="4000" dirty="0" err="1"/>
              <a:t>остовним</a:t>
            </a:r>
            <a:r>
              <a:rPr lang="uk-UA" sz="4000" dirty="0"/>
              <a:t> </a:t>
            </a:r>
            <a:r>
              <a:rPr lang="uk-UA" sz="4000" dirty="0" err="1"/>
              <a:t>підграфом</a:t>
            </a:r>
            <a:r>
              <a:rPr lang="uk-UA" sz="4000" dirty="0"/>
              <a:t> графу </a:t>
            </a:r>
            <a:r>
              <a:rPr lang="uk-UA" sz="4000" i="1" dirty="0"/>
              <a:t>G</a:t>
            </a:r>
            <a:r>
              <a:rPr lang="uk-UA" sz="4000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5722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8172400" cy="6624736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uk-UA" i="1" dirty="0"/>
              <a:t>Псевдокод алгоритму </a:t>
            </a:r>
            <a:r>
              <a:rPr lang="uk-UA" i="1" dirty="0" err="1" smtClean="0"/>
              <a:t>Крускала</a:t>
            </a:r>
            <a:r>
              <a:rPr lang="uk-UA" i="1" dirty="0"/>
              <a:t>:</a:t>
            </a:r>
            <a:endParaRPr lang="uk-UA" dirty="0"/>
          </a:p>
          <a:p>
            <a:pPr marL="82296" indent="0">
              <a:buNone/>
            </a:pPr>
            <a:r>
              <a:rPr lang="uk-UA" dirty="0"/>
              <a:t>// Вхідні дані: 	Зважений зв’язний граф </a:t>
            </a:r>
            <a:r>
              <a:rPr lang="uk-UA" i="1" dirty="0"/>
              <a:t>G </a:t>
            </a:r>
            <a:r>
              <a:rPr lang="uk-UA" dirty="0"/>
              <a:t>=(</a:t>
            </a:r>
            <a:r>
              <a:rPr lang="uk-UA" i="1" dirty="0"/>
              <a:t>V,E</a:t>
            </a:r>
            <a:r>
              <a:rPr lang="uk-UA" dirty="0"/>
              <a:t>)</a:t>
            </a:r>
          </a:p>
          <a:p>
            <a:pPr marL="82296" indent="0">
              <a:buNone/>
            </a:pPr>
            <a:r>
              <a:rPr lang="uk-UA" dirty="0"/>
              <a:t>//Вихідні дані: 	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, множина ребер, які утворюють мінімальне </a:t>
            </a:r>
            <a:r>
              <a:rPr lang="uk-UA" dirty="0" err="1"/>
              <a:t>остовне</a:t>
            </a:r>
            <a:r>
              <a:rPr lang="uk-UA" dirty="0"/>
              <a:t> дерево </a:t>
            </a:r>
            <a:r>
              <a:rPr lang="uk-UA" i="1" dirty="0"/>
              <a:t>Т</a:t>
            </a:r>
            <a:endParaRPr lang="uk-UA" dirty="0"/>
          </a:p>
          <a:p>
            <a:pPr marL="82296" indent="0">
              <a:buNone/>
            </a:pPr>
            <a:r>
              <a:rPr lang="uk-UA" dirty="0"/>
              <a:t> </a:t>
            </a:r>
          </a:p>
          <a:p>
            <a:pPr marL="82296" indent="0">
              <a:buNone/>
            </a:pPr>
            <a:r>
              <a:rPr lang="uk-UA" dirty="0"/>
              <a:t>Сортування множини </a:t>
            </a:r>
            <a:r>
              <a:rPr lang="uk-UA" i="1" dirty="0"/>
              <a:t>Е</a:t>
            </a:r>
            <a:r>
              <a:rPr lang="uk-UA" dirty="0"/>
              <a:t> за зростанням ваг ребер </a:t>
            </a:r>
            <a:r>
              <a:rPr lang="uk-UA" i="1" dirty="0"/>
              <a:t>w</a:t>
            </a:r>
            <a:r>
              <a:rPr lang="uk-UA" dirty="0"/>
              <a:t>(</a:t>
            </a:r>
            <a:r>
              <a:rPr lang="uk-UA" i="1" dirty="0"/>
              <a:t>е</a:t>
            </a:r>
            <a:r>
              <a:rPr lang="uk-UA" baseline="-25000" dirty="0"/>
              <a:t>1</a:t>
            </a:r>
            <a:r>
              <a:rPr lang="uk-UA" dirty="0"/>
              <a:t>)</a:t>
            </a:r>
            <a:r>
              <a:rPr lang="uk-UA" dirty="0">
                <a:sym typeface="Symbol"/>
              </a:rPr>
              <a:t></a:t>
            </a:r>
            <a:r>
              <a:rPr lang="uk-UA" dirty="0"/>
              <a:t> …</a:t>
            </a:r>
            <a:r>
              <a:rPr lang="uk-UA" dirty="0">
                <a:sym typeface="Symbol"/>
              </a:rPr>
              <a:t></a:t>
            </a:r>
            <a:r>
              <a:rPr lang="uk-UA" i="1" dirty="0"/>
              <a:t> w</a:t>
            </a:r>
            <a:r>
              <a:rPr lang="uk-UA" dirty="0"/>
              <a:t>(</a:t>
            </a:r>
            <a:r>
              <a:rPr lang="uk-UA" i="1" dirty="0" err="1"/>
              <a:t>е</a:t>
            </a:r>
            <a:r>
              <a:rPr lang="uk-UA" i="1" baseline="-25000" dirty="0" err="1"/>
              <a:t>n</a:t>
            </a:r>
            <a:r>
              <a:rPr lang="uk-UA" dirty="0"/>
              <a:t>), </a:t>
            </a:r>
            <a:r>
              <a:rPr lang="uk-UA" i="1" dirty="0"/>
              <a:t>n </a:t>
            </a:r>
            <a:r>
              <a:rPr lang="uk-UA" dirty="0"/>
              <a:t>= </a:t>
            </a:r>
            <a:r>
              <a:rPr lang="uk-UA" dirty="0">
                <a:sym typeface="Symbol"/>
              </a:rPr>
              <a:t></a:t>
            </a:r>
            <a:r>
              <a:rPr lang="uk-UA" i="1" dirty="0"/>
              <a:t>Е</a:t>
            </a:r>
            <a:r>
              <a:rPr lang="uk-UA" dirty="0">
                <a:sym typeface="Symbol"/>
              </a:rPr>
              <a:t></a:t>
            </a:r>
            <a:endParaRPr lang="uk-UA" dirty="0"/>
          </a:p>
          <a:p>
            <a:pPr marL="82296" indent="0">
              <a:buNone/>
            </a:pP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</a:t>
            </a:r>
            <a:r>
              <a:rPr lang="uk-UA" dirty="0"/>
              <a:t>	</a:t>
            </a:r>
            <a:r>
              <a:rPr lang="uk-UA" dirty="0" smtClean="0"/>
              <a:t>//</a:t>
            </a:r>
            <a:r>
              <a:rPr lang="uk-UA" dirty="0"/>
              <a:t>Множина ребер </a:t>
            </a:r>
            <a:r>
              <a:rPr lang="uk-UA" dirty="0" err="1"/>
              <a:t>остовного</a:t>
            </a:r>
            <a:r>
              <a:rPr lang="uk-UA" dirty="0"/>
              <a:t> дерева</a:t>
            </a:r>
            <a:r>
              <a:rPr lang="uk-UA" i="1" dirty="0"/>
              <a:t> Т</a:t>
            </a:r>
            <a:endParaRPr lang="uk-UA" dirty="0"/>
          </a:p>
          <a:p>
            <a:pPr marL="82296" indent="0">
              <a:buNone/>
            </a:pPr>
            <a:r>
              <a:rPr lang="uk-UA" i="1" dirty="0" err="1"/>
              <a:t>ecounter</a:t>
            </a:r>
            <a:r>
              <a:rPr lang="uk-UA" i="1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dirty="0" smtClean="0"/>
              <a:t>0//</a:t>
            </a:r>
            <a:r>
              <a:rPr lang="uk-UA" dirty="0"/>
              <a:t>розмір дерева</a:t>
            </a:r>
            <a:r>
              <a:rPr lang="uk-UA" i="1" dirty="0"/>
              <a:t> Т</a:t>
            </a:r>
            <a:endParaRPr lang="uk-UA" dirty="0"/>
          </a:p>
          <a:p>
            <a:pPr marL="82296" indent="0">
              <a:buNone/>
            </a:pPr>
            <a:r>
              <a:rPr lang="uk-UA" i="1" dirty="0"/>
              <a:t>k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0		</a:t>
            </a:r>
            <a:r>
              <a:rPr lang="uk-UA" dirty="0" smtClean="0"/>
              <a:t>//</a:t>
            </a:r>
            <a:r>
              <a:rPr lang="uk-UA" dirty="0"/>
              <a:t>кількість оброблених ребер</a:t>
            </a:r>
          </a:p>
          <a:p>
            <a:pPr marL="82296" indent="0">
              <a:buNone/>
            </a:pPr>
            <a:r>
              <a:rPr lang="uk-UA" b="1" dirty="0" err="1"/>
              <a:t>while</a:t>
            </a:r>
            <a:r>
              <a:rPr lang="uk-UA" dirty="0"/>
              <a:t> </a:t>
            </a:r>
            <a:r>
              <a:rPr lang="uk-UA" i="1" dirty="0" err="1"/>
              <a:t>ecounter</a:t>
            </a:r>
            <a:r>
              <a:rPr lang="uk-UA" dirty="0"/>
              <a:t> &lt; </a:t>
            </a:r>
            <a:r>
              <a:rPr lang="uk-UA" dirty="0">
                <a:sym typeface="Symbol"/>
              </a:rPr>
              <a:t></a:t>
            </a:r>
            <a:r>
              <a:rPr lang="uk-UA" i="1" dirty="0"/>
              <a:t>V</a:t>
            </a:r>
            <a:r>
              <a:rPr lang="uk-UA" dirty="0">
                <a:sym typeface="Symbol"/>
              </a:rPr>
              <a:t></a:t>
            </a:r>
            <a:r>
              <a:rPr lang="uk-UA" dirty="0"/>
              <a:t>1 </a:t>
            </a:r>
            <a:r>
              <a:rPr lang="uk-UA" b="1" dirty="0" err="1"/>
              <a:t>do</a:t>
            </a:r>
            <a:endParaRPr lang="uk-UA" dirty="0"/>
          </a:p>
          <a:p>
            <a:pPr marL="82296" indent="0">
              <a:buNone/>
            </a:pPr>
            <a:r>
              <a:rPr lang="uk-UA" i="1" dirty="0"/>
              <a:t>k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i="1" dirty="0" err="1"/>
              <a:t>k</a:t>
            </a:r>
            <a:r>
              <a:rPr lang="uk-UA" i="1" dirty="0"/>
              <a:t> </a:t>
            </a:r>
            <a:r>
              <a:rPr lang="uk-UA" dirty="0"/>
              <a:t>+ 1</a:t>
            </a:r>
          </a:p>
          <a:p>
            <a:pPr marL="82296" indent="0">
              <a:buNone/>
            </a:pPr>
            <a:r>
              <a:rPr lang="uk-UA" dirty="0"/>
              <a:t>	</a:t>
            </a:r>
            <a:r>
              <a:rPr lang="uk-UA" b="1" dirty="0" err="1"/>
              <a:t>if</a:t>
            </a:r>
            <a:r>
              <a:rPr lang="uk-UA" dirty="0"/>
              <a:t> 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 </a:t>
            </a:r>
            <a:r>
              <a:rPr lang="uk-UA" dirty="0" err="1">
                <a:sym typeface="Symbol"/>
              </a:rPr>
              <a:t></a:t>
            </a:r>
            <a:r>
              <a:rPr lang="uk-UA" i="1" dirty="0" err="1"/>
              <a:t>e</a:t>
            </a:r>
            <a:r>
              <a:rPr lang="uk-UA" i="1" baseline="-25000" dirty="0" err="1"/>
              <a:t>k</a:t>
            </a:r>
            <a:r>
              <a:rPr lang="uk-UA" dirty="0" err="1">
                <a:sym typeface="Symbol"/>
              </a:rPr>
              <a:t>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 ациклічний граф </a:t>
            </a:r>
            <a:r>
              <a:rPr lang="uk-UA" b="1" dirty="0" err="1"/>
              <a:t>then</a:t>
            </a:r>
            <a:endParaRPr lang="uk-UA" dirty="0"/>
          </a:p>
          <a:p>
            <a:pPr marL="82296" indent="0">
              <a:buNone/>
            </a:pPr>
            <a:r>
              <a:rPr lang="uk-UA" dirty="0"/>
              <a:t>	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 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i="1" dirty="0" err="1"/>
              <a:t>Е</a:t>
            </a:r>
            <a:r>
              <a:rPr lang="uk-UA" i="1" baseline="-25000" dirty="0" err="1"/>
              <a:t>Т</a:t>
            </a:r>
            <a:r>
              <a:rPr lang="uk-UA" i="1" dirty="0"/>
              <a:t> </a:t>
            </a:r>
            <a:r>
              <a:rPr lang="uk-UA" dirty="0">
                <a:sym typeface="Symbol"/>
              </a:rPr>
              <a:t></a:t>
            </a:r>
            <a:r>
              <a:rPr lang="uk-UA" i="1" dirty="0"/>
              <a:t> </a:t>
            </a:r>
            <a:r>
              <a:rPr lang="uk-UA" i="1" dirty="0" err="1"/>
              <a:t>e</a:t>
            </a:r>
            <a:r>
              <a:rPr lang="uk-UA" i="1" baseline="-25000" dirty="0" err="1"/>
              <a:t>k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</a:t>
            </a:r>
            <a:r>
              <a:rPr lang="uk-UA" dirty="0"/>
              <a:t>;	</a:t>
            </a:r>
            <a:r>
              <a:rPr lang="uk-UA" i="1" dirty="0" err="1"/>
              <a:t>ecounter</a:t>
            </a:r>
            <a:r>
              <a:rPr lang="uk-UA" i="1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i="1" dirty="0" err="1"/>
              <a:t>ecounter</a:t>
            </a:r>
            <a:r>
              <a:rPr lang="uk-UA" i="1" dirty="0"/>
              <a:t>  </a:t>
            </a:r>
            <a:r>
              <a:rPr lang="uk-UA" dirty="0"/>
              <a:t>+ 1</a:t>
            </a:r>
          </a:p>
          <a:p>
            <a:pPr marL="82296" indent="0">
              <a:buNone/>
            </a:pPr>
            <a:r>
              <a:rPr lang="uk-UA" b="1" dirty="0" err="1"/>
              <a:t>return</a:t>
            </a:r>
            <a:r>
              <a:rPr lang="uk-UA" dirty="0"/>
              <a:t> 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i="1" dirty="0"/>
              <a:t>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2318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66936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uk-UA" dirty="0" smtClean="0">
                <a:solidFill>
                  <a:srgbClr val="0070C0"/>
                </a:solidFill>
              </a:rPr>
              <a:t>Одна </a:t>
            </a:r>
            <a:r>
              <a:rPr lang="uk-UA" dirty="0">
                <a:solidFill>
                  <a:srgbClr val="0070C0"/>
                </a:solidFill>
              </a:rPr>
              <a:t>з можливих реалізацій алгоритму </a:t>
            </a:r>
            <a:r>
              <a:rPr lang="uk-UA" dirty="0" err="1">
                <a:solidFill>
                  <a:srgbClr val="0070C0"/>
                </a:solidFill>
              </a:rPr>
              <a:t>Крускала</a:t>
            </a:r>
            <a:r>
              <a:rPr lang="uk-UA" dirty="0">
                <a:solidFill>
                  <a:srgbClr val="0070C0"/>
                </a:solidFill>
              </a:rPr>
              <a:t>.</a:t>
            </a:r>
          </a:p>
          <a:p>
            <a:pPr marL="82296" indent="0" algn="just">
              <a:buNone/>
            </a:pPr>
            <a:r>
              <a:rPr lang="uk-UA" i="1" dirty="0"/>
              <a:t>Початок.</a:t>
            </a:r>
            <a:r>
              <a:rPr lang="uk-UA" dirty="0"/>
              <a:t> Упорядкувати множину ребер за зростанням ваг: </a:t>
            </a:r>
            <a:r>
              <a:rPr lang="uk-UA" i="1" dirty="0"/>
              <a:t>е</a:t>
            </a:r>
            <a:r>
              <a:rPr lang="uk-UA" baseline="-25000" dirty="0"/>
              <a:t>1</a:t>
            </a:r>
            <a:r>
              <a:rPr lang="uk-UA" dirty="0"/>
              <a:t>,</a:t>
            </a:r>
            <a:r>
              <a:rPr lang="uk-UA" i="1" dirty="0"/>
              <a:t> е</a:t>
            </a:r>
            <a:r>
              <a:rPr lang="uk-UA" baseline="-25000" dirty="0"/>
              <a:t>2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3</a:t>
            </a:r>
            <a:r>
              <a:rPr lang="uk-UA" dirty="0"/>
              <a:t>, …, </a:t>
            </a:r>
            <a:r>
              <a:rPr lang="uk-UA" i="1" dirty="0" err="1"/>
              <a:t>е</a:t>
            </a:r>
            <a:r>
              <a:rPr lang="uk-UA" i="1" baseline="-25000" dirty="0" err="1"/>
              <a:t>n</a:t>
            </a:r>
            <a:r>
              <a:rPr lang="uk-UA" dirty="0"/>
              <a:t>. Виконати розбиття множини вершин </a:t>
            </a:r>
            <a:r>
              <a:rPr lang="uk-UA" dirty="0" smtClean="0"/>
              <a:t>.</a:t>
            </a:r>
            <a:endParaRPr lang="uk-UA" dirty="0"/>
          </a:p>
          <a:p>
            <a:pPr marL="82296" indent="0" algn="just">
              <a:buNone/>
            </a:pPr>
            <a:r>
              <a:rPr lang="uk-UA" i="1" dirty="0"/>
              <a:t>Ітерація</a:t>
            </a:r>
            <a:r>
              <a:rPr lang="uk-UA" dirty="0"/>
              <a:t>. Вибрати таке чергове ребро з упорядкованої послідовності ребер, кінці якого містяться в різних множинах розбиття. Нехай обрано ребро </a:t>
            </a:r>
            <a:r>
              <a:rPr lang="uk-UA" i="1" dirty="0" err="1"/>
              <a:t>е</a:t>
            </a:r>
            <a:r>
              <a:rPr lang="uk-UA" i="1" baseline="-25000" dirty="0" err="1"/>
              <a:t>і</a:t>
            </a:r>
            <a:r>
              <a:rPr lang="uk-UA" dirty="0"/>
              <a:t>(</a:t>
            </a:r>
            <a:r>
              <a:rPr lang="uk-UA" i="1" dirty="0"/>
              <a:t>u,v</a:t>
            </a:r>
            <a:r>
              <a:rPr lang="uk-UA" dirty="0"/>
              <a:t>), тоді множини, що містять вершини </a:t>
            </a:r>
            <a:r>
              <a:rPr lang="uk-UA" i="1" dirty="0"/>
              <a:t>u </a:t>
            </a:r>
            <a:r>
              <a:rPr lang="uk-UA" dirty="0"/>
              <a:t>та</a:t>
            </a:r>
            <a:r>
              <a:rPr lang="uk-UA" i="1" dirty="0"/>
              <a:t> v</a:t>
            </a:r>
            <a:r>
              <a:rPr lang="uk-UA" dirty="0"/>
              <a:t> об’єднуються в одну множину.</a:t>
            </a:r>
          </a:p>
          <a:p>
            <a:pPr marL="82296" indent="0" algn="just">
              <a:buNone/>
            </a:pPr>
            <a:r>
              <a:rPr lang="uk-UA" i="1" dirty="0"/>
              <a:t>Закінчення</a:t>
            </a:r>
            <a:r>
              <a:rPr lang="uk-UA" dirty="0"/>
              <a:t>. Роботу закінчити, коли буде вибране (</a:t>
            </a:r>
            <a:r>
              <a:rPr lang="uk-UA" i="1" dirty="0"/>
              <a:t>n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1) ребро, при цьому всі підмножини розбиття об’єднуються в одну.</a:t>
            </a:r>
          </a:p>
          <a:p>
            <a:pPr marL="82296" indent="0">
              <a:buNone/>
            </a:pP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77943"/>
              </p:ext>
            </p:extLst>
          </p:nvPr>
        </p:nvGraphicFramePr>
        <p:xfrm>
          <a:off x="5652120" y="1916832"/>
          <a:ext cx="288528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Формула" r:id="rId3" imgW="1320800" imgH="228600" progId="Equation.3">
                  <p:embed/>
                </p:oleObj>
              </mc:Choice>
              <mc:Fallback>
                <p:oleObj name="Формула" r:id="rId3" imgW="1320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916832"/>
                        <a:ext cx="288528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46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1628800"/>
          </a:xfrm>
        </p:spPr>
        <p:txBody>
          <a:bodyPr/>
          <a:lstStyle/>
          <a:p>
            <a:pPr marL="82296" indent="0" algn="just">
              <a:buNone/>
            </a:pPr>
            <a:r>
              <a:rPr lang="uk-UA" i="1" dirty="0"/>
              <a:t>Приклад</a:t>
            </a:r>
            <a:r>
              <a:rPr lang="uk-UA" dirty="0"/>
              <a:t>. Для заданого графа </a:t>
            </a:r>
            <a:r>
              <a:rPr lang="uk-UA" i="1" dirty="0"/>
              <a:t>G</a:t>
            </a:r>
            <a:r>
              <a:rPr lang="uk-UA" dirty="0"/>
              <a:t> </a:t>
            </a:r>
            <a:r>
              <a:rPr lang="uk-UA" dirty="0" smtClean="0"/>
              <a:t>побудувати </a:t>
            </a:r>
            <a:r>
              <a:rPr lang="uk-UA" dirty="0" err="1"/>
              <a:t>остовне</a:t>
            </a:r>
            <a:r>
              <a:rPr lang="uk-UA" dirty="0"/>
              <a:t> дерево мінімальної ваги, використовуючи алгоритм </a:t>
            </a:r>
            <a:r>
              <a:rPr lang="uk-UA" dirty="0" err="1"/>
              <a:t>Крускала</a:t>
            </a:r>
            <a:r>
              <a:rPr lang="uk-UA" dirty="0"/>
              <a:t>.</a:t>
            </a:r>
          </a:p>
          <a:p>
            <a:pPr marL="82296" indent="0">
              <a:buNone/>
            </a:pPr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806792" y="2196209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074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985841"/>
              </p:ext>
            </p:extLst>
          </p:nvPr>
        </p:nvGraphicFramePr>
        <p:xfrm>
          <a:off x="251520" y="126612"/>
          <a:ext cx="8892480" cy="64537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1656"/>
                <a:gridCol w="4263337"/>
                <a:gridCol w="2797487"/>
              </a:tblGrid>
              <a:tr h="1138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Ребра впорядковані за зростанням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Розбиття множини вершин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Вибір ребра у мінімальний остов 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1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2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2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3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3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4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6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7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8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8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) = 9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997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8172400" cy="3168352"/>
          </a:xfrm>
        </p:spPr>
        <p:txBody>
          <a:bodyPr/>
          <a:lstStyle/>
          <a:p>
            <a:pPr marL="82296" indent="0" algn="just">
              <a:buNone/>
            </a:pPr>
            <a:r>
              <a:rPr lang="uk-UA" dirty="0"/>
              <a:t>При приєднанні ребра </a:t>
            </a:r>
            <a:r>
              <a:rPr lang="uk-UA" i="1" dirty="0"/>
              <a:t>е</a:t>
            </a:r>
            <a:r>
              <a:rPr lang="uk-UA" baseline="-25000" dirty="0"/>
              <a:t>11</a:t>
            </a:r>
            <a:r>
              <a:rPr lang="uk-UA" dirty="0"/>
              <a:t> робота алгоритму закінчується, так як вже приєднано 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 </a:t>
            </a:r>
            <a:r>
              <a:rPr lang="uk-UA" i="1" dirty="0"/>
              <a:t>n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1= 7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1=6 ребер і всі підмножини розбиття об’єдналися в одну </a:t>
            </a:r>
            <a:r>
              <a:rPr lang="uk-UA" dirty="0">
                <a:sym typeface="Symbol"/>
              </a:rPr>
              <a:t></a:t>
            </a:r>
            <a:r>
              <a:rPr lang="uk-UA" baseline="-25000" dirty="0"/>
              <a:t>6</a:t>
            </a:r>
            <a:r>
              <a:rPr lang="uk-UA" dirty="0"/>
              <a:t>=</a:t>
            </a:r>
            <a:r>
              <a:rPr lang="uk-UA" dirty="0">
                <a:sym typeface="Symbol"/>
              </a:rPr>
              <a:t></a:t>
            </a:r>
            <a:r>
              <a:rPr lang="uk-UA" i="1" dirty="0"/>
              <a:t>v</a:t>
            </a:r>
            <a:r>
              <a:rPr lang="uk-UA" baseline="-25000" dirty="0"/>
              <a:t>1</a:t>
            </a:r>
            <a:r>
              <a:rPr lang="uk-UA" i="1" dirty="0"/>
              <a:t>,v</a:t>
            </a:r>
            <a:r>
              <a:rPr lang="uk-UA" baseline="-25000" dirty="0"/>
              <a:t>2</a:t>
            </a:r>
            <a:r>
              <a:rPr lang="uk-UA" i="1" dirty="0"/>
              <a:t>,v</a:t>
            </a:r>
            <a:r>
              <a:rPr lang="uk-UA" baseline="-25000" dirty="0"/>
              <a:t>3</a:t>
            </a:r>
            <a:r>
              <a:rPr lang="uk-UA" dirty="0"/>
              <a:t>,</a:t>
            </a:r>
            <a:r>
              <a:rPr lang="uk-UA" i="1" dirty="0"/>
              <a:t>v</a:t>
            </a:r>
            <a:r>
              <a:rPr lang="uk-UA" baseline="-25000" dirty="0"/>
              <a:t>4</a:t>
            </a:r>
            <a:r>
              <a:rPr lang="uk-UA" dirty="0"/>
              <a:t>,</a:t>
            </a:r>
            <a:r>
              <a:rPr lang="uk-UA" i="1" dirty="0"/>
              <a:t>v</a:t>
            </a:r>
            <a:r>
              <a:rPr lang="uk-UA" baseline="-25000" dirty="0"/>
              <a:t>5</a:t>
            </a:r>
            <a:r>
              <a:rPr lang="uk-UA" i="1" dirty="0"/>
              <a:t>,v</a:t>
            </a:r>
            <a:r>
              <a:rPr lang="uk-UA" baseline="-25000" dirty="0"/>
              <a:t>6</a:t>
            </a:r>
            <a:r>
              <a:rPr lang="uk-UA" i="1" dirty="0"/>
              <a:t>,v</a:t>
            </a:r>
            <a:r>
              <a:rPr lang="uk-UA" baseline="-25000" dirty="0"/>
              <a:t>7</a:t>
            </a:r>
            <a:r>
              <a:rPr lang="uk-UA" dirty="0">
                <a:sym typeface="Symbol"/>
              </a:rPr>
              <a:t></a:t>
            </a:r>
            <a:r>
              <a:rPr lang="uk-UA" dirty="0"/>
              <a:t>. </a:t>
            </a:r>
            <a:r>
              <a:rPr lang="uk-UA" dirty="0" err="1"/>
              <a:t>Остовне</a:t>
            </a:r>
            <a:r>
              <a:rPr lang="uk-UA" dirty="0"/>
              <a:t> дерево мінімальної ваги </a:t>
            </a:r>
            <a:r>
              <a:rPr lang="uk-UA" i="1" dirty="0"/>
              <a:t>Т</a:t>
            </a:r>
            <a:r>
              <a:rPr lang="uk-UA" dirty="0"/>
              <a:t> утворюють ребра </a:t>
            </a:r>
            <a:r>
              <a:rPr lang="uk-UA" i="1" dirty="0"/>
              <a:t>e</a:t>
            </a:r>
            <a:r>
              <a:rPr lang="uk-UA" baseline="-25000" dirty="0"/>
              <a:t>1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2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3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4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5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11</a:t>
            </a:r>
            <a:r>
              <a:rPr lang="uk-UA" dirty="0"/>
              <a:t> </a:t>
            </a:r>
            <a:r>
              <a:rPr lang="uk-UA" dirty="0" smtClean="0"/>
              <a:t>.</a:t>
            </a:r>
            <a:endParaRPr lang="uk-UA" dirty="0"/>
          </a:p>
          <a:p>
            <a:pPr marL="82296" indent="0" algn="just">
              <a:buNone/>
            </a:pPr>
            <a:endParaRPr lang="uk-UA" dirty="0"/>
          </a:p>
        </p:txBody>
      </p:sp>
      <p:sp>
        <p:nvSpPr>
          <p:cNvPr id="50" name="Rectangle 6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362411" y="3522598"/>
            <a:ext cx="6768752" cy="3055770"/>
            <a:chOff x="2051720" y="1990080"/>
            <a:chExt cx="6768752" cy="3055770"/>
          </a:xfrm>
        </p:grpSpPr>
        <p:sp>
          <p:nvSpPr>
            <p:cNvPr id="52" name="Овал 51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0" name="Прямая соединительная линия 59"/>
            <p:cNvCxnSpPr>
              <a:stCxn id="52" idx="6"/>
              <a:endCxn id="54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3" idx="6"/>
              <a:endCxn id="55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4" idx="6"/>
              <a:endCxn id="56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7" idx="6"/>
              <a:endCxn id="58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54" idx="3"/>
              <a:endCxn id="53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234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/>
              <a:t>Звичайний граф з </a:t>
            </a:r>
            <a:r>
              <a:rPr lang="uk-UA" sz="2600" i="1" dirty="0"/>
              <a:t>n</a:t>
            </a:r>
            <a:r>
              <a:rPr lang="uk-UA" sz="2600" dirty="0"/>
              <a:t> вершинами, будь-яка пара вершин якого з'єднана ребром, називається </a:t>
            </a:r>
            <a:r>
              <a:rPr lang="uk-UA" sz="2600" b="1" i="1" dirty="0"/>
              <a:t>повним</a:t>
            </a:r>
            <a:r>
              <a:rPr lang="uk-UA" sz="2600" b="1" dirty="0"/>
              <a:t> </a:t>
            </a:r>
            <a:r>
              <a:rPr lang="uk-UA" sz="2600" dirty="0"/>
              <a:t>і позначається </a:t>
            </a:r>
            <a:r>
              <a:rPr lang="uk-UA" sz="2600" dirty="0" err="1" smtClean="0"/>
              <a:t>K</a:t>
            </a:r>
            <a:r>
              <a:rPr lang="uk-UA" sz="2600" baseline="-25000" dirty="0" err="1" smtClean="0"/>
              <a:t>n</a:t>
            </a:r>
            <a:r>
              <a:rPr lang="uk-UA" sz="2600" dirty="0" smtClean="0"/>
              <a:t>.</a:t>
            </a:r>
          </a:p>
          <a:p>
            <a:pPr algn="just"/>
            <a:r>
              <a:rPr lang="uk-UA" sz="2600" dirty="0" smtClean="0"/>
              <a:t>Кількість ребер в </a:t>
            </a:r>
            <a:r>
              <a:rPr lang="uk-UA" sz="2600" dirty="0"/>
              <a:t>повному графі </a:t>
            </a:r>
            <a:r>
              <a:rPr lang="uk-UA" sz="2600" dirty="0" smtClean="0"/>
              <a:t>дорівнює</a:t>
            </a:r>
            <a:endParaRPr lang="uk-UA" sz="2600" dirty="0"/>
          </a:p>
        </p:txBody>
      </p:sp>
      <p:pic>
        <p:nvPicPr>
          <p:cNvPr id="3074" name="Picture 2" descr="k123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788" y="1707426"/>
            <a:ext cx="4536504" cy="156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51620" y="3264067"/>
            <a:ext cx="77768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/>
              <a:t>Граф, вершини якого можна розбити на непересічні підмножини V</a:t>
            </a:r>
            <a:r>
              <a:rPr lang="uk-UA" sz="2600" baseline="-25000" dirty="0"/>
              <a:t>1</a:t>
            </a:r>
            <a:r>
              <a:rPr lang="uk-UA" sz="2600" dirty="0"/>
              <a:t> і V</a:t>
            </a:r>
            <a:r>
              <a:rPr lang="uk-UA" sz="2600" baseline="-25000" dirty="0"/>
              <a:t>2</a:t>
            </a:r>
            <a:r>
              <a:rPr lang="uk-UA" sz="2600" dirty="0"/>
              <a:t> так, що ніякі дві вершини, що належать тій самій підмножині, не суміжні, називається </a:t>
            </a:r>
            <a:r>
              <a:rPr lang="uk-UA" sz="2600" b="1" i="1" dirty="0"/>
              <a:t>дводольним</a:t>
            </a:r>
            <a:r>
              <a:rPr lang="uk-UA" sz="2600" dirty="0"/>
              <a:t> (графом </a:t>
            </a:r>
            <a:r>
              <a:rPr lang="uk-UA" sz="2600" dirty="0" err="1"/>
              <a:t>Кеніга</a:t>
            </a:r>
            <a:r>
              <a:rPr lang="uk-UA" sz="2600" dirty="0"/>
              <a:t>) і позначається </a:t>
            </a:r>
            <a:r>
              <a:rPr lang="uk-UA" sz="2600" dirty="0" err="1"/>
              <a:t>B</a:t>
            </a:r>
            <a:r>
              <a:rPr lang="uk-UA" sz="2600" baseline="-25000" dirty="0" err="1"/>
              <a:t>mn</a:t>
            </a:r>
            <a:r>
              <a:rPr lang="uk-UA" sz="2600" dirty="0"/>
              <a:t> (m=|V</a:t>
            </a:r>
            <a:r>
              <a:rPr lang="uk-UA" sz="2600" baseline="-25000" dirty="0"/>
              <a:t>1</a:t>
            </a:r>
            <a:r>
              <a:rPr lang="uk-UA" sz="2600" dirty="0"/>
              <a:t>|, n=|V</a:t>
            </a:r>
            <a:r>
              <a:rPr lang="uk-UA" sz="2600" baseline="-25000" dirty="0"/>
              <a:t>2</a:t>
            </a:r>
            <a:r>
              <a:rPr lang="uk-UA" sz="2600" dirty="0"/>
              <a:t>|, </a:t>
            </a:r>
            <a:r>
              <a:rPr lang="uk-UA" sz="2600" dirty="0" err="1"/>
              <a:t>m+n=</a:t>
            </a:r>
            <a:r>
              <a:rPr lang="uk-UA" sz="2600" dirty="0"/>
              <a:t>|V|). </a:t>
            </a:r>
          </a:p>
        </p:txBody>
      </p:sp>
      <p:pic>
        <p:nvPicPr>
          <p:cNvPr id="3075" name="Picture 3" descr="k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580" y="5356948"/>
            <a:ext cx="2724919" cy="13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94499" y="6031734"/>
            <a:ext cx="90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B</a:t>
            </a:r>
            <a:r>
              <a:rPr lang="uk-UA" sz="3200" b="1" baseline="-25000" dirty="0" smtClean="0"/>
              <a:t>33</a:t>
            </a:r>
            <a:endParaRPr lang="uk-UA" b="1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87374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92280" y="963017"/>
                <a:ext cx="2051720" cy="806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963017"/>
                <a:ext cx="2051720" cy="8066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04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503178"/>
            <a:ext cx="79816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Графи G</a:t>
            </a:r>
            <a:r>
              <a:rPr lang="uk-UA" sz="2800" baseline="-25000" dirty="0"/>
              <a:t>1</a:t>
            </a:r>
            <a:r>
              <a:rPr lang="uk-UA" sz="2800" dirty="0"/>
              <a:t>=(V</a:t>
            </a:r>
            <a:r>
              <a:rPr lang="uk-UA" sz="2800" baseline="-25000" dirty="0"/>
              <a:t>1</a:t>
            </a:r>
            <a:r>
              <a:rPr lang="uk-UA" sz="2800" dirty="0"/>
              <a:t>,E</a:t>
            </a:r>
            <a:r>
              <a:rPr lang="uk-UA" sz="2800" baseline="-25000" dirty="0"/>
              <a:t>1</a:t>
            </a:r>
            <a:r>
              <a:rPr lang="uk-UA" sz="2800" dirty="0"/>
              <a:t>) і G</a:t>
            </a:r>
            <a:r>
              <a:rPr lang="uk-UA" sz="2800" baseline="-25000" dirty="0"/>
              <a:t>2</a:t>
            </a:r>
            <a:r>
              <a:rPr lang="uk-UA" sz="2800" dirty="0"/>
              <a:t>=(V</a:t>
            </a:r>
            <a:r>
              <a:rPr lang="uk-UA" sz="2800" baseline="-25000" dirty="0"/>
              <a:t>2</a:t>
            </a:r>
            <a:r>
              <a:rPr lang="uk-UA" sz="2800" dirty="0"/>
              <a:t>,E</a:t>
            </a:r>
            <a:r>
              <a:rPr lang="uk-UA" sz="2800" baseline="-25000" dirty="0"/>
              <a:t>2</a:t>
            </a:r>
            <a:r>
              <a:rPr lang="uk-UA" sz="2800" dirty="0"/>
              <a:t>) називаються </a:t>
            </a:r>
            <a:r>
              <a:rPr lang="uk-UA" sz="2800" b="1" i="1" dirty="0"/>
              <a:t>ізоморфними</a:t>
            </a:r>
            <a:r>
              <a:rPr lang="uk-UA" sz="2800" dirty="0"/>
              <a:t> (позначення: G</a:t>
            </a:r>
            <a:r>
              <a:rPr lang="uk-UA" sz="2800" baseline="-25000" dirty="0"/>
              <a:t>1</a:t>
            </a:r>
            <a:r>
              <a:rPr lang="uk-UA" sz="2800" dirty="0"/>
              <a:t>~G</a:t>
            </a:r>
            <a:r>
              <a:rPr lang="uk-UA" sz="2800" baseline="-25000" dirty="0"/>
              <a:t>2</a:t>
            </a:r>
            <a:r>
              <a:rPr lang="uk-UA" sz="2800" dirty="0"/>
              <a:t>), якщо між графами існує </a:t>
            </a:r>
            <a:r>
              <a:rPr lang="uk-UA" sz="2800" dirty="0" err="1"/>
              <a:t>взаємо-однозначне</a:t>
            </a:r>
            <a:r>
              <a:rPr lang="uk-UA" sz="2800" dirty="0"/>
              <a:t> відображення j: G</a:t>
            </a:r>
            <a:r>
              <a:rPr lang="uk-UA" sz="2800" baseline="-25000" dirty="0"/>
              <a:t>1</a:t>
            </a:r>
            <a:r>
              <a:rPr lang="uk-UA" sz="2800" dirty="0"/>
              <a:t>&lt;G</a:t>
            </a:r>
            <a:r>
              <a:rPr lang="uk-UA" sz="2800" baseline="-25000" dirty="0"/>
              <a:t>2</a:t>
            </a:r>
            <a:r>
              <a:rPr lang="uk-UA" sz="2800" dirty="0"/>
              <a:t> (V</a:t>
            </a:r>
            <a:r>
              <a:rPr lang="uk-UA" sz="2800" baseline="-25000" dirty="0"/>
              <a:t>1</a:t>
            </a:r>
            <a:r>
              <a:rPr lang="uk-UA" sz="2800" dirty="0"/>
              <a:t>&lt;V</a:t>
            </a:r>
            <a:r>
              <a:rPr lang="uk-UA" sz="2800" baseline="-25000" dirty="0"/>
              <a:t>2</a:t>
            </a:r>
            <a:r>
              <a:rPr lang="uk-UA" sz="2800" dirty="0"/>
              <a:t>, E</a:t>
            </a:r>
            <a:r>
              <a:rPr lang="uk-UA" sz="2800" baseline="-25000" dirty="0"/>
              <a:t>1</a:t>
            </a:r>
            <a:r>
              <a:rPr lang="uk-UA" sz="2800" dirty="0"/>
              <a:t>&lt;E</a:t>
            </a:r>
            <a:r>
              <a:rPr lang="uk-UA" sz="2800" baseline="-25000" dirty="0"/>
              <a:t>2</a:t>
            </a:r>
            <a:r>
              <a:rPr lang="uk-UA" sz="2800" dirty="0"/>
              <a:t>), що зберігає відповідність між ребрами (дугами) </a:t>
            </a:r>
            <a:r>
              <a:rPr lang="uk-UA" sz="2800" dirty="0" smtClean="0"/>
              <a:t>графів.</a:t>
            </a:r>
            <a:endParaRPr lang="uk-UA" sz="2800" dirty="0"/>
          </a:p>
        </p:txBody>
      </p:sp>
      <p:pic>
        <p:nvPicPr>
          <p:cNvPr id="4098" name="Picture 2" descr="i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6048672" cy="319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93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60160" y="26435"/>
                <a:ext cx="8172400" cy="4221088"/>
              </a:xfrm>
            </p:spPr>
            <p:txBody>
              <a:bodyPr>
                <a:normAutofit fontScale="92500" lnSpcReduction="10000"/>
              </a:bodyPr>
              <a:lstStyle/>
              <a:p>
                <a:pPr marL="82296" indent="0" algn="just">
                  <a:buNone/>
                </a:pPr>
                <a:r>
                  <a:rPr lang="uk-UA" sz="2800" b="1" i="1" dirty="0" smtClean="0"/>
                  <a:t>Насиченість графа </a:t>
                </a:r>
                <a:r>
                  <a:rPr lang="en-US" sz="2800" b="1" i="1" dirty="0" smtClean="0"/>
                  <a:t>D</a:t>
                </a:r>
                <a:r>
                  <a:rPr lang="uk-UA" sz="2800" b="1" i="1" dirty="0" smtClean="0"/>
                  <a:t> </a:t>
                </a:r>
                <a:r>
                  <a:rPr lang="uk-UA" sz="2800" dirty="0" smtClean="0"/>
                  <a:t>визначається: </a:t>
                </a:r>
                <a:r>
                  <a:rPr lang="uk-UA" sz="2800" b="1" i="1" dirty="0" smtClean="0"/>
                  <a:t> </a:t>
                </a:r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ru-RU" sz="2800" b="1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uk-UA" sz="2800" b="1" i="1" dirty="0" smtClean="0"/>
              </a:p>
              <a:p>
                <a:pPr marL="82296" indent="0" algn="just">
                  <a:buNone/>
                </a:pPr>
                <a:r>
                  <a:rPr lang="uk-UA" sz="2800" dirty="0" smtClean="0"/>
                  <a:t>Для повного графа </a:t>
                </a:r>
                <a:r>
                  <a:rPr lang="en-US" sz="2800" dirty="0" smtClean="0"/>
                  <a:t>D</a:t>
                </a:r>
                <a:r>
                  <a:rPr lang="uk-UA" sz="2800" dirty="0" smtClean="0"/>
                  <a:t>=1.</a:t>
                </a:r>
              </a:p>
              <a:p>
                <a:pPr marL="82296" indent="0" algn="just">
                  <a:buNone/>
                </a:pPr>
                <a:r>
                  <a:rPr lang="uk-UA" sz="2800" b="1" i="1" dirty="0" smtClean="0"/>
                  <a:t>Насичений граф </a:t>
                </a:r>
                <a:r>
                  <a:rPr lang="uk-UA" sz="2800" dirty="0" smtClean="0"/>
                  <a:t>– це граф, в якому кількість ребер наближається до максимально можливої:</a:t>
                </a:r>
              </a:p>
              <a:p>
                <a:pPr marL="82296" indent="0" algn="ctr">
                  <a:buNone/>
                </a:pPr>
                <a:r>
                  <a:rPr lang="uk-UA" sz="2800" dirty="0" smtClean="0"/>
                  <a:t>|Е| =О(|V</a:t>
                </a:r>
                <a:r>
                  <a:rPr lang="uk-UA" sz="2800" baseline="30000" dirty="0" smtClean="0"/>
                  <a:t>2 </a:t>
                </a:r>
                <a:r>
                  <a:rPr lang="uk-UA" sz="2800" dirty="0" smtClean="0"/>
                  <a:t>|). </a:t>
                </a:r>
              </a:p>
              <a:p>
                <a:pPr marL="82296" indent="0" algn="just">
                  <a:buNone/>
                </a:pPr>
                <a:r>
                  <a:rPr lang="uk-UA" sz="2800" b="1" i="1" dirty="0" smtClean="0"/>
                  <a:t>Розріджений </a:t>
                </a:r>
                <a:r>
                  <a:rPr lang="uk-UA" sz="2800" b="1" i="1" dirty="0"/>
                  <a:t>граф </a:t>
                </a:r>
                <a:r>
                  <a:rPr lang="uk-UA" sz="2800" dirty="0"/>
                  <a:t>– це граф, в якому кількість ребер наближається </a:t>
                </a:r>
                <a:r>
                  <a:rPr lang="uk-UA" sz="2800" dirty="0" smtClean="0"/>
                  <a:t>до кількості вершин:</a:t>
                </a:r>
              </a:p>
              <a:p>
                <a:pPr marL="82296" indent="0" algn="ctr">
                  <a:buNone/>
                </a:pPr>
                <a:r>
                  <a:rPr lang="uk-UA" sz="2800" dirty="0" smtClean="0"/>
                  <a:t> |Е</a:t>
                </a:r>
                <a:r>
                  <a:rPr lang="uk-UA" sz="2800" dirty="0"/>
                  <a:t>| =О(|</a:t>
                </a:r>
                <a:r>
                  <a:rPr lang="uk-UA" sz="2800" dirty="0" smtClean="0"/>
                  <a:t>V|). </a:t>
                </a:r>
                <a:endParaRPr lang="uk-UA" sz="2800" dirty="0"/>
              </a:p>
              <a:p>
                <a:pPr marL="82296" indent="0" algn="just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0160" y="26435"/>
                <a:ext cx="8172400" cy="4221088"/>
              </a:xfrm>
              <a:blipFill rotWithShape="1">
                <a:blip r:embed="rId2"/>
                <a:stretch>
                  <a:fillRect l="-299" t="-2309" r="-1343" b="-17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Группа 21"/>
          <p:cNvGrpSpPr/>
          <p:nvPr/>
        </p:nvGrpSpPr>
        <p:grpSpPr>
          <a:xfrm>
            <a:off x="5097478" y="4088022"/>
            <a:ext cx="1709561" cy="1774873"/>
            <a:chOff x="1332075" y="4509120"/>
            <a:chExt cx="1871773" cy="2088232"/>
          </a:xfrm>
        </p:grpSpPr>
        <p:sp>
          <p:nvSpPr>
            <p:cNvPr id="4" name="Овал 3"/>
            <p:cNvSpPr/>
            <p:nvPr/>
          </p:nvSpPr>
          <p:spPr>
            <a:xfrm>
              <a:off x="2093901" y="45091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Овал 4"/>
            <p:cNvSpPr/>
            <p:nvPr/>
          </p:nvSpPr>
          <p:spPr>
            <a:xfrm>
              <a:off x="1341562" y="508078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/>
            <p:cNvSpPr/>
            <p:nvPr/>
          </p:nvSpPr>
          <p:spPr>
            <a:xfrm>
              <a:off x="1332075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195736" y="63093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2915816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2915816" y="510933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4" idx="3"/>
              <a:endCxn id="5" idx="0"/>
            </p:cNvCxnSpPr>
            <p:nvPr/>
          </p:nvCxnSpPr>
          <p:spPr>
            <a:xfrm flipH="1">
              <a:off x="1485578" y="4754971"/>
              <a:ext cx="650504" cy="32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4"/>
              <a:endCxn id="6" idx="0"/>
            </p:cNvCxnSpPr>
            <p:nvPr/>
          </p:nvCxnSpPr>
          <p:spPr>
            <a:xfrm flipH="1">
              <a:off x="1476091" y="5368821"/>
              <a:ext cx="9487" cy="436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5"/>
              <a:endCxn id="7" idx="2"/>
            </p:cNvCxnSpPr>
            <p:nvPr/>
          </p:nvCxnSpPr>
          <p:spPr>
            <a:xfrm>
              <a:off x="1577926" y="6051115"/>
              <a:ext cx="617810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4" idx="5"/>
              <a:endCxn id="9" idx="1"/>
            </p:cNvCxnSpPr>
            <p:nvPr/>
          </p:nvCxnSpPr>
          <p:spPr>
            <a:xfrm>
              <a:off x="2339752" y="4754971"/>
              <a:ext cx="618245" cy="396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4"/>
              <a:endCxn id="8" idx="0"/>
            </p:cNvCxnSpPr>
            <p:nvPr/>
          </p:nvCxnSpPr>
          <p:spPr>
            <a:xfrm>
              <a:off x="3059832" y="5397370"/>
              <a:ext cx="0" cy="40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3"/>
              <a:endCxn id="7" idx="6"/>
            </p:cNvCxnSpPr>
            <p:nvPr/>
          </p:nvCxnSpPr>
          <p:spPr>
            <a:xfrm flipH="1">
              <a:off x="2483768" y="6051115"/>
              <a:ext cx="474229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2771922" y="4104092"/>
            <a:ext cx="1574254" cy="1800200"/>
            <a:chOff x="1332075" y="4509120"/>
            <a:chExt cx="1871773" cy="2088232"/>
          </a:xfrm>
        </p:grpSpPr>
        <p:sp>
          <p:nvSpPr>
            <p:cNvPr id="31" name="Овал 30"/>
            <p:cNvSpPr/>
            <p:nvPr/>
          </p:nvSpPr>
          <p:spPr>
            <a:xfrm>
              <a:off x="2093901" y="45091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341562" y="508078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332075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195736" y="63093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915816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915816" y="510933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7" name="Прямая соединительная линия 36"/>
            <p:cNvCxnSpPr>
              <a:stCxn id="31" idx="3"/>
              <a:endCxn id="32" idx="0"/>
            </p:cNvCxnSpPr>
            <p:nvPr/>
          </p:nvCxnSpPr>
          <p:spPr>
            <a:xfrm flipH="1">
              <a:off x="1485578" y="4754971"/>
              <a:ext cx="650504" cy="32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32" idx="4"/>
              <a:endCxn id="33" idx="0"/>
            </p:cNvCxnSpPr>
            <p:nvPr/>
          </p:nvCxnSpPr>
          <p:spPr>
            <a:xfrm flipH="1">
              <a:off x="1476091" y="5368821"/>
              <a:ext cx="9487" cy="436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3" idx="5"/>
              <a:endCxn id="34" idx="2"/>
            </p:cNvCxnSpPr>
            <p:nvPr/>
          </p:nvCxnSpPr>
          <p:spPr>
            <a:xfrm>
              <a:off x="1577926" y="6051115"/>
              <a:ext cx="617810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1" idx="5"/>
              <a:endCxn id="36" idx="1"/>
            </p:cNvCxnSpPr>
            <p:nvPr/>
          </p:nvCxnSpPr>
          <p:spPr>
            <a:xfrm>
              <a:off x="2339752" y="4754971"/>
              <a:ext cx="618245" cy="396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6" idx="4"/>
              <a:endCxn id="35" idx="0"/>
            </p:cNvCxnSpPr>
            <p:nvPr/>
          </p:nvCxnSpPr>
          <p:spPr>
            <a:xfrm>
              <a:off x="3059832" y="5397370"/>
              <a:ext cx="0" cy="40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5" idx="3"/>
              <a:endCxn id="34" idx="6"/>
            </p:cNvCxnSpPr>
            <p:nvPr/>
          </p:nvCxnSpPr>
          <p:spPr>
            <a:xfrm flipH="1">
              <a:off x="2483768" y="6051115"/>
              <a:ext cx="474229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Прямая соединительная линия 43"/>
          <p:cNvCxnSpPr>
            <a:stCxn id="31" idx="4"/>
            <a:endCxn id="33" idx="7"/>
          </p:cNvCxnSpPr>
          <p:nvPr/>
        </p:nvCxnSpPr>
        <p:spPr>
          <a:xfrm flipH="1">
            <a:off x="2978694" y="4352395"/>
            <a:ext cx="555086" cy="905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1" idx="4"/>
            <a:endCxn id="34" idx="0"/>
          </p:cNvCxnSpPr>
          <p:nvPr/>
        </p:nvCxnSpPr>
        <p:spPr>
          <a:xfrm>
            <a:off x="3533780" y="4352395"/>
            <a:ext cx="85649" cy="1303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1" idx="4"/>
            <a:endCxn id="35" idx="2"/>
          </p:cNvCxnSpPr>
          <p:nvPr/>
        </p:nvCxnSpPr>
        <p:spPr>
          <a:xfrm>
            <a:off x="3533780" y="4352395"/>
            <a:ext cx="570147" cy="993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6" idx="3"/>
            <a:endCxn id="33" idx="7"/>
          </p:cNvCxnSpPr>
          <p:nvPr/>
        </p:nvCxnSpPr>
        <p:spPr>
          <a:xfrm flipH="1">
            <a:off x="2978694" y="4833461"/>
            <a:ext cx="1160710" cy="424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6" idx="3"/>
            <a:endCxn id="34" idx="0"/>
          </p:cNvCxnSpPr>
          <p:nvPr/>
        </p:nvCxnSpPr>
        <p:spPr>
          <a:xfrm flipH="1">
            <a:off x="3619429" y="4833461"/>
            <a:ext cx="519975" cy="82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36" idx="3"/>
            <a:endCxn id="32" idx="6"/>
          </p:cNvCxnSpPr>
          <p:nvPr/>
        </p:nvCxnSpPr>
        <p:spPr>
          <a:xfrm flipH="1" flipV="1">
            <a:off x="3022150" y="4721062"/>
            <a:ext cx="1117254" cy="11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78455" y="4556282"/>
            <a:ext cx="18934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Насичений</a:t>
            </a:r>
            <a:endParaRPr lang="en-US" sz="2800" dirty="0" smtClean="0"/>
          </a:p>
          <a:p>
            <a:pPr algn="ctr"/>
            <a:r>
              <a:rPr lang="uk-UA" sz="2800" dirty="0" smtClean="0"/>
              <a:t> граф</a:t>
            </a:r>
            <a:endParaRPr lang="uk-UA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6807039" y="4440402"/>
            <a:ext cx="2201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Розріджений</a:t>
            </a:r>
            <a:endParaRPr lang="en-US" sz="2800" dirty="0" smtClean="0"/>
          </a:p>
          <a:p>
            <a:pPr algn="ctr"/>
            <a:r>
              <a:rPr lang="uk-UA" sz="2800" dirty="0" smtClean="0"/>
              <a:t> граф</a:t>
            </a:r>
            <a:endParaRPr lang="uk-U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065574" y="5966465"/>
                <a:ext cx="327031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2∗12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6∗5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=0,8&gt;0,5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574" y="5966465"/>
                <a:ext cx="3270319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32293" y="5962264"/>
                <a:ext cx="310040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2∗6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6∗5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=0,4&lt;0,5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93" y="5962264"/>
                <a:ext cx="3100401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30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7686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§2. Способи представлення 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1416"/>
            <a:ext cx="7890080" cy="52565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 smtClean="0"/>
              <a:t>Представлення графа в пам'яті (формат збереження) визначає обчислювальну складність операцій над графом і об'єм необхідної пам'яті. </a:t>
            </a:r>
          </a:p>
          <a:p>
            <a:pPr marL="82296" indent="0" algn="just">
              <a:buNone/>
            </a:pPr>
            <a:r>
              <a:rPr lang="uk-UA" sz="2800" dirty="0" smtClean="0"/>
              <a:t>Основні способи представлення – це: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Матриця суміжності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dirty="0" smtClean="0"/>
              <a:t>- ефективна для насичених 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Список суміжних вершин </a:t>
            </a:r>
            <a:r>
              <a:rPr lang="uk-UA" sz="2800" dirty="0" smtClean="0"/>
              <a:t>– ефективний для розріджених графів.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Список ребер</a:t>
            </a:r>
            <a:r>
              <a:rPr lang="uk-UA" sz="2800" b="1" i="1" dirty="0">
                <a:solidFill>
                  <a:srgbClr val="C00000"/>
                </a:solidFill>
              </a:rPr>
              <a:t> </a:t>
            </a:r>
            <a:r>
              <a:rPr lang="uk-UA" sz="2800" dirty="0"/>
              <a:t>– ефективний для розріджених графів.</a:t>
            </a:r>
          </a:p>
        </p:txBody>
      </p:sp>
    </p:spTree>
    <p:extLst>
      <p:ext uri="{BB962C8B-B14F-4D97-AF65-F5344CB8AC3E}">
        <p14:creationId xmlns:p14="http://schemas.microsoft.com/office/powerpoint/2010/main" val="30475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2.1 Матриця суміжності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920880" cy="1872208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uk-UA" sz="2800" b="1" i="1" dirty="0"/>
              <a:t>Матрицею суміжності </a:t>
            </a:r>
            <a:r>
              <a:rPr lang="uk-UA" sz="2800" dirty="0"/>
              <a:t>графа  </a:t>
            </a:r>
            <a:r>
              <a:rPr lang="en-US" sz="2800" dirty="0"/>
              <a:t>G </a:t>
            </a:r>
            <a:r>
              <a:rPr lang="uk-UA" sz="2800" dirty="0"/>
              <a:t>, яка відповідає заданій нумерації вершин, називають </a:t>
            </a:r>
            <a:r>
              <a:rPr lang="uk-UA" sz="2800" dirty="0" err="1"/>
              <a:t>булеву</a:t>
            </a:r>
            <a:r>
              <a:rPr lang="uk-UA" sz="2800" dirty="0"/>
              <a:t>  квадратну матрицю А з елементами  </a:t>
            </a:r>
            <a:r>
              <a:rPr lang="uk-UA" sz="2800" i="1" dirty="0"/>
              <a:t>а</a:t>
            </a:r>
            <a:r>
              <a:rPr lang="en-US" sz="2800" i="1" baseline="-25000" dirty="0" err="1"/>
              <a:t>ij</a:t>
            </a:r>
            <a:r>
              <a:rPr lang="uk-UA" sz="2800" dirty="0"/>
              <a:t>(</a:t>
            </a:r>
            <a:r>
              <a:rPr lang="en-US" sz="2800" i="1" dirty="0" err="1"/>
              <a:t>i</a:t>
            </a:r>
            <a:r>
              <a:rPr lang="uk-UA" sz="2800" i="1" dirty="0" smtClean="0"/>
              <a:t>,</a:t>
            </a:r>
            <a:r>
              <a:rPr lang="en-US" sz="2800" i="1" dirty="0" smtClean="0"/>
              <a:t>j</a:t>
            </a:r>
            <a:r>
              <a:rPr lang="en-US" sz="2800" dirty="0" smtClean="0"/>
              <a:t> </a:t>
            </a:r>
            <a:r>
              <a:rPr lang="uk-UA" sz="2800" dirty="0"/>
              <a:t>=1</a:t>
            </a:r>
            <a:r>
              <a:rPr lang="uk-UA" sz="2800" dirty="0" smtClean="0"/>
              <a:t>,..., </a:t>
            </a:r>
            <a:r>
              <a:rPr lang="en-US" sz="2800" i="1" dirty="0"/>
              <a:t>n</a:t>
            </a:r>
            <a:r>
              <a:rPr lang="uk-UA" sz="2800" dirty="0"/>
              <a:t>,) де</a:t>
            </a:r>
          </a:p>
          <a:p>
            <a:pPr marL="82296" lvl="0" indent="0" algn="just">
              <a:buNone/>
            </a:pPr>
            <a:endParaRPr lang="en-US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965831" y="4221088"/>
            <a:ext cx="8172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 indent="0" algn="ctr">
              <a:buNone/>
            </a:pP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</a:rPr>
              <a:t>Властивості: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Об'єм необхідної пам'яті О(|V</a:t>
            </a:r>
            <a:r>
              <a:rPr lang="uk-UA" sz="2800" baseline="30000" dirty="0"/>
              <a:t>2 </a:t>
            </a:r>
            <a:r>
              <a:rPr lang="uk-UA" sz="2800" dirty="0"/>
              <a:t>|).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Швидке визначення присутності ребра (</a:t>
            </a:r>
            <a:r>
              <a:rPr lang="en-US" sz="2800" i="1" dirty="0" err="1"/>
              <a:t>i,j</a:t>
            </a:r>
            <a:r>
              <a:rPr lang="en-US" sz="2800" dirty="0"/>
              <a:t>) </a:t>
            </a:r>
            <a:r>
              <a:rPr lang="uk-UA" sz="2800" dirty="0"/>
              <a:t>в графі.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За час О(1) отримуємо доступ до елементу </a:t>
            </a:r>
            <a:r>
              <a:rPr lang="uk-UA" sz="2800" i="1" dirty="0"/>
              <a:t>а</a:t>
            </a:r>
            <a:r>
              <a:rPr lang="en-US" sz="2800" i="1" baseline="-25000" dirty="0" err="1" smtClean="0"/>
              <a:t>ij</a:t>
            </a:r>
            <a:r>
              <a:rPr lang="uk-UA" sz="2800" baseline="-25000" dirty="0" smtClean="0"/>
              <a:t> </a:t>
            </a:r>
            <a:r>
              <a:rPr lang="uk-UA" sz="2800" dirty="0"/>
              <a:t>матриці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365348"/>
            <a:ext cx="81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Для неорієнтованого графа матриця суміжності </a:t>
            </a:r>
            <a:r>
              <a:rPr lang="uk-UA" sz="2800" dirty="0" smtClean="0"/>
              <a:t>симетрична відносно головної діагоналі. </a:t>
            </a:r>
            <a:endParaRPr lang="en-US" sz="2800" dirty="0"/>
          </a:p>
          <a:p>
            <a:endParaRPr lang="uk-UA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197381"/>
              </p:ext>
            </p:extLst>
          </p:nvPr>
        </p:nvGraphicFramePr>
        <p:xfrm>
          <a:off x="2329681" y="2204864"/>
          <a:ext cx="5456237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Формула" r:id="rId3" imgW="2679480" imgH="685800" progId="Equation.3">
                  <p:embed/>
                </p:oleObj>
              </mc:Choice>
              <mc:Fallback>
                <p:oleObj name="Формула" r:id="rId3" imgW="267948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81" y="2204864"/>
                        <a:ext cx="5456237" cy="117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691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908720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2.2 </a:t>
            </a:r>
            <a:r>
              <a:rPr lang="uk-UA" sz="4000" dirty="0">
                <a:solidFill>
                  <a:schemeClr val="accent3">
                    <a:lumMod val="50000"/>
                  </a:schemeClr>
                </a:solidFill>
              </a:rPr>
              <a:t>Список суміжних вершин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568" y="1048972"/>
            <a:ext cx="7962088" cy="1368152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2800" b="1" i="1" dirty="0"/>
              <a:t>Список суміжних </a:t>
            </a:r>
            <a:r>
              <a:rPr lang="uk-UA" sz="2800" b="1" i="1" dirty="0" smtClean="0"/>
              <a:t>вершин – </a:t>
            </a:r>
            <a:r>
              <a:rPr lang="uk-UA" sz="2800" dirty="0" smtClean="0"/>
              <a:t>це масив </a:t>
            </a:r>
            <a:r>
              <a:rPr lang="en-US" sz="2800" dirty="0" smtClean="0"/>
              <a:t>A[</a:t>
            </a:r>
            <a:r>
              <a:rPr lang="en-US" sz="2800" i="1" dirty="0" smtClean="0"/>
              <a:t>n</a:t>
            </a:r>
            <a:r>
              <a:rPr lang="en-US" sz="2800" dirty="0" smtClean="0"/>
              <a:t>]</a:t>
            </a:r>
            <a:r>
              <a:rPr lang="uk-UA" sz="2800" dirty="0" smtClean="0"/>
              <a:t>, кожен елемент</a:t>
            </a:r>
            <a:r>
              <a:rPr lang="en-US" sz="2800" dirty="0" smtClean="0"/>
              <a:t> A[</a:t>
            </a:r>
            <a:r>
              <a:rPr lang="en-US" sz="2800" i="1" dirty="0" err="1" smtClean="0"/>
              <a:t>i</a:t>
            </a:r>
            <a:r>
              <a:rPr lang="en-US" sz="2800" dirty="0" smtClean="0"/>
              <a:t>]</a:t>
            </a:r>
            <a:r>
              <a:rPr lang="uk-UA" sz="2800" dirty="0" smtClean="0"/>
              <a:t> якого містить список вузлів суміжних з вершиною </a:t>
            </a:r>
            <a:r>
              <a:rPr lang="uk-UA" sz="2800" i="1" dirty="0" smtClean="0"/>
              <a:t>і</a:t>
            </a:r>
            <a:r>
              <a:rPr lang="uk-UA" sz="2800" dirty="0" smtClean="0"/>
              <a:t>.</a:t>
            </a:r>
          </a:p>
          <a:p>
            <a:pPr marL="82296" indent="0" algn="just">
              <a:buNone/>
            </a:pPr>
            <a:endParaRPr lang="uk-UA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200" y="2420888"/>
            <a:ext cx="7416824" cy="322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310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2361</Words>
  <Application>Microsoft Office PowerPoint</Application>
  <PresentationFormat>Экран (4:3)</PresentationFormat>
  <Paragraphs>594</Paragraphs>
  <Slides>37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Солнцестояние</vt:lpstr>
      <vt:lpstr>Формула</vt:lpstr>
      <vt:lpstr>Лекція 6.  Графи.  Алгоритми на графах.</vt:lpstr>
      <vt:lpstr>§1. Графи. Основні поняття і визначення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§2. Способи представлення  графів</vt:lpstr>
      <vt:lpstr>2.1 Матриця суміжності</vt:lpstr>
      <vt:lpstr>2.2 Список суміжних вершин </vt:lpstr>
      <vt:lpstr>Презентация PowerPoint</vt:lpstr>
      <vt:lpstr>2.3 Список ребер</vt:lpstr>
      <vt:lpstr>§3. Остовні дерева</vt:lpstr>
      <vt:lpstr>Алгоритм пошуку остовного дерева в глибину</vt:lpstr>
      <vt:lpstr>Презентация PowerPoint</vt:lpstr>
      <vt:lpstr>Презентация PowerPoint</vt:lpstr>
      <vt:lpstr>Презентация PowerPoint</vt:lpstr>
      <vt:lpstr>Алгоритм пошуку остовного дерева в ширину</vt:lpstr>
      <vt:lpstr>Презентация PowerPoint</vt:lpstr>
      <vt:lpstr>Презентация PowerPoint</vt:lpstr>
      <vt:lpstr>§4. Остовні дерева мінімальної ваги</vt:lpstr>
      <vt:lpstr>3.1 Алгоритм Прима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3.2 Алгоритм Крускала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Дерева.  Основні операції з деревами.</dc:title>
  <dc:creator>Admin</dc:creator>
  <cp:lastModifiedBy>Admin</cp:lastModifiedBy>
  <cp:revision>55</cp:revision>
  <dcterms:created xsi:type="dcterms:W3CDTF">2017-10-06T05:13:18Z</dcterms:created>
  <dcterms:modified xsi:type="dcterms:W3CDTF">2017-12-01T19:07:36Z</dcterms:modified>
</cp:coreProperties>
</file>