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39"/>
  </p:notesMasterIdLst>
  <p:sldIdLst>
    <p:sldId id="256" r:id="rId2"/>
    <p:sldId id="257" r:id="rId3"/>
    <p:sldId id="283" r:id="rId4"/>
    <p:sldId id="285" r:id="rId5"/>
    <p:sldId id="286" r:id="rId6"/>
    <p:sldId id="287" r:id="rId7"/>
    <p:sldId id="284" r:id="rId8"/>
    <p:sldId id="288" r:id="rId9"/>
    <p:sldId id="289" r:id="rId10"/>
    <p:sldId id="290" r:id="rId11"/>
    <p:sldId id="292" r:id="rId12"/>
    <p:sldId id="275" r:id="rId13"/>
    <p:sldId id="276" r:id="rId14"/>
    <p:sldId id="277" r:id="rId15"/>
    <p:sldId id="281" r:id="rId16"/>
    <p:sldId id="278" r:id="rId17"/>
    <p:sldId id="279" r:id="rId18"/>
    <p:sldId id="282" r:id="rId19"/>
    <p:sldId id="280" r:id="rId20"/>
    <p:sldId id="293" r:id="rId21"/>
    <p:sldId id="294" r:id="rId22"/>
    <p:sldId id="295" r:id="rId23"/>
    <p:sldId id="296" r:id="rId24"/>
    <p:sldId id="297" r:id="rId25"/>
    <p:sldId id="298" r:id="rId26"/>
    <p:sldId id="299" r:id="rId27"/>
    <p:sldId id="300" r:id="rId28"/>
    <p:sldId id="301" r:id="rId29"/>
    <p:sldId id="302" r:id="rId30"/>
    <p:sldId id="303" r:id="rId31"/>
    <p:sldId id="304" r:id="rId32"/>
    <p:sldId id="305" r:id="rId33"/>
    <p:sldId id="306" r:id="rId34"/>
    <p:sldId id="307" r:id="rId35"/>
    <p:sldId id="308" r:id="rId36"/>
    <p:sldId id="309" r:id="rId37"/>
    <p:sldId id="310" r:id="rId38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38035A-D482-4285-932A-BF89CFA69F5C}" type="datetimeFigureOut">
              <a:rPr lang="uk-UA" smtClean="0"/>
              <a:t>01.12.2017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3BBC2A-5766-44C9-94D4-FB2C7E89425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91654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3BBC2A-5766-44C9-94D4-FB2C7E894251}" type="slidenum">
              <a:rPr lang="uk-UA" smtClean="0"/>
              <a:t>2</a:t>
            </a:fld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A30EC2-C42D-4BD3-9C64-56AF75CCEF22}" type="datetimeFigureOut">
              <a:rPr lang="uk-UA" smtClean="0"/>
              <a:t>01.12.2017</a:t>
            </a:fld>
            <a:endParaRPr lang="uk-UA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A30EC2-C42D-4BD3-9C64-56AF75CCEF22}" type="datetimeFigureOut">
              <a:rPr lang="uk-UA" smtClean="0"/>
              <a:t>01.12.2017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A30EC2-C42D-4BD3-9C64-56AF75CCEF22}" type="datetimeFigureOut">
              <a:rPr lang="uk-UA" smtClean="0"/>
              <a:t>01.12.2017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A30EC2-C42D-4BD3-9C64-56AF75CCEF22}" type="datetimeFigureOut">
              <a:rPr lang="uk-UA" smtClean="0"/>
              <a:t>01.12.2017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A30EC2-C42D-4BD3-9C64-56AF75CCEF22}" type="datetimeFigureOut">
              <a:rPr lang="uk-UA" smtClean="0"/>
              <a:t>01.12.2017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A30EC2-C42D-4BD3-9C64-56AF75CCEF22}" type="datetimeFigureOut">
              <a:rPr lang="uk-UA" smtClean="0"/>
              <a:t>01.12.2017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A30EC2-C42D-4BD3-9C64-56AF75CCEF22}" type="datetimeFigureOut">
              <a:rPr lang="uk-UA" smtClean="0"/>
              <a:t>01.12.2017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A30EC2-C42D-4BD3-9C64-56AF75CCEF22}" type="datetimeFigureOut">
              <a:rPr lang="uk-UA" smtClean="0"/>
              <a:t>01.12.2017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A30EC2-C42D-4BD3-9C64-56AF75CCEF22}" type="datetimeFigureOut">
              <a:rPr lang="uk-UA" smtClean="0"/>
              <a:t>01.12.2017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A30EC2-C42D-4BD3-9C64-56AF75CCEF22}" type="datetimeFigureOut">
              <a:rPr lang="uk-UA" smtClean="0"/>
              <a:t>01.12.2017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A30EC2-C42D-4BD3-9C64-56AF75CCEF22}" type="datetimeFigureOut">
              <a:rPr lang="uk-UA" smtClean="0"/>
              <a:t>01.12.2017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8A30EC2-C42D-4BD3-9C64-56AF75CCEF22}" type="datetimeFigureOut">
              <a:rPr lang="uk-UA" smtClean="0"/>
              <a:t>01.12.2017</a:t>
            </a:fld>
            <a:endParaRPr lang="uk-UA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uk-UA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3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3.w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4.w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5.wm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403648" y="3212976"/>
            <a:ext cx="7406640" cy="1472184"/>
          </a:xfrm>
        </p:spPr>
        <p:txBody>
          <a:bodyPr>
            <a:noAutofit/>
          </a:bodyPr>
          <a:lstStyle/>
          <a:p>
            <a:pPr algn="ctr"/>
            <a:r>
              <a:rPr lang="uk-UA" sz="6000" b="1" i="1" dirty="0" smtClean="0"/>
              <a:t>Лекція 6. </a:t>
            </a:r>
            <a:r>
              <a:rPr lang="en-US" sz="6000" b="1" i="1" dirty="0" smtClean="0"/>
              <a:t/>
            </a:r>
            <a:br>
              <a:rPr lang="en-US" sz="6000" b="1" i="1" dirty="0" smtClean="0"/>
            </a:br>
            <a:r>
              <a:rPr lang="uk-UA" sz="6000" b="1" i="1" dirty="0" smtClean="0"/>
              <a:t>Графи. </a:t>
            </a:r>
            <a:br>
              <a:rPr lang="uk-UA" sz="6000" b="1" i="1" dirty="0" smtClean="0"/>
            </a:br>
            <a:r>
              <a:rPr lang="uk-UA" sz="6000" b="1" i="1" dirty="0" smtClean="0"/>
              <a:t>Алгоритми на графах.</a:t>
            </a:r>
            <a:endParaRPr lang="uk-UA" sz="6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836712"/>
            <a:ext cx="8095165" cy="4851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692696"/>
            <a:ext cx="4896544" cy="1844824"/>
          </a:xfrm>
        </p:spPr>
        <p:txBody>
          <a:bodyPr>
            <a:normAutofit fontScale="92500"/>
          </a:bodyPr>
          <a:lstStyle/>
          <a:p>
            <a:pPr marL="82296" indent="0">
              <a:buNone/>
            </a:pPr>
            <a:r>
              <a:rPr lang="uk-UA" sz="3300" dirty="0" smtClean="0"/>
              <a:t>Реалізація списку суміжних вершин на основі масивів </a:t>
            </a:r>
            <a:r>
              <a:rPr lang="en-US" sz="3300" dirty="0" smtClean="0">
                <a:latin typeface="Corbel" panose="020B0503020204020204" pitchFamily="34" charset="0"/>
              </a:rPr>
              <a:t>A[</a:t>
            </a:r>
            <a:r>
              <a:rPr lang="en-US" sz="3300" i="1" dirty="0" smtClean="0">
                <a:latin typeface="Corbel" panose="020B0503020204020204" pitchFamily="34" charset="0"/>
              </a:rPr>
              <a:t>n</a:t>
            </a:r>
            <a:r>
              <a:rPr lang="uk-UA" sz="3300" i="1" dirty="0" smtClean="0">
                <a:latin typeface="Corbel" panose="020B0503020204020204" pitchFamily="34" charset="0"/>
              </a:rPr>
              <a:t>+1</a:t>
            </a:r>
            <a:r>
              <a:rPr lang="en-US" sz="3300" dirty="0" smtClean="0">
                <a:latin typeface="Corbel" panose="020B0503020204020204" pitchFamily="34" charset="0"/>
              </a:rPr>
              <a:t>]  </a:t>
            </a:r>
            <a:r>
              <a:rPr lang="uk-UA" sz="3300" dirty="0" smtClean="0">
                <a:latin typeface="Corbel" panose="020B0503020204020204" pitchFamily="34" charset="0"/>
              </a:rPr>
              <a:t>та </a:t>
            </a:r>
            <a:r>
              <a:rPr lang="en-US" sz="3300" dirty="0" smtClean="0">
                <a:latin typeface="Corbel" panose="020B0503020204020204" pitchFamily="34" charset="0"/>
              </a:rPr>
              <a:t>L[</a:t>
            </a:r>
            <a:r>
              <a:rPr lang="en-US" sz="3300" i="1" dirty="0" smtClean="0">
                <a:latin typeface="Corbel" panose="020B0503020204020204" pitchFamily="34" charset="0"/>
              </a:rPr>
              <a:t>2m</a:t>
            </a:r>
            <a:r>
              <a:rPr lang="en-US" sz="3300" dirty="0" smtClean="0">
                <a:latin typeface="Corbel" panose="020B0503020204020204" pitchFamily="34" charset="0"/>
              </a:rPr>
              <a:t>]</a:t>
            </a:r>
            <a:r>
              <a:rPr lang="uk-UA" sz="3300" dirty="0" smtClean="0">
                <a:latin typeface="Corbel" panose="020B0503020204020204" pitchFamily="34" charset="0"/>
              </a:rPr>
              <a:t>.</a:t>
            </a:r>
          </a:p>
          <a:p>
            <a:pPr marL="82296" indent="0">
              <a:buNone/>
            </a:pPr>
            <a:endParaRPr lang="uk-UA" dirty="0"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55453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1497"/>
            <a:ext cx="7498080" cy="1143000"/>
          </a:xfrm>
        </p:spPr>
        <p:txBody>
          <a:bodyPr/>
          <a:lstStyle/>
          <a:p>
            <a:r>
              <a:rPr lang="uk-UA" sz="4400" dirty="0" smtClean="0">
                <a:solidFill>
                  <a:schemeClr val="accent3">
                    <a:lumMod val="50000"/>
                  </a:schemeClr>
                </a:solidFill>
              </a:rPr>
              <a:t>2.3 </a:t>
            </a:r>
            <a:r>
              <a:rPr lang="uk-UA" sz="4400" dirty="0">
                <a:solidFill>
                  <a:schemeClr val="accent3">
                    <a:lumMod val="50000"/>
                  </a:schemeClr>
                </a:solidFill>
              </a:rPr>
              <a:t>Список </a:t>
            </a:r>
            <a:r>
              <a:rPr lang="uk-UA" sz="4400" dirty="0" smtClean="0">
                <a:solidFill>
                  <a:schemeClr val="accent3">
                    <a:lumMod val="50000"/>
                  </a:schemeClr>
                </a:solidFill>
              </a:rPr>
              <a:t>ребер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980728"/>
            <a:ext cx="7962088" cy="5267672"/>
          </a:xfrm>
        </p:spPr>
        <p:txBody>
          <a:bodyPr>
            <a:normAutofit lnSpcReduction="10000"/>
          </a:bodyPr>
          <a:lstStyle/>
          <a:p>
            <a:pPr marL="82296" lvl="0" indent="0" algn="just">
              <a:buNone/>
            </a:pPr>
            <a:r>
              <a:rPr lang="uk-UA" sz="3000" dirty="0"/>
              <a:t>Пара [</a:t>
            </a:r>
            <a:r>
              <a:rPr lang="en-US" sz="3000" i="1" dirty="0">
                <a:latin typeface="Corbel" panose="020B0503020204020204" pitchFamily="34" charset="0"/>
              </a:rPr>
              <a:t>u</a:t>
            </a:r>
            <a:r>
              <a:rPr lang="uk-UA" sz="3000" i="1" baseline="-25000" dirty="0">
                <a:latin typeface="Corbel" panose="020B0503020204020204" pitchFamily="34" charset="0"/>
              </a:rPr>
              <a:t>, </a:t>
            </a:r>
            <a:r>
              <a:rPr lang="en-US" sz="3000" i="1" dirty="0">
                <a:latin typeface="Corbel" panose="020B0503020204020204" pitchFamily="34" charset="0"/>
              </a:rPr>
              <a:t>v</a:t>
            </a:r>
            <a:r>
              <a:rPr lang="uk-UA" sz="3000" dirty="0"/>
              <a:t>]</a:t>
            </a:r>
            <a:r>
              <a:rPr lang="uk-UA" sz="3000" i="1" dirty="0"/>
              <a:t> </a:t>
            </a:r>
            <a:r>
              <a:rPr lang="uk-UA" sz="3000" dirty="0"/>
              <a:t>відповідає ребру </a:t>
            </a:r>
            <a:r>
              <a:rPr lang="uk-UA" sz="3000" dirty="0" smtClean="0"/>
              <a:t>{</a:t>
            </a:r>
            <a:r>
              <a:rPr lang="en-US" sz="3000" i="1" dirty="0">
                <a:latin typeface="Corbel" panose="020B0503020204020204" pitchFamily="34" charset="0"/>
              </a:rPr>
              <a:t>u</a:t>
            </a:r>
            <a:r>
              <a:rPr lang="uk-UA" sz="3000" i="1" baseline="-25000" dirty="0" smtClean="0">
                <a:latin typeface="Corbel" panose="020B0503020204020204" pitchFamily="34" charset="0"/>
              </a:rPr>
              <a:t>,</a:t>
            </a:r>
            <a:r>
              <a:rPr lang="en-US" sz="3000" i="1" dirty="0" smtClean="0">
                <a:latin typeface="Corbel" panose="020B0503020204020204" pitchFamily="34" charset="0"/>
              </a:rPr>
              <a:t>v</a:t>
            </a:r>
            <a:r>
              <a:rPr lang="uk-UA" sz="3000" dirty="0" smtClean="0"/>
              <a:t>}, </a:t>
            </a:r>
            <a:r>
              <a:rPr lang="uk-UA" sz="3000" dirty="0"/>
              <a:t>якщо граф неорієнтований, і дузі </a:t>
            </a:r>
            <a:r>
              <a:rPr lang="uk-UA" sz="3000" dirty="0" smtClean="0"/>
              <a:t>(</a:t>
            </a:r>
            <a:r>
              <a:rPr lang="en-US" sz="3000" i="1" dirty="0">
                <a:latin typeface="Corbel" panose="020B0503020204020204" pitchFamily="34" charset="0"/>
              </a:rPr>
              <a:t>u</a:t>
            </a:r>
            <a:r>
              <a:rPr lang="uk-UA" sz="3000" i="1" baseline="-25000" dirty="0" smtClean="0">
                <a:latin typeface="Corbel" panose="020B0503020204020204" pitchFamily="34" charset="0"/>
              </a:rPr>
              <a:t>,</a:t>
            </a:r>
            <a:r>
              <a:rPr lang="en-US" sz="3000" i="1" dirty="0" smtClean="0">
                <a:latin typeface="Corbel" panose="020B0503020204020204" pitchFamily="34" charset="0"/>
              </a:rPr>
              <a:t>v</a:t>
            </a:r>
            <a:r>
              <a:rPr lang="uk-UA" sz="3000" dirty="0" smtClean="0"/>
              <a:t>), </a:t>
            </a:r>
            <a:r>
              <a:rPr lang="uk-UA" sz="3000" dirty="0"/>
              <a:t>якщо граф орієнтований. </a:t>
            </a:r>
          </a:p>
          <a:p>
            <a:pPr marL="82296" indent="0" algn="just">
              <a:buNone/>
            </a:pPr>
            <a:endParaRPr lang="uk-UA" dirty="0" smtClean="0"/>
          </a:p>
          <a:p>
            <a:pPr marL="82296" indent="0" algn="just">
              <a:buNone/>
            </a:pPr>
            <a:r>
              <a:rPr lang="uk-UA" sz="3000" dirty="0" smtClean="0"/>
              <a:t>Об'єм </a:t>
            </a:r>
            <a:r>
              <a:rPr lang="uk-UA" sz="3000" dirty="0"/>
              <a:t>пам'яті у випадку </a:t>
            </a:r>
            <a:r>
              <a:rPr lang="uk-UA" sz="3000" dirty="0" smtClean="0"/>
              <a:t>представлення </a:t>
            </a:r>
            <a:r>
              <a:rPr lang="uk-UA" sz="3000" dirty="0"/>
              <a:t>графа списком </a:t>
            </a:r>
            <a:r>
              <a:rPr lang="uk-UA" sz="3000" dirty="0" smtClean="0"/>
              <a:t>ребер </a:t>
            </a:r>
            <a:r>
              <a:rPr lang="uk-UA" sz="3000" dirty="0"/>
              <a:t>дорівнює </a:t>
            </a:r>
            <a:r>
              <a:rPr lang="uk-UA" sz="3000" i="1" dirty="0"/>
              <a:t>2т </a:t>
            </a:r>
            <a:r>
              <a:rPr lang="uk-UA" sz="3000" dirty="0"/>
              <a:t>(</a:t>
            </a:r>
            <a:r>
              <a:rPr lang="uk-UA" sz="3000" i="1" dirty="0"/>
              <a:t>т - </a:t>
            </a:r>
            <a:r>
              <a:rPr lang="uk-UA" sz="3000" dirty="0"/>
              <a:t>кількість ребер або дуг) - це </a:t>
            </a:r>
            <a:r>
              <a:rPr lang="uk-UA" sz="3000" dirty="0" err="1"/>
              <a:t>найекономніший</a:t>
            </a:r>
            <a:r>
              <a:rPr lang="uk-UA" sz="3000" dirty="0"/>
              <a:t> щодо пам'яті спосіб. Недолік - велика (порядку </a:t>
            </a:r>
            <a:r>
              <a:rPr lang="uk-UA" sz="3000" i="1" dirty="0"/>
              <a:t>т</a:t>
            </a:r>
            <a:r>
              <a:rPr lang="uk-UA" sz="3000" dirty="0"/>
              <a:t>)</a:t>
            </a:r>
            <a:r>
              <a:rPr lang="uk-UA" sz="3000" i="1" dirty="0"/>
              <a:t> </a:t>
            </a:r>
            <a:r>
              <a:rPr lang="uk-UA" sz="3000" dirty="0"/>
              <a:t>кількість кроків для знаходження множини вершин, до яких ідуть ребра або дуги із заданої вершини.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8510349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-171400"/>
            <a:ext cx="5256584" cy="1143000"/>
          </a:xfrm>
        </p:spPr>
        <p:txBody>
          <a:bodyPr>
            <a:normAutofit/>
          </a:bodyPr>
          <a:lstStyle/>
          <a:p>
            <a:r>
              <a:rPr lang="uk-UA" b="1" i="1" dirty="0" smtClean="0"/>
              <a:t>§3. </a:t>
            </a:r>
            <a:r>
              <a:rPr lang="uk-UA" b="1" i="1" dirty="0" err="1" smtClean="0"/>
              <a:t>Остовні</a:t>
            </a:r>
            <a:r>
              <a:rPr lang="uk-UA" b="1" i="1" dirty="0" smtClean="0"/>
              <a:t> дерева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764704"/>
            <a:ext cx="8100392" cy="6093296"/>
          </a:xfrm>
        </p:spPr>
        <p:txBody>
          <a:bodyPr>
            <a:normAutofit fontScale="85000" lnSpcReduction="10000"/>
          </a:bodyPr>
          <a:lstStyle/>
          <a:p>
            <a:pPr marL="82296" indent="0" algn="just">
              <a:buNone/>
            </a:pPr>
            <a:r>
              <a:rPr lang="uk-UA" b="1" i="1" dirty="0" err="1"/>
              <a:t>Остовне</a:t>
            </a:r>
            <a:r>
              <a:rPr lang="uk-UA" b="1" i="1" dirty="0"/>
              <a:t> </a:t>
            </a:r>
            <a:r>
              <a:rPr lang="uk-UA" b="1" i="1" dirty="0" smtClean="0"/>
              <a:t>дерево (</a:t>
            </a:r>
            <a:r>
              <a:rPr lang="uk-UA" b="1" i="1" dirty="0" err="1" smtClean="0"/>
              <a:t>підграф</a:t>
            </a:r>
            <a:r>
              <a:rPr lang="uk-UA" b="1" i="1" dirty="0" smtClean="0"/>
              <a:t>)</a:t>
            </a:r>
            <a:r>
              <a:rPr lang="uk-UA" b="1" dirty="0" smtClean="0"/>
              <a:t> </a:t>
            </a:r>
            <a:r>
              <a:rPr lang="uk-UA" dirty="0"/>
              <a:t>зв’язного графу – це зв’язний ациклічний </a:t>
            </a:r>
            <a:r>
              <a:rPr lang="uk-UA" dirty="0" err="1"/>
              <a:t>підграф</a:t>
            </a:r>
            <a:r>
              <a:rPr lang="uk-UA" dirty="0"/>
              <a:t> </a:t>
            </a:r>
            <a:r>
              <a:rPr lang="uk-UA" dirty="0" smtClean="0"/>
              <a:t>(дерево</a:t>
            </a:r>
            <a:r>
              <a:rPr lang="uk-UA" dirty="0"/>
              <a:t>), котрий містить всі вершини графа.</a:t>
            </a:r>
            <a:endParaRPr lang="uk-UA" b="1" i="1" dirty="0" smtClean="0"/>
          </a:p>
          <a:p>
            <a:pPr marL="82296" indent="0" algn="just">
              <a:buNone/>
            </a:pPr>
            <a:r>
              <a:rPr lang="uk-UA" b="1" i="1" dirty="0" smtClean="0"/>
              <a:t>Методами пошуку </a:t>
            </a:r>
            <a:r>
              <a:rPr lang="uk-UA" b="1" i="1" dirty="0" err="1" smtClean="0"/>
              <a:t>остовного</a:t>
            </a:r>
            <a:r>
              <a:rPr lang="uk-UA" b="1" i="1" dirty="0" smtClean="0"/>
              <a:t> дерева</a:t>
            </a:r>
            <a:r>
              <a:rPr lang="uk-UA" b="1" dirty="0" smtClean="0"/>
              <a:t> </a:t>
            </a:r>
            <a:r>
              <a:rPr lang="uk-UA" dirty="0" smtClean="0"/>
              <a:t>називають алгоритми </a:t>
            </a:r>
            <a:r>
              <a:rPr lang="uk-UA" dirty="0"/>
              <a:t>обходу вершин </a:t>
            </a:r>
            <a:r>
              <a:rPr lang="uk-UA" dirty="0" smtClean="0"/>
              <a:t>графа, </a:t>
            </a:r>
            <a:r>
              <a:rPr lang="uk-UA" dirty="0"/>
              <a:t>при якому кожна вершина отримує унікальний порядковий </a:t>
            </a:r>
            <a:r>
              <a:rPr lang="uk-UA" dirty="0" smtClean="0"/>
              <a:t>номер.</a:t>
            </a:r>
          </a:p>
          <a:p>
            <a:pPr marL="82296" indent="0" algn="ctr">
              <a:buNone/>
            </a:pPr>
            <a:r>
              <a:rPr lang="uk-UA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3.1 </a:t>
            </a:r>
            <a:r>
              <a:rPr lang="uk-UA" sz="3600" b="1" i="1" dirty="0">
                <a:solidFill>
                  <a:srgbClr val="FF0000"/>
                </a:solidFill>
              </a:rPr>
              <a:t>Пошук </a:t>
            </a:r>
            <a:r>
              <a:rPr lang="uk-UA" sz="3600" b="1" i="1" dirty="0" smtClean="0">
                <a:solidFill>
                  <a:srgbClr val="FF0000"/>
                </a:solidFill>
              </a:rPr>
              <a:t>в глибину</a:t>
            </a:r>
            <a:endParaRPr lang="uk-UA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just">
              <a:buNone/>
            </a:pPr>
            <a:r>
              <a:rPr lang="uk-UA" dirty="0" smtClean="0"/>
              <a:t>Цей </a:t>
            </a:r>
            <a:r>
              <a:rPr lang="uk-UA" dirty="0"/>
              <a:t>метод називають </a:t>
            </a:r>
            <a:r>
              <a:rPr lang="uk-UA" i="1" dirty="0"/>
              <a:t>пошуком </a:t>
            </a:r>
            <a:r>
              <a:rPr lang="uk-UA" i="1" dirty="0" smtClean="0"/>
              <a:t>в глибину</a:t>
            </a:r>
            <a:r>
              <a:rPr lang="uk-UA" dirty="0" smtClean="0"/>
              <a:t> </a:t>
            </a:r>
            <a:r>
              <a:rPr lang="uk-UA" dirty="0"/>
              <a:t>або </a:t>
            </a:r>
            <a:r>
              <a:rPr lang="en-US" dirty="0"/>
              <a:t>DFS</a:t>
            </a:r>
            <a:r>
              <a:rPr lang="uk-UA" dirty="0" err="1"/>
              <a:t>-методом</a:t>
            </a:r>
            <a:r>
              <a:rPr lang="uk-UA" dirty="0"/>
              <a:t> </a:t>
            </a:r>
            <a:r>
              <a:rPr lang="uk-UA" dirty="0" smtClean="0"/>
              <a:t>від </a:t>
            </a:r>
            <a:r>
              <a:rPr lang="uk-UA" dirty="0"/>
              <a:t>англійського </a:t>
            </a:r>
            <a:r>
              <a:rPr lang="en-US" dirty="0"/>
              <a:t>Depth First </a:t>
            </a:r>
            <a:r>
              <a:rPr lang="en-US" dirty="0" smtClean="0"/>
              <a:t>Search</a:t>
            </a:r>
            <a:r>
              <a:rPr lang="uk-UA" dirty="0" smtClean="0"/>
              <a:t>.</a:t>
            </a:r>
            <a:endParaRPr lang="uk-UA" dirty="0"/>
          </a:p>
          <a:p>
            <a:pPr marL="82296" indent="0" algn="just">
              <a:buNone/>
            </a:pPr>
            <a:r>
              <a:rPr lang="uk-UA" dirty="0"/>
              <a:t>Нехай  </a:t>
            </a:r>
            <a:r>
              <a:rPr lang="en-US" dirty="0" smtClean="0"/>
              <a:t>G=(V,E) </a:t>
            </a:r>
            <a:r>
              <a:rPr lang="uk-UA" dirty="0" smtClean="0"/>
              <a:t>– </a:t>
            </a:r>
            <a:r>
              <a:rPr lang="uk-UA" dirty="0"/>
              <a:t>простий зв'язний граф, усі вершини якого позначені попарно різними символами. У процесі пошуку </a:t>
            </a:r>
            <a:r>
              <a:rPr lang="uk-UA" dirty="0" smtClean="0"/>
              <a:t>вершинам надають </a:t>
            </a:r>
            <a:r>
              <a:rPr lang="uk-UA" dirty="0"/>
              <a:t>номери (</a:t>
            </a:r>
            <a:r>
              <a:rPr lang="en-US" dirty="0"/>
              <a:t>DFS</a:t>
            </a:r>
            <a:r>
              <a:rPr lang="uk-UA" dirty="0" err="1"/>
              <a:t>-номери</a:t>
            </a:r>
            <a:r>
              <a:rPr lang="uk-UA" dirty="0"/>
              <a:t>), які для вершини </a:t>
            </a:r>
            <a:r>
              <a:rPr lang="uk-UA" i="1" dirty="0"/>
              <a:t>х</a:t>
            </a:r>
            <a:r>
              <a:rPr lang="uk-UA" dirty="0"/>
              <a:t> позначають </a:t>
            </a:r>
            <a:r>
              <a:rPr lang="en-US" dirty="0"/>
              <a:t>DFS</a:t>
            </a:r>
            <a:r>
              <a:rPr lang="uk-UA" dirty="0"/>
              <a:t>(</a:t>
            </a:r>
            <a:r>
              <a:rPr lang="en-US" dirty="0" smtClean="0"/>
              <a:t>x)</a:t>
            </a:r>
            <a:r>
              <a:rPr lang="uk-UA" dirty="0" smtClean="0"/>
              <a:t>. Пошук </a:t>
            </a:r>
            <a:r>
              <a:rPr lang="uk-UA" dirty="0"/>
              <a:t>в глибину </a:t>
            </a:r>
            <a:r>
              <a:rPr lang="uk-UA" dirty="0" smtClean="0"/>
              <a:t>використовує для </a:t>
            </a:r>
            <a:r>
              <a:rPr lang="uk-UA" dirty="0"/>
              <a:t>збереження </a:t>
            </a:r>
            <a:r>
              <a:rPr lang="uk-UA" dirty="0" smtClean="0"/>
              <a:t>множин структуру даних стек.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9111455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-243408"/>
            <a:ext cx="8316416" cy="1143000"/>
          </a:xfrm>
        </p:spPr>
        <p:txBody>
          <a:bodyPr>
            <a:normAutofit/>
          </a:bodyPr>
          <a:lstStyle/>
          <a:p>
            <a:r>
              <a:rPr lang="uk-UA" sz="3200" dirty="0"/>
              <a:t>Алгоритм пошуку </a:t>
            </a:r>
            <a:r>
              <a:rPr lang="uk-UA" sz="3200" dirty="0" err="1"/>
              <a:t>остовного</a:t>
            </a:r>
            <a:r>
              <a:rPr lang="uk-UA" sz="3200" dirty="0"/>
              <a:t> дерева в глибину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Объект 4"/>
              <p:cNvSpPr>
                <a:spLocks noGrp="1"/>
              </p:cNvSpPr>
              <p:nvPr>
                <p:ph idx="1"/>
              </p:nvPr>
            </p:nvSpPr>
            <p:spPr>
              <a:xfrm>
                <a:off x="683568" y="620688"/>
                <a:ext cx="8460432" cy="6237312"/>
              </a:xfrm>
            </p:spPr>
            <p:txBody>
              <a:bodyPr>
                <a:noAutofit/>
              </a:bodyPr>
              <a:lstStyle/>
              <a:p>
                <a:pPr algn="just">
                  <a:spcBef>
                    <a:spcPts val="0"/>
                  </a:spcBef>
                </a:pPr>
                <a:r>
                  <a:rPr lang="uk-UA" sz="2700" dirty="0" smtClean="0">
                    <a:cs typeface="Times New Roman" panose="02020603050405020304" pitchFamily="18" charset="0"/>
                  </a:rPr>
                  <a:t>Крок 1. Почати з довільної вершини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7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700" b="0" i="1" smtClean="0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sz="2700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uk-UA" sz="2700" dirty="0" smtClean="0">
                    <a:cs typeface="Times New Roman" panose="02020603050405020304" pitchFamily="18" charset="0"/>
                  </a:rPr>
                  <a:t>. </a:t>
                </a:r>
                <a:r>
                  <a:rPr lang="uk-UA" sz="2700" dirty="0">
                    <a:cs typeface="Times New Roman" panose="02020603050405020304" pitchFamily="18" charset="0"/>
                  </a:rPr>
                  <a:t>Покласти </a:t>
                </a:r>
                <a:r>
                  <a:rPr lang="en-US" sz="2700" dirty="0">
                    <a:cs typeface="Times New Roman" panose="02020603050405020304" pitchFamily="18" charset="0"/>
                  </a:rPr>
                  <a:t>DFS</a:t>
                </a:r>
                <a:r>
                  <a:rPr lang="uk-UA" sz="2700" dirty="0"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7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700" i="1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sz="2700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uk-UA" sz="2700" dirty="0">
                    <a:cs typeface="Times New Roman" panose="02020603050405020304" pitchFamily="18" charset="0"/>
                  </a:rPr>
                  <a:t> </a:t>
                </a:r>
                <a:r>
                  <a:rPr lang="uk-UA" sz="2700" dirty="0" smtClean="0">
                    <a:cs typeface="Times New Roman" panose="02020603050405020304" pitchFamily="18" charset="0"/>
                  </a:rPr>
                  <a:t>)=</a:t>
                </a:r>
                <a:r>
                  <a:rPr lang="uk-UA" sz="2700" dirty="0">
                    <a:cs typeface="Times New Roman" panose="02020603050405020304" pitchFamily="18" charset="0"/>
                  </a:rPr>
                  <a:t> 1</a:t>
                </a:r>
                <a:r>
                  <a:rPr lang="uk-UA" sz="2700" dirty="0" smtClean="0">
                    <a:cs typeface="Times New Roman" panose="02020603050405020304" pitchFamily="18" charset="0"/>
                  </a:rPr>
                  <a:t>. </a:t>
                </a:r>
                <a:r>
                  <a:rPr lang="uk-UA" sz="2700" dirty="0">
                    <a:cs typeface="Times New Roman" panose="02020603050405020304" pitchFamily="18" charset="0"/>
                  </a:rPr>
                  <a:t>Включити </a:t>
                </a:r>
                <a:r>
                  <a:rPr lang="uk-UA" sz="2700" dirty="0" smtClean="0">
                    <a:cs typeface="Times New Roman" panose="02020603050405020304" pitchFamily="18" charset="0"/>
                  </a:rPr>
                  <a:t> </a:t>
                </a:r>
                <a:r>
                  <a:rPr lang="uk-UA" sz="2700" dirty="0">
                    <a:cs typeface="Times New Roman" panose="02020603050405020304" pitchFamily="18" charset="0"/>
                  </a:rPr>
                  <a:t>вершину</a:t>
                </a:r>
                <a:r>
                  <a:rPr lang="en-US" sz="27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7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700" i="1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sz="2700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uk-UA" sz="2700" dirty="0">
                    <a:cs typeface="Times New Roman" panose="02020603050405020304" pitchFamily="18" charset="0"/>
                  </a:rPr>
                  <a:t> в стек.</a:t>
                </a:r>
              </a:p>
              <a:p>
                <a:pPr algn="just">
                  <a:spcBef>
                    <a:spcPts val="0"/>
                  </a:spcBef>
                </a:pPr>
                <a:r>
                  <a:rPr lang="uk-UA" sz="2700" dirty="0">
                    <a:cs typeface="Times New Roman" panose="02020603050405020304" pitchFamily="18" charset="0"/>
                  </a:rPr>
                  <a:t>Крок 2. Розглянути вершину, яка знаходиться у </a:t>
                </a:r>
                <a:r>
                  <a:rPr lang="uk-UA" sz="2700" dirty="0" smtClean="0">
                    <a:cs typeface="Times New Roman" panose="02020603050405020304" pitchFamily="18" charset="0"/>
                  </a:rPr>
                  <a:t>вершині стеку: </a:t>
                </a:r>
                <a:r>
                  <a:rPr lang="uk-UA" sz="2700" dirty="0">
                    <a:cs typeface="Times New Roman" panose="02020603050405020304" pitchFamily="18" charset="0"/>
                  </a:rPr>
                  <a:t>нехай це буде вершина </a:t>
                </a:r>
                <a:r>
                  <a:rPr lang="en-US" sz="2700" i="1" dirty="0">
                    <a:solidFill>
                      <a:srgbClr val="0070C0"/>
                    </a:solidFill>
                    <a:cs typeface="Times New Roman" panose="02020603050405020304" pitchFamily="18" charset="0"/>
                  </a:rPr>
                  <a:t>x</a:t>
                </a:r>
                <a:r>
                  <a:rPr lang="uk-UA" sz="2700" dirty="0" smtClean="0">
                    <a:cs typeface="Times New Roman" panose="02020603050405020304" pitchFamily="18" charset="0"/>
                  </a:rPr>
                  <a:t>. </a:t>
                </a:r>
                <a:r>
                  <a:rPr lang="uk-UA" sz="2700" dirty="0">
                    <a:cs typeface="Times New Roman" panose="02020603050405020304" pitchFamily="18" charset="0"/>
                  </a:rPr>
                  <a:t>Якщо всі ребра, що </a:t>
                </a:r>
                <a:r>
                  <a:rPr lang="uk-UA" sz="2700" dirty="0" err="1">
                    <a:cs typeface="Times New Roman" panose="02020603050405020304" pitchFamily="18" charset="0"/>
                  </a:rPr>
                  <a:t>інцидентні</a:t>
                </a:r>
                <a:r>
                  <a:rPr lang="uk-UA" sz="2700" dirty="0">
                    <a:cs typeface="Times New Roman" panose="02020603050405020304" pitchFamily="18" charset="0"/>
                  </a:rPr>
                  <a:t> вершині </a:t>
                </a:r>
                <a:r>
                  <a:rPr lang="en-US" sz="2700" i="1" dirty="0" smtClean="0">
                    <a:solidFill>
                      <a:srgbClr val="0070C0"/>
                    </a:solidFill>
                    <a:cs typeface="Times New Roman" panose="02020603050405020304" pitchFamily="18" charset="0"/>
                  </a:rPr>
                  <a:t>x</a:t>
                </a:r>
                <a:r>
                  <a:rPr lang="uk-UA" sz="2700" dirty="0" smtClean="0">
                    <a:cs typeface="Times New Roman" panose="02020603050405020304" pitchFamily="18" charset="0"/>
                  </a:rPr>
                  <a:t>, </a:t>
                </a:r>
                <a:r>
                  <a:rPr lang="uk-UA" sz="2700" dirty="0">
                    <a:cs typeface="Times New Roman" panose="02020603050405020304" pitchFamily="18" charset="0"/>
                  </a:rPr>
                  <a:t>позначені, то перейти до кроку 4, інакше – до кроку 3.</a:t>
                </a:r>
              </a:p>
              <a:p>
                <a:pPr algn="just">
                  <a:spcBef>
                    <a:spcPts val="0"/>
                  </a:spcBef>
                </a:pPr>
                <a:r>
                  <a:rPr lang="uk-UA" sz="2700" dirty="0">
                    <a:cs typeface="Times New Roman" panose="02020603050405020304" pitchFamily="18" charset="0"/>
                  </a:rPr>
                  <a:t>Крок 3. Нехай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uk-UA" sz="270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700" b="0" i="1" smtClean="0">
                            <a:latin typeface="Cambria Math"/>
                          </a:rPr>
                          <m:t>𝑥</m:t>
                        </m:r>
                        <m:r>
                          <a:rPr lang="en-US" sz="2700" b="0" i="1" smtClean="0">
                            <a:latin typeface="Cambria Math"/>
                          </a:rPr>
                          <m:t>,</m:t>
                        </m:r>
                        <m:r>
                          <a:rPr lang="en-US" sz="2700" b="0" i="1" smtClean="0">
                            <a:latin typeface="Cambria Math"/>
                          </a:rPr>
                          <m:t>𝑦</m:t>
                        </m:r>
                      </m:e>
                    </m:d>
                  </m:oMath>
                </a14:m>
                <a:r>
                  <a:rPr lang="uk-UA" sz="2700" dirty="0" smtClean="0">
                    <a:cs typeface="Times New Roman" panose="02020603050405020304" pitchFamily="18" charset="0"/>
                  </a:rPr>
                  <a:t> </a:t>
                </a:r>
                <a:r>
                  <a:rPr lang="uk-UA" sz="2700" dirty="0">
                    <a:cs typeface="Times New Roman" panose="02020603050405020304" pitchFamily="18" charset="0"/>
                  </a:rPr>
                  <a:t>– непозначене ребро. Якщо </a:t>
                </a:r>
                <a:r>
                  <a:rPr lang="en-US" sz="2700" dirty="0">
                    <a:cs typeface="Times New Roman" panose="02020603050405020304" pitchFamily="18" charset="0"/>
                  </a:rPr>
                  <a:t>DFS</a:t>
                </a:r>
                <a:r>
                  <a:rPr lang="ru-RU" sz="2700" dirty="0">
                    <a:cs typeface="Times New Roman" panose="02020603050405020304" pitchFamily="18" charset="0"/>
                  </a:rPr>
                  <a:t>(</a:t>
                </a:r>
                <a:r>
                  <a:rPr lang="en-US" sz="2700" dirty="0">
                    <a:cs typeface="Times New Roman" panose="02020603050405020304" pitchFamily="18" charset="0"/>
                  </a:rPr>
                  <a:t>y</a:t>
                </a:r>
                <a:r>
                  <a:rPr lang="ru-RU" sz="2700" dirty="0">
                    <a:cs typeface="Times New Roman" panose="02020603050405020304" pitchFamily="18" charset="0"/>
                  </a:rPr>
                  <a:t>) </a:t>
                </a:r>
                <a:r>
                  <a:rPr lang="uk-UA" sz="2700" dirty="0" smtClean="0">
                    <a:cs typeface="Times New Roman" panose="02020603050405020304" pitchFamily="18" charset="0"/>
                  </a:rPr>
                  <a:t>вже </a:t>
                </a:r>
                <a:r>
                  <a:rPr lang="uk-UA" sz="2700" dirty="0">
                    <a:cs typeface="Times New Roman" panose="02020603050405020304" pitchFamily="18" charset="0"/>
                  </a:rPr>
                  <a:t>визначений, то ребро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uk-UA" sz="27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700" i="1">
                            <a:latin typeface="Cambria Math"/>
                          </a:rPr>
                          <m:t>𝑥</m:t>
                        </m:r>
                        <m:r>
                          <a:rPr lang="en-US" sz="2700" i="1">
                            <a:latin typeface="Cambria Math"/>
                          </a:rPr>
                          <m:t>,</m:t>
                        </m:r>
                        <m:r>
                          <a:rPr lang="en-US" sz="2700" i="1">
                            <a:latin typeface="Cambria Math"/>
                          </a:rPr>
                          <m:t>𝑦</m:t>
                        </m:r>
                      </m:e>
                    </m:d>
                    <m:r>
                      <a:rPr lang="en-US" sz="2700" i="1">
                        <a:latin typeface="Cambria Math"/>
                      </a:rPr>
                      <m:t> </m:t>
                    </m:r>
                  </m:oMath>
                </a14:m>
                <a:r>
                  <a:rPr lang="uk-UA" sz="2700" dirty="0">
                    <a:cs typeface="Times New Roman" panose="02020603050405020304" pitchFamily="18" charset="0"/>
                  </a:rPr>
                  <a:t>позначити штриховою лінією і перейти до кроку 2. Якщо </a:t>
                </a:r>
                <a:r>
                  <a:rPr lang="en-US" sz="2700" dirty="0">
                    <a:cs typeface="Times New Roman" panose="02020603050405020304" pitchFamily="18" charset="0"/>
                  </a:rPr>
                  <a:t>DFS</a:t>
                </a:r>
                <a:r>
                  <a:rPr lang="ru-RU" sz="2700" dirty="0">
                    <a:cs typeface="Times New Roman" panose="02020603050405020304" pitchFamily="18" charset="0"/>
                  </a:rPr>
                  <a:t>(</a:t>
                </a:r>
                <a:r>
                  <a:rPr lang="en-US" sz="2700" dirty="0">
                    <a:cs typeface="Times New Roman" panose="02020603050405020304" pitchFamily="18" charset="0"/>
                  </a:rPr>
                  <a:t>y</a:t>
                </a:r>
                <a:r>
                  <a:rPr lang="ru-RU" sz="2700" dirty="0">
                    <a:cs typeface="Times New Roman" panose="02020603050405020304" pitchFamily="18" charset="0"/>
                  </a:rPr>
                  <a:t>) </a:t>
                </a:r>
                <a:r>
                  <a:rPr lang="uk-UA" sz="2700" dirty="0">
                    <a:cs typeface="Times New Roman" panose="02020603050405020304" pitchFamily="18" charset="0"/>
                  </a:rPr>
                  <a:t>не визначений, то ребро  позначити потовщеною </a:t>
                </a:r>
                <a:r>
                  <a:rPr lang="uk-UA" sz="2700" dirty="0" smtClean="0">
                    <a:cs typeface="Times New Roman" panose="02020603050405020304" pitchFamily="18" charset="0"/>
                  </a:rPr>
                  <a:t>лінією</a:t>
                </a:r>
                <a:r>
                  <a:rPr lang="uk-UA" sz="2700" dirty="0">
                    <a:cs typeface="Times New Roman" panose="02020603050405020304" pitchFamily="18" charset="0"/>
                  </a:rPr>
                  <a:t>, визначити </a:t>
                </a:r>
                <a:r>
                  <a:rPr lang="en-US" sz="2700" dirty="0">
                    <a:cs typeface="Times New Roman" panose="02020603050405020304" pitchFamily="18" charset="0"/>
                  </a:rPr>
                  <a:t>DFS</a:t>
                </a:r>
                <a:r>
                  <a:rPr lang="ru-RU" sz="2700" dirty="0">
                    <a:cs typeface="Times New Roman" panose="02020603050405020304" pitchFamily="18" charset="0"/>
                  </a:rPr>
                  <a:t>(</a:t>
                </a:r>
                <a:r>
                  <a:rPr lang="en-US" sz="2700" dirty="0">
                    <a:cs typeface="Times New Roman" panose="02020603050405020304" pitchFamily="18" charset="0"/>
                  </a:rPr>
                  <a:t>y</a:t>
                </a:r>
                <a:r>
                  <a:rPr lang="ru-RU" sz="2700" dirty="0">
                    <a:cs typeface="Times New Roman" panose="02020603050405020304" pitchFamily="18" charset="0"/>
                  </a:rPr>
                  <a:t>)</a:t>
                </a:r>
                <a:r>
                  <a:rPr lang="uk-UA" sz="2700" dirty="0">
                    <a:cs typeface="Times New Roman" panose="02020603050405020304" pitchFamily="18" charset="0"/>
                  </a:rPr>
                  <a:t> як черговий </a:t>
                </a:r>
                <a:r>
                  <a:rPr lang="en-US" sz="2700" dirty="0">
                    <a:cs typeface="Times New Roman" panose="02020603050405020304" pitchFamily="18" charset="0"/>
                  </a:rPr>
                  <a:t>DFS</a:t>
                </a:r>
                <a:r>
                  <a:rPr lang="uk-UA" sz="2700" dirty="0" err="1">
                    <a:cs typeface="Times New Roman" panose="02020603050405020304" pitchFamily="18" charset="0"/>
                  </a:rPr>
                  <a:t>-номер</a:t>
                </a:r>
                <a:r>
                  <a:rPr lang="uk-UA" sz="2700" dirty="0">
                    <a:cs typeface="Times New Roman" panose="02020603050405020304" pitchFamily="18" charset="0"/>
                  </a:rPr>
                  <a:t>, включити цю вершину в</a:t>
                </a:r>
                <a:r>
                  <a:rPr lang="uk-UA" sz="2700" dirty="0" smtClean="0">
                    <a:cs typeface="Times New Roman" panose="02020603050405020304" pitchFamily="18" charset="0"/>
                  </a:rPr>
                  <a:t> стек </a:t>
                </a:r>
                <a:r>
                  <a:rPr lang="uk-UA" sz="2700" dirty="0">
                    <a:cs typeface="Times New Roman" panose="02020603050405020304" pitchFamily="18" charset="0"/>
                  </a:rPr>
                  <a:t>й перейти до кроку 2.</a:t>
                </a:r>
              </a:p>
              <a:p>
                <a:pPr algn="just">
                  <a:spcBef>
                    <a:spcPts val="0"/>
                  </a:spcBef>
                </a:pPr>
                <a:r>
                  <a:rPr lang="uk-UA" sz="2700" dirty="0">
                    <a:cs typeface="Times New Roman" panose="02020603050405020304" pitchFamily="18" charset="0"/>
                  </a:rPr>
                  <a:t>Крок 4. Виключити вершину  зі </a:t>
                </a:r>
                <a:r>
                  <a:rPr lang="uk-UA" sz="2700" dirty="0" smtClean="0">
                    <a:cs typeface="Times New Roman" panose="02020603050405020304" pitchFamily="18" charset="0"/>
                  </a:rPr>
                  <a:t>стеку. </a:t>
                </a:r>
                <a:r>
                  <a:rPr lang="uk-UA" sz="2700" dirty="0">
                    <a:cs typeface="Times New Roman" panose="02020603050405020304" pitchFamily="18" charset="0"/>
                  </a:rPr>
                  <a:t>Якщо стек порожній, то зупинитись, інакше - перейти до кроку 2</a:t>
                </a:r>
                <a:r>
                  <a:rPr lang="uk-UA" sz="2700" dirty="0" smtClean="0">
                    <a:cs typeface="Times New Roman" panose="02020603050405020304" pitchFamily="18" charset="0"/>
                  </a:rPr>
                  <a:t>.</a:t>
                </a:r>
                <a:endParaRPr lang="uk-UA" sz="2700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Объект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3568" y="620688"/>
                <a:ext cx="8460432" cy="6237312"/>
              </a:xfrm>
              <a:blipFill rotWithShape="1">
                <a:blip r:embed="rId3"/>
                <a:stretch>
                  <a:fillRect t="-782" r="-1441" b="-3030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3700305"/>
              </p:ext>
            </p:extLst>
          </p:nvPr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" name="Формула" r:id="rId4" imgW="114120" imgH="215640" progId="Equation.3">
                  <p:embed/>
                </p:oleObj>
              </mc:Choice>
              <mc:Fallback>
                <p:oleObj name="Формула" r:id="rId4" imgW="11412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774324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260648"/>
            <a:ext cx="8172400" cy="6120680"/>
          </a:xfrm>
        </p:spPr>
        <p:txBody>
          <a:bodyPr>
            <a:normAutofit/>
          </a:bodyPr>
          <a:lstStyle/>
          <a:p>
            <a:pPr algn="just"/>
            <a:r>
              <a:rPr lang="uk-UA" dirty="0"/>
              <a:t>Для однозначності вибору номерів доцільно домовитись, що аналіз вершин, суміжних з вершиною, яка вже отримала </a:t>
            </a:r>
            <a:r>
              <a:rPr lang="en-US" dirty="0"/>
              <a:t>DFS</a:t>
            </a:r>
            <a:r>
              <a:rPr lang="uk-UA" dirty="0" err="1"/>
              <a:t>-номер</a:t>
            </a:r>
            <a:r>
              <a:rPr lang="uk-UA" dirty="0"/>
              <a:t>, здійснюють за зростанням їх порядкового номера (або в алфавітному порядку).</a:t>
            </a:r>
          </a:p>
          <a:p>
            <a:pPr algn="just"/>
            <a:r>
              <a:rPr lang="uk-UA" dirty="0"/>
              <a:t>Динаміку роботи алгоритму зручно відобразити за допомогою таблиці з трьома стовпцями: вершина, </a:t>
            </a:r>
            <a:r>
              <a:rPr lang="en-US" dirty="0"/>
              <a:t>DFS</a:t>
            </a:r>
            <a:r>
              <a:rPr lang="uk-UA" dirty="0" err="1"/>
              <a:t>-номер</a:t>
            </a:r>
            <a:r>
              <a:rPr lang="uk-UA" dirty="0"/>
              <a:t>, вміст </a:t>
            </a:r>
            <a:r>
              <a:rPr lang="uk-UA" dirty="0" smtClean="0"/>
              <a:t>стеку. </a:t>
            </a:r>
            <a:r>
              <a:rPr lang="uk-UA" dirty="0"/>
              <a:t>Цю таблицю називають </a:t>
            </a:r>
            <a:r>
              <a:rPr lang="uk-UA" i="1" dirty="0"/>
              <a:t>протоколом обходу графа пошуком </a:t>
            </a:r>
            <a:r>
              <a:rPr lang="uk-UA" i="1" dirty="0" smtClean="0"/>
              <a:t>в глибину</a:t>
            </a:r>
            <a:r>
              <a:rPr lang="uk-UA" dirty="0" smtClean="0"/>
              <a:t>.</a:t>
            </a:r>
            <a:endParaRPr lang="uk-UA" dirty="0"/>
          </a:p>
          <a:p>
            <a:pPr algn="just"/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5439073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7676"/>
            <a:ext cx="7498080" cy="4800600"/>
          </a:xfrm>
        </p:spPr>
        <p:txBody>
          <a:bodyPr/>
          <a:lstStyle/>
          <a:p>
            <a:pPr marL="82296" indent="0">
              <a:buNone/>
            </a:pPr>
            <a:r>
              <a:rPr lang="uk-UA" i="1" dirty="0" smtClean="0"/>
              <a:t>Приклад</a:t>
            </a:r>
            <a:r>
              <a:rPr lang="uk-UA" dirty="0" smtClean="0"/>
              <a:t>.</a:t>
            </a:r>
            <a:r>
              <a:rPr lang="en-US" dirty="0" smtClean="0"/>
              <a:t>				</a:t>
            </a:r>
            <a:r>
              <a:rPr lang="uk-UA" sz="2800" dirty="0" smtClean="0"/>
              <a:t>Протокол</a:t>
            </a:r>
            <a:endParaRPr lang="uk-UA" sz="2800" dirty="0"/>
          </a:p>
        </p:txBody>
      </p:sp>
      <p:grpSp>
        <p:nvGrpSpPr>
          <p:cNvPr id="46" name="Группа 45"/>
          <p:cNvGrpSpPr/>
          <p:nvPr/>
        </p:nvGrpSpPr>
        <p:grpSpPr>
          <a:xfrm>
            <a:off x="1006397" y="323726"/>
            <a:ext cx="3699367" cy="2754164"/>
            <a:chOff x="1448697" y="301149"/>
            <a:chExt cx="3699367" cy="2754164"/>
          </a:xfrm>
        </p:grpSpPr>
        <p:sp>
          <p:nvSpPr>
            <p:cNvPr id="4" name="Овал 3"/>
            <p:cNvSpPr/>
            <p:nvPr/>
          </p:nvSpPr>
          <p:spPr>
            <a:xfrm>
              <a:off x="1970755" y="836712"/>
              <a:ext cx="252028" cy="25202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" name="Овал 4"/>
            <p:cNvSpPr/>
            <p:nvPr/>
          </p:nvSpPr>
          <p:spPr>
            <a:xfrm>
              <a:off x="3268815" y="835714"/>
              <a:ext cx="252028" cy="253026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" name="Овал 6"/>
            <p:cNvSpPr/>
            <p:nvPr/>
          </p:nvSpPr>
          <p:spPr>
            <a:xfrm>
              <a:off x="1970755" y="1700808"/>
              <a:ext cx="252028" cy="25202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" name="Овал 7"/>
            <p:cNvSpPr/>
            <p:nvPr/>
          </p:nvSpPr>
          <p:spPr>
            <a:xfrm>
              <a:off x="3268815" y="1700808"/>
              <a:ext cx="252028" cy="25202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" name="Овал 8"/>
            <p:cNvSpPr/>
            <p:nvPr/>
          </p:nvSpPr>
          <p:spPr>
            <a:xfrm>
              <a:off x="3268815" y="2636912"/>
              <a:ext cx="252028" cy="25202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" name="Овал 9"/>
            <p:cNvSpPr/>
            <p:nvPr/>
          </p:nvSpPr>
          <p:spPr>
            <a:xfrm>
              <a:off x="4572000" y="1700808"/>
              <a:ext cx="252028" cy="25202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1970755" y="2693547"/>
              <a:ext cx="252028" cy="25202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13" name="Прямая соединительная линия 12"/>
            <p:cNvCxnSpPr>
              <a:stCxn id="4" idx="4"/>
              <a:endCxn id="7" idx="0"/>
            </p:cNvCxnSpPr>
            <p:nvPr/>
          </p:nvCxnSpPr>
          <p:spPr>
            <a:xfrm>
              <a:off x="2096769" y="1088740"/>
              <a:ext cx="0" cy="6120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>
              <a:stCxn id="4" idx="6"/>
              <a:endCxn id="5" idx="2"/>
            </p:cNvCxnSpPr>
            <p:nvPr/>
          </p:nvCxnSpPr>
          <p:spPr>
            <a:xfrm flipV="1">
              <a:off x="2222783" y="962227"/>
              <a:ext cx="1046032" cy="49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>
              <a:stCxn id="4" idx="5"/>
              <a:endCxn id="8" idx="1"/>
            </p:cNvCxnSpPr>
            <p:nvPr/>
          </p:nvCxnSpPr>
          <p:spPr>
            <a:xfrm>
              <a:off x="2185874" y="1051831"/>
              <a:ext cx="1119850" cy="6858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>
              <a:stCxn id="5" idx="4"/>
              <a:endCxn id="8" idx="0"/>
            </p:cNvCxnSpPr>
            <p:nvPr/>
          </p:nvCxnSpPr>
          <p:spPr>
            <a:xfrm>
              <a:off x="3394829" y="1088740"/>
              <a:ext cx="0" cy="6120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>
              <a:stCxn id="10" idx="4"/>
              <a:endCxn id="9" idx="7"/>
            </p:cNvCxnSpPr>
            <p:nvPr/>
          </p:nvCxnSpPr>
          <p:spPr>
            <a:xfrm flipH="1">
              <a:off x="3483934" y="1952836"/>
              <a:ext cx="1214080" cy="7209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>
              <a:stCxn id="8" idx="6"/>
              <a:endCxn id="10" idx="2"/>
            </p:cNvCxnSpPr>
            <p:nvPr/>
          </p:nvCxnSpPr>
          <p:spPr>
            <a:xfrm>
              <a:off x="3520843" y="1826822"/>
              <a:ext cx="105115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>
              <a:stCxn id="8" idx="3"/>
              <a:endCxn id="9" idx="1"/>
            </p:cNvCxnSpPr>
            <p:nvPr/>
          </p:nvCxnSpPr>
          <p:spPr>
            <a:xfrm>
              <a:off x="3305724" y="1915927"/>
              <a:ext cx="0" cy="7578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>
              <a:stCxn id="7" idx="4"/>
              <a:endCxn id="11" idx="0"/>
            </p:cNvCxnSpPr>
            <p:nvPr/>
          </p:nvCxnSpPr>
          <p:spPr>
            <a:xfrm>
              <a:off x="2096769" y="1952836"/>
              <a:ext cx="0" cy="74071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>
              <a:stCxn id="8" idx="3"/>
              <a:endCxn id="11" idx="7"/>
            </p:cNvCxnSpPr>
            <p:nvPr/>
          </p:nvCxnSpPr>
          <p:spPr>
            <a:xfrm flipH="1">
              <a:off x="2185874" y="1915927"/>
              <a:ext cx="1119850" cy="81452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>
              <a:stCxn id="7" idx="6"/>
              <a:endCxn id="8" idx="2"/>
            </p:cNvCxnSpPr>
            <p:nvPr/>
          </p:nvCxnSpPr>
          <p:spPr>
            <a:xfrm>
              <a:off x="2222783" y="1826822"/>
              <a:ext cx="104603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1492802" y="1534434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a</a:t>
              </a:r>
              <a:endParaRPr lang="uk-UA" sz="3200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534614" y="567874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b</a:t>
              </a:r>
              <a:endParaRPr lang="uk-UA" sz="3200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448697" y="2470538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c</a:t>
              </a:r>
              <a:endParaRPr lang="uk-UA" sz="3200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070793" y="1242047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d</a:t>
              </a:r>
              <a:endParaRPr lang="uk-UA" sz="3200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070793" y="301149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e</a:t>
              </a:r>
              <a:endParaRPr lang="uk-UA" sz="3200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499992" y="1152942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f</a:t>
              </a:r>
              <a:endParaRPr lang="uk-UA" sz="3200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944779" y="2470538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g</a:t>
              </a:r>
              <a:endParaRPr lang="uk-UA" sz="3200" dirty="0"/>
            </a:p>
          </p:txBody>
        </p:sp>
      </p:grpSp>
      <p:graphicFrame>
        <p:nvGraphicFramePr>
          <p:cNvPr id="45" name="Таблица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8109585"/>
              </p:ext>
            </p:extLst>
          </p:nvPr>
        </p:nvGraphicFramePr>
        <p:xfrm>
          <a:off x="4572000" y="593537"/>
          <a:ext cx="4464495" cy="61818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/>
                <a:gridCol w="1608178"/>
                <a:gridCol w="1488165"/>
              </a:tblGrid>
              <a:tr h="634493">
                <a:tc>
                  <a:txBody>
                    <a:bodyPr/>
                    <a:lstStyle/>
                    <a:p>
                      <a:pPr algn="ctr"/>
                      <a:r>
                        <a:rPr lang="uk-UA" sz="2000" dirty="0" smtClean="0"/>
                        <a:t>Вершина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DFS</a:t>
                      </a:r>
                      <a:r>
                        <a:rPr kumimoji="0" lang="uk-UA" sz="20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-номер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Вміст стеку</a:t>
                      </a:r>
                      <a:endParaRPr lang="uk-UA" sz="2000" dirty="0"/>
                    </a:p>
                  </a:txBody>
                  <a:tcPr/>
                </a:tc>
              </a:tr>
              <a:tr h="37323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</a:t>
                      </a:r>
                      <a:endParaRPr lang="uk-UA" sz="2000" dirty="0"/>
                    </a:p>
                  </a:txBody>
                  <a:tcPr/>
                </a:tc>
              </a:tr>
              <a:tr h="37323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ba</a:t>
                      </a:r>
                      <a:endParaRPr lang="uk-UA" sz="2000" dirty="0"/>
                    </a:p>
                  </a:txBody>
                  <a:tcPr/>
                </a:tc>
              </a:tr>
              <a:tr h="37323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3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bac</a:t>
                      </a:r>
                      <a:endParaRPr lang="uk-UA" sz="2000" dirty="0"/>
                    </a:p>
                  </a:txBody>
                  <a:tcPr/>
                </a:tc>
              </a:tr>
              <a:tr h="37323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d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4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bacd</a:t>
                      </a:r>
                      <a:endParaRPr lang="uk-UA" sz="2000" dirty="0"/>
                    </a:p>
                  </a:txBody>
                  <a:tcPr/>
                </a:tc>
              </a:tr>
              <a:tr h="37323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5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bacde</a:t>
                      </a:r>
                      <a:endParaRPr lang="uk-UA" sz="2000" dirty="0"/>
                    </a:p>
                  </a:txBody>
                  <a:tcPr/>
                </a:tc>
              </a:tr>
              <a:tr h="37323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-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-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bacd</a:t>
                      </a:r>
                      <a:endParaRPr lang="uk-UA" sz="2000" dirty="0"/>
                    </a:p>
                  </a:txBody>
                  <a:tcPr/>
                </a:tc>
              </a:tr>
              <a:tr h="37323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f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6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bacdf</a:t>
                      </a:r>
                      <a:endParaRPr lang="uk-UA" sz="2000" dirty="0"/>
                    </a:p>
                  </a:txBody>
                  <a:tcPr/>
                </a:tc>
              </a:tr>
              <a:tr h="37323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g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7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bacdfg</a:t>
                      </a:r>
                      <a:endParaRPr lang="uk-UA" sz="2000" dirty="0"/>
                    </a:p>
                  </a:txBody>
                  <a:tcPr/>
                </a:tc>
              </a:tr>
              <a:tr h="37323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-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-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 smtClean="0"/>
                        <a:t>bacdf</a:t>
                      </a:r>
                      <a:endParaRPr lang="uk-UA" sz="2000" dirty="0"/>
                    </a:p>
                  </a:txBody>
                  <a:tcPr/>
                </a:tc>
              </a:tr>
              <a:tr h="37323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-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-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 smtClean="0"/>
                        <a:t>bacd</a:t>
                      </a:r>
                      <a:endParaRPr lang="uk-UA" sz="2000" dirty="0" smtClean="0"/>
                    </a:p>
                  </a:txBody>
                  <a:tcPr/>
                </a:tc>
              </a:tr>
              <a:tr h="37323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-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-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 smtClean="0"/>
                        <a:t>bac</a:t>
                      </a:r>
                      <a:endParaRPr lang="uk-UA" sz="2000" dirty="0" smtClean="0"/>
                    </a:p>
                  </a:txBody>
                  <a:tcPr/>
                </a:tc>
              </a:tr>
              <a:tr h="37323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-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-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 smtClean="0"/>
                        <a:t>ba</a:t>
                      </a:r>
                      <a:endParaRPr lang="uk-UA" sz="2000" dirty="0" smtClean="0"/>
                    </a:p>
                  </a:txBody>
                  <a:tcPr/>
                </a:tc>
              </a:tr>
              <a:tr h="37323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-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-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b</a:t>
                      </a:r>
                      <a:endParaRPr lang="uk-UA" sz="2000" dirty="0" smtClean="0"/>
                    </a:p>
                  </a:txBody>
                  <a:tcPr/>
                </a:tc>
              </a:tr>
              <a:tr h="37323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-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-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000" dirty="0" smtClean="0">
                          <a:sym typeface="Symbol"/>
                        </a:rPr>
                        <a:t></a:t>
                      </a:r>
                      <a:endParaRPr lang="uk-UA" sz="2000" dirty="0" smtClean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47" name="Группа 46"/>
          <p:cNvGrpSpPr/>
          <p:nvPr/>
        </p:nvGrpSpPr>
        <p:grpSpPr>
          <a:xfrm>
            <a:off x="1035963" y="3284984"/>
            <a:ext cx="3699367" cy="2754164"/>
            <a:chOff x="1448697" y="301149"/>
            <a:chExt cx="3699367" cy="2754164"/>
          </a:xfrm>
        </p:grpSpPr>
        <p:sp>
          <p:nvSpPr>
            <p:cNvPr id="48" name="Овал 47"/>
            <p:cNvSpPr/>
            <p:nvPr/>
          </p:nvSpPr>
          <p:spPr>
            <a:xfrm>
              <a:off x="1970755" y="836712"/>
              <a:ext cx="252028" cy="25202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9" name="Овал 48"/>
            <p:cNvSpPr/>
            <p:nvPr/>
          </p:nvSpPr>
          <p:spPr>
            <a:xfrm>
              <a:off x="3268815" y="835714"/>
              <a:ext cx="252028" cy="253026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1970755" y="1700808"/>
              <a:ext cx="252028" cy="25202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3268815" y="1700808"/>
              <a:ext cx="252028" cy="25202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2" name="Овал 51"/>
            <p:cNvSpPr/>
            <p:nvPr/>
          </p:nvSpPr>
          <p:spPr>
            <a:xfrm>
              <a:off x="3268815" y="2636912"/>
              <a:ext cx="252028" cy="25202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3" name="Овал 52"/>
            <p:cNvSpPr/>
            <p:nvPr/>
          </p:nvSpPr>
          <p:spPr>
            <a:xfrm>
              <a:off x="4572000" y="1700808"/>
              <a:ext cx="252028" cy="25202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4" name="Овал 53"/>
            <p:cNvSpPr/>
            <p:nvPr/>
          </p:nvSpPr>
          <p:spPr>
            <a:xfrm>
              <a:off x="1970755" y="2693547"/>
              <a:ext cx="252028" cy="25202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55" name="Прямая соединительная линия 54"/>
            <p:cNvCxnSpPr>
              <a:stCxn id="48" idx="4"/>
              <a:endCxn id="50" idx="0"/>
            </p:cNvCxnSpPr>
            <p:nvPr/>
          </p:nvCxnSpPr>
          <p:spPr>
            <a:xfrm>
              <a:off x="2096769" y="1088740"/>
              <a:ext cx="0" cy="612068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Прямая соединительная линия 55"/>
            <p:cNvCxnSpPr>
              <a:stCxn id="48" idx="6"/>
              <a:endCxn id="49" idx="2"/>
            </p:cNvCxnSpPr>
            <p:nvPr/>
          </p:nvCxnSpPr>
          <p:spPr>
            <a:xfrm flipV="1">
              <a:off x="2222783" y="962227"/>
              <a:ext cx="1046032" cy="499"/>
            </a:xfrm>
            <a:prstGeom prst="line">
              <a:avLst/>
            </a:prstGeom>
            <a:ln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Прямая соединительная линия 56"/>
            <p:cNvCxnSpPr>
              <a:stCxn id="48" idx="5"/>
              <a:endCxn id="51" idx="1"/>
            </p:cNvCxnSpPr>
            <p:nvPr/>
          </p:nvCxnSpPr>
          <p:spPr>
            <a:xfrm>
              <a:off x="2185874" y="1051831"/>
              <a:ext cx="1119850" cy="685886"/>
            </a:xfrm>
            <a:prstGeom prst="line">
              <a:avLst/>
            </a:prstGeom>
            <a:ln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Прямая соединительная линия 57"/>
            <p:cNvCxnSpPr>
              <a:stCxn id="49" idx="4"/>
              <a:endCxn id="51" idx="0"/>
            </p:cNvCxnSpPr>
            <p:nvPr/>
          </p:nvCxnSpPr>
          <p:spPr>
            <a:xfrm>
              <a:off x="3394829" y="1088740"/>
              <a:ext cx="0" cy="612068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Прямая соединительная линия 58"/>
            <p:cNvCxnSpPr>
              <a:stCxn id="53" idx="4"/>
              <a:endCxn id="52" idx="7"/>
            </p:cNvCxnSpPr>
            <p:nvPr/>
          </p:nvCxnSpPr>
          <p:spPr>
            <a:xfrm flipH="1">
              <a:off x="3483934" y="1952836"/>
              <a:ext cx="1214080" cy="720985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Прямая соединительная линия 59"/>
            <p:cNvCxnSpPr>
              <a:stCxn id="51" idx="6"/>
              <a:endCxn id="53" idx="2"/>
            </p:cNvCxnSpPr>
            <p:nvPr/>
          </p:nvCxnSpPr>
          <p:spPr>
            <a:xfrm>
              <a:off x="3520843" y="1826822"/>
              <a:ext cx="1051157" cy="0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Прямая соединительная линия 60"/>
            <p:cNvCxnSpPr/>
            <p:nvPr/>
          </p:nvCxnSpPr>
          <p:spPr>
            <a:xfrm>
              <a:off x="3393215" y="1915927"/>
              <a:ext cx="0" cy="757894"/>
            </a:xfrm>
            <a:prstGeom prst="line">
              <a:avLst/>
            </a:prstGeom>
            <a:ln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Прямая соединительная линия 61"/>
            <p:cNvCxnSpPr>
              <a:stCxn id="50" idx="4"/>
              <a:endCxn id="54" idx="0"/>
            </p:cNvCxnSpPr>
            <p:nvPr/>
          </p:nvCxnSpPr>
          <p:spPr>
            <a:xfrm>
              <a:off x="2096769" y="1952836"/>
              <a:ext cx="0" cy="740711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Прямая соединительная линия 62"/>
            <p:cNvCxnSpPr>
              <a:stCxn id="51" idx="3"/>
              <a:endCxn id="54" idx="7"/>
            </p:cNvCxnSpPr>
            <p:nvPr/>
          </p:nvCxnSpPr>
          <p:spPr>
            <a:xfrm flipH="1">
              <a:off x="2185874" y="1915927"/>
              <a:ext cx="1119850" cy="814529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Прямая соединительная линия 63"/>
            <p:cNvCxnSpPr>
              <a:stCxn id="50" idx="6"/>
              <a:endCxn id="51" idx="2"/>
            </p:cNvCxnSpPr>
            <p:nvPr/>
          </p:nvCxnSpPr>
          <p:spPr>
            <a:xfrm>
              <a:off x="2222783" y="1826822"/>
              <a:ext cx="1046032" cy="0"/>
            </a:xfrm>
            <a:prstGeom prst="line">
              <a:avLst/>
            </a:prstGeom>
            <a:ln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/>
            <p:nvPr/>
          </p:nvSpPr>
          <p:spPr>
            <a:xfrm>
              <a:off x="1492802" y="1534434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a</a:t>
              </a:r>
              <a:endParaRPr lang="uk-UA" sz="3200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1534614" y="567874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b</a:t>
              </a:r>
              <a:endParaRPr lang="uk-UA" sz="3200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448697" y="2470538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c</a:t>
              </a:r>
              <a:endParaRPr lang="uk-UA" sz="3200" dirty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3070793" y="1242047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d</a:t>
              </a:r>
              <a:endParaRPr lang="uk-UA" sz="3200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3070793" y="301149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e</a:t>
              </a:r>
              <a:endParaRPr lang="uk-UA" sz="3200" dirty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499992" y="1152942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f</a:t>
              </a:r>
              <a:endParaRPr lang="uk-UA" sz="3200" dirty="0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2944779" y="2470538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g</a:t>
              </a:r>
              <a:endParaRPr lang="uk-UA" sz="3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9971221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0"/>
            <a:ext cx="8172400" cy="6858000"/>
          </a:xfrm>
        </p:spPr>
        <p:txBody>
          <a:bodyPr>
            <a:normAutofit fontScale="92500"/>
          </a:bodyPr>
          <a:lstStyle/>
          <a:p>
            <a:pPr marL="82296" indent="0" algn="ctr">
              <a:buNone/>
            </a:pPr>
            <a:r>
              <a:rPr lang="uk-UA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3.2 </a:t>
            </a:r>
            <a:r>
              <a:rPr lang="uk-UA" b="1" i="1" dirty="0">
                <a:solidFill>
                  <a:srgbClr val="FF0000"/>
                </a:solidFill>
              </a:rPr>
              <a:t>Пошук в </a:t>
            </a:r>
            <a:r>
              <a:rPr lang="uk-UA" b="1" i="1" dirty="0" smtClean="0">
                <a:solidFill>
                  <a:srgbClr val="FF0000"/>
                </a:solidFill>
              </a:rPr>
              <a:t>ширину</a:t>
            </a:r>
          </a:p>
          <a:p>
            <a:pPr marL="82296" indent="0" algn="just">
              <a:buNone/>
            </a:pPr>
            <a:r>
              <a:rPr lang="uk-UA" dirty="0"/>
              <a:t>Цей метод називають </a:t>
            </a:r>
            <a:r>
              <a:rPr lang="uk-UA" i="1" dirty="0"/>
              <a:t>пошуком в </a:t>
            </a:r>
            <a:r>
              <a:rPr lang="uk-UA" i="1" dirty="0" smtClean="0"/>
              <a:t>ширину</a:t>
            </a:r>
            <a:r>
              <a:rPr lang="uk-UA" dirty="0" smtClean="0"/>
              <a:t> </a:t>
            </a:r>
            <a:r>
              <a:rPr lang="uk-UA" dirty="0"/>
              <a:t>або </a:t>
            </a:r>
            <a:r>
              <a:rPr lang="en-US" dirty="0"/>
              <a:t>BFS</a:t>
            </a:r>
            <a:r>
              <a:rPr lang="uk-UA" dirty="0" err="1" smtClean="0"/>
              <a:t>-методом</a:t>
            </a:r>
            <a:r>
              <a:rPr lang="uk-UA" dirty="0" smtClean="0"/>
              <a:t> </a:t>
            </a:r>
            <a:r>
              <a:rPr lang="uk-UA" dirty="0"/>
              <a:t>від англійського </a:t>
            </a:r>
            <a:r>
              <a:rPr lang="en-US" dirty="0"/>
              <a:t>Breadth First </a:t>
            </a:r>
            <a:r>
              <a:rPr lang="en-US" dirty="0" smtClean="0"/>
              <a:t>Search</a:t>
            </a:r>
            <a:r>
              <a:rPr lang="uk-UA" dirty="0" smtClean="0"/>
              <a:t>.</a:t>
            </a:r>
          </a:p>
          <a:p>
            <a:pPr marL="82296" indent="0" algn="just">
              <a:buNone/>
            </a:pPr>
            <a:r>
              <a:rPr lang="uk-UA" dirty="0"/>
              <a:t>У процесі пошуку вершинам надають номери </a:t>
            </a:r>
            <a:r>
              <a:rPr lang="uk-UA" dirty="0" smtClean="0"/>
              <a:t>(</a:t>
            </a:r>
            <a:r>
              <a:rPr lang="en-US" dirty="0"/>
              <a:t>BFS </a:t>
            </a:r>
            <a:r>
              <a:rPr lang="uk-UA" dirty="0" err="1" smtClean="0"/>
              <a:t>-</a:t>
            </a:r>
            <a:r>
              <a:rPr lang="uk-UA" dirty="0" err="1"/>
              <a:t>номери</a:t>
            </a:r>
            <a:r>
              <a:rPr lang="uk-UA" dirty="0"/>
              <a:t>), які для вершини </a:t>
            </a:r>
            <a:r>
              <a:rPr lang="uk-UA" i="1" dirty="0"/>
              <a:t>х</a:t>
            </a:r>
            <a:r>
              <a:rPr lang="uk-UA" dirty="0"/>
              <a:t> позначають </a:t>
            </a:r>
            <a:r>
              <a:rPr lang="en-US" dirty="0"/>
              <a:t>BFS</a:t>
            </a:r>
            <a:r>
              <a:rPr lang="uk-UA" dirty="0" smtClean="0"/>
              <a:t>(</a:t>
            </a:r>
            <a:r>
              <a:rPr lang="en-US" dirty="0"/>
              <a:t>x)</a:t>
            </a:r>
            <a:r>
              <a:rPr lang="uk-UA" dirty="0"/>
              <a:t>. Пошук </a:t>
            </a:r>
            <a:r>
              <a:rPr lang="uk-UA"/>
              <a:t>в </a:t>
            </a:r>
            <a:r>
              <a:rPr lang="uk-UA" smtClean="0"/>
              <a:t>ширину </a:t>
            </a:r>
            <a:r>
              <a:rPr lang="uk-UA" dirty="0"/>
              <a:t>використовує для збереження множин структуру </a:t>
            </a:r>
            <a:r>
              <a:rPr lang="uk-UA"/>
              <a:t>даних </a:t>
            </a:r>
            <a:r>
              <a:rPr lang="uk-UA" smtClean="0"/>
              <a:t>- черга</a:t>
            </a:r>
            <a:r>
              <a:rPr lang="uk-UA" dirty="0" smtClean="0"/>
              <a:t>. </a:t>
            </a:r>
            <a:endParaRPr lang="uk-UA" dirty="0"/>
          </a:p>
          <a:p>
            <a:pPr marL="82296" indent="0" algn="just">
              <a:buNone/>
            </a:pPr>
            <a:r>
              <a:rPr lang="uk-UA" dirty="0"/>
              <a:t>Для того, щоб результат виконання алгоритму був однозначним, вершини суміжні з вершиною х</a:t>
            </a:r>
            <a:r>
              <a:rPr lang="uk-UA" dirty="0" smtClean="0"/>
              <a:t>, </a:t>
            </a:r>
            <a:r>
              <a:rPr lang="uk-UA" dirty="0"/>
              <a:t>аналізуємо за зростанням їхніх порядкових номерів (або в алфавітному порядку). </a:t>
            </a:r>
            <a:endParaRPr lang="uk-UA" dirty="0" smtClean="0"/>
          </a:p>
          <a:p>
            <a:pPr marL="82296" indent="0" algn="just">
              <a:buNone/>
            </a:pPr>
            <a:r>
              <a:rPr lang="uk-UA" dirty="0" smtClean="0"/>
              <a:t>Динаміку </a:t>
            </a:r>
            <a:r>
              <a:rPr lang="uk-UA" dirty="0"/>
              <a:t>роботи алгоритму </a:t>
            </a:r>
            <a:r>
              <a:rPr lang="uk-UA" dirty="0" smtClean="0"/>
              <a:t>відображаємо </a:t>
            </a:r>
            <a:r>
              <a:rPr lang="uk-UA" i="1" dirty="0" smtClean="0"/>
              <a:t>протоколом </a:t>
            </a:r>
            <a:r>
              <a:rPr lang="uk-UA" i="1" dirty="0"/>
              <a:t>обходу графа пошуком в </a:t>
            </a:r>
            <a:r>
              <a:rPr lang="uk-UA" i="1" dirty="0" smtClean="0"/>
              <a:t>ширину</a:t>
            </a:r>
            <a:r>
              <a:rPr lang="uk-UA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193757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7430"/>
            <a:ext cx="8388424" cy="685266"/>
          </a:xfrm>
        </p:spPr>
        <p:txBody>
          <a:bodyPr>
            <a:normAutofit/>
          </a:bodyPr>
          <a:lstStyle/>
          <a:p>
            <a:r>
              <a:rPr lang="uk-UA" sz="3200" dirty="0"/>
              <a:t>Алгоритм пошуку </a:t>
            </a:r>
            <a:r>
              <a:rPr lang="uk-UA" sz="3200" dirty="0" err="1"/>
              <a:t>остовного</a:t>
            </a:r>
            <a:r>
              <a:rPr lang="uk-UA" sz="3200" dirty="0"/>
              <a:t> дерева в </a:t>
            </a:r>
            <a:r>
              <a:rPr lang="uk-UA" sz="3200" dirty="0" smtClean="0"/>
              <a:t>ширину</a:t>
            </a:r>
            <a:endParaRPr lang="uk-UA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971600" y="764704"/>
                <a:ext cx="8172400" cy="5976664"/>
              </a:xfrm>
            </p:spPr>
            <p:txBody>
              <a:bodyPr>
                <a:normAutofit fontScale="85000" lnSpcReduction="10000"/>
              </a:bodyPr>
              <a:lstStyle/>
              <a:p>
                <a:pPr algn="just"/>
                <a:r>
                  <a:rPr lang="uk-UA" dirty="0"/>
                  <a:t>Крок 1. Почати з довільної вершини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uk-UA" dirty="0"/>
                  <a:t>. Покласти </a:t>
                </a:r>
                <a:r>
                  <a:rPr lang="en-US" dirty="0"/>
                  <a:t>BFS</a:t>
                </a:r>
                <a:r>
                  <a:rPr lang="uk-UA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uk-UA" dirty="0" smtClean="0"/>
                  <a:t>)=</a:t>
                </a:r>
                <a:r>
                  <a:rPr lang="uk-UA" dirty="0"/>
                  <a:t> 1</a:t>
                </a:r>
                <a:r>
                  <a:rPr lang="uk-UA" dirty="0" smtClean="0"/>
                  <a:t>. </a:t>
                </a:r>
                <a:r>
                  <a:rPr lang="uk-UA" dirty="0"/>
                  <a:t>Включити вершину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uk-UA" dirty="0">
                    <a:cs typeface="Times New Roman" panose="02020603050405020304" pitchFamily="18" charset="0"/>
                  </a:rPr>
                  <a:t> </a:t>
                </a:r>
                <a:r>
                  <a:rPr lang="uk-UA" dirty="0"/>
                  <a:t>у чергу.</a:t>
                </a:r>
              </a:p>
              <a:p>
                <a:pPr algn="just"/>
                <a:r>
                  <a:rPr lang="uk-UA" dirty="0"/>
                  <a:t>Крок 2. Розглянути вершину, яка знаходиться на початку черги: нехай це буде вершина </a:t>
                </a:r>
                <a:r>
                  <a:rPr lang="en-US" i="1" dirty="0">
                    <a:solidFill>
                      <a:srgbClr val="0070C0"/>
                    </a:solidFill>
                  </a:rPr>
                  <a:t>x</a:t>
                </a:r>
                <a:r>
                  <a:rPr lang="uk-UA" dirty="0" smtClean="0"/>
                  <a:t>. </a:t>
                </a:r>
                <a:r>
                  <a:rPr lang="uk-UA" dirty="0"/>
                  <a:t>Якщо для всіх вершин, суміжних з вершиною </a:t>
                </a:r>
                <a:r>
                  <a:rPr lang="en-US" i="1" dirty="0" smtClean="0">
                    <a:solidFill>
                      <a:srgbClr val="0070C0"/>
                    </a:solidFill>
                  </a:rPr>
                  <a:t>x</a:t>
                </a:r>
                <a:r>
                  <a:rPr lang="uk-UA" dirty="0" smtClean="0"/>
                  <a:t>, </a:t>
                </a:r>
                <a:r>
                  <a:rPr lang="uk-UA" dirty="0"/>
                  <a:t>вже визначені </a:t>
                </a:r>
                <a:r>
                  <a:rPr lang="en-US" dirty="0"/>
                  <a:t>BFS</a:t>
                </a:r>
                <a:r>
                  <a:rPr lang="uk-UA" dirty="0" err="1"/>
                  <a:t>-номери</a:t>
                </a:r>
                <a:r>
                  <a:rPr lang="uk-UA" dirty="0"/>
                  <a:t>, то перейти до кроку 4, інакше – до кроку 3.</a:t>
                </a:r>
              </a:p>
              <a:p>
                <a:pPr algn="just"/>
                <a:r>
                  <a:rPr lang="uk-UA" dirty="0"/>
                  <a:t>Крок 3. Нехай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uk-UA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  <m:r>
                          <a:rPr lang="en-US" i="1">
                            <a:latin typeface="Cambria Math"/>
                          </a:rPr>
                          <m:t>,</m:t>
                        </m:r>
                        <m:r>
                          <a:rPr lang="en-US" i="1">
                            <a:latin typeface="Cambria Math"/>
                          </a:rPr>
                          <m:t>𝑦</m:t>
                        </m:r>
                      </m:e>
                    </m:d>
                  </m:oMath>
                </a14:m>
                <a:r>
                  <a:rPr lang="uk-UA" dirty="0"/>
                  <a:t> – ребро, в якому номер </a:t>
                </a:r>
                <a:r>
                  <a:rPr lang="en-US" dirty="0"/>
                  <a:t>BFS</a:t>
                </a:r>
                <a:r>
                  <a:rPr lang="uk-UA" dirty="0" smtClean="0"/>
                  <a:t>(</a:t>
                </a:r>
                <a:r>
                  <a:rPr lang="en-US" dirty="0" smtClean="0"/>
                  <a:t>y</a:t>
                </a:r>
                <a:r>
                  <a:rPr lang="uk-UA" dirty="0" smtClean="0"/>
                  <a:t>) </a:t>
                </a:r>
                <a:r>
                  <a:rPr lang="uk-UA" dirty="0"/>
                  <a:t>не визначений. Позначити це ребро потовщеною суцільною лінією, визначити </a:t>
                </a:r>
                <a:r>
                  <a:rPr lang="en-US" dirty="0"/>
                  <a:t>BFS</a:t>
                </a:r>
                <a:r>
                  <a:rPr lang="uk-UA" dirty="0" smtClean="0"/>
                  <a:t>(</a:t>
                </a:r>
                <a:r>
                  <a:rPr lang="en-US" dirty="0" smtClean="0"/>
                  <a:t>y</a:t>
                </a:r>
                <a:r>
                  <a:rPr lang="uk-UA" dirty="0" smtClean="0"/>
                  <a:t>) </a:t>
                </a:r>
                <a:r>
                  <a:rPr lang="uk-UA" dirty="0"/>
                  <a:t>як черговий </a:t>
                </a:r>
                <a:r>
                  <a:rPr lang="en-US" dirty="0"/>
                  <a:t>BFS</a:t>
                </a:r>
                <a:r>
                  <a:rPr lang="uk-UA" dirty="0" err="1"/>
                  <a:t>-номер</a:t>
                </a:r>
                <a:r>
                  <a:rPr lang="uk-UA" dirty="0"/>
                  <a:t>, включити вершину  до черги й перейти до кроку 2.</a:t>
                </a:r>
              </a:p>
              <a:p>
                <a:pPr algn="just"/>
                <a:r>
                  <a:rPr lang="uk-UA" dirty="0"/>
                  <a:t>Крок 4. Виключити вершину </a:t>
                </a:r>
                <a:r>
                  <a:rPr lang="en-US" i="1" dirty="0" smtClean="0">
                    <a:solidFill>
                      <a:srgbClr val="0070C0"/>
                    </a:solidFill>
                  </a:rPr>
                  <a:t>x</a:t>
                </a:r>
                <a:r>
                  <a:rPr lang="uk-UA" dirty="0" smtClean="0"/>
                  <a:t>: </a:t>
                </a:r>
                <a:r>
                  <a:rPr lang="uk-UA" dirty="0"/>
                  <a:t>з черги. Якщо черга порожня, то зупинитись, інакше – перейти до кроку 2.</a:t>
                </a:r>
              </a:p>
              <a:p>
                <a:pPr marL="82296" indent="0">
                  <a:buNone/>
                </a:pPr>
                <a:endParaRPr lang="uk-UA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71600" y="764704"/>
                <a:ext cx="8172400" cy="5976664"/>
              </a:xfrm>
              <a:blipFill rotWithShape="1">
                <a:blip r:embed="rId2"/>
                <a:stretch>
                  <a:fillRect t="-1529" r="-1417" b="-917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733805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7676"/>
            <a:ext cx="7498080" cy="4800600"/>
          </a:xfrm>
        </p:spPr>
        <p:txBody>
          <a:bodyPr/>
          <a:lstStyle/>
          <a:p>
            <a:pPr marL="82296" indent="0">
              <a:buNone/>
            </a:pPr>
            <a:r>
              <a:rPr lang="uk-UA" i="1" dirty="0" smtClean="0"/>
              <a:t>Приклад</a:t>
            </a:r>
            <a:r>
              <a:rPr lang="uk-UA" dirty="0" smtClean="0"/>
              <a:t>.</a:t>
            </a:r>
            <a:r>
              <a:rPr lang="en-US" dirty="0" smtClean="0"/>
              <a:t>				</a:t>
            </a:r>
            <a:r>
              <a:rPr lang="uk-UA" sz="2800" dirty="0" smtClean="0"/>
              <a:t>Протокол</a:t>
            </a:r>
            <a:endParaRPr lang="uk-UA" sz="2800" dirty="0"/>
          </a:p>
        </p:txBody>
      </p:sp>
      <p:grpSp>
        <p:nvGrpSpPr>
          <p:cNvPr id="46" name="Группа 45"/>
          <p:cNvGrpSpPr/>
          <p:nvPr/>
        </p:nvGrpSpPr>
        <p:grpSpPr>
          <a:xfrm>
            <a:off x="920919" y="315418"/>
            <a:ext cx="3699367" cy="2754164"/>
            <a:chOff x="1448697" y="301149"/>
            <a:chExt cx="3699367" cy="2754164"/>
          </a:xfrm>
        </p:grpSpPr>
        <p:sp>
          <p:nvSpPr>
            <p:cNvPr id="4" name="Овал 3"/>
            <p:cNvSpPr/>
            <p:nvPr/>
          </p:nvSpPr>
          <p:spPr>
            <a:xfrm>
              <a:off x="1970755" y="836712"/>
              <a:ext cx="252028" cy="25202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" name="Овал 4"/>
            <p:cNvSpPr/>
            <p:nvPr/>
          </p:nvSpPr>
          <p:spPr>
            <a:xfrm>
              <a:off x="3268815" y="835714"/>
              <a:ext cx="252028" cy="253026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" name="Овал 6"/>
            <p:cNvSpPr/>
            <p:nvPr/>
          </p:nvSpPr>
          <p:spPr>
            <a:xfrm>
              <a:off x="1970755" y="1700808"/>
              <a:ext cx="252028" cy="25202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" name="Овал 7"/>
            <p:cNvSpPr/>
            <p:nvPr/>
          </p:nvSpPr>
          <p:spPr>
            <a:xfrm>
              <a:off x="3268815" y="1700808"/>
              <a:ext cx="252028" cy="25202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" name="Овал 8"/>
            <p:cNvSpPr/>
            <p:nvPr/>
          </p:nvSpPr>
          <p:spPr>
            <a:xfrm>
              <a:off x="3268815" y="2636912"/>
              <a:ext cx="252028" cy="25202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" name="Овал 9"/>
            <p:cNvSpPr/>
            <p:nvPr/>
          </p:nvSpPr>
          <p:spPr>
            <a:xfrm>
              <a:off x="4572000" y="1700808"/>
              <a:ext cx="252028" cy="25202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1970755" y="2693547"/>
              <a:ext cx="252028" cy="25202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13" name="Прямая соединительная линия 12"/>
            <p:cNvCxnSpPr>
              <a:stCxn id="4" idx="4"/>
              <a:endCxn id="7" idx="0"/>
            </p:cNvCxnSpPr>
            <p:nvPr/>
          </p:nvCxnSpPr>
          <p:spPr>
            <a:xfrm>
              <a:off x="2096769" y="1088740"/>
              <a:ext cx="0" cy="6120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>
              <a:stCxn id="4" idx="6"/>
              <a:endCxn id="5" idx="2"/>
            </p:cNvCxnSpPr>
            <p:nvPr/>
          </p:nvCxnSpPr>
          <p:spPr>
            <a:xfrm flipV="1">
              <a:off x="2222783" y="962227"/>
              <a:ext cx="1046032" cy="49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>
              <a:stCxn id="4" idx="5"/>
              <a:endCxn id="8" idx="1"/>
            </p:cNvCxnSpPr>
            <p:nvPr/>
          </p:nvCxnSpPr>
          <p:spPr>
            <a:xfrm>
              <a:off x="2185874" y="1051831"/>
              <a:ext cx="1119850" cy="6858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>
              <a:stCxn id="5" idx="4"/>
              <a:endCxn id="8" idx="0"/>
            </p:cNvCxnSpPr>
            <p:nvPr/>
          </p:nvCxnSpPr>
          <p:spPr>
            <a:xfrm>
              <a:off x="3394829" y="1088740"/>
              <a:ext cx="0" cy="6120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>
              <a:stCxn id="10" idx="4"/>
              <a:endCxn id="9" idx="7"/>
            </p:cNvCxnSpPr>
            <p:nvPr/>
          </p:nvCxnSpPr>
          <p:spPr>
            <a:xfrm flipH="1">
              <a:off x="3483934" y="1952836"/>
              <a:ext cx="1214080" cy="7209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>
              <a:stCxn id="8" idx="6"/>
              <a:endCxn id="10" idx="2"/>
            </p:cNvCxnSpPr>
            <p:nvPr/>
          </p:nvCxnSpPr>
          <p:spPr>
            <a:xfrm>
              <a:off x="3520843" y="1826822"/>
              <a:ext cx="105115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>
              <a:stCxn id="8" idx="3"/>
              <a:endCxn id="9" idx="1"/>
            </p:cNvCxnSpPr>
            <p:nvPr/>
          </p:nvCxnSpPr>
          <p:spPr>
            <a:xfrm>
              <a:off x="3305724" y="1915927"/>
              <a:ext cx="0" cy="7578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>
              <a:stCxn id="7" idx="4"/>
              <a:endCxn id="11" idx="0"/>
            </p:cNvCxnSpPr>
            <p:nvPr/>
          </p:nvCxnSpPr>
          <p:spPr>
            <a:xfrm>
              <a:off x="2096769" y="1952836"/>
              <a:ext cx="0" cy="74071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>
              <a:stCxn id="8" idx="3"/>
              <a:endCxn id="11" idx="7"/>
            </p:cNvCxnSpPr>
            <p:nvPr/>
          </p:nvCxnSpPr>
          <p:spPr>
            <a:xfrm flipH="1">
              <a:off x="2185874" y="1915927"/>
              <a:ext cx="1119850" cy="81452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>
              <a:stCxn id="7" idx="6"/>
              <a:endCxn id="8" idx="2"/>
            </p:cNvCxnSpPr>
            <p:nvPr/>
          </p:nvCxnSpPr>
          <p:spPr>
            <a:xfrm>
              <a:off x="2222783" y="1826822"/>
              <a:ext cx="104603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1492802" y="1534434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a</a:t>
              </a:r>
              <a:endParaRPr lang="uk-UA" sz="3200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534614" y="567874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b</a:t>
              </a:r>
              <a:endParaRPr lang="uk-UA" sz="3200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448697" y="2470538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c</a:t>
              </a:r>
              <a:endParaRPr lang="uk-UA" sz="3200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070793" y="1242047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d</a:t>
              </a:r>
              <a:endParaRPr lang="uk-UA" sz="3200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070793" y="301149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e</a:t>
              </a:r>
              <a:endParaRPr lang="uk-UA" sz="3200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499992" y="1152942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f</a:t>
              </a:r>
              <a:endParaRPr lang="uk-UA" sz="3200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944779" y="2470538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g</a:t>
              </a:r>
              <a:endParaRPr lang="uk-UA" sz="3200" dirty="0"/>
            </a:p>
          </p:txBody>
        </p:sp>
      </p:grpSp>
      <p:graphicFrame>
        <p:nvGraphicFramePr>
          <p:cNvPr id="45" name="Таблица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1853065"/>
              </p:ext>
            </p:extLst>
          </p:nvPr>
        </p:nvGraphicFramePr>
        <p:xfrm>
          <a:off x="4308155" y="531272"/>
          <a:ext cx="4728340" cy="60408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9008"/>
                <a:gridCol w="1703219"/>
                <a:gridCol w="1576113"/>
              </a:tblGrid>
              <a:tr h="493513">
                <a:tc>
                  <a:txBody>
                    <a:bodyPr/>
                    <a:lstStyle/>
                    <a:p>
                      <a:pPr algn="ctr"/>
                      <a:r>
                        <a:rPr lang="uk-UA" sz="2000" dirty="0" smtClean="0"/>
                        <a:t>Вершина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BFS</a:t>
                      </a:r>
                      <a:r>
                        <a:rPr kumimoji="0" lang="uk-UA" sz="20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-номер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Вміст черги</a:t>
                      </a:r>
                      <a:endParaRPr lang="uk-UA" sz="2000" dirty="0"/>
                    </a:p>
                  </a:txBody>
                  <a:tcPr/>
                </a:tc>
              </a:tr>
              <a:tr h="30819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</a:t>
                      </a:r>
                      <a:endParaRPr lang="uk-UA" sz="2000" dirty="0"/>
                    </a:p>
                  </a:txBody>
                  <a:tcPr/>
                </a:tc>
              </a:tr>
              <a:tr h="30819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ba</a:t>
                      </a:r>
                      <a:endParaRPr lang="uk-UA" sz="2000" dirty="0"/>
                    </a:p>
                  </a:txBody>
                  <a:tcPr/>
                </a:tc>
              </a:tr>
              <a:tr h="30819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d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3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bad</a:t>
                      </a:r>
                      <a:endParaRPr lang="uk-UA" sz="2000" dirty="0"/>
                    </a:p>
                  </a:txBody>
                  <a:tcPr/>
                </a:tc>
              </a:tr>
              <a:tr h="30819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4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bade</a:t>
                      </a:r>
                      <a:endParaRPr lang="uk-UA" sz="2000" dirty="0"/>
                    </a:p>
                  </a:txBody>
                  <a:tcPr/>
                </a:tc>
              </a:tr>
              <a:tr h="30819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-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-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ade</a:t>
                      </a:r>
                      <a:endParaRPr lang="uk-UA" sz="2000" dirty="0"/>
                    </a:p>
                  </a:txBody>
                  <a:tcPr/>
                </a:tc>
              </a:tr>
              <a:tr h="30819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5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adec</a:t>
                      </a:r>
                      <a:endParaRPr lang="uk-UA" sz="2000" dirty="0"/>
                    </a:p>
                  </a:txBody>
                  <a:tcPr/>
                </a:tc>
              </a:tr>
              <a:tr h="30819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-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-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dec</a:t>
                      </a:r>
                      <a:endParaRPr lang="uk-UA" sz="2000" dirty="0"/>
                    </a:p>
                  </a:txBody>
                  <a:tcPr/>
                </a:tc>
              </a:tr>
              <a:tr h="30819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f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6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decf</a:t>
                      </a:r>
                      <a:endParaRPr lang="uk-UA" sz="2000" dirty="0"/>
                    </a:p>
                  </a:txBody>
                  <a:tcPr/>
                </a:tc>
              </a:tr>
              <a:tr h="30819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g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7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 smtClean="0"/>
                        <a:t>decfg</a:t>
                      </a:r>
                      <a:endParaRPr lang="uk-UA" sz="2000" dirty="0"/>
                    </a:p>
                  </a:txBody>
                  <a:tcPr/>
                </a:tc>
              </a:tr>
              <a:tr h="30819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-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-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 smtClean="0"/>
                        <a:t>ecfg</a:t>
                      </a:r>
                      <a:endParaRPr lang="uk-UA" sz="2000" dirty="0" smtClean="0"/>
                    </a:p>
                  </a:txBody>
                  <a:tcPr/>
                </a:tc>
              </a:tr>
              <a:tr h="30819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-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-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 smtClean="0"/>
                        <a:t>cfg</a:t>
                      </a:r>
                      <a:endParaRPr lang="uk-UA" sz="2000" dirty="0" smtClean="0"/>
                    </a:p>
                  </a:txBody>
                  <a:tcPr/>
                </a:tc>
              </a:tr>
              <a:tr h="30819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-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-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 smtClean="0"/>
                        <a:t>fg</a:t>
                      </a:r>
                      <a:endParaRPr lang="uk-UA" sz="2000" dirty="0" smtClean="0"/>
                    </a:p>
                  </a:txBody>
                  <a:tcPr/>
                </a:tc>
              </a:tr>
              <a:tr h="30819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-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-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g</a:t>
                      </a:r>
                      <a:endParaRPr lang="uk-UA" sz="2000" dirty="0" smtClean="0"/>
                    </a:p>
                  </a:txBody>
                  <a:tcPr/>
                </a:tc>
              </a:tr>
              <a:tr h="30819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-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-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000" dirty="0" smtClean="0">
                          <a:sym typeface="Symbol"/>
                        </a:rPr>
                        <a:t></a:t>
                      </a:r>
                      <a:endParaRPr lang="uk-UA" sz="2000" dirty="0" smtClean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47" name="Группа 46"/>
          <p:cNvGrpSpPr/>
          <p:nvPr/>
        </p:nvGrpSpPr>
        <p:grpSpPr>
          <a:xfrm>
            <a:off x="932824" y="3284984"/>
            <a:ext cx="3699367" cy="2754164"/>
            <a:chOff x="1448697" y="301149"/>
            <a:chExt cx="3699367" cy="2754164"/>
          </a:xfrm>
        </p:grpSpPr>
        <p:sp>
          <p:nvSpPr>
            <p:cNvPr id="48" name="Овал 47"/>
            <p:cNvSpPr/>
            <p:nvPr/>
          </p:nvSpPr>
          <p:spPr>
            <a:xfrm>
              <a:off x="1970755" y="836712"/>
              <a:ext cx="252028" cy="25202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9" name="Овал 48"/>
            <p:cNvSpPr/>
            <p:nvPr/>
          </p:nvSpPr>
          <p:spPr>
            <a:xfrm>
              <a:off x="3268815" y="835714"/>
              <a:ext cx="252028" cy="253026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1970755" y="1700808"/>
              <a:ext cx="252028" cy="25202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3268815" y="1700808"/>
              <a:ext cx="252028" cy="25202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2" name="Овал 51"/>
            <p:cNvSpPr/>
            <p:nvPr/>
          </p:nvSpPr>
          <p:spPr>
            <a:xfrm>
              <a:off x="3268815" y="2636912"/>
              <a:ext cx="252028" cy="25202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3" name="Овал 52"/>
            <p:cNvSpPr/>
            <p:nvPr/>
          </p:nvSpPr>
          <p:spPr>
            <a:xfrm>
              <a:off x="4572000" y="1700808"/>
              <a:ext cx="252028" cy="25202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4" name="Овал 53"/>
            <p:cNvSpPr/>
            <p:nvPr/>
          </p:nvSpPr>
          <p:spPr>
            <a:xfrm>
              <a:off x="1970755" y="2693547"/>
              <a:ext cx="252028" cy="25202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55" name="Прямая соединительная линия 54"/>
            <p:cNvCxnSpPr>
              <a:stCxn id="48" idx="4"/>
              <a:endCxn id="50" idx="0"/>
            </p:cNvCxnSpPr>
            <p:nvPr/>
          </p:nvCxnSpPr>
          <p:spPr>
            <a:xfrm>
              <a:off x="2096769" y="1088740"/>
              <a:ext cx="0" cy="612068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Прямая соединительная линия 55"/>
            <p:cNvCxnSpPr>
              <a:stCxn id="48" idx="6"/>
              <a:endCxn id="49" idx="2"/>
            </p:cNvCxnSpPr>
            <p:nvPr/>
          </p:nvCxnSpPr>
          <p:spPr>
            <a:xfrm flipV="1">
              <a:off x="2222783" y="962227"/>
              <a:ext cx="1046032" cy="499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Прямая соединительная линия 56"/>
            <p:cNvCxnSpPr>
              <a:stCxn id="48" idx="5"/>
              <a:endCxn id="51" idx="1"/>
            </p:cNvCxnSpPr>
            <p:nvPr/>
          </p:nvCxnSpPr>
          <p:spPr>
            <a:xfrm>
              <a:off x="2185874" y="1051831"/>
              <a:ext cx="1119850" cy="685886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Прямая соединительная линия 57"/>
            <p:cNvCxnSpPr>
              <a:stCxn id="49" idx="4"/>
              <a:endCxn id="51" idx="0"/>
            </p:cNvCxnSpPr>
            <p:nvPr/>
          </p:nvCxnSpPr>
          <p:spPr>
            <a:xfrm>
              <a:off x="3394829" y="1088740"/>
              <a:ext cx="0" cy="612068"/>
            </a:xfrm>
            <a:prstGeom prst="line">
              <a:avLst/>
            </a:prstGeom>
            <a:ln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Прямая соединительная линия 58"/>
            <p:cNvCxnSpPr>
              <a:stCxn id="53" idx="4"/>
              <a:endCxn id="52" idx="7"/>
            </p:cNvCxnSpPr>
            <p:nvPr/>
          </p:nvCxnSpPr>
          <p:spPr>
            <a:xfrm flipH="1">
              <a:off x="3483934" y="1952836"/>
              <a:ext cx="1214080" cy="720985"/>
            </a:xfrm>
            <a:prstGeom prst="line">
              <a:avLst/>
            </a:prstGeom>
            <a:ln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Прямая соединительная линия 59"/>
            <p:cNvCxnSpPr>
              <a:stCxn id="51" idx="6"/>
              <a:endCxn id="53" idx="2"/>
            </p:cNvCxnSpPr>
            <p:nvPr/>
          </p:nvCxnSpPr>
          <p:spPr>
            <a:xfrm>
              <a:off x="3520843" y="1826822"/>
              <a:ext cx="1051157" cy="0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Прямая соединительная линия 60"/>
            <p:cNvCxnSpPr>
              <a:stCxn id="51" idx="4"/>
            </p:cNvCxnSpPr>
            <p:nvPr/>
          </p:nvCxnSpPr>
          <p:spPr>
            <a:xfrm>
              <a:off x="3394829" y="1952836"/>
              <a:ext cx="0" cy="684076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2" name="Прямая соединительная линия 61"/>
            <p:cNvCxnSpPr>
              <a:stCxn id="50" idx="4"/>
              <a:endCxn id="54" idx="0"/>
            </p:cNvCxnSpPr>
            <p:nvPr/>
          </p:nvCxnSpPr>
          <p:spPr>
            <a:xfrm>
              <a:off x="2096769" y="1952836"/>
              <a:ext cx="0" cy="740711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Прямая соединительная линия 62"/>
            <p:cNvCxnSpPr>
              <a:stCxn id="51" idx="3"/>
              <a:endCxn id="54" idx="7"/>
            </p:cNvCxnSpPr>
            <p:nvPr/>
          </p:nvCxnSpPr>
          <p:spPr>
            <a:xfrm flipH="1">
              <a:off x="2185874" y="1915927"/>
              <a:ext cx="1119850" cy="814529"/>
            </a:xfrm>
            <a:prstGeom prst="line">
              <a:avLst/>
            </a:prstGeom>
            <a:ln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Прямая соединительная линия 63"/>
            <p:cNvCxnSpPr>
              <a:stCxn id="50" idx="6"/>
              <a:endCxn id="51" idx="2"/>
            </p:cNvCxnSpPr>
            <p:nvPr/>
          </p:nvCxnSpPr>
          <p:spPr>
            <a:xfrm>
              <a:off x="2222783" y="1826822"/>
              <a:ext cx="1046032" cy="0"/>
            </a:xfrm>
            <a:prstGeom prst="line">
              <a:avLst/>
            </a:prstGeom>
            <a:ln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/>
            <p:nvPr/>
          </p:nvSpPr>
          <p:spPr>
            <a:xfrm>
              <a:off x="1492802" y="1534434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a</a:t>
              </a:r>
              <a:endParaRPr lang="uk-UA" sz="3200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1534614" y="567874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b</a:t>
              </a:r>
              <a:endParaRPr lang="uk-UA" sz="3200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448697" y="2470538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c</a:t>
              </a:r>
              <a:endParaRPr lang="uk-UA" sz="3200" dirty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3070793" y="1242047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d</a:t>
              </a:r>
              <a:endParaRPr lang="uk-UA" sz="3200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3070793" y="301149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e</a:t>
              </a:r>
              <a:endParaRPr lang="uk-UA" sz="3200" dirty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499992" y="1152942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f</a:t>
              </a:r>
              <a:endParaRPr lang="uk-UA" sz="3200" dirty="0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2944779" y="2470538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g</a:t>
              </a:r>
              <a:endParaRPr lang="uk-UA" sz="3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1245133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88640"/>
            <a:ext cx="7920880" cy="4800600"/>
          </a:xfrm>
        </p:spPr>
        <p:txBody>
          <a:bodyPr/>
          <a:lstStyle/>
          <a:p>
            <a:pPr marL="82296" indent="0" algn="just">
              <a:buNone/>
            </a:pPr>
            <a:r>
              <a:rPr lang="uk-UA" dirty="0"/>
              <a:t>Обчислювальна складність обох алгоритмів обходу однакова й у випадку зображення графа списками суміжності складає </a:t>
            </a:r>
            <a:r>
              <a:rPr lang="en-US" dirty="0" smtClean="0"/>
              <a:t>O(|V|+|E|)</a:t>
            </a:r>
            <a:r>
              <a:rPr lang="uk-UA" dirty="0" smtClean="0"/>
              <a:t>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142374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uk-UA" b="1" i="1" dirty="0" smtClean="0"/>
              <a:t>§1. Графи.</a:t>
            </a:r>
            <a:r>
              <a:rPr lang="uk-UA" dirty="0" smtClean="0"/>
              <a:t> </a:t>
            </a:r>
            <a:r>
              <a:rPr lang="uk-UA" b="1" i="1" dirty="0" smtClean="0"/>
              <a:t>Основні поняття і визначення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071546"/>
            <a:ext cx="8143900" cy="113331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uk-UA" b="1" i="1" dirty="0"/>
              <a:t>Граф </a:t>
            </a:r>
            <a:r>
              <a:rPr lang="uk-UA" dirty="0"/>
              <a:t>G=(V,E</a:t>
            </a:r>
            <a:r>
              <a:rPr lang="uk-UA" dirty="0" smtClean="0"/>
              <a:t>) – це сукупність </a:t>
            </a:r>
            <a:r>
              <a:rPr lang="uk-UA" dirty="0" err="1" smtClean="0"/>
              <a:t>непорожньої</a:t>
            </a:r>
            <a:r>
              <a:rPr lang="uk-UA" dirty="0" smtClean="0"/>
              <a:t> множини </a:t>
            </a:r>
            <a:r>
              <a:rPr lang="uk-UA" i="1" dirty="0" smtClean="0"/>
              <a:t>вершин</a:t>
            </a:r>
            <a:r>
              <a:rPr lang="uk-UA" dirty="0" smtClean="0"/>
              <a:t> </a:t>
            </a:r>
            <a:r>
              <a:rPr lang="uk-UA" dirty="0"/>
              <a:t>V </a:t>
            </a:r>
            <a:r>
              <a:rPr lang="uk-UA" dirty="0" smtClean="0"/>
              <a:t>та </a:t>
            </a:r>
            <a:r>
              <a:rPr lang="uk-UA" dirty="0"/>
              <a:t>множини </a:t>
            </a:r>
            <a:r>
              <a:rPr lang="uk-UA" i="1" dirty="0" smtClean="0"/>
              <a:t>ребер </a:t>
            </a:r>
            <a:r>
              <a:rPr lang="uk-UA" dirty="0" smtClean="0"/>
              <a:t>E. </a:t>
            </a:r>
          </a:p>
          <a:p>
            <a:pPr>
              <a:buNone/>
            </a:pPr>
            <a:endParaRPr lang="uk-UA" dirty="0"/>
          </a:p>
        </p:txBody>
      </p:sp>
      <p:sp>
        <p:nvSpPr>
          <p:cNvPr id="20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221" y="2124617"/>
            <a:ext cx="2481676" cy="656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115616" y="2690336"/>
            <a:ext cx="79208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b="1" i="1" dirty="0" smtClean="0"/>
              <a:t>Орієнтований граф (</a:t>
            </a:r>
            <a:r>
              <a:rPr lang="uk-UA" sz="3200" b="1" i="1" dirty="0" err="1" smtClean="0"/>
              <a:t>орграф</a:t>
            </a:r>
            <a:r>
              <a:rPr lang="uk-UA" sz="3200" b="1" i="1" dirty="0" smtClean="0"/>
              <a:t>) </a:t>
            </a:r>
            <a:r>
              <a:rPr lang="uk-UA" sz="3200" dirty="0" smtClean="0"/>
              <a:t>- це граф, ребра якого мають напрям. </a:t>
            </a:r>
          </a:p>
          <a:p>
            <a:pPr algn="just"/>
            <a:r>
              <a:rPr lang="uk-UA" sz="3200" dirty="0" smtClean="0"/>
              <a:t>Ребра </a:t>
            </a:r>
            <a:r>
              <a:rPr lang="uk-UA" sz="3200" dirty="0" err="1"/>
              <a:t>орграфа</a:t>
            </a:r>
            <a:r>
              <a:rPr lang="uk-UA" sz="3200" dirty="0"/>
              <a:t> називаються </a:t>
            </a:r>
            <a:r>
              <a:rPr lang="uk-UA" sz="3200" b="1" i="1" dirty="0"/>
              <a:t>дугами</a:t>
            </a:r>
            <a:r>
              <a:rPr lang="uk-UA" sz="3200" dirty="0"/>
              <a:t>. </a:t>
            </a:r>
          </a:p>
        </p:txBody>
      </p:sp>
      <p:grpSp>
        <p:nvGrpSpPr>
          <p:cNvPr id="2064" name="Группа 2063"/>
          <p:cNvGrpSpPr/>
          <p:nvPr/>
        </p:nvGrpSpPr>
        <p:grpSpPr>
          <a:xfrm>
            <a:off x="2051720" y="4753348"/>
            <a:ext cx="1440160" cy="1368152"/>
            <a:chOff x="1475656" y="4653136"/>
            <a:chExt cx="1440160" cy="1368152"/>
          </a:xfrm>
        </p:grpSpPr>
        <p:sp>
          <p:nvSpPr>
            <p:cNvPr id="8" name="Овал 7"/>
            <p:cNvSpPr/>
            <p:nvPr/>
          </p:nvSpPr>
          <p:spPr>
            <a:xfrm>
              <a:off x="2051720" y="465313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2699792" y="501317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1475656" y="5235468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1943708" y="5805264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2699792" y="5805264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10" name="Прямая соединительная линия 9"/>
            <p:cNvCxnSpPr>
              <a:stCxn id="8" idx="3"/>
              <a:endCxn id="40" idx="7"/>
            </p:cNvCxnSpPr>
            <p:nvPr/>
          </p:nvCxnSpPr>
          <p:spPr>
            <a:xfrm flipH="1">
              <a:off x="1660044" y="4837524"/>
              <a:ext cx="423312" cy="4295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>
              <a:stCxn id="40" idx="5"/>
              <a:endCxn id="42" idx="0"/>
            </p:cNvCxnSpPr>
            <p:nvPr/>
          </p:nvCxnSpPr>
          <p:spPr>
            <a:xfrm>
              <a:off x="1660044" y="5419856"/>
              <a:ext cx="391676" cy="38540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>
              <a:stCxn id="8" idx="4"/>
              <a:endCxn id="42" idx="7"/>
            </p:cNvCxnSpPr>
            <p:nvPr/>
          </p:nvCxnSpPr>
          <p:spPr>
            <a:xfrm flipH="1">
              <a:off x="2128096" y="4869160"/>
              <a:ext cx="31636" cy="967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>
              <a:stCxn id="8" idx="6"/>
              <a:endCxn id="30" idx="2"/>
            </p:cNvCxnSpPr>
            <p:nvPr/>
          </p:nvCxnSpPr>
          <p:spPr>
            <a:xfrm>
              <a:off x="2267744" y="4761148"/>
              <a:ext cx="432048" cy="3600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>
              <a:stCxn id="8" idx="4"/>
              <a:endCxn id="44" idx="1"/>
            </p:cNvCxnSpPr>
            <p:nvPr/>
          </p:nvCxnSpPr>
          <p:spPr>
            <a:xfrm>
              <a:off x="2159732" y="4869160"/>
              <a:ext cx="571696" cy="967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>
              <a:stCxn id="30" idx="4"/>
              <a:endCxn id="44" idx="2"/>
            </p:cNvCxnSpPr>
            <p:nvPr/>
          </p:nvCxnSpPr>
          <p:spPr>
            <a:xfrm flipH="1">
              <a:off x="2699792" y="5229200"/>
              <a:ext cx="108012" cy="6840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65" name="Группа 2064"/>
          <p:cNvGrpSpPr/>
          <p:nvPr/>
        </p:nvGrpSpPr>
        <p:grpSpPr>
          <a:xfrm>
            <a:off x="5275326" y="4664503"/>
            <a:ext cx="2625796" cy="1584176"/>
            <a:chOff x="5618873" y="4653136"/>
            <a:chExt cx="2625796" cy="1584176"/>
          </a:xfrm>
        </p:grpSpPr>
        <p:sp>
          <p:nvSpPr>
            <p:cNvPr id="22" name="Овал 21"/>
            <p:cNvSpPr/>
            <p:nvPr/>
          </p:nvSpPr>
          <p:spPr>
            <a:xfrm>
              <a:off x="6372200" y="465313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8" name="Овал 47"/>
            <p:cNvSpPr/>
            <p:nvPr/>
          </p:nvSpPr>
          <p:spPr>
            <a:xfrm>
              <a:off x="5618873" y="5193265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6372200" y="6021288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2" name="Овал 51"/>
            <p:cNvSpPr/>
            <p:nvPr/>
          </p:nvSpPr>
          <p:spPr>
            <a:xfrm>
              <a:off x="7236296" y="562087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3" name="Овал 52"/>
            <p:cNvSpPr/>
            <p:nvPr/>
          </p:nvSpPr>
          <p:spPr>
            <a:xfrm>
              <a:off x="7812360" y="4753348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4" name="Овал 53"/>
            <p:cNvSpPr/>
            <p:nvPr/>
          </p:nvSpPr>
          <p:spPr>
            <a:xfrm>
              <a:off x="8028645" y="591327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24" name="Прямая со стрелкой 23"/>
            <p:cNvCxnSpPr>
              <a:stCxn id="48" idx="5"/>
              <a:endCxn id="50" idx="1"/>
            </p:cNvCxnSpPr>
            <p:nvPr/>
          </p:nvCxnSpPr>
          <p:spPr>
            <a:xfrm>
              <a:off x="5803261" y="5377653"/>
              <a:ext cx="600575" cy="675271"/>
            </a:xfrm>
            <a:prstGeom prst="straightConnector1">
              <a:avLst/>
            </a:prstGeom>
            <a:ln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 стрелкой 27"/>
            <p:cNvCxnSpPr>
              <a:stCxn id="50" idx="0"/>
              <a:endCxn id="22" idx="4"/>
            </p:cNvCxnSpPr>
            <p:nvPr/>
          </p:nvCxnSpPr>
          <p:spPr>
            <a:xfrm flipV="1">
              <a:off x="6480212" y="4869160"/>
              <a:ext cx="0" cy="1152128"/>
            </a:xfrm>
            <a:prstGeom prst="straightConnector1">
              <a:avLst/>
            </a:prstGeom>
            <a:ln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8" name="Прямая со стрелкой 2047"/>
            <p:cNvCxnSpPr>
              <a:stCxn id="22" idx="2"/>
              <a:endCxn id="48" idx="7"/>
            </p:cNvCxnSpPr>
            <p:nvPr/>
          </p:nvCxnSpPr>
          <p:spPr>
            <a:xfrm flipH="1">
              <a:off x="5803261" y="4761148"/>
              <a:ext cx="568939" cy="463753"/>
            </a:xfrm>
            <a:prstGeom prst="straightConnector1">
              <a:avLst/>
            </a:prstGeom>
            <a:ln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3" name="Прямая со стрелкой 2052"/>
            <p:cNvCxnSpPr>
              <a:stCxn id="22" idx="6"/>
              <a:endCxn id="52" idx="1"/>
            </p:cNvCxnSpPr>
            <p:nvPr/>
          </p:nvCxnSpPr>
          <p:spPr>
            <a:xfrm>
              <a:off x="6588224" y="4761148"/>
              <a:ext cx="679708" cy="891364"/>
            </a:xfrm>
            <a:prstGeom prst="straightConnector1">
              <a:avLst/>
            </a:prstGeom>
            <a:ln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5" name="Прямая со стрелкой 2054"/>
            <p:cNvCxnSpPr>
              <a:stCxn id="50" idx="6"/>
              <a:endCxn id="52" idx="3"/>
            </p:cNvCxnSpPr>
            <p:nvPr/>
          </p:nvCxnSpPr>
          <p:spPr>
            <a:xfrm flipV="1">
              <a:off x="6588224" y="5805264"/>
              <a:ext cx="679708" cy="324036"/>
            </a:xfrm>
            <a:prstGeom prst="straightConnector1">
              <a:avLst/>
            </a:prstGeom>
            <a:ln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7" name="Прямая со стрелкой 2056"/>
            <p:cNvCxnSpPr>
              <a:stCxn id="22" idx="6"/>
              <a:endCxn id="53" idx="2"/>
            </p:cNvCxnSpPr>
            <p:nvPr/>
          </p:nvCxnSpPr>
          <p:spPr>
            <a:xfrm>
              <a:off x="6588224" y="4761148"/>
              <a:ext cx="1224136" cy="100212"/>
            </a:xfrm>
            <a:prstGeom prst="straightConnector1">
              <a:avLst/>
            </a:prstGeom>
            <a:ln>
              <a:headEnd type="non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9" name="Прямая со стрелкой 2058"/>
            <p:cNvCxnSpPr>
              <a:stCxn id="53" idx="5"/>
              <a:endCxn id="54" idx="1"/>
            </p:cNvCxnSpPr>
            <p:nvPr/>
          </p:nvCxnSpPr>
          <p:spPr>
            <a:xfrm>
              <a:off x="7996748" y="4937736"/>
              <a:ext cx="63533" cy="1007176"/>
            </a:xfrm>
            <a:prstGeom prst="straightConnector1">
              <a:avLst/>
            </a:prstGeom>
            <a:ln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1" name="Прямая со стрелкой 2060"/>
            <p:cNvCxnSpPr>
              <a:stCxn id="54" idx="3"/>
              <a:endCxn id="50" idx="5"/>
            </p:cNvCxnSpPr>
            <p:nvPr/>
          </p:nvCxnSpPr>
          <p:spPr>
            <a:xfrm flipH="1">
              <a:off x="6556588" y="6097664"/>
              <a:ext cx="1503693" cy="108012"/>
            </a:xfrm>
            <a:prstGeom prst="straightConnector1">
              <a:avLst/>
            </a:prstGeom>
            <a:ln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3" name="Прямая со стрелкой 2062"/>
            <p:cNvCxnSpPr>
              <a:stCxn id="52" idx="0"/>
              <a:endCxn id="53" idx="3"/>
            </p:cNvCxnSpPr>
            <p:nvPr/>
          </p:nvCxnSpPr>
          <p:spPr>
            <a:xfrm flipV="1">
              <a:off x="7344308" y="4937736"/>
              <a:ext cx="499688" cy="683140"/>
            </a:xfrm>
            <a:prstGeom prst="straightConnector1">
              <a:avLst/>
            </a:prstGeom>
            <a:ln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8100392" cy="1143000"/>
          </a:xfrm>
        </p:spPr>
        <p:txBody>
          <a:bodyPr>
            <a:normAutofit fontScale="90000"/>
          </a:bodyPr>
          <a:lstStyle/>
          <a:p>
            <a:r>
              <a:rPr lang="uk-UA" b="1" i="1" dirty="0" smtClean="0"/>
              <a:t>§</a:t>
            </a:r>
            <a:r>
              <a:rPr lang="en-US" b="1" i="1" smtClean="0"/>
              <a:t>4</a:t>
            </a:r>
            <a:r>
              <a:rPr lang="uk-UA" b="1" i="1" smtClean="0"/>
              <a:t>. </a:t>
            </a:r>
            <a:r>
              <a:rPr lang="uk-UA" b="1" i="1" dirty="0" err="1"/>
              <a:t>Остовні</a:t>
            </a:r>
            <a:r>
              <a:rPr lang="uk-UA" b="1" i="1" dirty="0"/>
              <a:t> </a:t>
            </a:r>
            <a:r>
              <a:rPr lang="uk-UA" b="1" i="1" dirty="0" smtClean="0"/>
              <a:t>дерева мінімальної ваги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196752"/>
            <a:ext cx="8244408" cy="2808312"/>
          </a:xfrm>
        </p:spPr>
        <p:txBody>
          <a:bodyPr>
            <a:normAutofit lnSpcReduction="10000"/>
          </a:bodyPr>
          <a:lstStyle/>
          <a:p>
            <a:pPr marL="82296" indent="0" algn="just">
              <a:buNone/>
            </a:pPr>
            <a:r>
              <a:rPr lang="uk-UA" sz="3000" i="1" dirty="0"/>
              <a:t>Постановка задачі</a:t>
            </a:r>
            <a:r>
              <a:rPr lang="uk-UA" sz="3000" dirty="0"/>
              <a:t>. Задано зв’язний неорієнтований граф </a:t>
            </a:r>
            <a:r>
              <a:rPr lang="uk-UA" sz="3000" i="1" dirty="0"/>
              <a:t>G </a:t>
            </a:r>
            <a:r>
              <a:rPr lang="uk-UA" sz="3000" dirty="0"/>
              <a:t>= (</a:t>
            </a:r>
            <a:r>
              <a:rPr lang="uk-UA" sz="3000" i="1" dirty="0"/>
              <a:t>V,E</a:t>
            </a:r>
            <a:r>
              <a:rPr lang="uk-UA" sz="3000" dirty="0"/>
              <a:t>), де </a:t>
            </a:r>
            <a:r>
              <a:rPr lang="uk-UA" sz="3000" i="1" dirty="0"/>
              <a:t>V</a:t>
            </a:r>
            <a:r>
              <a:rPr lang="uk-UA" sz="3000" dirty="0"/>
              <a:t> </a:t>
            </a:r>
            <a:r>
              <a:rPr lang="uk-UA" sz="3000" dirty="0" err="1"/>
              <a:t>–множина</a:t>
            </a:r>
            <a:r>
              <a:rPr lang="uk-UA" sz="3000" dirty="0"/>
              <a:t> вершин, а </a:t>
            </a:r>
            <a:r>
              <a:rPr lang="uk-UA" sz="3000" i="1" dirty="0"/>
              <a:t>E</a:t>
            </a:r>
            <a:r>
              <a:rPr lang="uk-UA" sz="3000" dirty="0"/>
              <a:t> – множина ребер і для кожного ребра (</a:t>
            </a:r>
            <a:r>
              <a:rPr lang="uk-UA" sz="3000" i="1" dirty="0"/>
              <a:t>u,v</a:t>
            </a:r>
            <a:r>
              <a:rPr lang="uk-UA" sz="3000" dirty="0"/>
              <a:t>)</a:t>
            </a:r>
            <a:r>
              <a:rPr lang="uk-UA" sz="3000" dirty="0">
                <a:sym typeface="Symbol"/>
              </a:rPr>
              <a:t></a:t>
            </a:r>
            <a:r>
              <a:rPr lang="uk-UA" sz="3000" i="1" dirty="0"/>
              <a:t>E</a:t>
            </a:r>
            <a:r>
              <a:rPr lang="uk-UA" sz="3000" dirty="0"/>
              <a:t> задано вагу </a:t>
            </a:r>
            <a:r>
              <a:rPr lang="uk-UA" sz="3000" i="1" dirty="0"/>
              <a:t>w</a:t>
            </a:r>
            <a:r>
              <a:rPr lang="uk-UA" sz="3000" dirty="0"/>
              <a:t>(</a:t>
            </a:r>
            <a:r>
              <a:rPr lang="uk-UA" sz="3000" i="1" dirty="0"/>
              <a:t>u,v</a:t>
            </a:r>
            <a:r>
              <a:rPr lang="uk-UA" sz="3000" dirty="0"/>
              <a:t>). Потрібно знайти ациклічну підмножину </a:t>
            </a:r>
            <a:r>
              <a:rPr lang="uk-UA" sz="3000" i="1" dirty="0"/>
              <a:t>Т</a:t>
            </a:r>
            <a:r>
              <a:rPr lang="uk-UA" sz="3000" dirty="0">
                <a:sym typeface="Symbol"/>
              </a:rPr>
              <a:t></a:t>
            </a:r>
            <a:r>
              <a:rPr lang="uk-UA" sz="3000" i="1" dirty="0"/>
              <a:t>E</a:t>
            </a:r>
            <a:r>
              <a:rPr lang="uk-UA" sz="3000" dirty="0"/>
              <a:t>, яка з’єднує всі вершини і загальна вага якої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438250"/>
              </p:ext>
            </p:extLst>
          </p:nvPr>
        </p:nvGraphicFramePr>
        <p:xfrm>
          <a:off x="1259632" y="3616363"/>
          <a:ext cx="3545610" cy="1080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4" name="Формула" r:id="rId3" imgW="1167893" imgH="355446" progId="Equation.3">
                  <p:embed/>
                </p:oleObj>
              </mc:Choice>
              <mc:Fallback>
                <p:oleObj name="Формула" r:id="rId3" imgW="1167893" imgH="355446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3616363"/>
                        <a:ext cx="3545610" cy="10801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881042" y="3789040"/>
            <a:ext cx="220765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000" dirty="0"/>
              <a:t>мінімальна.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23356" y="4653136"/>
            <a:ext cx="81206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000" dirty="0" smtClean="0"/>
              <a:t>Задача </a:t>
            </a:r>
            <a:r>
              <a:rPr lang="uk-UA" sz="3000" dirty="0"/>
              <a:t>пошуку дерева </a:t>
            </a:r>
            <a:r>
              <a:rPr lang="uk-UA" sz="3000" i="1" dirty="0"/>
              <a:t>Т</a:t>
            </a:r>
            <a:r>
              <a:rPr lang="uk-UA" sz="3000" dirty="0"/>
              <a:t> називається задачею пошуку мінімального </a:t>
            </a:r>
            <a:r>
              <a:rPr lang="uk-UA" sz="3000" dirty="0" err="1"/>
              <a:t>остовного</a:t>
            </a:r>
            <a:r>
              <a:rPr lang="uk-UA" sz="3000" dirty="0"/>
              <a:t> дерева.</a:t>
            </a:r>
          </a:p>
          <a:p>
            <a:pPr algn="just"/>
            <a:r>
              <a:rPr lang="uk-UA" sz="3000" dirty="0"/>
              <a:t>Ми розглянемо два алгоритми розв’язку даної задачі – алгоритм Прима та алгоритм </a:t>
            </a:r>
            <a:r>
              <a:rPr lang="uk-UA" sz="3000" dirty="0" err="1"/>
              <a:t>Крускала</a:t>
            </a:r>
            <a:r>
              <a:rPr lang="uk-UA" sz="3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266982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34082"/>
          </a:xfrm>
        </p:spPr>
        <p:txBody>
          <a:bodyPr>
            <a:normAutofit fontScale="90000"/>
          </a:bodyPr>
          <a:lstStyle/>
          <a:p>
            <a:r>
              <a:rPr lang="uk-UA" b="1" dirty="0">
                <a:effectLst/>
              </a:rPr>
              <a:t>3.1 Алгоритм </a:t>
            </a:r>
            <a:r>
              <a:rPr lang="uk-UA" b="1" dirty="0" smtClean="0">
                <a:effectLst/>
              </a:rPr>
              <a:t>Прима</a:t>
            </a:r>
            <a:r>
              <a:rPr lang="uk-UA" dirty="0" smtClean="0">
                <a:effectLst/>
              </a:rPr>
              <a:t/>
            </a:r>
            <a:br>
              <a:rPr lang="uk-UA" dirty="0" smtClean="0">
                <a:effectLst/>
              </a:rPr>
            </a:b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476672"/>
            <a:ext cx="8244408" cy="6120680"/>
          </a:xfrm>
        </p:spPr>
        <p:txBody>
          <a:bodyPr>
            <a:noAutofit/>
          </a:bodyPr>
          <a:lstStyle/>
          <a:p>
            <a:pPr marL="82296" indent="0" algn="just">
              <a:buNone/>
            </a:pPr>
            <a:r>
              <a:rPr lang="uk-UA" sz="2800" i="1" dirty="0">
                <a:solidFill>
                  <a:srgbClr val="FF0000"/>
                </a:solidFill>
              </a:rPr>
              <a:t>Ізольованою</a:t>
            </a:r>
            <a:r>
              <a:rPr lang="uk-UA" sz="2800" dirty="0"/>
              <a:t> називається вершина, </a:t>
            </a:r>
            <a:r>
              <a:rPr lang="uk-UA" sz="2800" dirty="0" smtClean="0"/>
              <a:t>яка </a:t>
            </a:r>
            <a:r>
              <a:rPr lang="uk-UA" sz="2800" dirty="0"/>
              <a:t>на деякому етапі побудови не </a:t>
            </a:r>
            <a:r>
              <a:rPr lang="uk-UA" sz="2800" dirty="0" smtClean="0"/>
              <a:t>зв’язана </a:t>
            </a:r>
            <a:r>
              <a:rPr lang="uk-UA" sz="2800" dirty="0"/>
              <a:t>з іншими вершинами. </a:t>
            </a:r>
            <a:r>
              <a:rPr lang="uk-UA" sz="2800" i="1" dirty="0">
                <a:solidFill>
                  <a:srgbClr val="FF0000"/>
                </a:solidFill>
              </a:rPr>
              <a:t>Фрагмент</a:t>
            </a:r>
            <a:r>
              <a:rPr lang="uk-UA" sz="2800" dirty="0"/>
              <a:t> – це підмножина вершин зв’язаних ребрами.  </a:t>
            </a:r>
            <a:endParaRPr lang="uk-UA" sz="2800" dirty="0" smtClean="0"/>
          </a:p>
          <a:p>
            <a:pPr marL="82296" indent="0" algn="just">
              <a:buNone/>
            </a:pPr>
            <a:r>
              <a:rPr lang="uk-UA" sz="2800" i="1" dirty="0" smtClean="0">
                <a:solidFill>
                  <a:srgbClr val="FF0000"/>
                </a:solidFill>
              </a:rPr>
              <a:t>Ізольованим </a:t>
            </a:r>
            <a:r>
              <a:rPr lang="uk-UA" sz="2800" i="1" dirty="0">
                <a:solidFill>
                  <a:srgbClr val="FF0000"/>
                </a:solidFill>
              </a:rPr>
              <a:t>фрагментом</a:t>
            </a:r>
            <a:r>
              <a:rPr lang="uk-UA" sz="2800" dirty="0">
                <a:solidFill>
                  <a:srgbClr val="FF0000"/>
                </a:solidFill>
              </a:rPr>
              <a:t> </a:t>
            </a:r>
            <a:r>
              <a:rPr lang="uk-UA" sz="2800" dirty="0"/>
              <a:t>називається фрагмент, який на даному етапі побудови не зв’язаний з іншими вершинами або фрагментами.</a:t>
            </a:r>
          </a:p>
          <a:p>
            <a:pPr marL="82296" indent="0">
              <a:buNone/>
            </a:pPr>
            <a:r>
              <a:rPr lang="uk-UA" sz="2800" dirty="0"/>
              <a:t>Принципи побудови дерева мінімальної довжини:</a:t>
            </a:r>
          </a:p>
          <a:p>
            <a:pPr lvl="0" algn="just"/>
            <a:r>
              <a:rPr lang="uk-UA" sz="2800" dirty="0"/>
              <a:t>Довільна ізольована вершина з’єднується з найближчим сусідом – вершиною, яка знаходиться на найменшій відстані від даної вершини.</a:t>
            </a:r>
          </a:p>
          <a:p>
            <a:pPr lvl="0" algn="just"/>
            <a:r>
              <a:rPr lang="uk-UA" sz="2800" dirty="0"/>
              <a:t>Довільний ізольований фрагмент з’єднується з найближчим сусідом найкоротшим ребром.</a:t>
            </a:r>
          </a:p>
          <a:p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8311790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88640"/>
            <a:ext cx="8172400" cy="6858000"/>
          </a:xfrm>
        </p:spPr>
        <p:txBody>
          <a:bodyPr>
            <a:normAutofit fontScale="85000" lnSpcReduction="20000"/>
          </a:bodyPr>
          <a:lstStyle/>
          <a:p>
            <a:pPr marL="82296" lvl="0" indent="0" algn="ctr">
              <a:buNone/>
            </a:pPr>
            <a:r>
              <a:rPr lang="uk-UA" sz="3800" dirty="0"/>
              <a:t> </a:t>
            </a:r>
            <a:r>
              <a:rPr lang="uk-UA" sz="3800" b="1" i="1" dirty="0" smtClean="0"/>
              <a:t>Алгоритм </a:t>
            </a:r>
            <a:r>
              <a:rPr lang="uk-UA" sz="3800" b="1" i="1" dirty="0"/>
              <a:t>Прима</a:t>
            </a:r>
            <a:r>
              <a:rPr lang="uk-UA" sz="3800" b="1" i="1" dirty="0" smtClean="0"/>
              <a:t>.</a:t>
            </a:r>
            <a:endParaRPr lang="en-US" sz="3800" b="1" i="1" dirty="0" smtClean="0"/>
          </a:p>
          <a:p>
            <a:pPr marL="82296" lvl="0" indent="0" algn="ctr">
              <a:buNone/>
            </a:pPr>
            <a:endParaRPr lang="uk-UA" sz="2100" b="1" dirty="0"/>
          </a:p>
          <a:p>
            <a:pPr marL="82296" lvl="0" indent="0" algn="just">
              <a:buNone/>
            </a:pPr>
            <a:r>
              <a:rPr lang="uk-UA" sz="3600" dirty="0" smtClean="0">
                <a:solidFill>
                  <a:srgbClr val="0070C0"/>
                </a:solidFill>
              </a:rPr>
              <a:t>1. Побудова </a:t>
            </a:r>
            <a:r>
              <a:rPr lang="uk-UA" sz="3600" dirty="0">
                <a:solidFill>
                  <a:srgbClr val="0070C0"/>
                </a:solidFill>
              </a:rPr>
              <a:t>матриці суміжності ваг. </a:t>
            </a:r>
          </a:p>
          <a:p>
            <a:pPr marL="82296" indent="0" algn="just">
              <a:buNone/>
            </a:pPr>
            <a:r>
              <a:rPr lang="uk-UA" sz="3600" dirty="0"/>
              <a:t>Якщо вершини </a:t>
            </a:r>
            <a:r>
              <a:rPr lang="uk-UA" sz="3600" i="1" dirty="0"/>
              <a:t>u </a:t>
            </a:r>
            <a:r>
              <a:rPr lang="uk-UA" sz="3600" dirty="0"/>
              <a:t>та</a:t>
            </a:r>
            <a:r>
              <a:rPr lang="uk-UA" sz="3600" i="1" dirty="0"/>
              <a:t> v</a:t>
            </a:r>
            <a:r>
              <a:rPr lang="uk-UA" sz="3600" dirty="0"/>
              <a:t> не з’єднані, то в матриці на перетині рядка </a:t>
            </a:r>
            <a:r>
              <a:rPr lang="uk-UA" sz="3600" i="1" dirty="0"/>
              <a:t>u</a:t>
            </a:r>
            <a:r>
              <a:rPr lang="uk-UA" sz="3600" dirty="0"/>
              <a:t> та стовпчика </a:t>
            </a:r>
            <a:r>
              <a:rPr lang="uk-UA" sz="3600" i="1" dirty="0"/>
              <a:t>v</a:t>
            </a:r>
            <a:r>
              <a:rPr lang="uk-UA" sz="3600" dirty="0"/>
              <a:t> ставиться нескінченість (</a:t>
            </a:r>
            <a:r>
              <a:rPr lang="uk-UA" sz="3600" dirty="0">
                <a:sym typeface="Symbol"/>
              </a:rPr>
              <a:t></a:t>
            </a:r>
            <a:r>
              <a:rPr lang="uk-UA" sz="3600" dirty="0"/>
              <a:t>). Діагональні елементи умовно приймаються рівними нескінченості (</a:t>
            </a:r>
            <a:r>
              <a:rPr lang="uk-UA" sz="3600" dirty="0">
                <a:sym typeface="Symbol"/>
              </a:rPr>
              <a:t></a:t>
            </a:r>
            <a:r>
              <a:rPr lang="uk-UA" sz="3600" dirty="0"/>
              <a:t>). Всі інші елементи матриці дорівнюють </a:t>
            </a:r>
            <a:r>
              <a:rPr lang="uk-UA" sz="3600" i="1" dirty="0"/>
              <a:t>w</a:t>
            </a:r>
            <a:r>
              <a:rPr lang="uk-UA" sz="3600" dirty="0"/>
              <a:t>(</a:t>
            </a:r>
            <a:r>
              <a:rPr lang="uk-UA" sz="3600" i="1" dirty="0"/>
              <a:t>u,v</a:t>
            </a:r>
            <a:r>
              <a:rPr lang="uk-UA" sz="3600" dirty="0"/>
              <a:t>).</a:t>
            </a:r>
          </a:p>
          <a:p>
            <a:pPr marL="82296" lvl="0" indent="0" algn="just">
              <a:buNone/>
            </a:pPr>
            <a:r>
              <a:rPr lang="uk-UA" sz="3600" dirty="0" smtClean="0">
                <a:solidFill>
                  <a:srgbClr val="0070C0"/>
                </a:solidFill>
              </a:rPr>
              <a:t>2. Визначення </a:t>
            </a:r>
            <a:r>
              <a:rPr lang="uk-UA" sz="3600" dirty="0">
                <a:solidFill>
                  <a:srgbClr val="0070C0"/>
                </a:solidFill>
              </a:rPr>
              <a:t>першого фрагменту. </a:t>
            </a:r>
          </a:p>
          <a:p>
            <a:pPr marL="82296" indent="0" algn="just">
              <a:buNone/>
            </a:pPr>
            <a:r>
              <a:rPr lang="uk-UA" sz="3600" dirty="0"/>
              <a:t>За початкову обирається довільна вершина. Згідно принципу 1 для цієї вершини знаходимо найближчого сусіда. Для цього в матриці обирається рядок відстаней від обраної вершини до всіх інших і визначається вершина до якої відстань найменша</a:t>
            </a:r>
            <a:r>
              <a:rPr lang="uk-UA" sz="3600" dirty="0" smtClean="0"/>
              <a:t>.</a:t>
            </a:r>
            <a:endParaRPr lang="uk-UA" sz="3600" dirty="0"/>
          </a:p>
        </p:txBody>
      </p:sp>
    </p:spTree>
    <p:extLst>
      <p:ext uri="{BB962C8B-B14F-4D97-AF65-F5344CB8AC3E}">
        <p14:creationId xmlns:p14="http://schemas.microsoft.com/office/powerpoint/2010/main" val="1013461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260648"/>
            <a:ext cx="7890080" cy="6336704"/>
          </a:xfrm>
        </p:spPr>
        <p:txBody>
          <a:bodyPr>
            <a:normAutofit/>
          </a:bodyPr>
          <a:lstStyle/>
          <a:p>
            <a:pPr marL="82296" lvl="0" indent="0" algn="just">
              <a:buNone/>
            </a:pPr>
            <a:r>
              <a:rPr lang="uk-UA" dirty="0">
                <a:solidFill>
                  <a:srgbClr val="0070C0"/>
                </a:solidFill>
              </a:rPr>
              <a:t>3. Розширення фрагменту. </a:t>
            </a:r>
          </a:p>
          <a:p>
            <a:pPr marL="82296" indent="0" algn="just">
              <a:buNone/>
            </a:pPr>
            <a:r>
              <a:rPr lang="uk-UA" dirty="0"/>
              <a:t>Для розширення </a:t>
            </a:r>
            <a:r>
              <a:rPr lang="uk-UA" dirty="0" smtClean="0"/>
              <a:t>фрагмент</a:t>
            </a:r>
            <a:r>
              <a:rPr lang="uk-UA" dirty="0"/>
              <a:t>у</a:t>
            </a:r>
            <a:r>
              <a:rPr lang="uk-UA" dirty="0" smtClean="0"/>
              <a:t> </a:t>
            </a:r>
            <a:r>
              <a:rPr lang="uk-UA" dirty="0"/>
              <a:t>порівнюються відстані від отриманого фрагменту до кожної ізольованої вершини. З усіх можливих з’єднань обирається така ізольована вершина відстань до якої найменша. </a:t>
            </a:r>
          </a:p>
          <a:p>
            <a:pPr marL="82296" lvl="0" indent="0" algn="just">
              <a:buNone/>
            </a:pPr>
            <a:r>
              <a:rPr lang="uk-UA" dirty="0">
                <a:solidFill>
                  <a:srgbClr val="0070C0"/>
                </a:solidFill>
              </a:rPr>
              <a:t>4. Закінчення. </a:t>
            </a:r>
          </a:p>
          <a:p>
            <a:pPr marL="82296" indent="0" algn="just">
              <a:buNone/>
            </a:pPr>
            <a:r>
              <a:rPr lang="uk-UA" dirty="0"/>
              <a:t>Якщо всі ізольовані вершини приєднані, то мінімальне </a:t>
            </a:r>
            <a:r>
              <a:rPr lang="uk-UA" dirty="0" err="1"/>
              <a:t>остовне</a:t>
            </a:r>
            <a:r>
              <a:rPr lang="uk-UA" dirty="0"/>
              <a:t> дерево побудоване (роботу алгоритму завершено), якщо – ні, то перейти на крок 3.</a:t>
            </a:r>
          </a:p>
        </p:txBody>
      </p:sp>
    </p:spTree>
    <p:extLst>
      <p:ext uri="{BB962C8B-B14F-4D97-AF65-F5344CB8AC3E}">
        <p14:creationId xmlns:p14="http://schemas.microsoft.com/office/powerpoint/2010/main" val="25084546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88640"/>
            <a:ext cx="8244408" cy="6669360"/>
          </a:xfrm>
        </p:spPr>
        <p:txBody>
          <a:bodyPr>
            <a:normAutofit fontScale="85000" lnSpcReduction="20000"/>
          </a:bodyPr>
          <a:lstStyle/>
          <a:p>
            <a:pPr marL="82296" indent="0" algn="ctr">
              <a:buNone/>
            </a:pPr>
            <a:r>
              <a:rPr lang="uk-UA" sz="3300" i="1" dirty="0"/>
              <a:t>Псевдокод алгоритму </a:t>
            </a:r>
            <a:r>
              <a:rPr lang="uk-UA" sz="3300" i="1" dirty="0" smtClean="0"/>
              <a:t>Прима:</a:t>
            </a:r>
          </a:p>
          <a:p>
            <a:pPr marL="82296" indent="0">
              <a:buNone/>
            </a:pPr>
            <a:endParaRPr lang="uk-UA" sz="3300" dirty="0"/>
          </a:p>
          <a:p>
            <a:pPr marL="82296" indent="0">
              <a:buNone/>
            </a:pPr>
            <a:r>
              <a:rPr lang="uk-UA" sz="3300" dirty="0"/>
              <a:t>// Вхідні дані: 	Зважений зв’язний граф </a:t>
            </a:r>
            <a:r>
              <a:rPr lang="uk-UA" sz="3300" i="1" dirty="0"/>
              <a:t>G </a:t>
            </a:r>
            <a:r>
              <a:rPr lang="uk-UA" sz="3300" dirty="0"/>
              <a:t>=(</a:t>
            </a:r>
            <a:r>
              <a:rPr lang="uk-UA" sz="3300" i="1" dirty="0"/>
              <a:t>V,E</a:t>
            </a:r>
            <a:r>
              <a:rPr lang="uk-UA" sz="3300" dirty="0"/>
              <a:t>)</a:t>
            </a:r>
          </a:p>
          <a:p>
            <a:pPr marL="82296" indent="0">
              <a:buNone/>
            </a:pPr>
            <a:r>
              <a:rPr lang="uk-UA" sz="3300" dirty="0"/>
              <a:t>//Вихідні дані: 	</a:t>
            </a:r>
            <a:r>
              <a:rPr lang="uk-UA" sz="3300" i="1" dirty="0"/>
              <a:t>Е</a:t>
            </a:r>
            <a:r>
              <a:rPr lang="uk-UA" sz="3300" i="1" baseline="-25000" dirty="0"/>
              <a:t>Т</a:t>
            </a:r>
            <a:r>
              <a:rPr lang="uk-UA" sz="3300" dirty="0"/>
              <a:t>, множина ребер, які утворюють мінімальне </a:t>
            </a:r>
            <a:r>
              <a:rPr lang="uk-UA" sz="3300" dirty="0" err="1"/>
              <a:t>остовне</a:t>
            </a:r>
            <a:r>
              <a:rPr lang="uk-UA" sz="3300" dirty="0"/>
              <a:t> дерево </a:t>
            </a:r>
            <a:r>
              <a:rPr lang="uk-UA" sz="3300" i="1" dirty="0" smtClean="0"/>
              <a:t>Т</a:t>
            </a:r>
          </a:p>
          <a:p>
            <a:pPr marL="82296" indent="0">
              <a:buNone/>
            </a:pPr>
            <a:endParaRPr lang="uk-UA" sz="3300" dirty="0"/>
          </a:p>
          <a:p>
            <a:pPr marL="82296" indent="0">
              <a:buNone/>
            </a:pPr>
            <a:r>
              <a:rPr lang="uk-UA" sz="3300" i="1" dirty="0"/>
              <a:t>V</a:t>
            </a:r>
            <a:r>
              <a:rPr lang="uk-UA" sz="3300" i="1" baseline="-25000" dirty="0"/>
              <a:t>Т  </a:t>
            </a:r>
            <a:r>
              <a:rPr lang="uk-UA" sz="3300" i="1" dirty="0">
                <a:sym typeface="Symbol"/>
              </a:rPr>
              <a:t></a:t>
            </a:r>
            <a:r>
              <a:rPr lang="uk-UA" sz="3300" i="1" dirty="0"/>
              <a:t> </a:t>
            </a:r>
            <a:r>
              <a:rPr lang="uk-UA" sz="3300" dirty="0">
                <a:sym typeface="Symbol"/>
              </a:rPr>
              <a:t></a:t>
            </a:r>
            <a:r>
              <a:rPr lang="uk-UA" sz="3300" i="1" dirty="0"/>
              <a:t> v</a:t>
            </a:r>
            <a:r>
              <a:rPr lang="uk-UA" sz="3300" baseline="-25000" dirty="0"/>
              <a:t>0</a:t>
            </a:r>
            <a:r>
              <a:rPr lang="uk-UA" sz="3300" dirty="0"/>
              <a:t> </a:t>
            </a:r>
            <a:r>
              <a:rPr lang="uk-UA" sz="3300" dirty="0">
                <a:sym typeface="Symbol"/>
              </a:rPr>
              <a:t></a:t>
            </a:r>
            <a:r>
              <a:rPr lang="uk-UA" sz="3300" dirty="0"/>
              <a:t>	</a:t>
            </a:r>
            <a:r>
              <a:rPr lang="uk-UA" sz="3300" dirty="0" smtClean="0"/>
              <a:t>//</a:t>
            </a:r>
            <a:r>
              <a:rPr lang="uk-UA" sz="3300" dirty="0"/>
              <a:t>Множина вершин </a:t>
            </a:r>
            <a:r>
              <a:rPr lang="uk-UA" sz="3300" dirty="0" err="1"/>
              <a:t>остовного</a:t>
            </a:r>
            <a:r>
              <a:rPr lang="uk-UA" sz="3300" dirty="0"/>
              <a:t> дерева</a:t>
            </a:r>
            <a:r>
              <a:rPr lang="uk-UA" sz="3300" i="1" dirty="0"/>
              <a:t> Т</a:t>
            </a:r>
            <a:endParaRPr lang="uk-UA" sz="3300" dirty="0"/>
          </a:p>
          <a:p>
            <a:pPr marL="82296" indent="0">
              <a:buNone/>
            </a:pPr>
            <a:r>
              <a:rPr lang="uk-UA" sz="3300" i="1" dirty="0"/>
              <a:t>Е</a:t>
            </a:r>
            <a:r>
              <a:rPr lang="uk-UA" sz="3300" i="1" baseline="-25000" dirty="0"/>
              <a:t>Т</a:t>
            </a:r>
            <a:r>
              <a:rPr lang="uk-UA" sz="3300" dirty="0"/>
              <a:t> </a:t>
            </a:r>
            <a:r>
              <a:rPr lang="uk-UA" sz="3300" dirty="0">
                <a:sym typeface="Symbol"/>
              </a:rPr>
              <a:t></a:t>
            </a:r>
            <a:r>
              <a:rPr lang="uk-UA" sz="3300" dirty="0"/>
              <a:t> </a:t>
            </a:r>
            <a:r>
              <a:rPr lang="uk-UA" sz="3300" dirty="0">
                <a:sym typeface="Symbol"/>
              </a:rPr>
              <a:t></a:t>
            </a:r>
            <a:r>
              <a:rPr lang="uk-UA" sz="3300" dirty="0"/>
              <a:t>	</a:t>
            </a:r>
            <a:r>
              <a:rPr lang="uk-UA" sz="3300" dirty="0" smtClean="0"/>
              <a:t>//</a:t>
            </a:r>
            <a:r>
              <a:rPr lang="uk-UA" sz="3300" dirty="0"/>
              <a:t>Множина ребер </a:t>
            </a:r>
            <a:r>
              <a:rPr lang="uk-UA" sz="3300" dirty="0" err="1"/>
              <a:t>остовного</a:t>
            </a:r>
            <a:r>
              <a:rPr lang="uk-UA" sz="3300" dirty="0"/>
              <a:t> дерева</a:t>
            </a:r>
            <a:r>
              <a:rPr lang="uk-UA" sz="3300" i="1" dirty="0"/>
              <a:t> Т</a:t>
            </a:r>
            <a:endParaRPr lang="uk-UA" sz="3300" dirty="0"/>
          </a:p>
          <a:p>
            <a:pPr marL="82296" indent="0">
              <a:buNone/>
            </a:pPr>
            <a:endParaRPr lang="uk-UA" sz="3300" b="1" dirty="0" smtClean="0"/>
          </a:p>
          <a:p>
            <a:pPr marL="82296" indent="0">
              <a:buNone/>
            </a:pPr>
            <a:r>
              <a:rPr lang="uk-UA" sz="3300" b="1" dirty="0" err="1" smtClean="0"/>
              <a:t>for</a:t>
            </a:r>
            <a:r>
              <a:rPr lang="uk-UA" sz="3300" dirty="0" smtClean="0"/>
              <a:t> </a:t>
            </a:r>
            <a:r>
              <a:rPr lang="uk-UA" sz="3300" i="1" dirty="0"/>
              <a:t>i</a:t>
            </a:r>
            <a:r>
              <a:rPr lang="uk-UA" sz="3300" dirty="0"/>
              <a:t> </a:t>
            </a:r>
            <a:r>
              <a:rPr lang="uk-UA" sz="3300" dirty="0">
                <a:sym typeface="Symbol"/>
              </a:rPr>
              <a:t></a:t>
            </a:r>
            <a:r>
              <a:rPr lang="uk-UA" sz="3300" dirty="0"/>
              <a:t> 1 </a:t>
            </a:r>
            <a:r>
              <a:rPr lang="uk-UA" sz="3300" b="1" dirty="0" err="1"/>
              <a:t>to</a:t>
            </a:r>
            <a:r>
              <a:rPr lang="uk-UA" sz="3300" dirty="0"/>
              <a:t> </a:t>
            </a:r>
            <a:r>
              <a:rPr lang="uk-UA" sz="3300" dirty="0">
                <a:sym typeface="Symbol"/>
              </a:rPr>
              <a:t></a:t>
            </a:r>
            <a:r>
              <a:rPr lang="uk-UA" sz="3300" i="1" dirty="0"/>
              <a:t>V</a:t>
            </a:r>
            <a:r>
              <a:rPr lang="uk-UA" sz="3300" dirty="0">
                <a:sym typeface="Symbol"/>
              </a:rPr>
              <a:t></a:t>
            </a:r>
            <a:r>
              <a:rPr lang="uk-UA" sz="3300" dirty="0"/>
              <a:t>1 </a:t>
            </a:r>
            <a:r>
              <a:rPr lang="uk-UA" sz="3300" b="1" dirty="0" err="1"/>
              <a:t>do</a:t>
            </a:r>
            <a:endParaRPr lang="uk-UA" sz="3300" dirty="0"/>
          </a:p>
          <a:p>
            <a:pPr marL="82296" indent="0">
              <a:buNone/>
            </a:pPr>
            <a:r>
              <a:rPr lang="uk-UA" sz="3300" dirty="0"/>
              <a:t>// Пошук ребра з мінімальною вагою </a:t>
            </a:r>
            <a:r>
              <a:rPr lang="uk-UA" sz="3300" i="1" dirty="0"/>
              <a:t>e</a:t>
            </a:r>
            <a:r>
              <a:rPr lang="uk-UA" sz="3300" dirty="0"/>
              <a:t>* = (</a:t>
            </a:r>
            <a:r>
              <a:rPr lang="uk-UA" sz="3300" i="1" dirty="0"/>
              <a:t>u*,v*</a:t>
            </a:r>
            <a:r>
              <a:rPr lang="uk-UA" sz="3300" dirty="0"/>
              <a:t>) серед всіх ребер (</a:t>
            </a:r>
            <a:r>
              <a:rPr lang="uk-UA" sz="3300" i="1" dirty="0"/>
              <a:t>u,v</a:t>
            </a:r>
            <a:r>
              <a:rPr lang="uk-UA" sz="3300" dirty="0"/>
              <a:t>) таких, що </a:t>
            </a:r>
            <a:r>
              <a:rPr lang="uk-UA" sz="3300" i="1" dirty="0"/>
              <a:t>v </a:t>
            </a:r>
            <a:r>
              <a:rPr lang="uk-UA" sz="3300" dirty="0">
                <a:sym typeface="Symbol"/>
              </a:rPr>
              <a:t></a:t>
            </a:r>
            <a:r>
              <a:rPr lang="uk-UA" sz="3300" i="1" dirty="0"/>
              <a:t> V</a:t>
            </a:r>
            <a:r>
              <a:rPr lang="uk-UA" sz="3300" i="1" baseline="-25000" dirty="0"/>
              <a:t>Т</a:t>
            </a:r>
            <a:r>
              <a:rPr lang="uk-UA" sz="3300" i="1" dirty="0"/>
              <a:t>  </a:t>
            </a:r>
            <a:r>
              <a:rPr lang="uk-UA" sz="3300" dirty="0"/>
              <a:t>та </a:t>
            </a:r>
            <a:r>
              <a:rPr lang="uk-UA" sz="3300" i="1" dirty="0"/>
              <a:t>u </a:t>
            </a:r>
            <a:r>
              <a:rPr lang="uk-UA" sz="3300" dirty="0">
                <a:sym typeface="Symbol"/>
              </a:rPr>
              <a:t></a:t>
            </a:r>
            <a:r>
              <a:rPr lang="uk-UA" sz="3300" dirty="0"/>
              <a:t> </a:t>
            </a:r>
            <a:r>
              <a:rPr lang="uk-UA" sz="3300" i="1" dirty="0"/>
              <a:t>V</a:t>
            </a:r>
            <a:r>
              <a:rPr lang="uk-UA" sz="3300" dirty="0">
                <a:sym typeface="Symbol"/>
              </a:rPr>
              <a:t></a:t>
            </a:r>
            <a:r>
              <a:rPr lang="uk-UA" sz="3300" i="1" dirty="0"/>
              <a:t>V</a:t>
            </a:r>
            <a:r>
              <a:rPr lang="uk-UA" sz="3300" i="1" baseline="-25000" dirty="0"/>
              <a:t>Т</a:t>
            </a:r>
            <a:r>
              <a:rPr lang="uk-UA" sz="3300" i="1" dirty="0"/>
              <a:t> </a:t>
            </a:r>
            <a:endParaRPr lang="uk-UA" sz="3300" dirty="0"/>
          </a:p>
          <a:p>
            <a:pPr marL="82296" indent="0">
              <a:buNone/>
            </a:pPr>
            <a:r>
              <a:rPr lang="uk-UA" sz="3300" i="1" dirty="0"/>
              <a:t> V</a:t>
            </a:r>
            <a:r>
              <a:rPr lang="uk-UA" sz="3300" i="1" baseline="-25000" dirty="0"/>
              <a:t>T</a:t>
            </a:r>
            <a:r>
              <a:rPr lang="uk-UA" sz="3300" i="1" dirty="0"/>
              <a:t> </a:t>
            </a:r>
            <a:r>
              <a:rPr lang="uk-UA" sz="3300" dirty="0">
                <a:sym typeface="Symbol"/>
              </a:rPr>
              <a:t></a:t>
            </a:r>
            <a:r>
              <a:rPr lang="uk-UA" sz="3300" i="1" dirty="0"/>
              <a:t> V</a:t>
            </a:r>
            <a:r>
              <a:rPr lang="uk-UA" sz="3300" i="1" baseline="-25000" dirty="0"/>
              <a:t>Т</a:t>
            </a:r>
            <a:r>
              <a:rPr lang="uk-UA" sz="3300" dirty="0"/>
              <a:t> </a:t>
            </a:r>
            <a:r>
              <a:rPr lang="uk-UA" sz="3300" dirty="0">
                <a:sym typeface="Symbol"/>
              </a:rPr>
              <a:t></a:t>
            </a:r>
            <a:r>
              <a:rPr lang="uk-UA" sz="3300" i="1" dirty="0"/>
              <a:t>u</a:t>
            </a:r>
            <a:r>
              <a:rPr lang="uk-UA" sz="3300" dirty="0"/>
              <a:t>*</a:t>
            </a:r>
            <a:r>
              <a:rPr lang="uk-UA" sz="3300" dirty="0">
                <a:sym typeface="Symbol"/>
              </a:rPr>
              <a:t></a:t>
            </a:r>
            <a:endParaRPr lang="uk-UA" sz="3300" dirty="0"/>
          </a:p>
          <a:p>
            <a:pPr marL="82296" indent="0">
              <a:buNone/>
            </a:pPr>
            <a:r>
              <a:rPr lang="uk-UA" sz="3300" i="1" dirty="0"/>
              <a:t>Е</a:t>
            </a:r>
            <a:r>
              <a:rPr lang="uk-UA" sz="3300" i="1" baseline="-25000" dirty="0"/>
              <a:t>Т</a:t>
            </a:r>
            <a:r>
              <a:rPr lang="uk-UA" sz="3300" dirty="0"/>
              <a:t>  </a:t>
            </a:r>
            <a:r>
              <a:rPr lang="uk-UA" sz="3300" dirty="0">
                <a:sym typeface="Symbol"/>
              </a:rPr>
              <a:t></a:t>
            </a:r>
            <a:r>
              <a:rPr lang="uk-UA" sz="3300" dirty="0"/>
              <a:t> </a:t>
            </a:r>
            <a:r>
              <a:rPr lang="uk-UA" sz="3300" i="1" dirty="0" err="1"/>
              <a:t>Е</a:t>
            </a:r>
            <a:r>
              <a:rPr lang="uk-UA" sz="3300" i="1" baseline="-25000" dirty="0" err="1"/>
              <a:t>Т</a:t>
            </a:r>
            <a:r>
              <a:rPr lang="uk-UA" sz="3300" i="1" dirty="0"/>
              <a:t> </a:t>
            </a:r>
            <a:r>
              <a:rPr lang="uk-UA" sz="3300" dirty="0">
                <a:sym typeface="Symbol"/>
              </a:rPr>
              <a:t></a:t>
            </a:r>
            <a:r>
              <a:rPr lang="uk-UA" sz="3300" i="1" dirty="0"/>
              <a:t>e</a:t>
            </a:r>
            <a:r>
              <a:rPr lang="uk-UA" sz="3300" dirty="0"/>
              <a:t>*</a:t>
            </a:r>
            <a:r>
              <a:rPr lang="uk-UA" sz="3300" dirty="0">
                <a:sym typeface="Symbol"/>
              </a:rPr>
              <a:t></a:t>
            </a:r>
            <a:endParaRPr lang="uk-UA" sz="3300" dirty="0"/>
          </a:p>
          <a:p>
            <a:pPr marL="82296" indent="0">
              <a:buNone/>
            </a:pPr>
            <a:r>
              <a:rPr lang="uk-UA" sz="3300" b="1" dirty="0" err="1"/>
              <a:t>return</a:t>
            </a:r>
            <a:r>
              <a:rPr lang="uk-UA" sz="3300" dirty="0"/>
              <a:t> </a:t>
            </a:r>
            <a:r>
              <a:rPr lang="uk-UA" sz="3300" i="1" dirty="0"/>
              <a:t>Е</a:t>
            </a:r>
            <a:r>
              <a:rPr lang="uk-UA" sz="3300" i="1" baseline="-25000" dirty="0"/>
              <a:t>Т</a:t>
            </a:r>
            <a:r>
              <a:rPr lang="uk-UA" sz="3300" i="1" dirty="0"/>
              <a:t> </a:t>
            </a:r>
            <a:endParaRPr lang="uk-UA" sz="3300" dirty="0"/>
          </a:p>
          <a:p>
            <a:pPr marL="82296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0642261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9104" y="241996"/>
            <a:ext cx="8064896" cy="1728192"/>
          </a:xfrm>
        </p:spPr>
        <p:txBody>
          <a:bodyPr/>
          <a:lstStyle/>
          <a:p>
            <a:pPr marL="82296" indent="0" algn="just">
              <a:buNone/>
            </a:pPr>
            <a:r>
              <a:rPr lang="uk-UA" i="1" dirty="0"/>
              <a:t>Приклад</a:t>
            </a:r>
            <a:r>
              <a:rPr lang="uk-UA" dirty="0"/>
              <a:t>: Для заданого графа </a:t>
            </a:r>
            <a:r>
              <a:rPr lang="uk-UA" i="1" dirty="0"/>
              <a:t>G</a:t>
            </a:r>
            <a:r>
              <a:rPr lang="uk-UA" dirty="0"/>
              <a:t> </a:t>
            </a:r>
            <a:r>
              <a:rPr lang="uk-UA" dirty="0" smtClean="0"/>
              <a:t>побудувати </a:t>
            </a:r>
            <a:r>
              <a:rPr lang="uk-UA" dirty="0" err="1"/>
              <a:t>остовне</a:t>
            </a:r>
            <a:r>
              <a:rPr lang="uk-UA" dirty="0"/>
              <a:t> дерево мінімальної ваги, використовуючи алгоритм Прима.</a:t>
            </a:r>
          </a:p>
          <a:p>
            <a:pPr lvl="2"/>
            <a:endParaRPr lang="uk-UA" dirty="0"/>
          </a:p>
        </p:txBody>
      </p:sp>
      <p:sp>
        <p:nvSpPr>
          <p:cNvPr id="4" name="Rectangle 4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49" name="Rectangle 65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9" name="Группа 98"/>
          <p:cNvGrpSpPr/>
          <p:nvPr/>
        </p:nvGrpSpPr>
        <p:grpSpPr>
          <a:xfrm>
            <a:off x="1319307" y="2388367"/>
            <a:ext cx="6912768" cy="3055770"/>
            <a:chOff x="1907704" y="1990080"/>
            <a:chExt cx="6912768" cy="3055770"/>
          </a:xfrm>
        </p:grpSpPr>
        <p:sp>
          <p:nvSpPr>
            <p:cNvPr id="51" name="Овал 50"/>
            <p:cNvSpPr/>
            <p:nvPr/>
          </p:nvSpPr>
          <p:spPr>
            <a:xfrm>
              <a:off x="2051720" y="2132856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V1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" name="Овал 51"/>
            <p:cNvSpPr/>
            <p:nvPr/>
          </p:nvSpPr>
          <p:spPr>
            <a:xfrm>
              <a:off x="2051720" y="4077072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V4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" name="Овал 52"/>
            <p:cNvSpPr/>
            <p:nvPr/>
          </p:nvSpPr>
          <p:spPr>
            <a:xfrm>
              <a:off x="4017394" y="2128382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V2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4" name="Овал 53"/>
            <p:cNvSpPr/>
            <p:nvPr/>
          </p:nvSpPr>
          <p:spPr>
            <a:xfrm>
              <a:off x="4038139" y="4077072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V5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" name="Овал 54"/>
            <p:cNvSpPr/>
            <p:nvPr/>
          </p:nvSpPr>
          <p:spPr>
            <a:xfrm>
              <a:off x="6056280" y="2128382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V3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6" name="Овал 55"/>
            <p:cNvSpPr/>
            <p:nvPr/>
          </p:nvSpPr>
          <p:spPr>
            <a:xfrm>
              <a:off x="6084168" y="4078740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V6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7" name="Овал 56"/>
            <p:cNvSpPr/>
            <p:nvPr/>
          </p:nvSpPr>
          <p:spPr>
            <a:xfrm>
              <a:off x="7956376" y="3052156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V7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59" name="Прямая соединительная линия 58"/>
            <p:cNvCxnSpPr>
              <a:stCxn id="51" idx="4"/>
              <a:endCxn id="52" idx="0"/>
            </p:cNvCxnSpPr>
            <p:nvPr/>
          </p:nvCxnSpPr>
          <p:spPr>
            <a:xfrm>
              <a:off x="2483768" y="2996952"/>
              <a:ext cx="0" cy="108012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Прямая соединительная линия 60"/>
            <p:cNvCxnSpPr>
              <a:stCxn id="51" idx="6"/>
              <a:endCxn id="53" idx="2"/>
            </p:cNvCxnSpPr>
            <p:nvPr/>
          </p:nvCxnSpPr>
          <p:spPr>
            <a:xfrm flipV="1">
              <a:off x="2915816" y="2560430"/>
              <a:ext cx="1101578" cy="447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Прямая соединительная линия 64"/>
            <p:cNvCxnSpPr>
              <a:stCxn id="52" idx="6"/>
              <a:endCxn id="54" idx="2"/>
            </p:cNvCxnSpPr>
            <p:nvPr/>
          </p:nvCxnSpPr>
          <p:spPr>
            <a:xfrm>
              <a:off x="2915816" y="4509120"/>
              <a:ext cx="1122323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8" name="Прямая соединительная линия 67"/>
            <p:cNvCxnSpPr>
              <a:stCxn id="53" idx="6"/>
              <a:endCxn id="55" idx="2"/>
            </p:cNvCxnSpPr>
            <p:nvPr/>
          </p:nvCxnSpPr>
          <p:spPr>
            <a:xfrm>
              <a:off x="4881490" y="2560430"/>
              <a:ext cx="117479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2" name="Прямая соединительная линия 71"/>
            <p:cNvCxnSpPr/>
            <p:nvPr/>
          </p:nvCxnSpPr>
          <p:spPr>
            <a:xfrm>
              <a:off x="4902235" y="4507452"/>
              <a:ext cx="1181933" cy="16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4" name="Прямая соединительная линия 73"/>
            <p:cNvCxnSpPr>
              <a:stCxn id="55" idx="4"/>
              <a:endCxn id="56" idx="0"/>
            </p:cNvCxnSpPr>
            <p:nvPr/>
          </p:nvCxnSpPr>
          <p:spPr>
            <a:xfrm>
              <a:off x="6488328" y="2992478"/>
              <a:ext cx="27888" cy="108626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6" name="Прямая соединительная линия 75"/>
            <p:cNvCxnSpPr>
              <a:stCxn id="56" idx="6"/>
              <a:endCxn id="57" idx="2"/>
            </p:cNvCxnSpPr>
            <p:nvPr/>
          </p:nvCxnSpPr>
          <p:spPr>
            <a:xfrm flipV="1">
              <a:off x="6948264" y="3484204"/>
              <a:ext cx="1008112" cy="102658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8" name="Прямая соединительная линия 77"/>
            <p:cNvCxnSpPr>
              <a:stCxn id="55" idx="6"/>
              <a:endCxn id="57" idx="2"/>
            </p:cNvCxnSpPr>
            <p:nvPr/>
          </p:nvCxnSpPr>
          <p:spPr>
            <a:xfrm>
              <a:off x="6920376" y="2560430"/>
              <a:ext cx="1036000" cy="92377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0" name="Прямая соединительная линия 79"/>
            <p:cNvCxnSpPr>
              <a:stCxn id="53" idx="4"/>
              <a:endCxn id="54" idx="0"/>
            </p:cNvCxnSpPr>
            <p:nvPr/>
          </p:nvCxnSpPr>
          <p:spPr>
            <a:xfrm>
              <a:off x="4449442" y="2992478"/>
              <a:ext cx="20745" cy="108459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2" name="Прямая соединительная линия 81"/>
            <p:cNvCxnSpPr>
              <a:stCxn id="53" idx="3"/>
              <a:endCxn id="52" idx="7"/>
            </p:cNvCxnSpPr>
            <p:nvPr/>
          </p:nvCxnSpPr>
          <p:spPr>
            <a:xfrm flipH="1">
              <a:off x="2789272" y="2865934"/>
              <a:ext cx="1354666" cy="133768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4" name="Прямая соединительная линия 83"/>
            <p:cNvCxnSpPr>
              <a:stCxn id="55" idx="3"/>
              <a:endCxn id="54" idx="7"/>
            </p:cNvCxnSpPr>
            <p:nvPr/>
          </p:nvCxnSpPr>
          <p:spPr>
            <a:xfrm flipH="1">
              <a:off x="4775691" y="2865934"/>
              <a:ext cx="1407133" cy="133768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6" name="Прямая соединительная линия 85"/>
            <p:cNvCxnSpPr>
              <a:stCxn id="51" idx="5"/>
              <a:endCxn id="54" idx="1"/>
            </p:cNvCxnSpPr>
            <p:nvPr/>
          </p:nvCxnSpPr>
          <p:spPr>
            <a:xfrm>
              <a:off x="2789272" y="2870408"/>
              <a:ext cx="1375411" cy="133320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7" name="TextBox 86"/>
            <p:cNvSpPr txBox="1"/>
            <p:nvPr/>
          </p:nvSpPr>
          <p:spPr>
            <a:xfrm>
              <a:off x="3188945" y="1990080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5191225" y="2000341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7264432" y="2459664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9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1907704" y="3275402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2972088" y="2734274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3619916" y="2734274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4038139" y="3241056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5468885" y="2802587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6140440" y="3204685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3277049" y="4510788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5275509" y="4522630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7334772" y="3987568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534413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5855192"/>
              </p:ext>
            </p:extLst>
          </p:nvPr>
        </p:nvGraphicFramePr>
        <p:xfrm>
          <a:off x="1506201" y="764704"/>
          <a:ext cx="5946120" cy="487680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{72833802-FEF1-4C79-8D5D-14CF1EAF98D9}</a:tableStyleId>
              </a:tblPr>
              <a:tblGrid>
                <a:gridCol w="743265"/>
                <a:gridCol w="743265"/>
                <a:gridCol w="743265"/>
                <a:gridCol w="743265"/>
                <a:gridCol w="743265"/>
                <a:gridCol w="743265"/>
                <a:gridCol w="743265"/>
                <a:gridCol w="743265"/>
              </a:tblGrid>
              <a:tr h="4860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effectLst/>
                        </a:rPr>
                        <a:t> </a:t>
                      </a:r>
                      <a:endParaRPr lang="uk-UA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4000" baseline="-250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uk-UA" sz="4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4000" baseline="-25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uk-UA" sz="4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4000" baseline="-25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uk-UA" sz="4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4000" baseline="-250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uk-UA" sz="4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4000" baseline="-2500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uk-UA" sz="4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4000" baseline="-2500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uk-UA" sz="4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4000" baseline="-2500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uk-UA" sz="4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860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effectLst/>
                        </a:rPr>
                        <a:t>v</a:t>
                      </a:r>
                      <a:r>
                        <a:rPr lang="uk-UA" sz="4000" baseline="-25000" dirty="0">
                          <a:effectLst/>
                        </a:rPr>
                        <a:t>1</a:t>
                      </a:r>
                      <a:endParaRPr lang="uk-UA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>
                          <a:effectLst/>
                          <a:sym typeface="Symbol"/>
                        </a:rPr>
                        <a:t></a:t>
                      </a:r>
                      <a:endParaRPr lang="uk-UA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effectLst/>
                        </a:rPr>
                        <a:t>1</a:t>
                      </a:r>
                      <a:endParaRPr lang="uk-UA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effectLst/>
                          <a:sym typeface="Symbol"/>
                        </a:rPr>
                        <a:t></a:t>
                      </a:r>
                      <a:endParaRPr lang="uk-UA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effectLst/>
                        </a:rPr>
                        <a:t>4</a:t>
                      </a:r>
                      <a:endParaRPr lang="uk-UA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effectLst/>
                        </a:rPr>
                        <a:t>8</a:t>
                      </a:r>
                      <a:endParaRPr lang="uk-UA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effectLst/>
                          <a:sym typeface="Symbol"/>
                        </a:rPr>
                        <a:t></a:t>
                      </a:r>
                      <a:endParaRPr lang="uk-UA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b="0" dirty="0">
                          <a:effectLst/>
                          <a:sym typeface="Symbol"/>
                        </a:rPr>
                        <a:t></a:t>
                      </a:r>
                      <a:endParaRPr lang="uk-UA" sz="4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60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effectLst/>
                        </a:rPr>
                        <a:t>v</a:t>
                      </a:r>
                      <a:r>
                        <a:rPr lang="uk-UA" sz="4000" baseline="-25000" dirty="0">
                          <a:effectLst/>
                        </a:rPr>
                        <a:t>2</a:t>
                      </a:r>
                      <a:endParaRPr lang="uk-UA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effectLst/>
                        </a:rPr>
                        <a:t>1</a:t>
                      </a:r>
                      <a:endParaRPr lang="uk-UA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>
                          <a:effectLst/>
                          <a:sym typeface="Symbol"/>
                        </a:rPr>
                        <a:t></a:t>
                      </a:r>
                      <a:endParaRPr lang="uk-UA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>
                          <a:effectLst/>
                        </a:rPr>
                        <a:t>2</a:t>
                      </a:r>
                      <a:endParaRPr lang="uk-UA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effectLst/>
                        </a:rPr>
                        <a:t>3</a:t>
                      </a:r>
                      <a:endParaRPr lang="uk-UA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effectLst/>
                        </a:rPr>
                        <a:t>2</a:t>
                      </a:r>
                      <a:endParaRPr lang="uk-UA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effectLst/>
                          <a:sym typeface="Symbol"/>
                        </a:rPr>
                        <a:t></a:t>
                      </a:r>
                      <a:endParaRPr lang="uk-UA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b="0" dirty="0">
                          <a:effectLst/>
                          <a:sym typeface="Symbol"/>
                        </a:rPr>
                        <a:t></a:t>
                      </a:r>
                      <a:endParaRPr lang="uk-UA" sz="4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60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effectLst/>
                        </a:rPr>
                        <a:t>v</a:t>
                      </a:r>
                      <a:r>
                        <a:rPr lang="uk-UA" sz="4000" baseline="-25000" dirty="0">
                          <a:effectLst/>
                        </a:rPr>
                        <a:t>3</a:t>
                      </a:r>
                      <a:endParaRPr lang="uk-UA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>
                          <a:effectLst/>
                          <a:sym typeface="Symbol"/>
                        </a:rPr>
                        <a:t></a:t>
                      </a:r>
                      <a:endParaRPr lang="uk-UA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>
                          <a:effectLst/>
                        </a:rPr>
                        <a:t>2</a:t>
                      </a:r>
                      <a:endParaRPr lang="uk-UA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effectLst/>
                          <a:sym typeface="Symbol"/>
                        </a:rPr>
                        <a:t></a:t>
                      </a:r>
                      <a:endParaRPr lang="uk-UA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effectLst/>
                          <a:sym typeface="Symbol"/>
                        </a:rPr>
                        <a:t></a:t>
                      </a:r>
                      <a:endParaRPr lang="uk-UA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effectLst/>
                        </a:rPr>
                        <a:t>6</a:t>
                      </a:r>
                      <a:endParaRPr lang="uk-UA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effectLst/>
                        </a:rPr>
                        <a:t>7</a:t>
                      </a:r>
                      <a:endParaRPr lang="uk-UA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b="0" dirty="0">
                          <a:effectLst/>
                        </a:rPr>
                        <a:t>9</a:t>
                      </a:r>
                      <a:endParaRPr lang="uk-UA" sz="4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60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effectLst/>
                        </a:rPr>
                        <a:t>v</a:t>
                      </a:r>
                      <a:r>
                        <a:rPr lang="uk-UA" sz="4000" baseline="-25000" dirty="0">
                          <a:effectLst/>
                        </a:rPr>
                        <a:t>4</a:t>
                      </a:r>
                      <a:endParaRPr lang="uk-UA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effectLst/>
                        </a:rPr>
                        <a:t>4</a:t>
                      </a:r>
                      <a:endParaRPr lang="uk-UA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>
                          <a:effectLst/>
                        </a:rPr>
                        <a:t>3</a:t>
                      </a:r>
                      <a:endParaRPr lang="uk-UA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>
                          <a:effectLst/>
                          <a:sym typeface="Symbol"/>
                        </a:rPr>
                        <a:t></a:t>
                      </a:r>
                      <a:endParaRPr lang="uk-UA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>
                          <a:effectLst/>
                          <a:sym typeface="Symbol"/>
                        </a:rPr>
                        <a:t></a:t>
                      </a:r>
                      <a:endParaRPr lang="uk-UA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effectLst/>
                        </a:rPr>
                        <a:t>3</a:t>
                      </a:r>
                      <a:endParaRPr lang="uk-UA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effectLst/>
                          <a:sym typeface="Symbol"/>
                        </a:rPr>
                        <a:t></a:t>
                      </a:r>
                      <a:endParaRPr lang="uk-UA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b="0" dirty="0">
                          <a:effectLst/>
                          <a:sym typeface="Symbol"/>
                        </a:rPr>
                        <a:t></a:t>
                      </a:r>
                      <a:endParaRPr lang="uk-UA" sz="4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60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effectLst/>
                        </a:rPr>
                        <a:t>v</a:t>
                      </a:r>
                      <a:r>
                        <a:rPr lang="uk-UA" sz="4000" baseline="-25000" dirty="0">
                          <a:effectLst/>
                        </a:rPr>
                        <a:t>5</a:t>
                      </a:r>
                      <a:endParaRPr lang="uk-UA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effectLst/>
                        </a:rPr>
                        <a:t>8</a:t>
                      </a:r>
                      <a:endParaRPr lang="uk-UA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>
                          <a:effectLst/>
                        </a:rPr>
                        <a:t>2</a:t>
                      </a:r>
                      <a:endParaRPr lang="uk-UA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>
                          <a:effectLst/>
                        </a:rPr>
                        <a:t>6</a:t>
                      </a:r>
                      <a:endParaRPr lang="uk-UA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>
                          <a:effectLst/>
                        </a:rPr>
                        <a:t>3</a:t>
                      </a:r>
                      <a:endParaRPr lang="uk-UA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effectLst/>
                          <a:sym typeface="Symbol"/>
                        </a:rPr>
                        <a:t></a:t>
                      </a:r>
                      <a:endParaRPr lang="uk-UA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effectLst/>
                        </a:rPr>
                        <a:t>5</a:t>
                      </a:r>
                      <a:endParaRPr lang="uk-UA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b="0" dirty="0">
                          <a:effectLst/>
                          <a:sym typeface="Symbol"/>
                        </a:rPr>
                        <a:t></a:t>
                      </a:r>
                      <a:endParaRPr lang="uk-UA" sz="4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60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effectLst/>
                        </a:rPr>
                        <a:t>v</a:t>
                      </a:r>
                      <a:r>
                        <a:rPr lang="uk-UA" sz="4000" baseline="-25000" dirty="0">
                          <a:effectLst/>
                        </a:rPr>
                        <a:t>6</a:t>
                      </a:r>
                      <a:endParaRPr lang="uk-UA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effectLst/>
                          <a:sym typeface="Symbol"/>
                        </a:rPr>
                        <a:t></a:t>
                      </a:r>
                      <a:endParaRPr lang="uk-UA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>
                          <a:effectLst/>
                          <a:sym typeface="Symbol"/>
                        </a:rPr>
                        <a:t></a:t>
                      </a:r>
                      <a:endParaRPr lang="uk-UA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>
                          <a:effectLst/>
                        </a:rPr>
                        <a:t>7</a:t>
                      </a:r>
                      <a:endParaRPr lang="uk-UA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>
                          <a:effectLst/>
                          <a:sym typeface="Symbol"/>
                        </a:rPr>
                        <a:t></a:t>
                      </a:r>
                      <a:endParaRPr lang="uk-UA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>
                          <a:effectLst/>
                        </a:rPr>
                        <a:t>5</a:t>
                      </a:r>
                      <a:endParaRPr lang="uk-UA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effectLst/>
                          <a:sym typeface="Symbol"/>
                        </a:rPr>
                        <a:t></a:t>
                      </a:r>
                      <a:endParaRPr lang="uk-UA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b="0" dirty="0">
                          <a:effectLst/>
                        </a:rPr>
                        <a:t>8</a:t>
                      </a:r>
                      <a:endParaRPr lang="uk-UA" sz="4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60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dirty="0">
                          <a:effectLst/>
                        </a:rPr>
                        <a:t>v</a:t>
                      </a:r>
                      <a:r>
                        <a:rPr lang="uk-UA" sz="4000" baseline="-25000" dirty="0">
                          <a:effectLst/>
                        </a:rPr>
                        <a:t>7</a:t>
                      </a:r>
                      <a:endParaRPr lang="uk-UA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b="0" dirty="0">
                          <a:effectLst/>
                          <a:sym typeface="Symbol"/>
                        </a:rPr>
                        <a:t></a:t>
                      </a:r>
                      <a:endParaRPr lang="uk-UA" sz="4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b="0" dirty="0">
                          <a:effectLst/>
                          <a:sym typeface="Symbol"/>
                        </a:rPr>
                        <a:t></a:t>
                      </a:r>
                      <a:endParaRPr lang="uk-UA" sz="4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b="0" dirty="0">
                          <a:effectLst/>
                        </a:rPr>
                        <a:t>9</a:t>
                      </a:r>
                      <a:endParaRPr lang="uk-UA" sz="4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b="0" dirty="0">
                          <a:effectLst/>
                          <a:sym typeface="Symbol"/>
                        </a:rPr>
                        <a:t></a:t>
                      </a:r>
                      <a:endParaRPr lang="uk-UA" sz="4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b="0" dirty="0">
                          <a:effectLst/>
                          <a:sym typeface="Symbol"/>
                        </a:rPr>
                        <a:t></a:t>
                      </a:r>
                      <a:endParaRPr lang="uk-UA" sz="4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b="0" dirty="0">
                          <a:effectLst/>
                        </a:rPr>
                        <a:t>8</a:t>
                      </a:r>
                      <a:endParaRPr lang="uk-UA" sz="4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4000" b="0" dirty="0">
                          <a:effectLst/>
                          <a:sym typeface="Symbol"/>
                        </a:rPr>
                        <a:t></a:t>
                      </a:r>
                      <a:endParaRPr lang="uk-UA" sz="4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058881" y="92232"/>
            <a:ext cx="7272808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Побудуємо матрицю суміжності ваг 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W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: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62530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16632"/>
            <a:ext cx="8100392" cy="2088232"/>
          </a:xfrm>
        </p:spPr>
        <p:txBody>
          <a:bodyPr/>
          <a:lstStyle/>
          <a:p>
            <a:pPr marL="82296" indent="0" algn="just">
              <a:buNone/>
            </a:pPr>
            <a:r>
              <a:rPr lang="uk-UA" dirty="0"/>
              <a:t>За початкову обираємо довільну вершину, нехай це буде вершина </a:t>
            </a:r>
            <a:r>
              <a:rPr lang="en-US" i="1" dirty="0" smtClean="0"/>
              <a:t>V</a:t>
            </a:r>
            <a:r>
              <a:rPr lang="uk-UA" baseline="-25000" dirty="0" smtClean="0"/>
              <a:t>1</a:t>
            </a:r>
            <a:r>
              <a:rPr lang="uk-UA" dirty="0"/>
              <a:t>, і для неї шукаємо найближчого сусіда, тобто вершину відстань до якої найменша: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4428228"/>
              </p:ext>
            </p:extLst>
          </p:nvPr>
        </p:nvGraphicFramePr>
        <p:xfrm>
          <a:off x="1259633" y="2204864"/>
          <a:ext cx="7272804" cy="936104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038972"/>
                <a:gridCol w="1038972"/>
                <a:gridCol w="1038972"/>
                <a:gridCol w="1038972"/>
                <a:gridCol w="1038972"/>
                <a:gridCol w="1038972"/>
                <a:gridCol w="1038972"/>
              </a:tblGrid>
              <a:tr h="4680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680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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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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Овал 5"/>
          <p:cNvSpPr/>
          <p:nvPr/>
        </p:nvSpPr>
        <p:spPr>
          <a:xfrm>
            <a:off x="1778820" y="3345900"/>
            <a:ext cx="739624" cy="787057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V1</a:t>
            </a: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778820" y="5116779"/>
            <a:ext cx="739624" cy="787057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V4</a:t>
            </a: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461340" y="3341825"/>
            <a:ext cx="739624" cy="787057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V2</a:t>
            </a: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479096" y="5116779"/>
            <a:ext cx="739624" cy="787057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V5</a:t>
            </a: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206526" y="3341825"/>
            <a:ext cx="739624" cy="787057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V3</a:t>
            </a: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230397" y="5118298"/>
            <a:ext cx="739624" cy="787057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V6</a:t>
            </a: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832914" y="4183239"/>
            <a:ext cx="739624" cy="787057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V7</a:t>
            </a: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Прямая соединительная линия 13"/>
          <p:cNvCxnSpPr>
            <a:stCxn id="6" idx="6"/>
            <a:endCxn id="8" idx="2"/>
          </p:cNvCxnSpPr>
          <p:nvPr/>
        </p:nvCxnSpPr>
        <p:spPr>
          <a:xfrm flipV="1">
            <a:off x="2518443" y="3735353"/>
            <a:ext cx="942897" cy="4075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752228" y="3215853"/>
            <a:ext cx="493082" cy="476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664280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115616" y="155629"/>
            <a:ext cx="612068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Розширюємо фрагмент: 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104943"/>
              </p:ext>
            </p:extLst>
          </p:nvPr>
        </p:nvGraphicFramePr>
        <p:xfrm>
          <a:off x="1331641" y="836712"/>
          <a:ext cx="5688630" cy="128016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948105"/>
                <a:gridCol w="948105"/>
                <a:gridCol w="948105"/>
                <a:gridCol w="948105"/>
                <a:gridCol w="948105"/>
                <a:gridCol w="948105"/>
              </a:tblGrid>
              <a:tr h="4080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080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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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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080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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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pSp>
        <p:nvGrpSpPr>
          <p:cNvPr id="7" name="Группа 6"/>
          <p:cNvGrpSpPr/>
          <p:nvPr/>
        </p:nvGrpSpPr>
        <p:grpSpPr>
          <a:xfrm>
            <a:off x="2201547" y="2703284"/>
            <a:ext cx="5294531" cy="2249166"/>
            <a:chOff x="3482849" y="3471714"/>
            <a:chExt cx="5294531" cy="2699965"/>
          </a:xfrm>
        </p:grpSpPr>
        <p:sp>
          <p:nvSpPr>
            <p:cNvPr id="8" name="Овал 7"/>
            <p:cNvSpPr/>
            <p:nvPr/>
          </p:nvSpPr>
          <p:spPr>
            <a:xfrm>
              <a:off x="3482849" y="3602267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V1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Овал 8"/>
            <p:cNvSpPr/>
            <p:nvPr/>
          </p:nvSpPr>
          <p:spPr>
            <a:xfrm>
              <a:off x="3482849" y="5380035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V4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Овал 9"/>
            <p:cNvSpPr/>
            <p:nvPr/>
          </p:nvSpPr>
          <p:spPr>
            <a:xfrm>
              <a:off x="5053828" y="3598176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V2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Овал 10"/>
            <p:cNvSpPr/>
            <p:nvPr/>
          </p:nvSpPr>
          <p:spPr>
            <a:xfrm>
              <a:off x="5070407" y="5380035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V5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Овал 11"/>
            <p:cNvSpPr/>
            <p:nvPr/>
          </p:nvSpPr>
          <p:spPr>
            <a:xfrm>
              <a:off x="6683319" y="3598176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V3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Овал 12"/>
            <p:cNvSpPr/>
            <p:nvPr/>
          </p:nvSpPr>
          <p:spPr>
            <a:xfrm>
              <a:off x="6705607" y="5381560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V6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Овал 13"/>
            <p:cNvSpPr/>
            <p:nvPr/>
          </p:nvSpPr>
          <p:spPr>
            <a:xfrm>
              <a:off x="8086789" y="4392386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V7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5" name="Прямая соединительная линия 14"/>
            <p:cNvCxnSpPr>
              <a:stCxn id="8" idx="6"/>
              <a:endCxn id="10" idx="2"/>
            </p:cNvCxnSpPr>
            <p:nvPr/>
          </p:nvCxnSpPr>
          <p:spPr>
            <a:xfrm flipV="1">
              <a:off x="4173440" y="3993235"/>
              <a:ext cx="880388" cy="4091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>
              <a:stCxn id="10" idx="6"/>
              <a:endCxn id="12" idx="2"/>
            </p:cNvCxnSpPr>
            <p:nvPr/>
          </p:nvCxnSpPr>
          <p:spPr>
            <a:xfrm>
              <a:off x="5744419" y="3993235"/>
              <a:ext cx="938900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4391726" y="3471714"/>
              <a:ext cx="460394" cy="4784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991961" y="3481097"/>
              <a:ext cx="460394" cy="4784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867875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115616" y="155629"/>
            <a:ext cx="612068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Розширюємо фрагмент: 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graphicFrame>
        <p:nvGraphicFramePr>
          <p:cNvPr id="9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6549343"/>
              </p:ext>
            </p:extLst>
          </p:nvPr>
        </p:nvGraphicFramePr>
        <p:xfrm>
          <a:off x="1998605" y="1062947"/>
          <a:ext cx="4614230" cy="180020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922846"/>
                <a:gridCol w="922846"/>
                <a:gridCol w="922846"/>
                <a:gridCol w="922846"/>
                <a:gridCol w="922846"/>
              </a:tblGrid>
              <a:tr h="4500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00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uk-UA" sz="28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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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00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uk-UA" sz="28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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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00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</a:t>
                      </a:r>
                      <a:endParaRPr lang="uk-UA" sz="28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pSp>
        <p:nvGrpSpPr>
          <p:cNvPr id="10" name="Группа 9"/>
          <p:cNvGrpSpPr/>
          <p:nvPr/>
        </p:nvGrpSpPr>
        <p:grpSpPr>
          <a:xfrm>
            <a:off x="2266262" y="3242775"/>
            <a:ext cx="5045206" cy="2249166"/>
            <a:chOff x="3482849" y="3471714"/>
            <a:chExt cx="5045206" cy="2699965"/>
          </a:xfrm>
        </p:grpSpPr>
        <p:sp>
          <p:nvSpPr>
            <p:cNvPr id="11" name="Овал 10"/>
            <p:cNvSpPr/>
            <p:nvPr/>
          </p:nvSpPr>
          <p:spPr>
            <a:xfrm>
              <a:off x="3482849" y="3602267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V1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Овал 11"/>
            <p:cNvSpPr/>
            <p:nvPr/>
          </p:nvSpPr>
          <p:spPr>
            <a:xfrm>
              <a:off x="3482849" y="5380035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V4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Овал 12"/>
            <p:cNvSpPr/>
            <p:nvPr/>
          </p:nvSpPr>
          <p:spPr>
            <a:xfrm>
              <a:off x="5053828" y="3598176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V2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Овал 13"/>
            <p:cNvSpPr/>
            <p:nvPr/>
          </p:nvSpPr>
          <p:spPr>
            <a:xfrm>
              <a:off x="5070407" y="5380035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V5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Овал 14"/>
            <p:cNvSpPr/>
            <p:nvPr/>
          </p:nvSpPr>
          <p:spPr>
            <a:xfrm>
              <a:off x="6683319" y="3598176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V3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Овал 15"/>
            <p:cNvSpPr/>
            <p:nvPr/>
          </p:nvSpPr>
          <p:spPr>
            <a:xfrm>
              <a:off x="6705607" y="5381560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V6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Овал 16"/>
            <p:cNvSpPr/>
            <p:nvPr/>
          </p:nvSpPr>
          <p:spPr>
            <a:xfrm>
              <a:off x="7837464" y="4425033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V7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8" name="Прямая соединительная линия 17"/>
            <p:cNvCxnSpPr>
              <a:stCxn id="11" idx="6"/>
              <a:endCxn id="13" idx="2"/>
            </p:cNvCxnSpPr>
            <p:nvPr/>
          </p:nvCxnSpPr>
          <p:spPr>
            <a:xfrm flipV="1">
              <a:off x="4173440" y="3993235"/>
              <a:ext cx="880388" cy="4091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>
              <a:stCxn id="13" idx="6"/>
              <a:endCxn id="15" idx="2"/>
            </p:cNvCxnSpPr>
            <p:nvPr/>
          </p:nvCxnSpPr>
          <p:spPr>
            <a:xfrm>
              <a:off x="5744419" y="3993235"/>
              <a:ext cx="938900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>
              <a:stCxn id="13" idx="4"/>
              <a:endCxn id="14" idx="0"/>
            </p:cNvCxnSpPr>
            <p:nvPr/>
          </p:nvCxnSpPr>
          <p:spPr>
            <a:xfrm>
              <a:off x="5399123" y="4388295"/>
              <a:ext cx="16580" cy="99174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4391726" y="3471714"/>
              <a:ext cx="460394" cy="4784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991961" y="3481097"/>
              <a:ext cx="460394" cy="4784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070407" y="4615592"/>
              <a:ext cx="460394" cy="4784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070501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Группа 64"/>
          <p:cNvGrpSpPr/>
          <p:nvPr/>
        </p:nvGrpSpPr>
        <p:grpSpPr>
          <a:xfrm>
            <a:off x="2262701" y="-15863"/>
            <a:ext cx="5653783" cy="4456932"/>
            <a:chOff x="997641" y="307364"/>
            <a:chExt cx="5653783" cy="4456932"/>
          </a:xfrm>
        </p:grpSpPr>
        <p:sp>
          <p:nvSpPr>
            <p:cNvPr id="26" name="Полилиния 25"/>
            <p:cNvSpPr/>
            <p:nvPr/>
          </p:nvSpPr>
          <p:spPr>
            <a:xfrm rot="14686043">
              <a:off x="1523574" y="2484330"/>
              <a:ext cx="807403" cy="798037"/>
            </a:xfrm>
            <a:custGeom>
              <a:avLst/>
              <a:gdLst>
                <a:gd name="connsiteX0" fmla="*/ 0 w 807403"/>
                <a:gd name="connsiteY0" fmla="*/ 643293 h 798037"/>
                <a:gd name="connsiteX1" fmla="*/ 196947 w 807403"/>
                <a:gd name="connsiteY1" fmla="*/ 122788 h 798037"/>
                <a:gd name="connsiteX2" fmla="*/ 633046 w 807403"/>
                <a:gd name="connsiteY2" fmla="*/ 10247 h 798037"/>
                <a:gd name="connsiteX3" fmla="*/ 787790 w 807403"/>
                <a:gd name="connsiteY3" fmla="*/ 305668 h 798037"/>
                <a:gd name="connsiteX4" fmla="*/ 731520 w 807403"/>
                <a:gd name="connsiteY4" fmla="*/ 572954 h 798037"/>
                <a:gd name="connsiteX5" fmla="*/ 126609 w 807403"/>
                <a:gd name="connsiteY5" fmla="*/ 798037 h 798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7403" h="798037">
                  <a:moveTo>
                    <a:pt x="0" y="643293"/>
                  </a:moveTo>
                  <a:cubicBezTo>
                    <a:pt x="45719" y="435794"/>
                    <a:pt x="91439" y="228296"/>
                    <a:pt x="196947" y="122788"/>
                  </a:cubicBezTo>
                  <a:cubicBezTo>
                    <a:pt x="302455" y="17280"/>
                    <a:pt x="534572" y="-20233"/>
                    <a:pt x="633046" y="10247"/>
                  </a:cubicBezTo>
                  <a:cubicBezTo>
                    <a:pt x="731520" y="40727"/>
                    <a:pt x="771378" y="211883"/>
                    <a:pt x="787790" y="305668"/>
                  </a:cubicBezTo>
                  <a:cubicBezTo>
                    <a:pt x="804202" y="399452"/>
                    <a:pt x="841717" y="490893"/>
                    <a:pt x="731520" y="572954"/>
                  </a:cubicBezTo>
                  <a:cubicBezTo>
                    <a:pt x="621323" y="655015"/>
                    <a:pt x="373966" y="726526"/>
                    <a:pt x="126609" y="798037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" name="Полилиния 14"/>
            <p:cNvSpPr/>
            <p:nvPr/>
          </p:nvSpPr>
          <p:spPr>
            <a:xfrm>
              <a:off x="2333490" y="1192167"/>
              <a:ext cx="1627163" cy="249706"/>
            </a:xfrm>
            <a:custGeom>
              <a:avLst/>
              <a:gdLst>
                <a:gd name="connsiteX0" fmla="*/ 0 w 1627163"/>
                <a:gd name="connsiteY0" fmla="*/ 197292 h 249706"/>
                <a:gd name="connsiteX1" fmla="*/ 633046 w 1627163"/>
                <a:gd name="connsiteY1" fmla="*/ 344 h 249706"/>
                <a:gd name="connsiteX2" fmla="*/ 1561514 w 1627163"/>
                <a:gd name="connsiteY2" fmla="*/ 239495 h 249706"/>
                <a:gd name="connsiteX3" fmla="*/ 1477108 w 1627163"/>
                <a:gd name="connsiteY3" fmla="*/ 183224 h 249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27163" h="249706">
                  <a:moveTo>
                    <a:pt x="0" y="197292"/>
                  </a:moveTo>
                  <a:cubicBezTo>
                    <a:pt x="186397" y="95301"/>
                    <a:pt x="372794" y="-6690"/>
                    <a:pt x="633046" y="344"/>
                  </a:cubicBezTo>
                  <a:cubicBezTo>
                    <a:pt x="893298" y="7378"/>
                    <a:pt x="1420837" y="209015"/>
                    <a:pt x="1561514" y="239495"/>
                  </a:cubicBezTo>
                  <a:cubicBezTo>
                    <a:pt x="1702191" y="269975"/>
                    <a:pt x="1589649" y="226599"/>
                    <a:pt x="1477108" y="183224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" name="Овал 3"/>
            <p:cNvSpPr/>
            <p:nvPr/>
          </p:nvSpPr>
          <p:spPr>
            <a:xfrm>
              <a:off x="3756461" y="1378770"/>
              <a:ext cx="288032" cy="288032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" name="Овал 5"/>
            <p:cNvSpPr/>
            <p:nvPr/>
          </p:nvSpPr>
          <p:spPr>
            <a:xfrm>
              <a:off x="3180397" y="2242866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" name="Овал 6"/>
            <p:cNvSpPr/>
            <p:nvPr/>
          </p:nvSpPr>
          <p:spPr>
            <a:xfrm>
              <a:off x="4332525" y="2962946"/>
              <a:ext cx="288032" cy="288032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" name="Овал 7"/>
            <p:cNvSpPr/>
            <p:nvPr/>
          </p:nvSpPr>
          <p:spPr>
            <a:xfrm>
              <a:off x="3461039" y="3611018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" name="Овал 8"/>
            <p:cNvSpPr/>
            <p:nvPr/>
          </p:nvSpPr>
          <p:spPr>
            <a:xfrm>
              <a:off x="2316301" y="2950835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" name="Овал 9"/>
            <p:cNvSpPr/>
            <p:nvPr/>
          </p:nvSpPr>
          <p:spPr>
            <a:xfrm>
              <a:off x="2131505" y="1378770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12" name="Прямая соединительная линия 11"/>
            <p:cNvCxnSpPr>
              <a:stCxn id="10" idx="4"/>
              <a:endCxn id="9" idx="0"/>
            </p:cNvCxnSpPr>
            <p:nvPr/>
          </p:nvCxnSpPr>
          <p:spPr>
            <a:xfrm>
              <a:off x="2275521" y="1666802"/>
              <a:ext cx="184796" cy="128403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>
              <a:stCxn id="10" idx="6"/>
              <a:endCxn id="4" idx="2"/>
            </p:cNvCxnSpPr>
            <p:nvPr/>
          </p:nvCxnSpPr>
          <p:spPr>
            <a:xfrm>
              <a:off x="2419537" y="1522786"/>
              <a:ext cx="1336924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>
              <a:stCxn id="4" idx="3"/>
              <a:endCxn id="6" idx="7"/>
            </p:cNvCxnSpPr>
            <p:nvPr/>
          </p:nvCxnSpPr>
          <p:spPr>
            <a:xfrm flipH="1">
              <a:off x="3426248" y="1624621"/>
              <a:ext cx="372394" cy="66042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>
              <a:stCxn id="10" idx="5"/>
              <a:endCxn id="6" idx="1"/>
            </p:cNvCxnSpPr>
            <p:nvPr/>
          </p:nvCxnSpPr>
          <p:spPr>
            <a:xfrm>
              <a:off x="2377356" y="1624621"/>
              <a:ext cx="845222" cy="66042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>
              <a:stCxn id="9" idx="6"/>
              <a:endCxn id="7" idx="2"/>
            </p:cNvCxnSpPr>
            <p:nvPr/>
          </p:nvCxnSpPr>
          <p:spPr>
            <a:xfrm>
              <a:off x="2604333" y="3094851"/>
              <a:ext cx="1728192" cy="1211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>
              <a:stCxn id="4" idx="5"/>
              <a:endCxn id="7" idx="0"/>
            </p:cNvCxnSpPr>
            <p:nvPr/>
          </p:nvCxnSpPr>
          <p:spPr>
            <a:xfrm>
              <a:off x="4002312" y="1624621"/>
              <a:ext cx="474229" cy="133832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2039110" y="307364"/>
              <a:ext cx="219188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uk-UA" sz="2800" dirty="0" smtClean="0"/>
                <a:t>Кратні ребра</a:t>
              </a:r>
              <a:endParaRPr lang="uk-UA" sz="28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547664" y="1052736"/>
              <a:ext cx="75309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3200" dirty="0" smtClean="0"/>
                <a:t>V</a:t>
              </a:r>
              <a:r>
                <a:rPr lang="en-US" sz="3200" baseline="-25000" dirty="0" smtClean="0"/>
                <a:t>1</a:t>
              </a:r>
              <a:endParaRPr lang="uk-UA" sz="32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027386" y="1082027"/>
              <a:ext cx="75309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3200" dirty="0" smtClean="0"/>
                <a:t>V</a:t>
              </a:r>
              <a:r>
                <a:rPr lang="en-US" sz="3200" baseline="-25000" dirty="0" smtClean="0"/>
                <a:t>2</a:t>
              </a:r>
              <a:endParaRPr lang="uk-UA" sz="32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458088" y="2213478"/>
              <a:ext cx="75309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3200" dirty="0" smtClean="0"/>
                <a:t>V</a:t>
              </a:r>
              <a:r>
                <a:rPr lang="en-US" sz="3200" baseline="-25000" dirty="0" smtClean="0"/>
                <a:t>3</a:t>
              </a:r>
              <a:endParaRPr lang="uk-UA" sz="32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851237" y="3206801"/>
              <a:ext cx="75309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3200" dirty="0" smtClean="0"/>
                <a:t>V</a:t>
              </a:r>
              <a:r>
                <a:rPr lang="en-US" sz="3200" baseline="-25000" dirty="0" smtClean="0"/>
                <a:t>4</a:t>
              </a:r>
              <a:endParaRPr lang="uk-UA" sz="3200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339738" y="3170259"/>
              <a:ext cx="75309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3200" dirty="0" smtClean="0"/>
                <a:t>V</a:t>
              </a:r>
              <a:r>
                <a:rPr lang="en-US" sz="3200" baseline="-25000" dirty="0" smtClean="0"/>
                <a:t>5</a:t>
              </a:r>
              <a:endParaRPr lang="uk-UA" sz="32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995975" y="3624046"/>
              <a:ext cx="75309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3200" dirty="0" smtClean="0"/>
                <a:t>V</a:t>
              </a:r>
              <a:r>
                <a:rPr lang="en-US" sz="3200" baseline="-25000" dirty="0" smtClean="0"/>
                <a:t>6</a:t>
              </a:r>
              <a:endParaRPr lang="uk-UA" sz="3200" dirty="0"/>
            </a:p>
          </p:txBody>
        </p:sp>
        <p:cxnSp>
          <p:nvCxnSpPr>
            <p:cNvPr id="36" name="Прямая со стрелкой 35"/>
            <p:cNvCxnSpPr>
              <a:stCxn id="28" idx="2"/>
              <a:endCxn id="15" idx="1"/>
            </p:cNvCxnSpPr>
            <p:nvPr/>
          </p:nvCxnSpPr>
          <p:spPr>
            <a:xfrm flipH="1">
              <a:off x="2966536" y="830584"/>
              <a:ext cx="168515" cy="36192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Прямая со стрелкой 37"/>
            <p:cNvCxnSpPr>
              <a:stCxn id="28" idx="2"/>
            </p:cNvCxnSpPr>
            <p:nvPr/>
          </p:nvCxnSpPr>
          <p:spPr>
            <a:xfrm flipH="1">
              <a:off x="3050793" y="830584"/>
              <a:ext cx="84258" cy="69220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997641" y="1770563"/>
              <a:ext cx="110004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uk-UA" sz="2800" dirty="0" smtClean="0"/>
                <a:t>Петля</a:t>
              </a:r>
              <a:endParaRPr lang="uk-UA" sz="2800" dirty="0"/>
            </a:p>
          </p:txBody>
        </p:sp>
        <p:cxnSp>
          <p:nvCxnSpPr>
            <p:cNvPr id="45" name="Прямая со стрелкой 44"/>
            <p:cNvCxnSpPr/>
            <p:nvPr/>
          </p:nvCxnSpPr>
          <p:spPr>
            <a:xfrm flipH="1" flipV="1">
              <a:off x="3728758" y="3792315"/>
              <a:ext cx="474228" cy="41650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2506956" y="4241076"/>
              <a:ext cx="332276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uk-UA" sz="2800" dirty="0" smtClean="0"/>
                <a:t>Ізольована вершина</a:t>
              </a:r>
              <a:endParaRPr lang="uk-UA" sz="2800" dirty="0"/>
            </a:p>
          </p:txBody>
        </p:sp>
        <p:cxnSp>
          <p:nvCxnSpPr>
            <p:cNvPr id="53" name="Прямая со стрелкой 52"/>
            <p:cNvCxnSpPr>
              <a:stCxn id="43" idx="2"/>
              <a:endCxn id="26" idx="3"/>
            </p:cNvCxnSpPr>
            <p:nvPr/>
          </p:nvCxnSpPr>
          <p:spPr>
            <a:xfrm>
              <a:off x="1547664" y="2293783"/>
              <a:ext cx="131433" cy="28192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6" name="TextBox 55"/>
            <p:cNvSpPr txBox="1"/>
            <p:nvPr/>
          </p:nvSpPr>
          <p:spPr>
            <a:xfrm>
              <a:off x="5008025" y="1666802"/>
              <a:ext cx="1643399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uk-UA" sz="2800" dirty="0" smtClean="0"/>
                <a:t>Суміжні</a:t>
              </a:r>
            </a:p>
            <a:p>
              <a:r>
                <a:rPr lang="uk-UA" sz="2800" dirty="0" smtClean="0"/>
                <a:t> вершини</a:t>
              </a:r>
              <a:endParaRPr lang="uk-UA" sz="2800" dirty="0"/>
            </a:p>
          </p:txBody>
        </p:sp>
        <p:cxnSp>
          <p:nvCxnSpPr>
            <p:cNvPr id="62" name="Прямая со стрелкой 61"/>
            <p:cNvCxnSpPr>
              <a:stCxn id="56" idx="1"/>
            </p:cNvCxnSpPr>
            <p:nvPr/>
          </p:nvCxnSpPr>
          <p:spPr>
            <a:xfrm flipH="1" flipV="1">
              <a:off x="4027386" y="1624621"/>
              <a:ext cx="980639" cy="51923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Прямая со стрелкой 63"/>
            <p:cNvCxnSpPr>
              <a:stCxn id="56" idx="1"/>
              <a:endCxn id="7" idx="7"/>
            </p:cNvCxnSpPr>
            <p:nvPr/>
          </p:nvCxnSpPr>
          <p:spPr>
            <a:xfrm flipH="1">
              <a:off x="4578376" y="2143856"/>
              <a:ext cx="429649" cy="86127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6" name="Прямоугольник 65"/>
          <p:cNvSpPr/>
          <p:nvPr/>
        </p:nvSpPr>
        <p:spPr>
          <a:xfrm>
            <a:off x="1110564" y="4572332"/>
            <a:ext cx="792593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/>
              <a:t>Граф, що не містить петель і кратних ребер, називається </a:t>
            </a:r>
            <a:r>
              <a:rPr lang="uk-UA" sz="2800" b="1" i="1" dirty="0"/>
              <a:t>звичайним</a:t>
            </a:r>
            <a:r>
              <a:rPr lang="uk-UA" sz="2800" dirty="0"/>
              <a:t>, або </a:t>
            </a:r>
            <a:r>
              <a:rPr lang="uk-UA" sz="2800" b="1" i="1" dirty="0"/>
              <a:t>простим графом</a:t>
            </a:r>
            <a:r>
              <a:rPr lang="uk-UA" sz="2800" dirty="0" smtClean="0"/>
              <a:t>.</a:t>
            </a:r>
          </a:p>
          <a:p>
            <a:pPr algn="just"/>
            <a:r>
              <a:rPr lang="uk-UA" sz="2800" b="1" i="1" dirty="0" err="1" smtClean="0"/>
              <a:t>Мультиграф</a:t>
            </a:r>
            <a:r>
              <a:rPr lang="uk-UA" sz="2800" i="1" dirty="0" smtClean="0"/>
              <a:t> – </a:t>
            </a:r>
            <a:r>
              <a:rPr lang="uk-UA" sz="2800" dirty="0" smtClean="0"/>
              <a:t>це</a:t>
            </a:r>
            <a:r>
              <a:rPr lang="uk-UA" sz="2800" i="1" dirty="0" smtClean="0"/>
              <a:t> </a:t>
            </a:r>
            <a:r>
              <a:rPr lang="uk-UA" sz="2800" dirty="0"/>
              <a:t>граф із кратними </a:t>
            </a:r>
            <a:r>
              <a:rPr lang="uk-UA" sz="2800" dirty="0" smtClean="0"/>
              <a:t>ребрами.</a:t>
            </a:r>
          </a:p>
          <a:p>
            <a:pPr algn="just"/>
            <a:r>
              <a:rPr lang="uk-UA" sz="2800" b="1" i="1" dirty="0" err="1" smtClean="0"/>
              <a:t>Псевдограф</a:t>
            </a:r>
            <a:r>
              <a:rPr lang="uk-UA" sz="2800" i="1" dirty="0"/>
              <a:t> – </a:t>
            </a:r>
            <a:r>
              <a:rPr lang="uk-UA" sz="2800" dirty="0"/>
              <a:t>це граф</a:t>
            </a:r>
            <a:r>
              <a:rPr lang="uk-UA" sz="2800" i="1" dirty="0" smtClean="0"/>
              <a:t> </a:t>
            </a:r>
            <a:r>
              <a:rPr lang="uk-UA" sz="2800" dirty="0" smtClean="0"/>
              <a:t>з петлями. 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68358606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4334219"/>
              </p:ext>
            </p:extLst>
          </p:nvPr>
        </p:nvGraphicFramePr>
        <p:xfrm>
          <a:off x="3255557" y="692696"/>
          <a:ext cx="2520280" cy="216024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630070"/>
                <a:gridCol w="630070"/>
                <a:gridCol w="630070"/>
                <a:gridCol w="630070"/>
              </a:tblGrid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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</a:t>
                      </a:r>
                      <a:endParaRPr lang="uk-UA" sz="28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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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</a:t>
                      </a:r>
                      <a:endParaRPr lang="uk-UA" sz="28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uk-UA" sz="28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uk-UA" sz="28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</a:t>
                      </a:r>
                      <a:endParaRPr lang="uk-UA" sz="2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228929" y="29020"/>
            <a:ext cx="612068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Розширюємо фрагмент: 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2492344" y="3272724"/>
            <a:ext cx="5202560" cy="2459750"/>
            <a:chOff x="3482849" y="3471714"/>
            <a:chExt cx="5202560" cy="2699965"/>
          </a:xfrm>
        </p:grpSpPr>
        <p:sp>
          <p:nvSpPr>
            <p:cNvPr id="7" name="Овал 6"/>
            <p:cNvSpPr/>
            <p:nvPr/>
          </p:nvSpPr>
          <p:spPr>
            <a:xfrm>
              <a:off x="3482849" y="3602267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V1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Овал 7"/>
            <p:cNvSpPr/>
            <p:nvPr/>
          </p:nvSpPr>
          <p:spPr>
            <a:xfrm>
              <a:off x="3482849" y="5380035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V4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Овал 8"/>
            <p:cNvSpPr/>
            <p:nvPr/>
          </p:nvSpPr>
          <p:spPr>
            <a:xfrm>
              <a:off x="5053828" y="3598176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V2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Овал 9"/>
            <p:cNvSpPr/>
            <p:nvPr/>
          </p:nvSpPr>
          <p:spPr>
            <a:xfrm>
              <a:off x="5070407" y="5380035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V5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Овал 10"/>
            <p:cNvSpPr/>
            <p:nvPr/>
          </p:nvSpPr>
          <p:spPr>
            <a:xfrm>
              <a:off x="6683319" y="3598176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V3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Овал 11"/>
            <p:cNvSpPr/>
            <p:nvPr/>
          </p:nvSpPr>
          <p:spPr>
            <a:xfrm>
              <a:off x="6705607" y="5381560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V6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Овал 12"/>
            <p:cNvSpPr/>
            <p:nvPr/>
          </p:nvSpPr>
          <p:spPr>
            <a:xfrm>
              <a:off x="7994818" y="4425034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V7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4" name="Прямая соединительная линия 13"/>
            <p:cNvCxnSpPr>
              <a:stCxn id="7" idx="6"/>
              <a:endCxn id="9" idx="2"/>
            </p:cNvCxnSpPr>
            <p:nvPr/>
          </p:nvCxnSpPr>
          <p:spPr>
            <a:xfrm flipV="1">
              <a:off x="4173440" y="3993235"/>
              <a:ext cx="880388" cy="4091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>
              <a:stCxn id="9" idx="6"/>
              <a:endCxn id="11" idx="2"/>
            </p:cNvCxnSpPr>
            <p:nvPr/>
          </p:nvCxnSpPr>
          <p:spPr>
            <a:xfrm>
              <a:off x="5744419" y="3993235"/>
              <a:ext cx="938900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>
              <a:stCxn id="9" idx="4"/>
              <a:endCxn id="10" idx="0"/>
            </p:cNvCxnSpPr>
            <p:nvPr/>
          </p:nvCxnSpPr>
          <p:spPr>
            <a:xfrm>
              <a:off x="5399123" y="4388295"/>
              <a:ext cx="16580" cy="99174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>
              <a:stCxn id="9" idx="3"/>
              <a:endCxn id="8" idx="7"/>
            </p:cNvCxnSpPr>
            <p:nvPr/>
          </p:nvCxnSpPr>
          <p:spPr>
            <a:xfrm flipH="1">
              <a:off x="4072305" y="4272585"/>
              <a:ext cx="1082658" cy="1223161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4391726" y="3471714"/>
              <a:ext cx="460394" cy="4784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991961" y="3481097"/>
              <a:ext cx="460394" cy="4784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621923" y="4152196"/>
              <a:ext cx="460394" cy="4784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070407" y="4615592"/>
              <a:ext cx="460394" cy="4784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74286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3552808"/>
              </p:ext>
            </p:extLst>
          </p:nvPr>
        </p:nvGraphicFramePr>
        <p:xfrm>
          <a:off x="1226487" y="254484"/>
          <a:ext cx="1800225" cy="256032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600075"/>
                <a:gridCol w="600075"/>
                <a:gridCol w="600075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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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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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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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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7782058"/>
              </p:ext>
            </p:extLst>
          </p:nvPr>
        </p:nvGraphicFramePr>
        <p:xfrm>
          <a:off x="1331640" y="3051359"/>
          <a:ext cx="1200150" cy="298704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600075"/>
                <a:gridCol w="600075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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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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uk-UA" sz="2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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800" baseline="-2500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uk-UA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40" name="Группа 39"/>
          <p:cNvGrpSpPr/>
          <p:nvPr/>
        </p:nvGrpSpPr>
        <p:grpSpPr>
          <a:xfrm>
            <a:off x="3085243" y="2859464"/>
            <a:ext cx="5409630" cy="2663607"/>
            <a:chOff x="3482849" y="3471714"/>
            <a:chExt cx="5409630" cy="2794160"/>
          </a:xfrm>
        </p:grpSpPr>
        <p:sp>
          <p:nvSpPr>
            <p:cNvPr id="9" name="Овал 8"/>
            <p:cNvSpPr/>
            <p:nvPr/>
          </p:nvSpPr>
          <p:spPr>
            <a:xfrm>
              <a:off x="3482849" y="3602267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V1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Овал 9"/>
            <p:cNvSpPr/>
            <p:nvPr/>
          </p:nvSpPr>
          <p:spPr>
            <a:xfrm>
              <a:off x="3482849" y="5380035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V4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Овал 10"/>
            <p:cNvSpPr/>
            <p:nvPr/>
          </p:nvSpPr>
          <p:spPr>
            <a:xfrm>
              <a:off x="5053828" y="3598176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V2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Овал 11"/>
            <p:cNvSpPr/>
            <p:nvPr/>
          </p:nvSpPr>
          <p:spPr>
            <a:xfrm>
              <a:off x="5070407" y="5380035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V5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Овал 12"/>
            <p:cNvSpPr/>
            <p:nvPr/>
          </p:nvSpPr>
          <p:spPr>
            <a:xfrm>
              <a:off x="6683319" y="3598176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V3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Овал 13"/>
            <p:cNvSpPr/>
            <p:nvPr/>
          </p:nvSpPr>
          <p:spPr>
            <a:xfrm>
              <a:off x="6705607" y="5381560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V6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Овал 14"/>
            <p:cNvSpPr/>
            <p:nvPr/>
          </p:nvSpPr>
          <p:spPr>
            <a:xfrm>
              <a:off x="8201888" y="4442864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V7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7" name="Прямая соединительная линия 16"/>
            <p:cNvCxnSpPr>
              <a:stCxn id="9" idx="6"/>
              <a:endCxn id="11" idx="2"/>
            </p:cNvCxnSpPr>
            <p:nvPr/>
          </p:nvCxnSpPr>
          <p:spPr>
            <a:xfrm flipV="1">
              <a:off x="4173440" y="3993235"/>
              <a:ext cx="880388" cy="4091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>
              <a:stCxn id="11" idx="6"/>
              <a:endCxn id="13" idx="2"/>
            </p:cNvCxnSpPr>
            <p:nvPr/>
          </p:nvCxnSpPr>
          <p:spPr>
            <a:xfrm>
              <a:off x="5744419" y="3993235"/>
              <a:ext cx="938900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>
              <a:off x="5760999" y="5773569"/>
              <a:ext cx="944609" cy="1525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>
              <a:stCxn id="14" idx="6"/>
              <a:endCxn id="15" idx="2"/>
            </p:cNvCxnSpPr>
            <p:nvPr/>
          </p:nvCxnSpPr>
          <p:spPr>
            <a:xfrm flipV="1">
              <a:off x="7396198" y="4837923"/>
              <a:ext cx="805690" cy="938696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>
              <a:stCxn id="11" idx="4"/>
              <a:endCxn id="12" idx="0"/>
            </p:cNvCxnSpPr>
            <p:nvPr/>
          </p:nvCxnSpPr>
          <p:spPr>
            <a:xfrm>
              <a:off x="5399123" y="4388295"/>
              <a:ext cx="16580" cy="99174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>
              <a:stCxn id="11" idx="3"/>
              <a:endCxn id="10" idx="7"/>
            </p:cNvCxnSpPr>
            <p:nvPr/>
          </p:nvCxnSpPr>
          <p:spPr>
            <a:xfrm flipH="1">
              <a:off x="4072305" y="4272585"/>
              <a:ext cx="1082658" cy="1223161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4391726" y="3471714"/>
              <a:ext cx="460394" cy="4784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991961" y="3481097"/>
              <a:ext cx="460394" cy="4784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621923" y="4152196"/>
              <a:ext cx="460394" cy="4784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070407" y="4615592"/>
              <a:ext cx="460394" cy="4784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059322" y="5787448"/>
              <a:ext cx="460394" cy="4784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7705098" y="5298193"/>
              <a:ext cx="460394" cy="4784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1" name="Группа 40"/>
          <p:cNvGrpSpPr/>
          <p:nvPr/>
        </p:nvGrpSpPr>
        <p:grpSpPr>
          <a:xfrm>
            <a:off x="3287146" y="281548"/>
            <a:ext cx="5409630" cy="2545564"/>
            <a:chOff x="3482849" y="3471714"/>
            <a:chExt cx="5409630" cy="2794160"/>
          </a:xfrm>
        </p:grpSpPr>
        <p:sp>
          <p:nvSpPr>
            <p:cNvPr id="42" name="Овал 41"/>
            <p:cNvSpPr/>
            <p:nvPr/>
          </p:nvSpPr>
          <p:spPr>
            <a:xfrm>
              <a:off x="3482849" y="3602267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V1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Овал 42"/>
            <p:cNvSpPr/>
            <p:nvPr/>
          </p:nvSpPr>
          <p:spPr>
            <a:xfrm>
              <a:off x="3482849" y="5380035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V4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Овал 43"/>
            <p:cNvSpPr/>
            <p:nvPr/>
          </p:nvSpPr>
          <p:spPr>
            <a:xfrm>
              <a:off x="5053828" y="3598176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V2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" name="Овал 44"/>
            <p:cNvSpPr/>
            <p:nvPr/>
          </p:nvSpPr>
          <p:spPr>
            <a:xfrm>
              <a:off x="5070407" y="5380035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V5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" name="Овал 45"/>
            <p:cNvSpPr/>
            <p:nvPr/>
          </p:nvSpPr>
          <p:spPr>
            <a:xfrm>
              <a:off x="6683319" y="3598176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V3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" name="Овал 46"/>
            <p:cNvSpPr/>
            <p:nvPr/>
          </p:nvSpPr>
          <p:spPr>
            <a:xfrm>
              <a:off x="6705607" y="5381560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V6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" name="Овал 47"/>
            <p:cNvSpPr/>
            <p:nvPr/>
          </p:nvSpPr>
          <p:spPr>
            <a:xfrm>
              <a:off x="8201888" y="4442864"/>
              <a:ext cx="690591" cy="7901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V7</a:t>
              </a:r>
              <a:endParaRPr lang="uk-UA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9" name="Прямая соединительная линия 48"/>
            <p:cNvCxnSpPr>
              <a:stCxn id="42" idx="6"/>
              <a:endCxn id="44" idx="2"/>
            </p:cNvCxnSpPr>
            <p:nvPr/>
          </p:nvCxnSpPr>
          <p:spPr>
            <a:xfrm flipV="1">
              <a:off x="4173440" y="3993235"/>
              <a:ext cx="880388" cy="409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Прямая соединительная линия 49"/>
            <p:cNvCxnSpPr>
              <a:stCxn id="44" idx="6"/>
              <a:endCxn id="46" idx="2"/>
            </p:cNvCxnSpPr>
            <p:nvPr/>
          </p:nvCxnSpPr>
          <p:spPr>
            <a:xfrm>
              <a:off x="5744419" y="3993235"/>
              <a:ext cx="938900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Прямая соединительная линия 50"/>
            <p:cNvCxnSpPr/>
            <p:nvPr/>
          </p:nvCxnSpPr>
          <p:spPr>
            <a:xfrm>
              <a:off x="5760999" y="5773569"/>
              <a:ext cx="944609" cy="1525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Прямая соединительная линия 52"/>
            <p:cNvCxnSpPr>
              <a:stCxn id="44" idx="4"/>
              <a:endCxn id="45" idx="0"/>
            </p:cNvCxnSpPr>
            <p:nvPr/>
          </p:nvCxnSpPr>
          <p:spPr>
            <a:xfrm>
              <a:off x="5399123" y="4388295"/>
              <a:ext cx="16580" cy="99174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Прямая соединительная линия 53"/>
            <p:cNvCxnSpPr>
              <a:stCxn id="44" idx="3"/>
              <a:endCxn id="43" idx="7"/>
            </p:cNvCxnSpPr>
            <p:nvPr/>
          </p:nvCxnSpPr>
          <p:spPr>
            <a:xfrm flipH="1">
              <a:off x="4072305" y="4272585"/>
              <a:ext cx="1082658" cy="1223161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5" name="TextBox 54"/>
            <p:cNvSpPr txBox="1"/>
            <p:nvPr/>
          </p:nvSpPr>
          <p:spPr>
            <a:xfrm>
              <a:off x="4391726" y="3471714"/>
              <a:ext cx="460394" cy="4784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5991961" y="3481097"/>
              <a:ext cx="460394" cy="4784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4621923" y="4152196"/>
              <a:ext cx="460394" cy="4784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5070407" y="4615592"/>
              <a:ext cx="460394" cy="4784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6059322" y="5787448"/>
              <a:ext cx="460394" cy="4784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7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80" name="Объект 7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3473769"/>
              </p:ext>
            </p:extLst>
          </p:nvPr>
        </p:nvGraphicFramePr>
        <p:xfrm>
          <a:off x="2706835" y="5877272"/>
          <a:ext cx="6178846" cy="817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9" name="Формула" r:id="rId3" imgW="2692080" imgH="355320" progId="Equation.3">
                  <p:embed/>
                </p:oleObj>
              </mc:Choice>
              <mc:Fallback>
                <p:oleObj name="Формула" r:id="rId3" imgW="2692080" imgH="35532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6835" y="5877272"/>
                        <a:ext cx="6178846" cy="81713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0033403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-171400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uk-UA" sz="3600" b="1" dirty="0" smtClean="0">
                <a:effectLst/>
              </a:rPr>
              <a:t>3.</a:t>
            </a:r>
            <a:r>
              <a:rPr lang="en-US" sz="3600" b="1" dirty="0" smtClean="0">
                <a:effectLst/>
              </a:rPr>
              <a:t>2</a:t>
            </a:r>
            <a:r>
              <a:rPr lang="uk-UA" sz="3600" b="1" dirty="0" smtClean="0">
                <a:effectLst/>
              </a:rPr>
              <a:t> </a:t>
            </a:r>
            <a:r>
              <a:rPr lang="uk-UA" sz="3600" b="1" dirty="0">
                <a:effectLst/>
              </a:rPr>
              <a:t>Алгоритм </a:t>
            </a:r>
            <a:r>
              <a:rPr lang="uk-UA" sz="3600" b="1" dirty="0" err="1" smtClean="0">
                <a:effectLst/>
              </a:rPr>
              <a:t>Крускала</a:t>
            </a:r>
            <a:endParaRPr lang="uk-UA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836712"/>
            <a:ext cx="8100392" cy="6021288"/>
          </a:xfrm>
        </p:spPr>
        <p:txBody>
          <a:bodyPr>
            <a:normAutofit fontScale="70000" lnSpcReduction="20000"/>
          </a:bodyPr>
          <a:lstStyle/>
          <a:p>
            <a:pPr marL="82296" indent="0" algn="just">
              <a:buNone/>
            </a:pPr>
            <a:r>
              <a:rPr lang="uk-UA" sz="4000" dirty="0" smtClean="0"/>
              <a:t>	Алгоритм </a:t>
            </a:r>
            <a:r>
              <a:rPr lang="uk-UA" sz="4000" dirty="0" err="1"/>
              <a:t>Крускала</a:t>
            </a:r>
            <a:r>
              <a:rPr lang="uk-UA" sz="4000" dirty="0"/>
              <a:t> будує мінімальне </a:t>
            </a:r>
            <a:r>
              <a:rPr lang="uk-UA" sz="4000" dirty="0" err="1"/>
              <a:t>остовне</a:t>
            </a:r>
            <a:r>
              <a:rPr lang="uk-UA" sz="4000" dirty="0"/>
              <a:t> дерево як послідовність </a:t>
            </a:r>
            <a:r>
              <a:rPr lang="uk-UA" sz="4000" dirty="0" err="1"/>
              <a:t>підграфів</a:t>
            </a:r>
            <a:r>
              <a:rPr lang="uk-UA" sz="4000" dirty="0"/>
              <a:t>, котрі завжди ациклічні, але на проміжних стадіях не завжди зв’язні.</a:t>
            </a:r>
          </a:p>
          <a:p>
            <a:pPr marL="82296" indent="0" algn="ctr">
              <a:buNone/>
            </a:pPr>
            <a:r>
              <a:rPr lang="uk-UA" sz="4000" b="1" i="1" dirty="0"/>
              <a:t>Алгоритм </a:t>
            </a:r>
            <a:r>
              <a:rPr lang="uk-UA" sz="4000" b="1" i="1" dirty="0" err="1"/>
              <a:t>Крускала</a:t>
            </a:r>
            <a:r>
              <a:rPr lang="uk-UA" sz="4000" b="1" i="1" dirty="0"/>
              <a:t>.</a:t>
            </a:r>
            <a:endParaRPr lang="uk-UA" sz="4000" b="1" dirty="0"/>
          </a:p>
          <a:p>
            <a:pPr marL="82296" lvl="0" indent="0" algn="just">
              <a:buNone/>
            </a:pPr>
            <a:r>
              <a:rPr lang="uk-UA" sz="4000" dirty="0" smtClean="0"/>
              <a:t>1. Відсортувати </a:t>
            </a:r>
            <a:r>
              <a:rPr lang="uk-UA" sz="4000" dirty="0"/>
              <a:t>ребра графу </a:t>
            </a:r>
            <a:r>
              <a:rPr lang="uk-UA" sz="4000" i="1" dirty="0"/>
              <a:t>G</a:t>
            </a:r>
            <a:r>
              <a:rPr lang="uk-UA" sz="4000" dirty="0"/>
              <a:t> в зростаючому порядку.</a:t>
            </a:r>
          </a:p>
          <a:p>
            <a:pPr marL="82296" lvl="0" indent="0" algn="just">
              <a:buNone/>
            </a:pPr>
            <a:r>
              <a:rPr lang="uk-UA" sz="4000" dirty="0" smtClean="0"/>
              <a:t>2. Вибрати </a:t>
            </a:r>
            <a:r>
              <a:rPr lang="uk-UA" sz="4000" dirty="0"/>
              <a:t>ребро </a:t>
            </a:r>
            <a:r>
              <a:rPr lang="uk-UA" sz="4000" i="1" dirty="0"/>
              <a:t>е</a:t>
            </a:r>
            <a:r>
              <a:rPr lang="uk-UA" sz="4000" baseline="-25000" dirty="0"/>
              <a:t>1</a:t>
            </a:r>
            <a:r>
              <a:rPr lang="uk-UA" sz="4000" dirty="0"/>
              <a:t>, яке має в графі </a:t>
            </a:r>
            <a:r>
              <a:rPr lang="uk-UA" sz="4000" i="1" dirty="0"/>
              <a:t>G</a:t>
            </a:r>
            <a:r>
              <a:rPr lang="uk-UA" sz="4000" dirty="0"/>
              <a:t> найменшу вагу.</a:t>
            </a:r>
          </a:p>
          <a:p>
            <a:pPr marL="82296" lvl="0" indent="0" algn="just">
              <a:buNone/>
            </a:pPr>
            <a:r>
              <a:rPr lang="uk-UA" sz="4000" dirty="0" smtClean="0"/>
              <a:t>3. На </a:t>
            </a:r>
            <a:r>
              <a:rPr lang="uk-UA" sz="4000" dirty="0"/>
              <a:t>кожному кроці обирати ребро (відмінне від попередніх) з найменшою вагою і таке, що не утворює простих циклів з попередніми ребрами. Отримане дерево </a:t>
            </a:r>
            <a:r>
              <a:rPr lang="uk-UA" sz="4000" i="1" dirty="0"/>
              <a:t>Т</a:t>
            </a:r>
            <a:r>
              <a:rPr lang="uk-UA" sz="4000" dirty="0"/>
              <a:t> з множиною ребер </a:t>
            </a:r>
            <a:endParaRPr lang="uk-UA" sz="4000" dirty="0" smtClean="0"/>
          </a:p>
          <a:p>
            <a:pPr marL="82296" lvl="0" indent="0" algn="just">
              <a:buNone/>
            </a:pPr>
            <a:r>
              <a:rPr lang="uk-UA" sz="4000" i="1" dirty="0" smtClean="0"/>
              <a:t>Е</a:t>
            </a:r>
            <a:r>
              <a:rPr lang="uk-UA" sz="4000" i="1" baseline="-25000" dirty="0" smtClean="0"/>
              <a:t>Т</a:t>
            </a:r>
            <a:r>
              <a:rPr lang="uk-UA" sz="4000" dirty="0" smtClean="0"/>
              <a:t> </a:t>
            </a:r>
            <a:r>
              <a:rPr lang="uk-UA" sz="4000" dirty="0"/>
              <a:t>= </a:t>
            </a:r>
            <a:r>
              <a:rPr lang="uk-UA" sz="4000" dirty="0">
                <a:sym typeface="Symbol"/>
              </a:rPr>
              <a:t></a:t>
            </a:r>
            <a:r>
              <a:rPr lang="uk-UA" sz="4000" i="1" dirty="0"/>
              <a:t>е</a:t>
            </a:r>
            <a:r>
              <a:rPr lang="uk-UA" sz="4000" baseline="-25000" dirty="0"/>
              <a:t>1</a:t>
            </a:r>
            <a:r>
              <a:rPr lang="uk-UA" sz="4000" dirty="0"/>
              <a:t>,</a:t>
            </a:r>
            <a:r>
              <a:rPr lang="uk-UA" sz="4000" i="1" dirty="0"/>
              <a:t> е</a:t>
            </a:r>
            <a:r>
              <a:rPr lang="uk-UA" sz="4000" baseline="-25000" dirty="0"/>
              <a:t>2</a:t>
            </a:r>
            <a:r>
              <a:rPr lang="uk-UA" sz="4000" dirty="0"/>
              <a:t>, </a:t>
            </a:r>
            <a:r>
              <a:rPr lang="uk-UA" sz="4000" i="1" dirty="0"/>
              <a:t>е</a:t>
            </a:r>
            <a:r>
              <a:rPr lang="uk-UA" sz="4000" baseline="-25000" dirty="0"/>
              <a:t>3</a:t>
            </a:r>
            <a:r>
              <a:rPr lang="uk-UA" sz="4000" dirty="0"/>
              <a:t>, …, </a:t>
            </a:r>
            <a:r>
              <a:rPr lang="uk-UA" sz="4000" i="1" dirty="0"/>
              <a:t>е</a:t>
            </a:r>
            <a:r>
              <a:rPr lang="uk-UA" sz="4000" i="1" baseline="-25000" dirty="0"/>
              <a:t>n</a:t>
            </a:r>
            <a:r>
              <a:rPr lang="uk-UA" sz="4000" baseline="-25000" dirty="0"/>
              <a:t>-1</a:t>
            </a:r>
            <a:r>
              <a:rPr lang="uk-UA" sz="4000" dirty="0">
                <a:sym typeface="Symbol"/>
              </a:rPr>
              <a:t></a:t>
            </a:r>
            <a:r>
              <a:rPr lang="uk-UA" sz="4000" dirty="0"/>
              <a:t> є мінімальним </a:t>
            </a:r>
            <a:r>
              <a:rPr lang="uk-UA" sz="4000" dirty="0" err="1"/>
              <a:t>остовним</a:t>
            </a:r>
            <a:r>
              <a:rPr lang="uk-UA" sz="4000" dirty="0"/>
              <a:t> </a:t>
            </a:r>
            <a:r>
              <a:rPr lang="uk-UA" sz="4000" dirty="0" err="1"/>
              <a:t>підграфом</a:t>
            </a:r>
            <a:r>
              <a:rPr lang="uk-UA" sz="4000" dirty="0"/>
              <a:t> графу </a:t>
            </a:r>
            <a:r>
              <a:rPr lang="uk-UA" sz="4000" i="1" dirty="0"/>
              <a:t>G</a:t>
            </a:r>
            <a:r>
              <a:rPr lang="uk-UA" sz="4000" dirty="0" smtClean="0"/>
              <a:t>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62572207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16632"/>
            <a:ext cx="8172400" cy="6624736"/>
          </a:xfrm>
        </p:spPr>
        <p:txBody>
          <a:bodyPr>
            <a:normAutofit fontScale="85000" lnSpcReduction="10000"/>
          </a:bodyPr>
          <a:lstStyle/>
          <a:p>
            <a:pPr marL="82296" indent="0" algn="ctr">
              <a:buNone/>
            </a:pPr>
            <a:r>
              <a:rPr lang="uk-UA" i="1" dirty="0"/>
              <a:t>Псевдокод алгоритму </a:t>
            </a:r>
            <a:r>
              <a:rPr lang="uk-UA" i="1" dirty="0" err="1" smtClean="0"/>
              <a:t>Крускала</a:t>
            </a:r>
            <a:r>
              <a:rPr lang="uk-UA" i="1" dirty="0"/>
              <a:t>:</a:t>
            </a:r>
            <a:endParaRPr lang="uk-UA" dirty="0"/>
          </a:p>
          <a:p>
            <a:pPr marL="82296" indent="0">
              <a:buNone/>
            </a:pPr>
            <a:r>
              <a:rPr lang="uk-UA" dirty="0"/>
              <a:t>// Вхідні дані: 	Зважений зв’язний граф </a:t>
            </a:r>
            <a:r>
              <a:rPr lang="uk-UA" i="1" dirty="0"/>
              <a:t>G </a:t>
            </a:r>
            <a:r>
              <a:rPr lang="uk-UA" dirty="0"/>
              <a:t>=(</a:t>
            </a:r>
            <a:r>
              <a:rPr lang="uk-UA" i="1" dirty="0"/>
              <a:t>V,E</a:t>
            </a:r>
            <a:r>
              <a:rPr lang="uk-UA" dirty="0"/>
              <a:t>)</a:t>
            </a:r>
          </a:p>
          <a:p>
            <a:pPr marL="82296" indent="0">
              <a:buNone/>
            </a:pPr>
            <a:r>
              <a:rPr lang="uk-UA" dirty="0"/>
              <a:t>//Вихідні дані: 	</a:t>
            </a:r>
            <a:r>
              <a:rPr lang="uk-UA" i="1" dirty="0"/>
              <a:t>Е</a:t>
            </a:r>
            <a:r>
              <a:rPr lang="uk-UA" i="1" baseline="-25000" dirty="0"/>
              <a:t>Т</a:t>
            </a:r>
            <a:r>
              <a:rPr lang="uk-UA" dirty="0"/>
              <a:t>, множина ребер, які утворюють мінімальне </a:t>
            </a:r>
            <a:r>
              <a:rPr lang="uk-UA" dirty="0" err="1"/>
              <a:t>остовне</a:t>
            </a:r>
            <a:r>
              <a:rPr lang="uk-UA" dirty="0"/>
              <a:t> дерево </a:t>
            </a:r>
            <a:r>
              <a:rPr lang="uk-UA" i="1" dirty="0"/>
              <a:t>Т</a:t>
            </a:r>
            <a:endParaRPr lang="uk-UA" dirty="0"/>
          </a:p>
          <a:p>
            <a:pPr marL="82296" indent="0">
              <a:buNone/>
            </a:pPr>
            <a:r>
              <a:rPr lang="uk-UA" dirty="0"/>
              <a:t> </a:t>
            </a:r>
          </a:p>
          <a:p>
            <a:pPr marL="82296" indent="0">
              <a:buNone/>
            </a:pPr>
            <a:r>
              <a:rPr lang="uk-UA" dirty="0"/>
              <a:t>Сортування множини </a:t>
            </a:r>
            <a:r>
              <a:rPr lang="uk-UA" i="1" dirty="0"/>
              <a:t>Е</a:t>
            </a:r>
            <a:r>
              <a:rPr lang="uk-UA" dirty="0"/>
              <a:t> за зростанням ваг ребер </a:t>
            </a:r>
            <a:r>
              <a:rPr lang="uk-UA" i="1" dirty="0"/>
              <a:t>w</a:t>
            </a:r>
            <a:r>
              <a:rPr lang="uk-UA" dirty="0"/>
              <a:t>(</a:t>
            </a:r>
            <a:r>
              <a:rPr lang="uk-UA" i="1" dirty="0"/>
              <a:t>е</a:t>
            </a:r>
            <a:r>
              <a:rPr lang="uk-UA" baseline="-25000" dirty="0"/>
              <a:t>1</a:t>
            </a:r>
            <a:r>
              <a:rPr lang="uk-UA" dirty="0"/>
              <a:t>)</a:t>
            </a:r>
            <a:r>
              <a:rPr lang="uk-UA" dirty="0">
                <a:sym typeface="Symbol"/>
              </a:rPr>
              <a:t></a:t>
            </a:r>
            <a:r>
              <a:rPr lang="uk-UA" dirty="0"/>
              <a:t> …</a:t>
            </a:r>
            <a:r>
              <a:rPr lang="uk-UA" dirty="0">
                <a:sym typeface="Symbol"/>
              </a:rPr>
              <a:t></a:t>
            </a:r>
            <a:r>
              <a:rPr lang="uk-UA" i="1" dirty="0"/>
              <a:t> w</a:t>
            </a:r>
            <a:r>
              <a:rPr lang="uk-UA" dirty="0"/>
              <a:t>(</a:t>
            </a:r>
            <a:r>
              <a:rPr lang="uk-UA" i="1" dirty="0" err="1"/>
              <a:t>е</a:t>
            </a:r>
            <a:r>
              <a:rPr lang="uk-UA" i="1" baseline="-25000" dirty="0" err="1"/>
              <a:t>n</a:t>
            </a:r>
            <a:r>
              <a:rPr lang="uk-UA" dirty="0"/>
              <a:t>), </a:t>
            </a:r>
            <a:r>
              <a:rPr lang="uk-UA" i="1" dirty="0"/>
              <a:t>n </a:t>
            </a:r>
            <a:r>
              <a:rPr lang="uk-UA" dirty="0"/>
              <a:t>= </a:t>
            </a:r>
            <a:r>
              <a:rPr lang="uk-UA" dirty="0">
                <a:sym typeface="Symbol"/>
              </a:rPr>
              <a:t></a:t>
            </a:r>
            <a:r>
              <a:rPr lang="uk-UA" i="1" dirty="0"/>
              <a:t>Е</a:t>
            </a:r>
            <a:r>
              <a:rPr lang="uk-UA" dirty="0">
                <a:sym typeface="Symbol"/>
              </a:rPr>
              <a:t></a:t>
            </a:r>
            <a:endParaRPr lang="uk-UA" dirty="0"/>
          </a:p>
          <a:p>
            <a:pPr marL="82296" indent="0">
              <a:buNone/>
            </a:pPr>
            <a:r>
              <a:rPr lang="uk-UA" i="1" dirty="0"/>
              <a:t>Е</a:t>
            </a:r>
            <a:r>
              <a:rPr lang="uk-UA" i="1" baseline="-25000" dirty="0"/>
              <a:t>Т</a:t>
            </a:r>
            <a:r>
              <a:rPr lang="uk-UA" dirty="0"/>
              <a:t> </a:t>
            </a:r>
            <a:r>
              <a:rPr lang="uk-UA" dirty="0">
                <a:sym typeface="Symbol"/>
              </a:rPr>
              <a:t></a:t>
            </a:r>
            <a:r>
              <a:rPr lang="uk-UA" dirty="0"/>
              <a:t> </a:t>
            </a:r>
            <a:r>
              <a:rPr lang="uk-UA" dirty="0">
                <a:sym typeface="Symbol"/>
              </a:rPr>
              <a:t></a:t>
            </a:r>
            <a:r>
              <a:rPr lang="uk-UA" dirty="0"/>
              <a:t>	</a:t>
            </a:r>
            <a:r>
              <a:rPr lang="uk-UA" dirty="0" smtClean="0"/>
              <a:t>//</a:t>
            </a:r>
            <a:r>
              <a:rPr lang="uk-UA" dirty="0"/>
              <a:t>Множина ребер </a:t>
            </a:r>
            <a:r>
              <a:rPr lang="uk-UA" dirty="0" err="1"/>
              <a:t>остовного</a:t>
            </a:r>
            <a:r>
              <a:rPr lang="uk-UA" dirty="0"/>
              <a:t> дерева</a:t>
            </a:r>
            <a:r>
              <a:rPr lang="uk-UA" i="1" dirty="0"/>
              <a:t> Т</a:t>
            </a:r>
            <a:endParaRPr lang="uk-UA" dirty="0"/>
          </a:p>
          <a:p>
            <a:pPr marL="82296" indent="0">
              <a:buNone/>
            </a:pPr>
            <a:r>
              <a:rPr lang="uk-UA" i="1" dirty="0" err="1"/>
              <a:t>ecounter</a:t>
            </a:r>
            <a:r>
              <a:rPr lang="uk-UA" i="1" dirty="0"/>
              <a:t> </a:t>
            </a:r>
            <a:r>
              <a:rPr lang="uk-UA" dirty="0">
                <a:sym typeface="Symbol"/>
              </a:rPr>
              <a:t></a:t>
            </a:r>
            <a:r>
              <a:rPr lang="uk-UA" dirty="0"/>
              <a:t> </a:t>
            </a:r>
            <a:r>
              <a:rPr lang="uk-UA" dirty="0" smtClean="0"/>
              <a:t>0//</a:t>
            </a:r>
            <a:r>
              <a:rPr lang="uk-UA" dirty="0"/>
              <a:t>розмір дерева</a:t>
            </a:r>
            <a:r>
              <a:rPr lang="uk-UA" i="1" dirty="0"/>
              <a:t> Т</a:t>
            </a:r>
            <a:endParaRPr lang="uk-UA" dirty="0"/>
          </a:p>
          <a:p>
            <a:pPr marL="82296" indent="0">
              <a:buNone/>
            </a:pPr>
            <a:r>
              <a:rPr lang="uk-UA" i="1" dirty="0"/>
              <a:t>k</a:t>
            </a:r>
            <a:r>
              <a:rPr lang="uk-UA" dirty="0"/>
              <a:t> </a:t>
            </a:r>
            <a:r>
              <a:rPr lang="uk-UA" dirty="0">
                <a:sym typeface="Symbol"/>
              </a:rPr>
              <a:t></a:t>
            </a:r>
            <a:r>
              <a:rPr lang="uk-UA" dirty="0"/>
              <a:t> 0		</a:t>
            </a:r>
            <a:r>
              <a:rPr lang="uk-UA" dirty="0" smtClean="0"/>
              <a:t>//</a:t>
            </a:r>
            <a:r>
              <a:rPr lang="uk-UA" dirty="0"/>
              <a:t>кількість оброблених ребер</a:t>
            </a:r>
          </a:p>
          <a:p>
            <a:pPr marL="82296" indent="0">
              <a:buNone/>
            </a:pPr>
            <a:r>
              <a:rPr lang="uk-UA" b="1" dirty="0" err="1"/>
              <a:t>while</a:t>
            </a:r>
            <a:r>
              <a:rPr lang="uk-UA" dirty="0"/>
              <a:t> </a:t>
            </a:r>
            <a:r>
              <a:rPr lang="uk-UA" i="1" dirty="0" err="1"/>
              <a:t>ecounter</a:t>
            </a:r>
            <a:r>
              <a:rPr lang="uk-UA" dirty="0"/>
              <a:t> &lt; </a:t>
            </a:r>
            <a:r>
              <a:rPr lang="uk-UA" dirty="0">
                <a:sym typeface="Symbol"/>
              </a:rPr>
              <a:t></a:t>
            </a:r>
            <a:r>
              <a:rPr lang="uk-UA" i="1" dirty="0"/>
              <a:t>V</a:t>
            </a:r>
            <a:r>
              <a:rPr lang="uk-UA" dirty="0">
                <a:sym typeface="Symbol"/>
              </a:rPr>
              <a:t></a:t>
            </a:r>
            <a:r>
              <a:rPr lang="uk-UA" dirty="0"/>
              <a:t>1 </a:t>
            </a:r>
            <a:r>
              <a:rPr lang="uk-UA" b="1" dirty="0" err="1"/>
              <a:t>do</a:t>
            </a:r>
            <a:endParaRPr lang="uk-UA" dirty="0"/>
          </a:p>
          <a:p>
            <a:pPr marL="82296" indent="0">
              <a:buNone/>
            </a:pPr>
            <a:r>
              <a:rPr lang="uk-UA" i="1" dirty="0"/>
              <a:t>k </a:t>
            </a:r>
            <a:r>
              <a:rPr lang="uk-UA" dirty="0">
                <a:sym typeface="Symbol"/>
              </a:rPr>
              <a:t></a:t>
            </a:r>
            <a:r>
              <a:rPr lang="uk-UA" dirty="0"/>
              <a:t> </a:t>
            </a:r>
            <a:r>
              <a:rPr lang="uk-UA" i="1" dirty="0" err="1"/>
              <a:t>k</a:t>
            </a:r>
            <a:r>
              <a:rPr lang="uk-UA" i="1" dirty="0"/>
              <a:t> </a:t>
            </a:r>
            <a:r>
              <a:rPr lang="uk-UA" dirty="0"/>
              <a:t>+ 1</a:t>
            </a:r>
          </a:p>
          <a:p>
            <a:pPr marL="82296" indent="0">
              <a:buNone/>
            </a:pPr>
            <a:r>
              <a:rPr lang="uk-UA" dirty="0"/>
              <a:t>	</a:t>
            </a:r>
            <a:r>
              <a:rPr lang="uk-UA" b="1" dirty="0" err="1"/>
              <a:t>if</a:t>
            </a:r>
            <a:r>
              <a:rPr lang="uk-UA" dirty="0"/>
              <a:t> </a:t>
            </a:r>
            <a:r>
              <a:rPr lang="uk-UA" i="1" dirty="0"/>
              <a:t>Е</a:t>
            </a:r>
            <a:r>
              <a:rPr lang="uk-UA" i="1" baseline="-25000" dirty="0"/>
              <a:t>Т</a:t>
            </a:r>
            <a:r>
              <a:rPr lang="uk-UA" dirty="0"/>
              <a:t> </a:t>
            </a:r>
            <a:r>
              <a:rPr lang="uk-UA" dirty="0" err="1">
                <a:sym typeface="Symbol"/>
              </a:rPr>
              <a:t></a:t>
            </a:r>
            <a:r>
              <a:rPr lang="uk-UA" i="1" dirty="0" err="1"/>
              <a:t>e</a:t>
            </a:r>
            <a:r>
              <a:rPr lang="uk-UA" i="1" baseline="-25000" dirty="0" err="1"/>
              <a:t>k</a:t>
            </a:r>
            <a:r>
              <a:rPr lang="uk-UA" dirty="0" err="1">
                <a:sym typeface="Symbol"/>
              </a:rPr>
              <a:t></a:t>
            </a:r>
            <a:r>
              <a:rPr lang="uk-UA" dirty="0"/>
              <a:t> </a:t>
            </a:r>
            <a:r>
              <a:rPr lang="uk-UA" dirty="0">
                <a:sym typeface="Symbol"/>
              </a:rPr>
              <a:t></a:t>
            </a:r>
            <a:r>
              <a:rPr lang="uk-UA" dirty="0"/>
              <a:t> ациклічний граф </a:t>
            </a:r>
            <a:r>
              <a:rPr lang="uk-UA" b="1" dirty="0" err="1"/>
              <a:t>then</a:t>
            </a:r>
            <a:endParaRPr lang="uk-UA" dirty="0"/>
          </a:p>
          <a:p>
            <a:pPr marL="82296" indent="0">
              <a:buNone/>
            </a:pPr>
            <a:r>
              <a:rPr lang="uk-UA" dirty="0"/>
              <a:t>	</a:t>
            </a:r>
            <a:r>
              <a:rPr lang="uk-UA" i="1" dirty="0"/>
              <a:t>Е</a:t>
            </a:r>
            <a:r>
              <a:rPr lang="uk-UA" i="1" baseline="-25000" dirty="0"/>
              <a:t>Т</a:t>
            </a:r>
            <a:r>
              <a:rPr lang="uk-UA" dirty="0"/>
              <a:t>  </a:t>
            </a:r>
            <a:r>
              <a:rPr lang="uk-UA" dirty="0">
                <a:sym typeface="Symbol"/>
              </a:rPr>
              <a:t></a:t>
            </a:r>
            <a:r>
              <a:rPr lang="uk-UA" dirty="0"/>
              <a:t> </a:t>
            </a:r>
            <a:r>
              <a:rPr lang="uk-UA" i="1" dirty="0" err="1"/>
              <a:t>Е</a:t>
            </a:r>
            <a:r>
              <a:rPr lang="uk-UA" i="1" baseline="-25000" dirty="0" err="1"/>
              <a:t>Т</a:t>
            </a:r>
            <a:r>
              <a:rPr lang="uk-UA" i="1" dirty="0"/>
              <a:t> </a:t>
            </a:r>
            <a:r>
              <a:rPr lang="uk-UA" dirty="0">
                <a:sym typeface="Symbol"/>
              </a:rPr>
              <a:t></a:t>
            </a:r>
            <a:r>
              <a:rPr lang="uk-UA" i="1" dirty="0"/>
              <a:t> </a:t>
            </a:r>
            <a:r>
              <a:rPr lang="uk-UA" i="1" dirty="0" err="1"/>
              <a:t>e</a:t>
            </a:r>
            <a:r>
              <a:rPr lang="uk-UA" i="1" baseline="-25000" dirty="0" err="1"/>
              <a:t>k</a:t>
            </a:r>
            <a:r>
              <a:rPr lang="uk-UA" dirty="0"/>
              <a:t> </a:t>
            </a:r>
            <a:r>
              <a:rPr lang="uk-UA" dirty="0">
                <a:sym typeface="Symbol"/>
              </a:rPr>
              <a:t></a:t>
            </a:r>
            <a:r>
              <a:rPr lang="uk-UA" dirty="0"/>
              <a:t>;	</a:t>
            </a:r>
            <a:r>
              <a:rPr lang="uk-UA" i="1" dirty="0" err="1"/>
              <a:t>ecounter</a:t>
            </a:r>
            <a:r>
              <a:rPr lang="uk-UA" i="1" dirty="0"/>
              <a:t> </a:t>
            </a:r>
            <a:r>
              <a:rPr lang="uk-UA" dirty="0">
                <a:sym typeface="Symbol"/>
              </a:rPr>
              <a:t></a:t>
            </a:r>
            <a:r>
              <a:rPr lang="uk-UA" dirty="0"/>
              <a:t> </a:t>
            </a:r>
            <a:r>
              <a:rPr lang="uk-UA" i="1" dirty="0" err="1"/>
              <a:t>ecounter</a:t>
            </a:r>
            <a:r>
              <a:rPr lang="uk-UA" i="1" dirty="0"/>
              <a:t>  </a:t>
            </a:r>
            <a:r>
              <a:rPr lang="uk-UA" dirty="0"/>
              <a:t>+ 1</a:t>
            </a:r>
          </a:p>
          <a:p>
            <a:pPr marL="82296" indent="0">
              <a:buNone/>
            </a:pPr>
            <a:r>
              <a:rPr lang="uk-UA" b="1" dirty="0" err="1"/>
              <a:t>return</a:t>
            </a:r>
            <a:r>
              <a:rPr lang="uk-UA" dirty="0"/>
              <a:t> </a:t>
            </a:r>
            <a:r>
              <a:rPr lang="uk-UA" i="1" dirty="0"/>
              <a:t>Е</a:t>
            </a:r>
            <a:r>
              <a:rPr lang="uk-UA" i="1" baseline="-25000" dirty="0"/>
              <a:t>Т</a:t>
            </a:r>
            <a:r>
              <a:rPr lang="uk-UA" i="1" dirty="0"/>
              <a:t> </a:t>
            </a:r>
            <a:endParaRPr lang="uk-UA" dirty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78231881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88640"/>
            <a:ext cx="7890080" cy="6669360"/>
          </a:xfrm>
        </p:spPr>
        <p:txBody>
          <a:bodyPr>
            <a:normAutofit fontScale="92500" lnSpcReduction="10000"/>
          </a:bodyPr>
          <a:lstStyle/>
          <a:p>
            <a:pPr marL="82296" indent="0" algn="ctr">
              <a:buNone/>
            </a:pPr>
            <a:r>
              <a:rPr lang="uk-UA" dirty="0" smtClean="0">
                <a:solidFill>
                  <a:srgbClr val="0070C0"/>
                </a:solidFill>
              </a:rPr>
              <a:t>Одна </a:t>
            </a:r>
            <a:r>
              <a:rPr lang="uk-UA" dirty="0">
                <a:solidFill>
                  <a:srgbClr val="0070C0"/>
                </a:solidFill>
              </a:rPr>
              <a:t>з можливих реалізацій алгоритму </a:t>
            </a:r>
            <a:r>
              <a:rPr lang="uk-UA" dirty="0" err="1">
                <a:solidFill>
                  <a:srgbClr val="0070C0"/>
                </a:solidFill>
              </a:rPr>
              <a:t>Крускала</a:t>
            </a:r>
            <a:r>
              <a:rPr lang="uk-UA" dirty="0">
                <a:solidFill>
                  <a:srgbClr val="0070C0"/>
                </a:solidFill>
              </a:rPr>
              <a:t>.</a:t>
            </a:r>
          </a:p>
          <a:p>
            <a:pPr marL="82296" indent="0" algn="just">
              <a:buNone/>
            </a:pPr>
            <a:r>
              <a:rPr lang="uk-UA" i="1" dirty="0"/>
              <a:t>Початок.</a:t>
            </a:r>
            <a:r>
              <a:rPr lang="uk-UA" dirty="0"/>
              <a:t> Упорядкувати множину ребер за зростанням ваг: </a:t>
            </a:r>
            <a:r>
              <a:rPr lang="uk-UA" i="1" dirty="0"/>
              <a:t>е</a:t>
            </a:r>
            <a:r>
              <a:rPr lang="uk-UA" baseline="-25000" dirty="0"/>
              <a:t>1</a:t>
            </a:r>
            <a:r>
              <a:rPr lang="uk-UA" dirty="0"/>
              <a:t>,</a:t>
            </a:r>
            <a:r>
              <a:rPr lang="uk-UA" i="1" dirty="0"/>
              <a:t> е</a:t>
            </a:r>
            <a:r>
              <a:rPr lang="uk-UA" baseline="-25000" dirty="0"/>
              <a:t>2</a:t>
            </a:r>
            <a:r>
              <a:rPr lang="uk-UA" dirty="0"/>
              <a:t>, </a:t>
            </a:r>
            <a:r>
              <a:rPr lang="uk-UA" i="1" dirty="0"/>
              <a:t>е</a:t>
            </a:r>
            <a:r>
              <a:rPr lang="uk-UA" baseline="-25000" dirty="0"/>
              <a:t>3</a:t>
            </a:r>
            <a:r>
              <a:rPr lang="uk-UA" dirty="0"/>
              <a:t>, …, </a:t>
            </a:r>
            <a:r>
              <a:rPr lang="uk-UA" i="1" dirty="0" err="1"/>
              <a:t>е</a:t>
            </a:r>
            <a:r>
              <a:rPr lang="uk-UA" i="1" baseline="-25000" dirty="0" err="1"/>
              <a:t>n</a:t>
            </a:r>
            <a:r>
              <a:rPr lang="uk-UA" dirty="0"/>
              <a:t>. Виконати розбиття множини вершин </a:t>
            </a:r>
            <a:r>
              <a:rPr lang="uk-UA" dirty="0" smtClean="0"/>
              <a:t>.</a:t>
            </a:r>
            <a:endParaRPr lang="uk-UA" dirty="0"/>
          </a:p>
          <a:p>
            <a:pPr marL="82296" indent="0" algn="just">
              <a:buNone/>
            </a:pPr>
            <a:r>
              <a:rPr lang="uk-UA" i="1" dirty="0"/>
              <a:t>Ітерація</a:t>
            </a:r>
            <a:r>
              <a:rPr lang="uk-UA" dirty="0"/>
              <a:t>. Вибрати таке чергове ребро з упорядкованої послідовності ребер, кінці якого містяться в різних множинах розбиття. Нехай обрано ребро </a:t>
            </a:r>
            <a:r>
              <a:rPr lang="uk-UA" i="1" dirty="0" err="1"/>
              <a:t>е</a:t>
            </a:r>
            <a:r>
              <a:rPr lang="uk-UA" i="1" baseline="-25000" dirty="0" err="1"/>
              <a:t>і</a:t>
            </a:r>
            <a:r>
              <a:rPr lang="uk-UA" dirty="0"/>
              <a:t>(</a:t>
            </a:r>
            <a:r>
              <a:rPr lang="uk-UA" i="1" dirty="0"/>
              <a:t>u,v</a:t>
            </a:r>
            <a:r>
              <a:rPr lang="uk-UA" dirty="0"/>
              <a:t>), тоді множини, що містять вершини </a:t>
            </a:r>
            <a:r>
              <a:rPr lang="uk-UA" i="1" dirty="0"/>
              <a:t>u </a:t>
            </a:r>
            <a:r>
              <a:rPr lang="uk-UA" dirty="0"/>
              <a:t>та</a:t>
            </a:r>
            <a:r>
              <a:rPr lang="uk-UA" i="1" dirty="0"/>
              <a:t> v</a:t>
            </a:r>
            <a:r>
              <a:rPr lang="uk-UA" dirty="0"/>
              <a:t> об’єднуються в одну множину.</a:t>
            </a:r>
          </a:p>
          <a:p>
            <a:pPr marL="82296" indent="0" algn="just">
              <a:buNone/>
            </a:pPr>
            <a:r>
              <a:rPr lang="uk-UA" i="1" dirty="0"/>
              <a:t>Закінчення</a:t>
            </a:r>
            <a:r>
              <a:rPr lang="uk-UA" dirty="0"/>
              <a:t>. Роботу закінчити, коли буде вибране (</a:t>
            </a:r>
            <a:r>
              <a:rPr lang="uk-UA" i="1" dirty="0"/>
              <a:t>n</a:t>
            </a:r>
            <a:r>
              <a:rPr lang="uk-UA" dirty="0">
                <a:sym typeface="Symbol"/>
              </a:rPr>
              <a:t></a:t>
            </a:r>
            <a:r>
              <a:rPr lang="uk-UA" dirty="0"/>
              <a:t>1) ребро, при цьому всі підмножини розбиття об’єднуються в одну.</a:t>
            </a:r>
          </a:p>
          <a:p>
            <a:pPr marL="82296" indent="0">
              <a:buNone/>
            </a:pPr>
            <a:endParaRPr lang="uk-UA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6877943"/>
              </p:ext>
            </p:extLst>
          </p:nvPr>
        </p:nvGraphicFramePr>
        <p:xfrm>
          <a:off x="5652120" y="1916832"/>
          <a:ext cx="2885286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2" name="Формула" r:id="rId3" imgW="1320800" imgH="228600" progId="Equation.3">
                  <p:embed/>
                </p:oleObj>
              </mc:Choice>
              <mc:Fallback>
                <p:oleObj name="Формула" r:id="rId3" imgW="1320800" imgH="2286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2120" y="1916832"/>
                        <a:ext cx="2885286" cy="5040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014656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0"/>
            <a:ext cx="8100392" cy="1628800"/>
          </a:xfrm>
        </p:spPr>
        <p:txBody>
          <a:bodyPr/>
          <a:lstStyle/>
          <a:p>
            <a:pPr marL="82296" indent="0" algn="just">
              <a:buNone/>
            </a:pPr>
            <a:r>
              <a:rPr lang="uk-UA" i="1" dirty="0"/>
              <a:t>Приклад</a:t>
            </a:r>
            <a:r>
              <a:rPr lang="uk-UA" dirty="0"/>
              <a:t>. Для заданого графа </a:t>
            </a:r>
            <a:r>
              <a:rPr lang="uk-UA" i="1" dirty="0"/>
              <a:t>G</a:t>
            </a:r>
            <a:r>
              <a:rPr lang="uk-UA" dirty="0"/>
              <a:t> </a:t>
            </a:r>
            <a:r>
              <a:rPr lang="uk-UA" dirty="0" smtClean="0"/>
              <a:t>побудувати </a:t>
            </a:r>
            <a:r>
              <a:rPr lang="uk-UA" dirty="0" err="1"/>
              <a:t>остовне</a:t>
            </a:r>
            <a:r>
              <a:rPr lang="uk-UA" dirty="0"/>
              <a:t> дерево мінімальної ваги, використовуючи алгоритм </a:t>
            </a:r>
            <a:r>
              <a:rPr lang="uk-UA" dirty="0" err="1"/>
              <a:t>Крускала</a:t>
            </a:r>
            <a:r>
              <a:rPr lang="uk-UA" dirty="0"/>
              <a:t>.</a:t>
            </a:r>
          </a:p>
          <a:p>
            <a:pPr marL="82296" indent="0">
              <a:buNone/>
            </a:pPr>
            <a:endParaRPr lang="uk-UA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1806792" y="2196209"/>
            <a:ext cx="6912768" cy="3055770"/>
            <a:chOff x="1907704" y="1990080"/>
            <a:chExt cx="6912768" cy="3055770"/>
          </a:xfrm>
        </p:grpSpPr>
        <p:sp>
          <p:nvSpPr>
            <p:cNvPr id="5" name="Овал 4"/>
            <p:cNvSpPr/>
            <p:nvPr/>
          </p:nvSpPr>
          <p:spPr>
            <a:xfrm>
              <a:off x="2051720" y="2132856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V1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Овал 5"/>
            <p:cNvSpPr/>
            <p:nvPr/>
          </p:nvSpPr>
          <p:spPr>
            <a:xfrm>
              <a:off x="2051720" y="4077072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V4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Овал 6"/>
            <p:cNvSpPr/>
            <p:nvPr/>
          </p:nvSpPr>
          <p:spPr>
            <a:xfrm>
              <a:off x="4017394" y="2128382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V2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Овал 7"/>
            <p:cNvSpPr/>
            <p:nvPr/>
          </p:nvSpPr>
          <p:spPr>
            <a:xfrm>
              <a:off x="4038139" y="4077072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V5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Овал 8"/>
            <p:cNvSpPr/>
            <p:nvPr/>
          </p:nvSpPr>
          <p:spPr>
            <a:xfrm>
              <a:off x="6056280" y="2128382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V3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Овал 9"/>
            <p:cNvSpPr/>
            <p:nvPr/>
          </p:nvSpPr>
          <p:spPr>
            <a:xfrm>
              <a:off x="6084168" y="4078740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V6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Овал 10"/>
            <p:cNvSpPr/>
            <p:nvPr/>
          </p:nvSpPr>
          <p:spPr>
            <a:xfrm>
              <a:off x="7956376" y="3052156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V7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2" name="Прямая соединительная линия 11"/>
            <p:cNvCxnSpPr>
              <a:stCxn id="5" idx="4"/>
              <a:endCxn id="6" idx="0"/>
            </p:cNvCxnSpPr>
            <p:nvPr/>
          </p:nvCxnSpPr>
          <p:spPr>
            <a:xfrm>
              <a:off x="2483768" y="2996952"/>
              <a:ext cx="0" cy="108012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>
              <a:stCxn id="5" idx="6"/>
              <a:endCxn id="7" idx="2"/>
            </p:cNvCxnSpPr>
            <p:nvPr/>
          </p:nvCxnSpPr>
          <p:spPr>
            <a:xfrm flipV="1">
              <a:off x="2915816" y="2560430"/>
              <a:ext cx="1101578" cy="447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>
              <a:stCxn id="6" idx="6"/>
              <a:endCxn id="8" idx="2"/>
            </p:cNvCxnSpPr>
            <p:nvPr/>
          </p:nvCxnSpPr>
          <p:spPr>
            <a:xfrm>
              <a:off x="2915816" y="4509120"/>
              <a:ext cx="1122323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>
              <a:stCxn id="7" idx="6"/>
              <a:endCxn id="9" idx="2"/>
            </p:cNvCxnSpPr>
            <p:nvPr/>
          </p:nvCxnSpPr>
          <p:spPr>
            <a:xfrm>
              <a:off x="4881490" y="2560430"/>
              <a:ext cx="117479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4902235" y="4507452"/>
              <a:ext cx="1181933" cy="16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>
              <a:stCxn id="9" idx="4"/>
              <a:endCxn id="10" idx="0"/>
            </p:cNvCxnSpPr>
            <p:nvPr/>
          </p:nvCxnSpPr>
          <p:spPr>
            <a:xfrm>
              <a:off x="6488328" y="2992478"/>
              <a:ext cx="27888" cy="108626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>
              <a:stCxn id="10" idx="6"/>
              <a:endCxn id="11" idx="2"/>
            </p:cNvCxnSpPr>
            <p:nvPr/>
          </p:nvCxnSpPr>
          <p:spPr>
            <a:xfrm flipV="1">
              <a:off x="6948264" y="3484204"/>
              <a:ext cx="1008112" cy="102658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>
              <a:stCxn id="9" idx="6"/>
              <a:endCxn id="11" idx="2"/>
            </p:cNvCxnSpPr>
            <p:nvPr/>
          </p:nvCxnSpPr>
          <p:spPr>
            <a:xfrm>
              <a:off x="6920376" y="2560430"/>
              <a:ext cx="1036000" cy="92377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>
              <a:stCxn id="7" idx="4"/>
              <a:endCxn id="8" idx="0"/>
            </p:cNvCxnSpPr>
            <p:nvPr/>
          </p:nvCxnSpPr>
          <p:spPr>
            <a:xfrm>
              <a:off x="4449442" y="2992478"/>
              <a:ext cx="20745" cy="108459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>
              <a:stCxn id="7" idx="3"/>
              <a:endCxn id="6" idx="7"/>
            </p:cNvCxnSpPr>
            <p:nvPr/>
          </p:nvCxnSpPr>
          <p:spPr>
            <a:xfrm flipH="1">
              <a:off x="2789272" y="2865934"/>
              <a:ext cx="1354666" cy="133768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>
              <a:stCxn id="9" idx="3"/>
              <a:endCxn id="8" idx="7"/>
            </p:cNvCxnSpPr>
            <p:nvPr/>
          </p:nvCxnSpPr>
          <p:spPr>
            <a:xfrm flipH="1">
              <a:off x="4775691" y="2865934"/>
              <a:ext cx="1407133" cy="133768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>
              <a:stCxn id="5" idx="5"/>
              <a:endCxn id="8" idx="1"/>
            </p:cNvCxnSpPr>
            <p:nvPr/>
          </p:nvCxnSpPr>
          <p:spPr>
            <a:xfrm>
              <a:off x="2789272" y="2870408"/>
              <a:ext cx="1375411" cy="133320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3188945" y="1990080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191225" y="2000341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264432" y="2459664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9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907704" y="3275402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972088" y="2734274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619916" y="2734274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038139" y="3241056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468885" y="2802587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140440" y="3204685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277049" y="4510788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275509" y="4522630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334772" y="3987568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3007492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1985841"/>
              </p:ext>
            </p:extLst>
          </p:nvPr>
        </p:nvGraphicFramePr>
        <p:xfrm>
          <a:off x="251520" y="126612"/>
          <a:ext cx="8892480" cy="645374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831656"/>
                <a:gridCol w="4263337"/>
                <a:gridCol w="2797487"/>
              </a:tblGrid>
              <a:tr h="11388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Ребра впорядковані за зростанням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Розбиття множини вершин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Вибір ребра у мінімальний остов Т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96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uk-UA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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=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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</a:t>
                      </a:r>
                      <a:r>
                        <a:rPr lang="uk-UA" sz="2000" dirty="0" smtClean="0">
                          <a:solidFill>
                            <a:schemeClr val="tx1"/>
                          </a:solidFill>
                          <a:effectLst/>
                        </a:rPr>
                        <a:t>,</a:t>
                      </a:r>
                      <a:r>
                        <a:rPr lang="uk-UA" sz="2000" dirty="0" smtClean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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uk-UA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96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е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(v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, 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) = 1</a:t>
                      </a:r>
                      <a:endParaRPr lang="uk-UA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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=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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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Е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Т 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= 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 e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</a:t>
                      </a:r>
                      <a:endParaRPr lang="uk-UA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96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е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(v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, 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) = 2</a:t>
                      </a:r>
                      <a:endParaRPr lang="uk-UA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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=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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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Е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Т 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= 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 e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, е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</a:t>
                      </a:r>
                      <a:endParaRPr lang="uk-UA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96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 smtClean="0">
                          <a:solidFill>
                            <a:schemeClr val="tx1"/>
                          </a:solidFill>
                          <a:effectLst/>
                        </a:rPr>
                        <a:t>е</a:t>
                      </a:r>
                      <a:r>
                        <a:rPr lang="uk-UA" sz="2000" baseline="-25000" dirty="0" smtClean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uk-UA" sz="2000" dirty="0" smtClean="0">
                          <a:solidFill>
                            <a:schemeClr val="tx1"/>
                          </a:solidFill>
                          <a:effectLst/>
                        </a:rPr>
                        <a:t>(v</a:t>
                      </a:r>
                      <a:r>
                        <a:rPr lang="uk-UA" sz="2000" baseline="-25000" dirty="0" smtClean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r>
                        <a:rPr lang="uk-UA" sz="2000" dirty="0" smtClean="0">
                          <a:solidFill>
                            <a:schemeClr val="tx1"/>
                          </a:solidFill>
                          <a:effectLst/>
                        </a:rPr>
                        <a:t>, v</a:t>
                      </a:r>
                      <a:r>
                        <a:rPr lang="uk-UA" sz="2000" baseline="-25000" dirty="0" smtClean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r>
                        <a:rPr lang="uk-UA" sz="2000" dirty="0" smtClean="0">
                          <a:solidFill>
                            <a:schemeClr val="tx1"/>
                          </a:solidFill>
                          <a:effectLst/>
                        </a:rPr>
                        <a:t>) 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= 2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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=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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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Е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Т 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= 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 e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 е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 е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96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е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(v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, 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) = 3</a:t>
                      </a:r>
                      <a:endParaRPr lang="uk-UA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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=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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,v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,v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,v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,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,v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</a:t>
                      </a:r>
                      <a:endParaRPr lang="uk-UA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Е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Т 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= 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 e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 е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 е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 е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96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е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(v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, 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) = 3</a:t>
                      </a:r>
                      <a:endParaRPr lang="uk-UA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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=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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,v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,v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,v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,v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,v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</a:t>
                      </a:r>
                      <a:endParaRPr lang="uk-UA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Е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Т 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= 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 e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, е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, е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, е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, е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</a:t>
                      </a:r>
                      <a:endParaRPr lang="uk-UA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96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е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(v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, 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) = 4</a:t>
                      </a:r>
                      <a:endParaRPr lang="uk-UA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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uk-UA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е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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 Е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Т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96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е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(v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, 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) = 5</a:t>
                      </a:r>
                      <a:endParaRPr lang="uk-UA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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uk-UA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е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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 Е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Т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96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е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(v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, 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) = 6</a:t>
                      </a:r>
                      <a:endParaRPr lang="uk-UA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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uk-UA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е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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 Е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Т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96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е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(v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, 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) = 7</a:t>
                      </a:r>
                      <a:endParaRPr lang="uk-UA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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uk-UA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е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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 Е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Т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96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е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(v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, 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) = 8</a:t>
                      </a:r>
                      <a:endParaRPr lang="uk-UA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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uk-UA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е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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 Е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Т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592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е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11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(v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, v</a:t>
                      </a:r>
                      <a:r>
                        <a:rPr lang="uk-UA" sz="2000" baseline="-2500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</a:rPr>
                        <a:t>) = 8</a:t>
                      </a:r>
                      <a:endParaRPr lang="uk-UA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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=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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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Е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Т 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= 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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 e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 е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 е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 е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 е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 е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11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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96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е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(v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, v</a:t>
                      </a:r>
                      <a:r>
                        <a:rPr lang="uk-UA" sz="2000" baseline="-2500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) = 9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899778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88640"/>
            <a:ext cx="8172400" cy="3168352"/>
          </a:xfrm>
        </p:spPr>
        <p:txBody>
          <a:bodyPr/>
          <a:lstStyle/>
          <a:p>
            <a:pPr marL="82296" indent="0" algn="just">
              <a:buNone/>
            </a:pPr>
            <a:r>
              <a:rPr lang="uk-UA" dirty="0"/>
              <a:t>При приєднанні ребра </a:t>
            </a:r>
            <a:r>
              <a:rPr lang="uk-UA" i="1" dirty="0"/>
              <a:t>е</a:t>
            </a:r>
            <a:r>
              <a:rPr lang="uk-UA" baseline="-25000" dirty="0"/>
              <a:t>11</a:t>
            </a:r>
            <a:r>
              <a:rPr lang="uk-UA" dirty="0"/>
              <a:t> робота алгоритму закінчується, так як вже приєднано  </a:t>
            </a:r>
            <a:endParaRPr lang="uk-UA" dirty="0" smtClean="0"/>
          </a:p>
          <a:p>
            <a:pPr marL="82296" indent="0" algn="just">
              <a:buNone/>
            </a:pPr>
            <a:r>
              <a:rPr lang="uk-UA" dirty="0" smtClean="0"/>
              <a:t> </a:t>
            </a:r>
            <a:r>
              <a:rPr lang="uk-UA" i="1" dirty="0"/>
              <a:t>n</a:t>
            </a:r>
            <a:r>
              <a:rPr lang="uk-UA" dirty="0">
                <a:sym typeface="Symbol"/>
              </a:rPr>
              <a:t></a:t>
            </a:r>
            <a:r>
              <a:rPr lang="uk-UA" dirty="0"/>
              <a:t>1= 7</a:t>
            </a:r>
            <a:r>
              <a:rPr lang="uk-UA" dirty="0">
                <a:sym typeface="Symbol"/>
              </a:rPr>
              <a:t></a:t>
            </a:r>
            <a:r>
              <a:rPr lang="uk-UA" dirty="0"/>
              <a:t>1=6 ребер і всі підмножини розбиття об’єдналися в одну </a:t>
            </a:r>
            <a:r>
              <a:rPr lang="uk-UA" dirty="0">
                <a:sym typeface="Symbol"/>
              </a:rPr>
              <a:t></a:t>
            </a:r>
            <a:r>
              <a:rPr lang="uk-UA" baseline="-25000" dirty="0"/>
              <a:t>6</a:t>
            </a:r>
            <a:r>
              <a:rPr lang="uk-UA" dirty="0"/>
              <a:t>=</a:t>
            </a:r>
            <a:r>
              <a:rPr lang="uk-UA" dirty="0">
                <a:sym typeface="Symbol"/>
              </a:rPr>
              <a:t></a:t>
            </a:r>
            <a:r>
              <a:rPr lang="uk-UA" i="1" dirty="0"/>
              <a:t>v</a:t>
            </a:r>
            <a:r>
              <a:rPr lang="uk-UA" baseline="-25000" dirty="0"/>
              <a:t>1</a:t>
            </a:r>
            <a:r>
              <a:rPr lang="uk-UA" i="1" dirty="0"/>
              <a:t>,v</a:t>
            </a:r>
            <a:r>
              <a:rPr lang="uk-UA" baseline="-25000" dirty="0"/>
              <a:t>2</a:t>
            </a:r>
            <a:r>
              <a:rPr lang="uk-UA" i="1" dirty="0"/>
              <a:t>,v</a:t>
            </a:r>
            <a:r>
              <a:rPr lang="uk-UA" baseline="-25000" dirty="0"/>
              <a:t>3</a:t>
            </a:r>
            <a:r>
              <a:rPr lang="uk-UA" dirty="0"/>
              <a:t>,</a:t>
            </a:r>
            <a:r>
              <a:rPr lang="uk-UA" i="1" dirty="0"/>
              <a:t>v</a:t>
            </a:r>
            <a:r>
              <a:rPr lang="uk-UA" baseline="-25000" dirty="0"/>
              <a:t>4</a:t>
            </a:r>
            <a:r>
              <a:rPr lang="uk-UA" dirty="0"/>
              <a:t>,</a:t>
            </a:r>
            <a:r>
              <a:rPr lang="uk-UA" i="1" dirty="0"/>
              <a:t>v</a:t>
            </a:r>
            <a:r>
              <a:rPr lang="uk-UA" baseline="-25000" dirty="0"/>
              <a:t>5</a:t>
            </a:r>
            <a:r>
              <a:rPr lang="uk-UA" i="1" dirty="0"/>
              <a:t>,v</a:t>
            </a:r>
            <a:r>
              <a:rPr lang="uk-UA" baseline="-25000" dirty="0"/>
              <a:t>6</a:t>
            </a:r>
            <a:r>
              <a:rPr lang="uk-UA" i="1" dirty="0"/>
              <a:t>,v</a:t>
            </a:r>
            <a:r>
              <a:rPr lang="uk-UA" baseline="-25000" dirty="0"/>
              <a:t>7</a:t>
            </a:r>
            <a:r>
              <a:rPr lang="uk-UA" dirty="0">
                <a:sym typeface="Symbol"/>
              </a:rPr>
              <a:t></a:t>
            </a:r>
            <a:r>
              <a:rPr lang="uk-UA" dirty="0"/>
              <a:t>. </a:t>
            </a:r>
            <a:r>
              <a:rPr lang="uk-UA" dirty="0" err="1"/>
              <a:t>Остовне</a:t>
            </a:r>
            <a:r>
              <a:rPr lang="uk-UA" dirty="0"/>
              <a:t> дерево мінімальної ваги </a:t>
            </a:r>
            <a:r>
              <a:rPr lang="uk-UA" i="1" dirty="0"/>
              <a:t>Т</a:t>
            </a:r>
            <a:r>
              <a:rPr lang="uk-UA" dirty="0"/>
              <a:t> утворюють ребра </a:t>
            </a:r>
            <a:r>
              <a:rPr lang="uk-UA" i="1" dirty="0"/>
              <a:t>e</a:t>
            </a:r>
            <a:r>
              <a:rPr lang="uk-UA" baseline="-25000" dirty="0"/>
              <a:t>1</a:t>
            </a:r>
            <a:r>
              <a:rPr lang="uk-UA" dirty="0"/>
              <a:t>, </a:t>
            </a:r>
            <a:r>
              <a:rPr lang="uk-UA" i="1" dirty="0"/>
              <a:t>е</a:t>
            </a:r>
            <a:r>
              <a:rPr lang="uk-UA" baseline="-25000" dirty="0"/>
              <a:t>2</a:t>
            </a:r>
            <a:r>
              <a:rPr lang="uk-UA" dirty="0"/>
              <a:t>, </a:t>
            </a:r>
            <a:r>
              <a:rPr lang="uk-UA" i="1" dirty="0"/>
              <a:t>е</a:t>
            </a:r>
            <a:r>
              <a:rPr lang="uk-UA" baseline="-25000" dirty="0"/>
              <a:t>3</a:t>
            </a:r>
            <a:r>
              <a:rPr lang="uk-UA" dirty="0"/>
              <a:t>, </a:t>
            </a:r>
            <a:r>
              <a:rPr lang="uk-UA" i="1" dirty="0"/>
              <a:t>е</a:t>
            </a:r>
            <a:r>
              <a:rPr lang="uk-UA" baseline="-25000" dirty="0"/>
              <a:t>4</a:t>
            </a:r>
            <a:r>
              <a:rPr lang="uk-UA" dirty="0"/>
              <a:t>, </a:t>
            </a:r>
            <a:r>
              <a:rPr lang="uk-UA" i="1" dirty="0"/>
              <a:t>е</a:t>
            </a:r>
            <a:r>
              <a:rPr lang="uk-UA" baseline="-25000" dirty="0"/>
              <a:t>5</a:t>
            </a:r>
            <a:r>
              <a:rPr lang="uk-UA" dirty="0"/>
              <a:t>, </a:t>
            </a:r>
            <a:r>
              <a:rPr lang="uk-UA" i="1" dirty="0"/>
              <a:t>е</a:t>
            </a:r>
            <a:r>
              <a:rPr lang="uk-UA" baseline="-25000" dirty="0"/>
              <a:t>11</a:t>
            </a:r>
            <a:r>
              <a:rPr lang="uk-UA" dirty="0"/>
              <a:t> </a:t>
            </a:r>
            <a:r>
              <a:rPr lang="uk-UA" dirty="0" smtClean="0"/>
              <a:t>.</a:t>
            </a:r>
            <a:endParaRPr lang="uk-UA" dirty="0"/>
          </a:p>
          <a:p>
            <a:pPr marL="82296" indent="0" algn="just">
              <a:buNone/>
            </a:pPr>
            <a:endParaRPr lang="uk-UA" dirty="0"/>
          </a:p>
        </p:txBody>
      </p:sp>
      <p:sp>
        <p:nvSpPr>
          <p:cNvPr id="50" name="Rectangle 6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1" name="Группа 50"/>
          <p:cNvGrpSpPr/>
          <p:nvPr/>
        </p:nvGrpSpPr>
        <p:grpSpPr>
          <a:xfrm>
            <a:off x="1362411" y="3522598"/>
            <a:ext cx="6768752" cy="3055770"/>
            <a:chOff x="2051720" y="1990080"/>
            <a:chExt cx="6768752" cy="3055770"/>
          </a:xfrm>
        </p:grpSpPr>
        <p:sp>
          <p:nvSpPr>
            <p:cNvPr id="52" name="Овал 51"/>
            <p:cNvSpPr/>
            <p:nvPr/>
          </p:nvSpPr>
          <p:spPr>
            <a:xfrm>
              <a:off x="2051720" y="2132856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V1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" name="Овал 52"/>
            <p:cNvSpPr/>
            <p:nvPr/>
          </p:nvSpPr>
          <p:spPr>
            <a:xfrm>
              <a:off x="2051720" y="4077072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V4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4" name="Овал 53"/>
            <p:cNvSpPr/>
            <p:nvPr/>
          </p:nvSpPr>
          <p:spPr>
            <a:xfrm>
              <a:off x="4017394" y="2128382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V2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" name="Овал 54"/>
            <p:cNvSpPr/>
            <p:nvPr/>
          </p:nvSpPr>
          <p:spPr>
            <a:xfrm>
              <a:off x="4038139" y="4077072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V5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6" name="Овал 55"/>
            <p:cNvSpPr/>
            <p:nvPr/>
          </p:nvSpPr>
          <p:spPr>
            <a:xfrm>
              <a:off x="6056280" y="2128382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V3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7" name="Овал 56"/>
            <p:cNvSpPr/>
            <p:nvPr/>
          </p:nvSpPr>
          <p:spPr>
            <a:xfrm>
              <a:off x="6084168" y="4078740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V6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8" name="Овал 57"/>
            <p:cNvSpPr/>
            <p:nvPr/>
          </p:nvSpPr>
          <p:spPr>
            <a:xfrm>
              <a:off x="7956376" y="3052156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V7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60" name="Прямая соединительная линия 59"/>
            <p:cNvCxnSpPr>
              <a:stCxn id="52" idx="6"/>
              <a:endCxn id="54" idx="2"/>
            </p:cNvCxnSpPr>
            <p:nvPr/>
          </p:nvCxnSpPr>
          <p:spPr>
            <a:xfrm flipV="1">
              <a:off x="2915816" y="2560430"/>
              <a:ext cx="1101578" cy="447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Прямая соединительная линия 60"/>
            <p:cNvCxnSpPr>
              <a:stCxn id="53" idx="6"/>
              <a:endCxn id="55" idx="2"/>
            </p:cNvCxnSpPr>
            <p:nvPr/>
          </p:nvCxnSpPr>
          <p:spPr>
            <a:xfrm>
              <a:off x="2915816" y="4509120"/>
              <a:ext cx="1122323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2" name="Прямая соединительная линия 61"/>
            <p:cNvCxnSpPr>
              <a:stCxn id="54" idx="6"/>
              <a:endCxn id="56" idx="2"/>
            </p:cNvCxnSpPr>
            <p:nvPr/>
          </p:nvCxnSpPr>
          <p:spPr>
            <a:xfrm>
              <a:off x="4881490" y="2560430"/>
              <a:ext cx="117479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Прямая соединительная линия 62"/>
            <p:cNvCxnSpPr/>
            <p:nvPr/>
          </p:nvCxnSpPr>
          <p:spPr>
            <a:xfrm>
              <a:off x="4902235" y="4507452"/>
              <a:ext cx="1181933" cy="16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Прямая соединительная линия 64"/>
            <p:cNvCxnSpPr>
              <a:stCxn id="57" idx="6"/>
              <a:endCxn id="58" idx="2"/>
            </p:cNvCxnSpPr>
            <p:nvPr/>
          </p:nvCxnSpPr>
          <p:spPr>
            <a:xfrm flipV="1">
              <a:off x="6948264" y="3484204"/>
              <a:ext cx="1008112" cy="102658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8" name="Прямая соединительная линия 67"/>
            <p:cNvCxnSpPr>
              <a:stCxn id="54" idx="3"/>
              <a:endCxn id="53" idx="7"/>
            </p:cNvCxnSpPr>
            <p:nvPr/>
          </p:nvCxnSpPr>
          <p:spPr>
            <a:xfrm flipH="1">
              <a:off x="2789272" y="2865934"/>
              <a:ext cx="1354666" cy="133768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1" name="TextBox 70"/>
            <p:cNvSpPr txBox="1"/>
            <p:nvPr/>
          </p:nvSpPr>
          <p:spPr>
            <a:xfrm>
              <a:off x="3188945" y="1990080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5191225" y="2000341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619916" y="2734274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3277049" y="4510788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5275509" y="4522630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7334772" y="3987568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923470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116632"/>
            <a:ext cx="7992888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600" dirty="0"/>
              <a:t>Звичайний граф з </a:t>
            </a:r>
            <a:r>
              <a:rPr lang="uk-UA" sz="2600" i="1" dirty="0"/>
              <a:t>n</a:t>
            </a:r>
            <a:r>
              <a:rPr lang="uk-UA" sz="2600" dirty="0"/>
              <a:t> вершинами, будь-яка пара вершин якого з'єднана ребром, називається </a:t>
            </a:r>
            <a:r>
              <a:rPr lang="uk-UA" sz="2600" b="1" i="1" dirty="0"/>
              <a:t>повним</a:t>
            </a:r>
            <a:r>
              <a:rPr lang="uk-UA" sz="2600" b="1" dirty="0"/>
              <a:t> </a:t>
            </a:r>
            <a:r>
              <a:rPr lang="uk-UA" sz="2600" dirty="0"/>
              <a:t>і позначається </a:t>
            </a:r>
            <a:r>
              <a:rPr lang="uk-UA" sz="2600" dirty="0" err="1" smtClean="0"/>
              <a:t>K</a:t>
            </a:r>
            <a:r>
              <a:rPr lang="uk-UA" sz="2600" baseline="-25000" dirty="0" err="1" smtClean="0"/>
              <a:t>n</a:t>
            </a:r>
            <a:r>
              <a:rPr lang="uk-UA" sz="2600" dirty="0" smtClean="0"/>
              <a:t>.</a:t>
            </a:r>
          </a:p>
          <a:p>
            <a:pPr algn="just"/>
            <a:r>
              <a:rPr lang="uk-UA" sz="2600" dirty="0" smtClean="0"/>
              <a:t>Кількість ребер в </a:t>
            </a:r>
            <a:r>
              <a:rPr lang="uk-UA" sz="2600" dirty="0"/>
              <a:t>повному графі </a:t>
            </a:r>
            <a:r>
              <a:rPr lang="uk-UA" sz="2600" dirty="0" smtClean="0"/>
              <a:t>дорівнює</a:t>
            </a:r>
            <a:endParaRPr lang="uk-UA" sz="2600" dirty="0"/>
          </a:p>
        </p:txBody>
      </p:sp>
      <p:pic>
        <p:nvPicPr>
          <p:cNvPr id="3074" name="Picture 2" descr="k1234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3788" y="1707426"/>
            <a:ext cx="4536504" cy="1564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151620" y="3264067"/>
            <a:ext cx="7776864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600" dirty="0"/>
              <a:t>Граф, вершини якого можна розбити на непересічні підмножини V</a:t>
            </a:r>
            <a:r>
              <a:rPr lang="uk-UA" sz="2600" baseline="-25000" dirty="0"/>
              <a:t>1</a:t>
            </a:r>
            <a:r>
              <a:rPr lang="uk-UA" sz="2600" dirty="0"/>
              <a:t> і V</a:t>
            </a:r>
            <a:r>
              <a:rPr lang="uk-UA" sz="2600" baseline="-25000" dirty="0"/>
              <a:t>2</a:t>
            </a:r>
            <a:r>
              <a:rPr lang="uk-UA" sz="2600" dirty="0"/>
              <a:t> так, що ніякі дві вершини, що належать тій самій підмножині, не суміжні, називається </a:t>
            </a:r>
            <a:r>
              <a:rPr lang="uk-UA" sz="2600" b="1" i="1" dirty="0"/>
              <a:t>дводольним</a:t>
            </a:r>
            <a:r>
              <a:rPr lang="uk-UA" sz="2600" dirty="0"/>
              <a:t> (графом </a:t>
            </a:r>
            <a:r>
              <a:rPr lang="uk-UA" sz="2600" dirty="0" err="1"/>
              <a:t>Кеніга</a:t>
            </a:r>
            <a:r>
              <a:rPr lang="uk-UA" sz="2600" dirty="0"/>
              <a:t>) і позначається </a:t>
            </a:r>
            <a:r>
              <a:rPr lang="uk-UA" sz="2600" dirty="0" err="1"/>
              <a:t>B</a:t>
            </a:r>
            <a:r>
              <a:rPr lang="uk-UA" sz="2600" baseline="-25000" dirty="0" err="1"/>
              <a:t>mn</a:t>
            </a:r>
            <a:r>
              <a:rPr lang="uk-UA" sz="2600" dirty="0"/>
              <a:t> (m=|V</a:t>
            </a:r>
            <a:r>
              <a:rPr lang="uk-UA" sz="2600" baseline="-25000" dirty="0"/>
              <a:t>1</a:t>
            </a:r>
            <a:r>
              <a:rPr lang="uk-UA" sz="2600" dirty="0"/>
              <a:t>|, n=|V</a:t>
            </a:r>
            <a:r>
              <a:rPr lang="uk-UA" sz="2600" baseline="-25000" dirty="0"/>
              <a:t>2</a:t>
            </a:r>
            <a:r>
              <a:rPr lang="uk-UA" sz="2600" dirty="0"/>
              <a:t>|, </a:t>
            </a:r>
            <a:r>
              <a:rPr lang="uk-UA" sz="2600" dirty="0" err="1"/>
              <a:t>m+n=</a:t>
            </a:r>
            <a:r>
              <a:rPr lang="uk-UA" sz="2600" dirty="0"/>
              <a:t>|V|). </a:t>
            </a:r>
          </a:p>
        </p:txBody>
      </p:sp>
      <p:pic>
        <p:nvPicPr>
          <p:cNvPr id="3075" name="Picture 3" descr="k3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9580" y="5356948"/>
            <a:ext cx="2724919" cy="1349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294499" y="6031734"/>
            <a:ext cx="9057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 smtClean="0"/>
              <a:t>B</a:t>
            </a:r>
            <a:r>
              <a:rPr lang="uk-UA" sz="3200" b="1" baseline="-25000" dirty="0" smtClean="0"/>
              <a:t>33</a:t>
            </a:r>
            <a:endParaRPr lang="uk-UA" b="1" dirty="0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0873744"/>
              </p:ext>
            </p:extLst>
          </p:nvPr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Формула" r:id="rId5" imgW="114120" imgH="215640" progId="Equation.3">
                  <p:embed/>
                </p:oleObj>
              </mc:Choice>
              <mc:Fallback>
                <p:oleObj name="Формула" r:id="rId5" imgW="11412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7092280" y="963017"/>
                <a:ext cx="2051720" cy="8066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𝑚</m:t>
                      </m:r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</a:rPr>
                            <m:t>𝑛</m:t>
                          </m:r>
                          <m:d>
                            <m:d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</m:num>
                        <m:den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uk-UA" sz="24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2280" y="963017"/>
                <a:ext cx="2051720" cy="80669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400493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503178"/>
            <a:ext cx="798169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/>
              <a:t>Графи G</a:t>
            </a:r>
            <a:r>
              <a:rPr lang="uk-UA" sz="2800" baseline="-25000" dirty="0"/>
              <a:t>1</a:t>
            </a:r>
            <a:r>
              <a:rPr lang="uk-UA" sz="2800" dirty="0"/>
              <a:t>=(V</a:t>
            </a:r>
            <a:r>
              <a:rPr lang="uk-UA" sz="2800" baseline="-25000" dirty="0"/>
              <a:t>1</a:t>
            </a:r>
            <a:r>
              <a:rPr lang="uk-UA" sz="2800" dirty="0"/>
              <a:t>,E</a:t>
            </a:r>
            <a:r>
              <a:rPr lang="uk-UA" sz="2800" baseline="-25000" dirty="0"/>
              <a:t>1</a:t>
            </a:r>
            <a:r>
              <a:rPr lang="uk-UA" sz="2800" dirty="0"/>
              <a:t>) і G</a:t>
            </a:r>
            <a:r>
              <a:rPr lang="uk-UA" sz="2800" baseline="-25000" dirty="0"/>
              <a:t>2</a:t>
            </a:r>
            <a:r>
              <a:rPr lang="uk-UA" sz="2800" dirty="0"/>
              <a:t>=(V</a:t>
            </a:r>
            <a:r>
              <a:rPr lang="uk-UA" sz="2800" baseline="-25000" dirty="0"/>
              <a:t>2</a:t>
            </a:r>
            <a:r>
              <a:rPr lang="uk-UA" sz="2800" dirty="0"/>
              <a:t>,E</a:t>
            </a:r>
            <a:r>
              <a:rPr lang="uk-UA" sz="2800" baseline="-25000" dirty="0"/>
              <a:t>2</a:t>
            </a:r>
            <a:r>
              <a:rPr lang="uk-UA" sz="2800" dirty="0"/>
              <a:t>) називаються </a:t>
            </a:r>
            <a:r>
              <a:rPr lang="uk-UA" sz="2800" b="1" i="1" dirty="0"/>
              <a:t>ізоморфними</a:t>
            </a:r>
            <a:r>
              <a:rPr lang="uk-UA" sz="2800" dirty="0"/>
              <a:t> (позначення: G</a:t>
            </a:r>
            <a:r>
              <a:rPr lang="uk-UA" sz="2800" baseline="-25000" dirty="0"/>
              <a:t>1</a:t>
            </a:r>
            <a:r>
              <a:rPr lang="uk-UA" sz="2800" dirty="0"/>
              <a:t>~G</a:t>
            </a:r>
            <a:r>
              <a:rPr lang="uk-UA" sz="2800" baseline="-25000" dirty="0"/>
              <a:t>2</a:t>
            </a:r>
            <a:r>
              <a:rPr lang="uk-UA" sz="2800" dirty="0"/>
              <a:t>), якщо між графами існує </a:t>
            </a:r>
            <a:r>
              <a:rPr lang="uk-UA" sz="2800" dirty="0" err="1"/>
              <a:t>взаємо-однозначне</a:t>
            </a:r>
            <a:r>
              <a:rPr lang="uk-UA" sz="2800" dirty="0"/>
              <a:t> відображення j: G</a:t>
            </a:r>
            <a:r>
              <a:rPr lang="uk-UA" sz="2800" baseline="-25000" dirty="0"/>
              <a:t>1</a:t>
            </a:r>
            <a:r>
              <a:rPr lang="uk-UA" sz="2800" dirty="0"/>
              <a:t>&lt;G</a:t>
            </a:r>
            <a:r>
              <a:rPr lang="uk-UA" sz="2800" baseline="-25000" dirty="0"/>
              <a:t>2</a:t>
            </a:r>
            <a:r>
              <a:rPr lang="uk-UA" sz="2800" dirty="0"/>
              <a:t> (V</a:t>
            </a:r>
            <a:r>
              <a:rPr lang="uk-UA" sz="2800" baseline="-25000" dirty="0"/>
              <a:t>1</a:t>
            </a:r>
            <a:r>
              <a:rPr lang="uk-UA" sz="2800" dirty="0"/>
              <a:t>&lt;V</a:t>
            </a:r>
            <a:r>
              <a:rPr lang="uk-UA" sz="2800" baseline="-25000" dirty="0"/>
              <a:t>2</a:t>
            </a:r>
            <a:r>
              <a:rPr lang="uk-UA" sz="2800" dirty="0"/>
              <a:t>, E</a:t>
            </a:r>
            <a:r>
              <a:rPr lang="uk-UA" sz="2800" baseline="-25000" dirty="0"/>
              <a:t>1</a:t>
            </a:r>
            <a:r>
              <a:rPr lang="uk-UA" sz="2800" dirty="0"/>
              <a:t>&lt;E</a:t>
            </a:r>
            <a:r>
              <a:rPr lang="uk-UA" sz="2800" baseline="-25000" dirty="0"/>
              <a:t>2</a:t>
            </a:r>
            <a:r>
              <a:rPr lang="uk-UA" sz="2800" dirty="0"/>
              <a:t>), що зберігає відповідність між ребрами (дугами) </a:t>
            </a:r>
            <a:r>
              <a:rPr lang="uk-UA" sz="2800" dirty="0" smtClean="0"/>
              <a:t>графів.</a:t>
            </a:r>
            <a:endParaRPr lang="uk-UA" sz="2800" dirty="0"/>
          </a:p>
        </p:txBody>
      </p:sp>
      <p:pic>
        <p:nvPicPr>
          <p:cNvPr id="4098" name="Picture 2" descr="is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924944"/>
            <a:ext cx="6048672" cy="3193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49325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960160" y="26435"/>
                <a:ext cx="8172400" cy="4221088"/>
              </a:xfrm>
            </p:spPr>
            <p:txBody>
              <a:bodyPr>
                <a:normAutofit fontScale="92500" lnSpcReduction="10000"/>
              </a:bodyPr>
              <a:lstStyle/>
              <a:p>
                <a:pPr marL="82296" indent="0" algn="just">
                  <a:buNone/>
                </a:pPr>
                <a:r>
                  <a:rPr lang="uk-UA" sz="2800" b="1" i="1" dirty="0" smtClean="0"/>
                  <a:t>Насиченість графа </a:t>
                </a:r>
                <a:r>
                  <a:rPr lang="en-US" sz="2800" b="1" i="1" dirty="0" smtClean="0"/>
                  <a:t>D</a:t>
                </a:r>
                <a:r>
                  <a:rPr lang="uk-UA" sz="2800" b="1" i="1" dirty="0" smtClean="0"/>
                  <a:t> </a:t>
                </a:r>
                <a:r>
                  <a:rPr lang="uk-UA" sz="2800" dirty="0" smtClean="0"/>
                  <a:t>визначається: </a:t>
                </a:r>
                <a:r>
                  <a:rPr lang="uk-UA" sz="2800" b="1" i="1" dirty="0" smtClean="0"/>
                  <a:t> </a:t>
                </a:r>
              </a:p>
              <a:p>
                <a:pPr marL="82296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/>
                        </a:rPr>
                        <m:t>𝑫</m:t>
                      </m:r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en-US" sz="2800" b="1" i="1" smtClean="0">
                              <a:latin typeface="Cambria Math"/>
                            </a:rPr>
                            <m:t>𝒎</m:t>
                          </m:r>
                        </m:num>
                        <m:den>
                          <m:r>
                            <a:rPr lang="en-US" sz="2800" b="1" i="1" smtClean="0">
                              <a:latin typeface="Cambria Math"/>
                            </a:rPr>
                            <m:t>𝒏</m:t>
                          </m:r>
                          <m:r>
                            <a:rPr lang="en-US" sz="2800" b="1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2800" b="1" i="1" smtClean="0">
                              <a:latin typeface="Cambria Math"/>
                            </a:rPr>
                            <m:t>𝒏</m:t>
                          </m:r>
                          <m:r>
                            <a:rPr lang="en-US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sz="2800" b="1" i="1" smtClean="0">
                              <a:latin typeface="Cambria Math"/>
                            </a:rPr>
                            <m:t>𝟏</m:t>
                          </m:r>
                          <m:r>
                            <a:rPr lang="en-US" sz="2800" b="1" i="1" smtClean="0">
                              <a:latin typeface="Cambria Math"/>
                            </a:rPr>
                            <m:t>)</m:t>
                          </m:r>
                        </m:den>
                      </m:f>
                      <m:r>
                        <a:rPr lang="ru-RU" sz="2800" b="1" i="1" smtClean="0">
                          <a:latin typeface="Cambria Math"/>
                        </a:rPr>
                        <m:t>.</m:t>
                      </m:r>
                    </m:oMath>
                  </m:oMathPara>
                </a14:m>
                <a:endParaRPr lang="uk-UA" sz="2800" b="1" i="1" dirty="0" smtClean="0"/>
              </a:p>
              <a:p>
                <a:pPr marL="82296" indent="0" algn="just">
                  <a:buNone/>
                </a:pPr>
                <a:r>
                  <a:rPr lang="uk-UA" sz="2800" dirty="0" smtClean="0"/>
                  <a:t>Для повного графа </a:t>
                </a:r>
                <a:r>
                  <a:rPr lang="en-US" sz="2800" dirty="0" smtClean="0"/>
                  <a:t>D</a:t>
                </a:r>
                <a:r>
                  <a:rPr lang="uk-UA" sz="2800" dirty="0" smtClean="0"/>
                  <a:t>=1.</a:t>
                </a:r>
              </a:p>
              <a:p>
                <a:pPr marL="82296" indent="0" algn="just">
                  <a:buNone/>
                </a:pPr>
                <a:r>
                  <a:rPr lang="uk-UA" sz="2800" b="1" i="1" dirty="0" smtClean="0"/>
                  <a:t>Насичений граф </a:t>
                </a:r>
                <a:r>
                  <a:rPr lang="uk-UA" sz="2800" dirty="0" smtClean="0"/>
                  <a:t>– це граф, в якому кількість ребер наближається до максимально можливої:</a:t>
                </a:r>
              </a:p>
              <a:p>
                <a:pPr marL="82296" indent="0" algn="ctr">
                  <a:buNone/>
                </a:pPr>
                <a:r>
                  <a:rPr lang="uk-UA" sz="2800" dirty="0" smtClean="0"/>
                  <a:t>|Е| =О(|V</a:t>
                </a:r>
                <a:r>
                  <a:rPr lang="uk-UA" sz="2800" baseline="30000" dirty="0" smtClean="0"/>
                  <a:t>2 </a:t>
                </a:r>
                <a:r>
                  <a:rPr lang="uk-UA" sz="2800" dirty="0" smtClean="0"/>
                  <a:t>|). </a:t>
                </a:r>
              </a:p>
              <a:p>
                <a:pPr marL="82296" indent="0" algn="just">
                  <a:buNone/>
                </a:pPr>
                <a:r>
                  <a:rPr lang="uk-UA" sz="2800" b="1" i="1" dirty="0" smtClean="0"/>
                  <a:t>Розріджений </a:t>
                </a:r>
                <a:r>
                  <a:rPr lang="uk-UA" sz="2800" b="1" i="1" dirty="0"/>
                  <a:t>граф </a:t>
                </a:r>
                <a:r>
                  <a:rPr lang="uk-UA" sz="2800" dirty="0"/>
                  <a:t>– це граф, в якому кількість ребер наближається </a:t>
                </a:r>
                <a:r>
                  <a:rPr lang="uk-UA" sz="2800" dirty="0" smtClean="0"/>
                  <a:t>до кількості вершин:</a:t>
                </a:r>
              </a:p>
              <a:p>
                <a:pPr marL="82296" indent="0" algn="ctr">
                  <a:buNone/>
                </a:pPr>
                <a:r>
                  <a:rPr lang="uk-UA" sz="2800" dirty="0" smtClean="0"/>
                  <a:t> |Е</a:t>
                </a:r>
                <a:r>
                  <a:rPr lang="uk-UA" sz="2800" dirty="0"/>
                  <a:t>| =О(|</a:t>
                </a:r>
                <a:r>
                  <a:rPr lang="uk-UA" sz="2800" dirty="0" smtClean="0"/>
                  <a:t>V|). </a:t>
                </a:r>
                <a:endParaRPr lang="uk-UA" sz="2800" dirty="0"/>
              </a:p>
              <a:p>
                <a:pPr marL="82296" indent="0" algn="just">
                  <a:buNone/>
                </a:pPr>
                <a:endParaRPr lang="uk-UA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60160" y="26435"/>
                <a:ext cx="8172400" cy="4221088"/>
              </a:xfrm>
              <a:blipFill rotWithShape="1">
                <a:blip r:embed="rId2"/>
                <a:stretch>
                  <a:fillRect l="-299" t="-2309" r="-1343" b="-1732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2" name="Группа 21"/>
          <p:cNvGrpSpPr/>
          <p:nvPr/>
        </p:nvGrpSpPr>
        <p:grpSpPr>
          <a:xfrm>
            <a:off x="5097478" y="4088022"/>
            <a:ext cx="1709561" cy="1774873"/>
            <a:chOff x="1332075" y="4509120"/>
            <a:chExt cx="1871773" cy="2088232"/>
          </a:xfrm>
        </p:grpSpPr>
        <p:sp>
          <p:nvSpPr>
            <p:cNvPr id="4" name="Овал 3"/>
            <p:cNvSpPr/>
            <p:nvPr/>
          </p:nvSpPr>
          <p:spPr>
            <a:xfrm>
              <a:off x="2093901" y="4509120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" name="Овал 4"/>
            <p:cNvSpPr/>
            <p:nvPr/>
          </p:nvSpPr>
          <p:spPr>
            <a:xfrm>
              <a:off x="1341562" y="5080789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" name="Овал 5"/>
            <p:cNvSpPr/>
            <p:nvPr/>
          </p:nvSpPr>
          <p:spPr>
            <a:xfrm>
              <a:off x="1332075" y="5805264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" name="Овал 6"/>
            <p:cNvSpPr/>
            <p:nvPr/>
          </p:nvSpPr>
          <p:spPr>
            <a:xfrm>
              <a:off x="2195736" y="6309320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" name="Овал 7"/>
            <p:cNvSpPr/>
            <p:nvPr/>
          </p:nvSpPr>
          <p:spPr>
            <a:xfrm>
              <a:off x="2915816" y="5805264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" name="Овал 8"/>
            <p:cNvSpPr/>
            <p:nvPr/>
          </p:nvSpPr>
          <p:spPr>
            <a:xfrm>
              <a:off x="2915816" y="5109338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11" name="Прямая соединительная линия 10"/>
            <p:cNvCxnSpPr>
              <a:stCxn id="4" idx="3"/>
              <a:endCxn id="5" idx="0"/>
            </p:cNvCxnSpPr>
            <p:nvPr/>
          </p:nvCxnSpPr>
          <p:spPr>
            <a:xfrm flipH="1">
              <a:off x="1485578" y="4754971"/>
              <a:ext cx="650504" cy="32581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>
              <a:stCxn id="5" idx="4"/>
              <a:endCxn id="6" idx="0"/>
            </p:cNvCxnSpPr>
            <p:nvPr/>
          </p:nvCxnSpPr>
          <p:spPr>
            <a:xfrm flipH="1">
              <a:off x="1476091" y="5368821"/>
              <a:ext cx="9487" cy="43644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>
              <a:stCxn id="6" idx="5"/>
              <a:endCxn id="7" idx="2"/>
            </p:cNvCxnSpPr>
            <p:nvPr/>
          </p:nvCxnSpPr>
          <p:spPr>
            <a:xfrm>
              <a:off x="1577926" y="6051115"/>
              <a:ext cx="617810" cy="4022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>
              <a:stCxn id="4" idx="5"/>
              <a:endCxn id="9" idx="1"/>
            </p:cNvCxnSpPr>
            <p:nvPr/>
          </p:nvCxnSpPr>
          <p:spPr>
            <a:xfrm>
              <a:off x="2339752" y="4754971"/>
              <a:ext cx="618245" cy="3965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>
              <a:stCxn id="9" idx="4"/>
              <a:endCxn id="8" idx="0"/>
            </p:cNvCxnSpPr>
            <p:nvPr/>
          </p:nvCxnSpPr>
          <p:spPr>
            <a:xfrm>
              <a:off x="3059832" y="5397370"/>
              <a:ext cx="0" cy="4078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>
              <a:stCxn id="8" idx="3"/>
              <a:endCxn id="7" idx="6"/>
            </p:cNvCxnSpPr>
            <p:nvPr/>
          </p:nvCxnSpPr>
          <p:spPr>
            <a:xfrm flipH="1">
              <a:off x="2483768" y="6051115"/>
              <a:ext cx="474229" cy="4022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Группа 29"/>
          <p:cNvGrpSpPr/>
          <p:nvPr/>
        </p:nvGrpSpPr>
        <p:grpSpPr>
          <a:xfrm>
            <a:off x="2771922" y="4104092"/>
            <a:ext cx="1574254" cy="1800200"/>
            <a:chOff x="1332075" y="4509120"/>
            <a:chExt cx="1871773" cy="2088232"/>
          </a:xfrm>
        </p:grpSpPr>
        <p:sp>
          <p:nvSpPr>
            <p:cNvPr id="31" name="Овал 30"/>
            <p:cNvSpPr/>
            <p:nvPr/>
          </p:nvSpPr>
          <p:spPr>
            <a:xfrm>
              <a:off x="2093901" y="4509120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1341562" y="5080789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1332075" y="5805264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2195736" y="6309320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5" name="Овал 34"/>
            <p:cNvSpPr/>
            <p:nvPr/>
          </p:nvSpPr>
          <p:spPr>
            <a:xfrm>
              <a:off x="2915816" y="5805264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2915816" y="5109338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37" name="Прямая соединительная линия 36"/>
            <p:cNvCxnSpPr>
              <a:stCxn id="31" idx="3"/>
              <a:endCxn id="32" idx="0"/>
            </p:cNvCxnSpPr>
            <p:nvPr/>
          </p:nvCxnSpPr>
          <p:spPr>
            <a:xfrm flipH="1">
              <a:off x="1485578" y="4754971"/>
              <a:ext cx="650504" cy="32581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>
              <a:stCxn id="32" idx="4"/>
              <a:endCxn id="33" idx="0"/>
            </p:cNvCxnSpPr>
            <p:nvPr/>
          </p:nvCxnSpPr>
          <p:spPr>
            <a:xfrm flipH="1">
              <a:off x="1476091" y="5368821"/>
              <a:ext cx="9487" cy="43644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>
              <a:stCxn id="33" idx="5"/>
              <a:endCxn id="34" idx="2"/>
            </p:cNvCxnSpPr>
            <p:nvPr/>
          </p:nvCxnSpPr>
          <p:spPr>
            <a:xfrm>
              <a:off x="1577926" y="6051115"/>
              <a:ext cx="617810" cy="4022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>
              <a:stCxn id="31" idx="5"/>
              <a:endCxn id="36" idx="1"/>
            </p:cNvCxnSpPr>
            <p:nvPr/>
          </p:nvCxnSpPr>
          <p:spPr>
            <a:xfrm>
              <a:off x="2339752" y="4754971"/>
              <a:ext cx="618245" cy="3965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Прямая соединительная линия 40"/>
            <p:cNvCxnSpPr>
              <a:stCxn id="36" idx="4"/>
              <a:endCxn id="35" idx="0"/>
            </p:cNvCxnSpPr>
            <p:nvPr/>
          </p:nvCxnSpPr>
          <p:spPr>
            <a:xfrm>
              <a:off x="3059832" y="5397370"/>
              <a:ext cx="0" cy="4078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>
              <a:stCxn id="35" idx="3"/>
              <a:endCxn id="34" idx="6"/>
            </p:cNvCxnSpPr>
            <p:nvPr/>
          </p:nvCxnSpPr>
          <p:spPr>
            <a:xfrm flipH="1">
              <a:off x="2483768" y="6051115"/>
              <a:ext cx="474229" cy="4022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4" name="Прямая соединительная линия 43"/>
          <p:cNvCxnSpPr>
            <a:stCxn id="31" idx="4"/>
            <a:endCxn id="33" idx="7"/>
          </p:cNvCxnSpPr>
          <p:nvPr/>
        </p:nvCxnSpPr>
        <p:spPr>
          <a:xfrm flipH="1">
            <a:off x="2978694" y="4352395"/>
            <a:ext cx="555086" cy="9054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>
            <a:stCxn id="31" idx="4"/>
            <a:endCxn id="34" idx="0"/>
          </p:cNvCxnSpPr>
          <p:nvPr/>
        </p:nvCxnSpPr>
        <p:spPr>
          <a:xfrm>
            <a:off x="3533780" y="4352395"/>
            <a:ext cx="85649" cy="13035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>
            <a:stCxn id="31" idx="4"/>
            <a:endCxn id="35" idx="2"/>
          </p:cNvCxnSpPr>
          <p:nvPr/>
        </p:nvCxnSpPr>
        <p:spPr>
          <a:xfrm>
            <a:off x="3533780" y="4352395"/>
            <a:ext cx="570147" cy="9932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>
            <a:stCxn id="36" idx="3"/>
            <a:endCxn id="33" idx="7"/>
          </p:cNvCxnSpPr>
          <p:nvPr/>
        </p:nvCxnSpPr>
        <p:spPr>
          <a:xfrm flipH="1">
            <a:off x="2978694" y="4833461"/>
            <a:ext cx="1160710" cy="4243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>
            <a:stCxn id="36" idx="3"/>
            <a:endCxn id="34" idx="0"/>
          </p:cNvCxnSpPr>
          <p:nvPr/>
        </p:nvCxnSpPr>
        <p:spPr>
          <a:xfrm flipH="1">
            <a:off x="3619429" y="4833461"/>
            <a:ext cx="519975" cy="8225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>
            <a:stCxn id="36" idx="3"/>
            <a:endCxn id="32" idx="6"/>
          </p:cNvCxnSpPr>
          <p:nvPr/>
        </p:nvCxnSpPr>
        <p:spPr>
          <a:xfrm flipH="1" flipV="1">
            <a:off x="3022150" y="4721062"/>
            <a:ext cx="1117254" cy="1123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878455" y="4556282"/>
            <a:ext cx="189346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/>
              <a:t>Насичений</a:t>
            </a:r>
            <a:endParaRPr lang="en-US" sz="2800" dirty="0" smtClean="0"/>
          </a:p>
          <a:p>
            <a:pPr algn="ctr"/>
            <a:r>
              <a:rPr lang="uk-UA" sz="2800" dirty="0" smtClean="0"/>
              <a:t> граф</a:t>
            </a:r>
            <a:endParaRPr lang="uk-UA" sz="2800" dirty="0"/>
          </a:p>
        </p:txBody>
      </p:sp>
      <p:sp>
        <p:nvSpPr>
          <p:cNvPr id="56" name="TextBox 55"/>
          <p:cNvSpPr txBox="1"/>
          <p:nvPr/>
        </p:nvSpPr>
        <p:spPr>
          <a:xfrm>
            <a:off x="6807039" y="4440402"/>
            <a:ext cx="220118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/>
              <a:t>Розріджений</a:t>
            </a:r>
            <a:endParaRPr lang="en-US" sz="2800" dirty="0" smtClean="0"/>
          </a:p>
          <a:p>
            <a:pPr algn="ctr"/>
            <a:r>
              <a:rPr lang="uk-UA" sz="2800" dirty="0" smtClean="0"/>
              <a:t> граф</a:t>
            </a:r>
            <a:endParaRPr lang="uk-UA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/>
              <p:cNvSpPr txBox="1"/>
              <p:nvPr/>
            </p:nvSpPr>
            <p:spPr>
              <a:xfrm>
                <a:off x="1065574" y="5966465"/>
                <a:ext cx="3270319" cy="7861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𝐷</m:t>
                      </m:r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</a:rPr>
                            <m:t>2∗12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</a:rPr>
                            <m:t>6∗5</m:t>
                          </m:r>
                        </m:den>
                      </m:f>
                      <m:r>
                        <a:rPr lang="en-US" sz="2400" b="0" i="1" smtClean="0">
                          <a:latin typeface="Cambria Math"/>
                        </a:rPr>
                        <m:t>=0,8&gt;0,5</m:t>
                      </m:r>
                    </m:oMath>
                  </m:oMathPara>
                </a14:m>
                <a:endParaRPr lang="uk-UA" sz="2400" dirty="0"/>
              </a:p>
            </p:txBody>
          </p:sp>
        </mc:Choice>
        <mc:Fallback xmlns="">
          <p:sp>
            <p:nvSpPr>
              <p:cNvPr id="57" name="TextBox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5574" y="5966465"/>
                <a:ext cx="3270319" cy="78617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/>
              <p:cNvSpPr txBox="1"/>
              <p:nvPr/>
            </p:nvSpPr>
            <p:spPr>
              <a:xfrm>
                <a:off x="5032293" y="5962264"/>
                <a:ext cx="3100401" cy="7861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𝐷</m:t>
                      </m:r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</a:rPr>
                            <m:t>2∗6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</a:rPr>
                            <m:t>6∗5</m:t>
                          </m:r>
                        </m:den>
                      </m:f>
                      <m:r>
                        <a:rPr lang="en-US" sz="2400" b="0" i="1" smtClean="0">
                          <a:latin typeface="Cambria Math"/>
                        </a:rPr>
                        <m:t>=0,4&lt;0,5</m:t>
                      </m:r>
                    </m:oMath>
                  </m:oMathPara>
                </a14:m>
                <a:endParaRPr lang="uk-UA" sz="2400" dirty="0"/>
              </a:p>
            </p:txBody>
          </p:sp>
        </mc:Choice>
        <mc:Fallback xmlns="">
          <p:sp>
            <p:nvSpPr>
              <p:cNvPr id="58" name="TextBox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2293" y="5962264"/>
                <a:ext cx="3100401" cy="78617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943046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7776864" cy="1143000"/>
          </a:xfrm>
        </p:spPr>
        <p:txBody>
          <a:bodyPr>
            <a:normAutofit fontScale="90000"/>
          </a:bodyPr>
          <a:lstStyle/>
          <a:p>
            <a:pPr algn="just"/>
            <a:r>
              <a:rPr lang="uk-UA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§2. Способи представлення  </a:t>
            </a:r>
            <a:r>
              <a:rPr lang="uk-UA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графів</a:t>
            </a:r>
            <a:endParaRPr lang="uk-U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601416"/>
            <a:ext cx="7890080" cy="5256584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uk-UA" sz="2800" dirty="0" smtClean="0"/>
              <a:t>Представлення графа в пам'яті (формат збереження) визначає обчислювальну складність операцій над графом і об'єм необхідної пам'яті. </a:t>
            </a:r>
          </a:p>
          <a:p>
            <a:pPr marL="82296" indent="0" algn="just">
              <a:buNone/>
            </a:pPr>
            <a:r>
              <a:rPr lang="uk-UA" sz="2800" dirty="0" smtClean="0"/>
              <a:t>Основні способи представлення – це:</a:t>
            </a:r>
          </a:p>
          <a:p>
            <a:pPr algn="just"/>
            <a:r>
              <a:rPr lang="uk-UA" sz="2800" b="1" i="1" dirty="0" smtClean="0">
                <a:solidFill>
                  <a:srgbClr val="C00000"/>
                </a:solidFill>
              </a:rPr>
              <a:t>Матриця суміжності</a:t>
            </a:r>
            <a:r>
              <a:rPr lang="uk-UA" sz="2800" dirty="0" smtClean="0">
                <a:solidFill>
                  <a:srgbClr val="C00000"/>
                </a:solidFill>
              </a:rPr>
              <a:t> </a:t>
            </a:r>
            <a:r>
              <a:rPr lang="uk-UA" sz="2800" dirty="0" smtClean="0"/>
              <a:t>- ефективна для насичених графів;</a:t>
            </a:r>
          </a:p>
          <a:p>
            <a:pPr algn="just"/>
            <a:r>
              <a:rPr lang="uk-UA" sz="2800" b="1" i="1" dirty="0" smtClean="0">
                <a:solidFill>
                  <a:srgbClr val="C00000"/>
                </a:solidFill>
              </a:rPr>
              <a:t>Список суміжних вершин </a:t>
            </a:r>
            <a:r>
              <a:rPr lang="uk-UA" sz="2800" dirty="0" smtClean="0"/>
              <a:t>– ефективний для розріджених графів.</a:t>
            </a:r>
          </a:p>
          <a:p>
            <a:pPr algn="just"/>
            <a:r>
              <a:rPr lang="uk-UA" sz="2800" b="1" i="1" dirty="0" smtClean="0">
                <a:solidFill>
                  <a:srgbClr val="C00000"/>
                </a:solidFill>
              </a:rPr>
              <a:t>Список ребер</a:t>
            </a:r>
            <a:r>
              <a:rPr lang="uk-UA" sz="2800" b="1" i="1" dirty="0">
                <a:solidFill>
                  <a:srgbClr val="C00000"/>
                </a:solidFill>
              </a:rPr>
              <a:t> </a:t>
            </a:r>
            <a:r>
              <a:rPr lang="uk-UA" sz="2800" dirty="0"/>
              <a:t>– ефективний для розріджених графів.</a:t>
            </a:r>
          </a:p>
        </p:txBody>
      </p:sp>
    </p:spTree>
    <p:extLst>
      <p:ext uri="{BB962C8B-B14F-4D97-AF65-F5344CB8AC3E}">
        <p14:creationId xmlns:p14="http://schemas.microsoft.com/office/powerpoint/2010/main" val="30475168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-171400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uk-UA" sz="4000" dirty="0" smtClean="0"/>
              <a:t>2.1 Матриця суміжності</a:t>
            </a:r>
            <a:endParaRPr lang="uk-UA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764704"/>
            <a:ext cx="7920880" cy="1872208"/>
          </a:xfrm>
        </p:spPr>
        <p:txBody>
          <a:bodyPr>
            <a:normAutofit/>
          </a:bodyPr>
          <a:lstStyle/>
          <a:p>
            <a:pPr marL="82296" lvl="0" indent="0" algn="just">
              <a:buNone/>
            </a:pPr>
            <a:r>
              <a:rPr lang="uk-UA" sz="2800" b="1" i="1" dirty="0"/>
              <a:t>Матрицею суміжності </a:t>
            </a:r>
            <a:r>
              <a:rPr lang="uk-UA" sz="2800" dirty="0"/>
              <a:t>графа  </a:t>
            </a:r>
            <a:r>
              <a:rPr lang="en-US" sz="2800" dirty="0"/>
              <a:t>G </a:t>
            </a:r>
            <a:r>
              <a:rPr lang="uk-UA" sz="2800" dirty="0"/>
              <a:t>, яка відповідає заданій нумерації вершин, називають </a:t>
            </a:r>
            <a:r>
              <a:rPr lang="uk-UA" sz="2800" dirty="0" err="1"/>
              <a:t>булеву</a:t>
            </a:r>
            <a:r>
              <a:rPr lang="uk-UA" sz="2800" dirty="0"/>
              <a:t>  квадратну матрицю А з елементами  </a:t>
            </a:r>
            <a:r>
              <a:rPr lang="uk-UA" sz="2800" i="1" dirty="0"/>
              <a:t>а</a:t>
            </a:r>
            <a:r>
              <a:rPr lang="en-US" sz="2800" i="1" baseline="-25000" dirty="0" err="1"/>
              <a:t>ij</a:t>
            </a:r>
            <a:r>
              <a:rPr lang="uk-UA" sz="2800" dirty="0"/>
              <a:t>(</a:t>
            </a:r>
            <a:r>
              <a:rPr lang="en-US" sz="2800" i="1" dirty="0" err="1"/>
              <a:t>i</a:t>
            </a:r>
            <a:r>
              <a:rPr lang="uk-UA" sz="2800" i="1" dirty="0" smtClean="0"/>
              <a:t>,</a:t>
            </a:r>
            <a:r>
              <a:rPr lang="en-US" sz="2800" i="1" dirty="0" smtClean="0"/>
              <a:t>j</a:t>
            </a:r>
            <a:r>
              <a:rPr lang="en-US" sz="2800" dirty="0" smtClean="0"/>
              <a:t> </a:t>
            </a:r>
            <a:r>
              <a:rPr lang="uk-UA" sz="2800" dirty="0"/>
              <a:t>=1</a:t>
            </a:r>
            <a:r>
              <a:rPr lang="uk-UA" sz="2800" dirty="0" smtClean="0"/>
              <a:t>,..., </a:t>
            </a:r>
            <a:r>
              <a:rPr lang="en-US" sz="2800" i="1" dirty="0"/>
              <a:t>n</a:t>
            </a:r>
            <a:r>
              <a:rPr lang="uk-UA" sz="2800" dirty="0"/>
              <a:t>,) де</a:t>
            </a:r>
          </a:p>
          <a:p>
            <a:pPr marL="82296" lvl="0" indent="0" algn="just">
              <a:buNone/>
            </a:pPr>
            <a:endParaRPr lang="en-US" sz="2800" dirty="0" smtClean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7" name="TextBox 6"/>
          <p:cNvSpPr txBox="1"/>
          <p:nvPr/>
        </p:nvSpPr>
        <p:spPr>
          <a:xfrm>
            <a:off x="965831" y="4221088"/>
            <a:ext cx="81724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2296" lvl="0" indent="0" algn="ctr">
              <a:buNone/>
            </a:pPr>
            <a:r>
              <a:rPr lang="uk-UA" sz="2800" b="1" i="1" dirty="0">
                <a:solidFill>
                  <a:schemeClr val="accent4">
                    <a:lumMod val="75000"/>
                  </a:schemeClr>
                </a:solidFill>
              </a:rPr>
              <a:t>Властивості: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uk-UA" sz="2800" dirty="0"/>
              <a:t>Об'єм необхідної пам'яті О(|V</a:t>
            </a:r>
            <a:r>
              <a:rPr lang="uk-UA" sz="2800" baseline="30000" dirty="0"/>
              <a:t>2 </a:t>
            </a:r>
            <a:r>
              <a:rPr lang="uk-UA" sz="2800" dirty="0"/>
              <a:t>|).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uk-UA" sz="2800" dirty="0"/>
              <a:t>Швидке визначення присутності ребра (</a:t>
            </a:r>
            <a:r>
              <a:rPr lang="en-US" sz="2800" i="1" dirty="0" err="1"/>
              <a:t>i,j</a:t>
            </a:r>
            <a:r>
              <a:rPr lang="en-US" sz="2800" dirty="0"/>
              <a:t>) </a:t>
            </a:r>
            <a:r>
              <a:rPr lang="uk-UA" sz="2800" dirty="0"/>
              <a:t>в графі.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uk-UA" sz="2800" dirty="0"/>
              <a:t>За час О(1) отримуємо доступ до елементу </a:t>
            </a:r>
            <a:r>
              <a:rPr lang="uk-UA" sz="2800" i="1" dirty="0"/>
              <a:t>а</a:t>
            </a:r>
            <a:r>
              <a:rPr lang="en-US" sz="2800" i="1" baseline="-25000" dirty="0" err="1" smtClean="0"/>
              <a:t>ij</a:t>
            </a:r>
            <a:r>
              <a:rPr lang="uk-UA" sz="2800" baseline="-25000" dirty="0" smtClean="0"/>
              <a:t> </a:t>
            </a:r>
            <a:r>
              <a:rPr lang="uk-UA" sz="2800" dirty="0"/>
              <a:t>матриці</a:t>
            </a:r>
            <a:r>
              <a:rPr lang="uk-UA" dirty="0"/>
              <a:t>.</a:t>
            </a:r>
          </a:p>
          <a:p>
            <a:endParaRPr lang="uk-UA" dirty="0"/>
          </a:p>
        </p:txBody>
      </p:sp>
      <p:sp>
        <p:nvSpPr>
          <p:cNvPr id="8" name="TextBox 7"/>
          <p:cNvSpPr txBox="1"/>
          <p:nvPr/>
        </p:nvSpPr>
        <p:spPr>
          <a:xfrm>
            <a:off x="971600" y="3365348"/>
            <a:ext cx="81724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/>
              <a:t>Для неорієнтованого графа матриця суміжності </a:t>
            </a:r>
            <a:r>
              <a:rPr lang="uk-UA" sz="2800" dirty="0" smtClean="0"/>
              <a:t>симетрична відносно головної діагоналі. </a:t>
            </a:r>
            <a:endParaRPr lang="en-US" sz="2800" dirty="0"/>
          </a:p>
          <a:p>
            <a:endParaRPr lang="uk-UA" dirty="0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1197381"/>
              </p:ext>
            </p:extLst>
          </p:nvPr>
        </p:nvGraphicFramePr>
        <p:xfrm>
          <a:off x="2329681" y="2204864"/>
          <a:ext cx="5456237" cy="1176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9" name="Формула" r:id="rId3" imgW="2679480" imgH="685800" progId="Equation.3">
                  <p:embed/>
                </p:oleObj>
              </mc:Choice>
              <mc:Fallback>
                <p:oleObj name="Формула" r:id="rId3" imgW="2679480" imgH="6858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29681" y="2204864"/>
                        <a:ext cx="5456237" cy="11763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016912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0"/>
            <a:ext cx="7498080" cy="908720"/>
          </a:xfrm>
        </p:spPr>
        <p:txBody>
          <a:bodyPr>
            <a:normAutofit/>
          </a:bodyPr>
          <a:lstStyle/>
          <a:p>
            <a:r>
              <a:rPr lang="uk-UA" sz="4000" dirty="0" smtClean="0">
                <a:solidFill>
                  <a:schemeClr val="accent3">
                    <a:lumMod val="50000"/>
                  </a:schemeClr>
                </a:solidFill>
              </a:rPr>
              <a:t>2.2 </a:t>
            </a:r>
            <a:r>
              <a:rPr lang="uk-UA" sz="4000" dirty="0">
                <a:solidFill>
                  <a:schemeClr val="accent3">
                    <a:lumMod val="50000"/>
                  </a:schemeClr>
                </a:solidFill>
              </a:rPr>
              <a:t>Список суміжних вершин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7568" y="1048972"/>
            <a:ext cx="7962088" cy="1368152"/>
          </a:xfrm>
        </p:spPr>
        <p:txBody>
          <a:bodyPr>
            <a:normAutofit lnSpcReduction="10000"/>
          </a:bodyPr>
          <a:lstStyle/>
          <a:p>
            <a:pPr marL="82296" indent="0" algn="just">
              <a:buNone/>
            </a:pPr>
            <a:r>
              <a:rPr lang="uk-UA" sz="2800" b="1" i="1" dirty="0"/>
              <a:t>Список суміжних </a:t>
            </a:r>
            <a:r>
              <a:rPr lang="uk-UA" sz="2800" b="1" i="1" dirty="0" smtClean="0"/>
              <a:t>вершин – </a:t>
            </a:r>
            <a:r>
              <a:rPr lang="uk-UA" sz="2800" dirty="0" smtClean="0"/>
              <a:t>це масив </a:t>
            </a:r>
            <a:r>
              <a:rPr lang="en-US" sz="2800" dirty="0" smtClean="0"/>
              <a:t>A[</a:t>
            </a:r>
            <a:r>
              <a:rPr lang="en-US" sz="2800" i="1" dirty="0" smtClean="0"/>
              <a:t>n</a:t>
            </a:r>
            <a:r>
              <a:rPr lang="en-US" sz="2800" dirty="0" smtClean="0"/>
              <a:t>]</a:t>
            </a:r>
            <a:r>
              <a:rPr lang="uk-UA" sz="2800" dirty="0" smtClean="0"/>
              <a:t>, кожен елемент</a:t>
            </a:r>
            <a:r>
              <a:rPr lang="en-US" sz="2800" dirty="0" smtClean="0"/>
              <a:t> A[</a:t>
            </a:r>
            <a:r>
              <a:rPr lang="en-US" sz="2800" i="1" dirty="0" err="1" smtClean="0"/>
              <a:t>i</a:t>
            </a:r>
            <a:r>
              <a:rPr lang="en-US" sz="2800" dirty="0" smtClean="0"/>
              <a:t>]</a:t>
            </a:r>
            <a:r>
              <a:rPr lang="uk-UA" sz="2800" dirty="0" smtClean="0"/>
              <a:t> якого містить список вузлів суміжних з вершиною </a:t>
            </a:r>
            <a:r>
              <a:rPr lang="uk-UA" sz="2800" i="1" dirty="0" smtClean="0"/>
              <a:t>і</a:t>
            </a:r>
            <a:r>
              <a:rPr lang="uk-UA" sz="2800" dirty="0" smtClean="0"/>
              <a:t>.</a:t>
            </a:r>
          </a:p>
          <a:p>
            <a:pPr marL="82296" indent="0" algn="just">
              <a:buNone/>
            </a:pPr>
            <a:endParaRPr lang="uk-UA" sz="2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200" y="2420888"/>
            <a:ext cx="7416824" cy="3225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63108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444</TotalTime>
  <Words>2361</Words>
  <Application>Microsoft Office PowerPoint</Application>
  <PresentationFormat>Экран (4:3)</PresentationFormat>
  <Paragraphs>594</Paragraphs>
  <Slides>37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9" baseType="lpstr">
      <vt:lpstr>Солнцестояние</vt:lpstr>
      <vt:lpstr>Формула</vt:lpstr>
      <vt:lpstr>Лекція 6.  Графи.  Алгоритми на графах.</vt:lpstr>
      <vt:lpstr>§1. Графи. Основні поняття і визначення</vt:lpstr>
      <vt:lpstr>Презентация PowerPoint</vt:lpstr>
      <vt:lpstr>Презентация PowerPoint</vt:lpstr>
      <vt:lpstr>Презентация PowerPoint</vt:lpstr>
      <vt:lpstr>Презентация PowerPoint</vt:lpstr>
      <vt:lpstr>§2. Способи представлення  графів</vt:lpstr>
      <vt:lpstr>2.1 Матриця суміжності</vt:lpstr>
      <vt:lpstr>2.2 Список суміжних вершин </vt:lpstr>
      <vt:lpstr>Презентация PowerPoint</vt:lpstr>
      <vt:lpstr>2.3 Список ребер</vt:lpstr>
      <vt:lpstr>§3. Остовні дерева</vt:lpstr>
      <vt:lpstr>Алгоритм пошуку остовного дерева в глибину</vt:lpstr>
      <vt:lpstr>Презентация PowerPoint</vt:lpstr>
      <vt:lpstr>Презентация PowerPoint</vt:lpstr>
      <vt:lpstr>Презентация PowerPoint</vt:lpstr>
      <vt:lpstr>Алгоритм пошуку остовного дерева в ширину</vt:lpstr>
      <vt:lpstr>Презентация PowerPoint</vt:lpstr>
      <vt:lpstr>Презентация PowerPoint</vt:lpstr>
      <vt:lpstr>§4. Остовні дерева мінімальної ваги</vt:lpstr>
      <vt:lpstr>3.1 Алгоритм Прима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3.2 Алгоритм Крускала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5.   Дерева.  Основні операції з деревами.</dc:title>
  <dc:creator>Admin</dc:creator>
  <cp:lastModifiedBy>Admin</cp:lastModifiedBy>
  <cp:revision>55</cp:revision>
  <dcterms:created xsi:type="dcterms:W3CDTF">2017-10-06T05:13:18Z</dcterms:created>
  <dcterms:modified xsi:type="dcterms:W3CDTF">2017-12-01T19:07:36Z</dcterms:modified>
</cp:coreProperties>
</file>