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3" r:id="rId9"/>
    <p:sldId id="269" r:id="rId10"/>
    <p:sldId id="270" r:id="rId11"/>
    <p:sldId id="271" r:id="rId12"/>
    <p:sldId id="275" r:id="rId13"/>
    <p:sldId id="261" r:id="rId14"/>
    <p:sldId id="264" r:id="rId15"/>
    <p:sldId id="265" r:id="rId16"/>
    <p:sldId id="266" r:id="rId17"/>
    <p:sldId id="267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t>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t>17.04.2018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28728" y="392906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5.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Дерева. </a:t>
            </a:r>
            <a:br>
              <a:rPr lang="uk-UA" sz="6000" b="1" i="1" dirty="0" smtClean="0"/>
            </a:br>
            <a:r>
              <a:rPr lang="uk-UA" sz="6000" b="1" i="1" dirty="0" smtClean="0"/>
              <a:t>Основні операції з деревами.</a:t>
            </a: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Алгоритм видалення елемента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7933588" cy="5391168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вершина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 має синів, просто видаляємо її.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вершина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має одного сина, видаляємо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заміняємо її сином.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має двох синів, знаходимо правого сина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а потім знаходимо лівого сина вершини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(якщо він існує). Продовжуємо вибирати лівих синів кожної знайденої вершини, доки не знайдеться така вершина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у якої не буде лівого сина. Замінимо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і зробимо правого сина вершини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лівим сином батька вершини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214554"/>
            <a:ext cx="2371725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4" y="2143116"/>
            <a:ext cx="2376497" cy="383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2214554"/>
            <a:ext cx="2763316" cy="3929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3"/>
          <p:cNvSpPr txBox="1"/>
          <p:nvPr/>
        </p:nvSpPr>
        <p:spPr>
          <a:xfrm>
            <a:off x="1214414" y="714356"/>
            <a:ext cx="15716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Задане</a:t>
            </a:r>
          </a:p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дерево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4"/>
          <p:cNvSpPr txBox="1"/>
          <p:nvPr/>
        </p:nvSpPr>
        <p:spPr>
          <a:xfrm>
            <a:off x="3428992" y="357166"/>
            <a:ext cx="25528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Дерево, після</a:t>
            </a: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видалення</a:t>
            </a: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вершини 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6357950" y="0"/>
            <a:ext cx="25003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Дерево, після </a:t>
            </a:r>
          </a:p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видалення</a:t>
            </a:r>
          </a:p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ершини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1143000"/>
          </a:xfrm>
        </p:spPr>
        <p:txBody>
          <a:bodyPr>
            <a:noAutofit/>
          </a:bodyPr>
          <a:lstStyle/>
          <a:p>
            <a:pPr lvl="0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має двох синів, знаходимо правого сина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вершини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а потім знаходимо лівого сина вершини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(якщо він існує). Продовжуємо вибирати лівих синів кожної знайденої вершини, доки не знайдеться така вершина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у якої не буде лівого сина. Замінимо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і зробимо правого сина вершини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лівим сином батька вершини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uk-UA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132856"/>
            <a:ext cx="2819798" cy="363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81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1436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 smtClean="0"/>
              <a:t>Збалансоване дерево пошуку</a:t>
            </a:r>
            <a:r>
              <a:rPr lang="uk-UA" dirty="0" smtClean="0"/>
              <a:t> – це дерево пошуку, в якому число вершин в його лівих і правих </a:t>
            </a:r>
            <a:r>
              <a:rPr lang="uk-UA" dirty="0" err="1" smtClean="0"/>
              <a:t>піддеревах</a:t>
            </a:r>
            <a:r>
              <a:rPr lang="uk-UA" dirty="0" smtClean="0"/>
              <a:t> відрізняються не більше ніж на 1.</a:t>
            </a:r>
          </a:p>
          <a:p>
            <a:pPr algn="just">
              <a:buNone/>
            </a:pPr>
            <a:r>
              <a:rPr lang="uk-UA" i="1" dirty="0" smtClean="0"/>
              <a:t>Збалансовані дерева пошуку:</a:t>
            </a:r>
          </a:p>
          <a:p>
            <a:pPr algn="just"/>
            <a:r>
              <a:rPr lang="uk-UA" dirty="0" smtClean="0"/>
              <a:t>Червоно-чорні дерева </a:t>
            </a:r>
          </a:p>
          <a:p>
            <a:pPr algn="just"/>
            <a:r>
              <a:rPr lang="uk-UA" dirty="0" smtClean="0"/>
              <a:t>АВЛ – дерева</a:t>
            </a:r>
          </a:p>
          <a:p>
            <a:pPr algn="just"/>
            <a:r>
              <a:rPr lang="uk-UA" dirty="0" smtClean="0"/>
              <a:t>2-3-дерева</a:t>
            </a:r>
          </a:p>
          <a:p>
            <a:pPr algn="just"/>
            <a:r>
              <a:rPr lang="uk-UA" dirty="0" smtClean="0"/>
              <a:t>В-дерева</a:t>
            </a:r>
          </a:p>
          <a:p>
            <a:pPr algn="just"/>
            <a:r>
              <a:rPr lang="uk-UA" dirty="0" smtClean="0"/>
              <a:t>…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/>
          <a:lstStyle/>
          <a:p>
            <a:r>
              <a:rPr lang="uk-UA" b="1" i="1" dirty="0" smtClean="0"/>
              <a:t>§3. Обхід дерев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928670"/>
            <a:ext cx="8143900" cy="2071702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	Під </a:t>
            </a:r>
            <a:r>
              <a:rPr lang="uk-UA" b="1" dirty="0" smtClean="0"/>
              <a:t>обходом</a:t>
            </a:r>
            <a:r>
              <a:rPr lang="uk-UA" dirty="0" smtClean="0"/>
              <a:t> бінарного дерева розуміють визначений порядок проходження всіх вершин дерева. Розрізняють: прямий, зворотній та симетричний порядки обходу.</a:t>
            </a:r>
            <a:endParaRPr lang="uk-UA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85786" y="3071810"/>
            <a:ext cx="571504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Прямий </a:t>
            </a:r>
            <a:r>
              <a:rPr kumimoji="0" lang="uk-UA" sz="3200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порядок обходу</a:t>
            </a: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почати</a:t>
            </a:r>
            <a:r>
              <a:rPr kumimoji="0" lang="uk-UA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з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кореня R 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пройти в прямому порядку ліве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піддерево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A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14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пройти в прямому порядку праве </a:t>
            </a:r>
            <a:r>
              <a:rPr kumimoji="0" lang="uk-UA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піддерево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B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6786578" y="3214686"/>
            <a:ext cx="2000232" cy="2428892"/>
            <a:chOff x="3289" y="1314"/>
            <a:chExt cx="1652" cy="2160"/>
          </a:xfrm>
        </p:grpSpPr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3861" y="185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5" name="Line 9"/>
            <p:cNvSpPr>
              <a:spLocks noChangeShapeType="1"/>
            </p:cNvSpPr>
            <p:nvPr/>
          </p:nvSpPr>
          <p:spPr bwMode="auto">
            <a:xfrm flipH="1">
              <a:off x="3501" y="239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4218" y="2394"/>
              <a:ext cx="543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3" name="Oval 7"/>
            <p:cNvSpPr>
              <a:spLocks noChangeArrowheads="1"/>
            </p:cNvSpPr>
            <p:nvPr/>
          </p:nvSpPr>
          <p:spPr bwMode="auto">
            <a:xfrm>
              <a:off x="3321" y="293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2" name="Oval 6"/>
            <p:cNvSpPr>
              <a:spLocks noChangeArrowheads="1"/>
            </p:cNvSpPr>
            <p:nvPr/>
          </p:nvSpPr>
          <p:spPr bwMode="auto">
            <a:xfrm>
              <a:off x="4401" y="293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581" name="Freeform 5"/>
            <p:cNvSpPr>
              <a:spLocks/>
            </p:cNvSpPr>
            <p:nvPr/>
          </p:nvSpPr>
          <p:spPr bwMode="auto">
            <a:xfrm rot="-1129215">
              <a:off x="3289" y="2194"/>
              <a:ext cx="720" cy="720"/>
            </a:xfrm>
            <a:custGeom>
              <a:avLst/>
              <a:gdLst/>
              <a:ahLst/>
              <a:cxnLst>
                <a:cxn ang="0">
                  <a:pos x="540" y="0"/>
                </a:cxn>
                <a:cxn ang="0">
                  <a:pos x="180" y="180"/>
                </a:cxn>
                <a:cxn ang="0">
                  <a:pos x="0" y="720"/>
                </a:cxn>
              </a:cxnLst>
              <a:rect l="0" t="0" r="r" b="b"/>
              <a:pathLst>
                <a:path w="540" h="720">
                  <a:moveTo>
                    <a:pt x="540" y="0"/>
                  </a:moveTo>
                  <a:cubicBezTo>
                    <a:pt x="405" y="30"/>
                    <a:pt x="270" y="60"/>
                    <a:pt x="180" y="180"/>
                  </a:cubicBezTo>
                  <a:cubicBezTo>
                    <a:pt x="90" y="300"/>
                    <a:pt x="30" y="630"/>
                    <a:pt x="0" y="7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80" name="Line 4"/>
            <p:cNvSpPr>
              <a:spLocks noChangeShapeType="1"/>
            </p:cNvSpPr>
            <p:nvPr/>
          </p:nvSpPr>
          <p:spPr bwMode="auto">
            <a:xfrm>
              <a:off x="4141" y="1314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4579" name="Line 3"/>
            <p:cNvSpPr>
              <a:spLocks noChangeShapeType="1"/>
            </p:cNvSpPr>
            <p:nvPr/>
          </p:nvSpPr>
          <p:spPr bwMode="auto">
            <a:xfrm>
              <a:off x="3861" y="329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14300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6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5601" name="Group 1"/>
          <p:cNvGrpSpPr>
            <a:grpSpLocks noChangeAspect="1"/>
          </p:cNvGrpSpPr>
          <p:nvPr/>
        </p:nvGrpSpPr>
        <p:grpSpPr bwMode="auto">
          <a:xfrm>
            <a:off x="1285852" y="642918"/>
            <a:ext cx="5143536" cy="4162447"/>
            <a:chOff x="2142" y="2295"/>
            <a:chExt cx="3240" cy="2623"/>
          </a:xfrm>
        </p:grpSpPr>
        <p:sp>
          <p:nvSpPr>
            <p:cNvPr id="25635" name="AutoShape 35"/>
            <p:cNvSpPr>
              <a:spLocks noChangeAspect="1" noChangeArrowheads="1" noTextEdit="1"/>
            </p:cNvSpPr>
            <p:nvPr/>
          </p:nvSpPr>
          <p:spPr bwMode="auto">
            <a:xfrm>
              <a:off x="2142" y="2295"/>
              <a:ext cx="3240" cy="261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34" name="Freeform 34"/>
            <p:cNvSpPr>
              <a:spLocks/>
            </p:cNvSpPr>
            <p:nvPr/>
          </p:nvSpPr>
          <p:spPr bwMode="auto">
            <a:xfrm>
              <a:off x="3225" y="3438"/>
              <a:ext cx="720" cy="540"/>
            </a:xfrm>
            <a:custGeom>
              <a:avLst/>
              <a:gdLst/>
              <a:ahLst/>
              <a:cxnLst>
                <a:cxn ang="0">
                  <a:pos x="0" y="540"/>
                </a:cxn>
                <a:cxn ang="0">
                  <a:pos x="180" y="180"/>
                </a:cxn>
                <a:cxn ang="0">
                  <a:pos x="720" y="0"/>
                </a:cxn>
              </a:cxnLst>
              <a:rect l="0" t="0" r="r" b="b"/>
              <a:pathLst>
                <a:path w="720" h="540">
                  <a:moveTo>
                    <a:pt x="0" y="540"/>
                  </a:moveTo>
                  <a:cubicBezTo>
                    <a:pt x="30" y="405"/>
                    <a:pt x="60" y="270"/>
                    <a:pt x="180" y="180"/>
                  </a:cubicBezTo>
                  <a:cubicBezTo>
                    <a:pt x="300" y="90"/>
                    <a:pt x="510" y="45"/>
                    <a:pt x="72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33" name="Line 33"/>
            <p:cNvSpPr>
              <a:spLocks noChangeShapeType="1"/>
            </p:cNvSpPr>
            <p:nvPr/>
          </p:nvSpPr>
          <p:spPr bwMode="auto">
            <a:xfrm>
              <a:off x="2790" y="3936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32" name="Line 32"/>
            <p:cNvSpPr>
              <a:spLocks noChangeShapeType="1"/>
            </p:cNvSpPr>
            <p:nvPr/>
          </p:nvSpPr>
          <p:spPr bwMode="auto">
            <a:xfrm flipH="1">
              <a:off x="2727" y="3438"/>
              <a:ext cx="276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31" name="Line 31"/>
            <p:cNvSpPr>
              <a:spLocks noChangeShapeType="1"/>
            </p:cNvSpPr>
            <p:nvPr/>
          </p:nvSpPr>
          <p:spPr bwMode="auto">
            <a:xfrm flipH="1">
              <a:off x="3704" y="3382"/>
              <a:ext cx="360" cy="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30" name="Line 30"/>
            <p:cNvSpPr>
              <a:spLocks noChangeShapeType="1"/>
            </p:cNvSpPr>
            <p:nvPr/>
          </p:nvSpPr>
          <p:spPr bwMode="auto">
            <a:xfrm>
              <a:off x="3006" y="3438"/>
              <a:ext cx="261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9" name="Line 29"/>
            <p:cNvSpPr>
              <a:spLocks noChangeShapeType="1"/>
            </p:cNvSpPr>
            <p:nvPr/>
          </p:nvSpPr>
          <p:spPr bwMode="auto">
            <a:xfrm flipH="1">
              <a:off x="4118" y="3950"/>
              <a:ext cx="258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8" name="Line 28"/>
            <p:cNvSpPr>
              <a:spLocks noChangeShapeType="1"/>
            </p:cNvSpPr>
            <p:nvPr/>
          </p:nvSpPr>
          <p:spPr bwMode="auto">
            <a:xfrm>
              <a:off x="3543" y="2910"/>
              <a:ext cx="126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7" name="Line 27"/>
            <p:cNvSpPr>
              <a:spLocks noChangeShapeType="1"/>
            </p:cNvSpPr>
            <p:nvPr/>
          </p:nvSpPr>
          <p:spPr bwMode="auto">
            <a:xfrm flipH="1">
              <a:off x="2963" y="2938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6" name="Oval 26"/>
            <p:cNvSpPr>
              <a:spLocks noChangeArrowheads="1"/>
            </p:cNvSpPr>
            <p:nvPr/>
          </p:nvSpPr>
          <p:spPr bwMode="auto">
            <a:xfrm>
              <a:off x="3447" y="283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5" name="Oval 25"/>
            <p:cNvSpPr>
              <a:spLocks noChangeArrowheads="1"/>
            </p:cNvSpPr>
            <p:nvPr/>
          </p:nvSpPr>
          <p:spPr bwMode="auto">
            <a:xfrm>
              <a:off x="2907" y="33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4" name="Oval 24"/>
            <p:cNvSpPr>
              <a:spLocks noChangeArrowheads="1"/>
            </p:cNvSpPr>
            <p:nvPr/>
          </p:nvSpPr>
          <p:spPr bwMode="auto">
            <a:xfrm>
              <a:off x="3942" y="33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3" name="Oval 23"/>
            <p:cNvSpPr>
              <a:spLocks noChangeArrowheads="1"/>
            </p:cNvSpPr>
            <p:nvPr/>
          </p:nvSpPr>
          <p:spPr bwMode="auto">
            <a:xfrm>
              <a:off x="2650" y="3838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2" name="Oval 22"/>
            <p:cNvSpPr>
              <a:spLocks noChangeArrowheads="1"/>
            </p:cNvSpPr>
            <p:nvPr/>
          </p:nvSpPr>
          <p:spPr bwMode="auto">
            <a:xfrm>
              <a:off x="3150" y="3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1" name="Oval 21"/>
            <p:cNvSpPr>
              <a:spLocks noChangeArrowheads="1"/>
            </p:cNvSpPr>
            <p:nvPr/>
          </p:nvSpPr>
          <p:spPr bwMode="auto">
            <a:xfrm>
              <a:off x="4319" y="3831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20" name="Oval 20"/>
            <p:cNvSpPr>
              <a:spLocks noChangeArrowheads="1"/>
            </p:cNvSpPr>
            <p:nvPr/>
          </p:nvSpPr>
          <p:spPr bwMode="auto">
            <a:xfrm>
              <a:off x="4048" y="42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19" name="Oval 19"/>
            <p:cNvSpPr>
              <a:spLocks noChangeArrowheads="1"/>
            </p:cNvSpPr>
            <p:nvPr/>
          </p:nvSpPr>
          <p:spPr bwMode="auto">
            <a:xfrm>
              <a:off x="4707" y="42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528" y="2587"/>
              <a:ext cx="54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7" name="Text Box 17"/>
            <p:cNvSpPr txBox="1">
              <a:spLocks noChangeArrowheads="1"/>
            </p:cNvSpPr>
            <p:nvPr/>
          </p:nvSpPr>
          <p:spPr bwMode="auto">
            <a:xfrm>
              <a:off x="2677" y="3116"/>
              <a:ext cx="459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6" name="Text Box 16"/>
            <p:cNvSpPr txBox="1">
              <a:spLocks noChangeArrowheads="1"/>
            </p:cNvSpPr>
            <p:nvPr/>
          </p:nvSpPr>
          <p:spPr bwMode="auto">
            <a:xfrm>
              <a:off x="4085" y="3183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2486" y="3941"/>
              <a:ext cx="540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4" name="Text Box 14"/>
            <p:cNvSpPr txBox="1">
              <a:spLocks noChangeArrowheads="1"/>
            </p:cNvSpPr>
            <p:nvPr/>
          </p:nvSpPr>
          <p:spPr bwMode="auto">
            <a:xfrm>
              <a:off x="2975" y="3948"/>
              <a:ext cx="54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3507" y="395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2" name="Text Box 12"/>
            <p:cNvSpPr txBox="1">
              <a:spLocks noChangeArrowheads="1"/>
            </p:cNvSpPr>
            <p:nvPr/>
          </p:nvSpPr>
          <p:spPr bwMode="auto">
            <a:xfrm>
              <a:off x="3912" y="4366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11" name="Oval 11"/>
            <p:cNvSpPr>
              <a:spLocks noChangeArrowheads="1"/>
            </p:cNvSpPr>
            <p:nvPr/>
          </p:nvSpPr>
          <p:spPr bwMode="auto">
            <a:xfrm>
              <a:off x="3627" y="3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10" name="Text Box 10"/>
            <p:cNvSpPr txBox="1">
              <a:spLocks noChangeArrowheads="1"/>
            </p:cNvSpPr>
            <p:nvPr/>
          </p:nvSpPr>
          <p:spPr bwMode="auto">
            <a:xfrm>
              <a:off x="4471" y="3632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9" name="Text Box 9"/>
            <p:cNvSpPr txBox="1">
              <a:spLocks noChangeArrowheads="1"/>
            </p:cNvSpPr>
            <p:nvPr/>
          </p:nvSpPr>
          <p:spPr bwMode="auto">
            <a:xfrm>
              <a:off x="4625" y="4378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608" name="Freeform 8"/>
            <p:cNvSpPr>
              <a:spLocks/>
            </p:cNvSpPr>
            <p:nvPr/>
          </p:nvSpPr>
          <p:spPr bwMode="auto">
            <a:xfrm>
              <a:off x="2970" y="2903"/>
              <a:ext cx="435" cy="465"/>
            </a:xfrm>
            <a:custGeom>
              <a:avLst/>
              <a:gdLst/>
              <a:ahLst/>
              <a:cxnLst>
                <a:cxn ang="0">
                  <a:pos x="540" y="0"/>
                </a:cxn>
                <a:cxn ang="0">
                  <a:pos x="180" y="180"/>
                </a:cxn>
                <a:cxn ang="0">
                  <a:pos x="0" y="540"/>
                </a:cxn>
              </a:cxnLst>
              <a:rect l="0" t="0" r="r" b="b"/>
              <a:pathLst>
                <a:path w="540" h="540">
                  <a:moveTo>
                    <a:pt x="540" y="0"/>
                  </a:moveTo>
                  <a:cubicBezTo>
                    <a:pt x="405" y="45"/>
                    <a:pt x="270" y="90"/>
                    <a:pt x="180" y="180"/>
                  </a:cubicBezTo>
                  <a:cubicBezTo>
                    <a:pt x="90" y="270"/>
                    <a:pt x="45" y="405"/>
                    <a:pt x="0" y="54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07" name="Freeform 7"/>
            <p:cNvSpPr>
              <a:spLocks/>
            </p:cNvSpPr>
            <p:nvPr/>
          </p:nvSpPr>
          <p:spPr bwMode="auto">
            <a:xfrm>
              <a:off x="2665" y="3396"/>
              <a:ext cx="237" cy="470"/>
            </a:xfrm>
            <a:custGeom>
              <a:avLst/>
              <a:gdLst/>
              <a:ahLst/>
              <a:cxnLst>
                <a:cxn ang="0">
                  <a:pos x="210" y="0"/>
                </a:cxn>
                <a:cxn ang="0">
                  <a:pos x="30" y="180"/>
                </a:cxn>
                <a:cxn ang="0">
                  <a:pos x="30" y="360"/>
                </a:cxn>
              </a:cxnLst>
              <a:rect l="0" t="0" r="r" b="b"/>
              <a:pathLst>
                <a:path w="210" h="360">
                  <a:moveTo>
                    <a:pt x="210" y="0"/>
                  </a:moveTo>
                  <a:cubicBezTo>
                    <a:pt x="135" y="60"/>
                    <a:pt x="60" y="120"/>
                    <a:pt x="30" y="180"/>
                  </a:cubicBezTo>
                  <a:cubicBezTo>
                    <a:pt x="0" y="240"/>
                    <a:pt x="15" y="300"/>
                    <a:pt x="30" y="36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06" name="Freeform 6"/>
            <p:cNvSpPr>
              <a:spLocks/>
            </p:cNvSpPr>
            <p:nvPr/>
          </p:nvSpPr>
          <p:spPr bwMode="auto">
            <a:xfrm>
              <a:off x="3690" y="3481"/>
              <a:ext cx="254" cy="392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89" y="54"/>
                </a:cxn>
                <a:cxn ang="0">
                  <a:pos x="55" y="95"/>
                </a:cxn>
                <a:cxn ang="0">
                  <a:pos x="21" y="177"/>
                </a:cxn>
                <a:cxn ang="0">
                  <a:pos x="0" y="300"/>
                </a:cxn>
              </a:cxnLst>
              <a:rect l="0" t="0" r="r" b="b"/>
              <a:pathLst>
                <a:path w="205" h="300">
                  <a:moveTo>
                    <a:pt x="205" y="0"/>
                  </a:moveTo>
                  <a:cubicBezTo>
                    <a:pt x="158" y="8"/>
                    <a:pt x="129" y="29"/>
                    <a:pt x="89" y="54"/>
                  </a:cubicBezTo>
                  <a:cubicBezTo>
                    <a:pt x="80" y="69"/>
                    <a:pt x="64" y="80"/>
                    <a:pt x="55" y="95"/>
                  </a:cubicBezTo>
                  <a:cubicBezTo>
                    <a:pt x="38" y="124"/>
                    <a:pt x="40" y="149"/>
                    <a:pt x="21" y="177"/>
                  </a:cubicBezTo>
                  <a:cubicBezTo>
                    <a:pt x="7" y="219"/>
                    <a:pt x="0" y="255"/>
                    <a:pt x="0" y="3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3821" y="3915"/>
              <a:ext cx="49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04" name="Freeform 4"/>
            <p:cNvSpPr>
              <a:spLocks/>
            </p:cNvSpPr>
            <p:nvPr/>
          </p:nvSpPr>
          <p:spPr bwMode="auto">
            <a:xfrm>
              <a:off x="4078" y="3936"/>
              <a:ext cx="254" cy="392"/>
            </a:xfrm>
            <a:custGeom>
              <a:avLst/>
              <a:gdLst/>
              <a:ahLst/>
              <a:cxnLst>
                <a:cxn ang="0">
                  <a:pos x="205" y="0"/>
                </a:cxn>
                <a:cxn ang="0">
                  <a:pos x="89" y="54"/>
                </a:cxn>
                <a:cxn ang="0">
                  <a:pos x="55" y="95"/>
                </a:cxn>
                <a:cxn ang="0">
                  <a:pos x="21" y="177"/>
                </a:cxn>
                <a:cxn ang="0">
                  <a:pos x="0" y="300"/>
                </a:cxn>
              </a:cxnLst>
              <a:rect l="0" t="0" r="r" b="b"/>
              <a:pathLst>
                <a:path w="205" h="300">
                  <a:moveTo>
                    <a:pt x="205" y="0"/>
                  </a:moveTo>
                  <a:cubicBezTo>
                    <a:pt x="158" y="8"/>
                    <a:pt x="129" y="29"/>
                    <a:pt x="89" y="54"/>
                  </a:cubicBezTo>
                  <a:cubicBezTo>
                    <a:pt x="80" y="69"/>
                    <a:pt x="64" y="80"/>
                    <a:pt x="55" y="95"/>
                  </a:cubicBezTo>
                  <a:cubicBezTo>
                    <a:pt x="38" y="124"/>
                    <a:pt x="40" y="149"/>
                    <a:pt x="21" y="177"/>
                  </a:cubicBezTo>
                  <a:cubicBezTo>
                    <a:pt x="7" y="219"/>
                    <a:pt x="0" y="255"/>
                    <a:pt x="0" y="30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03" name="Line 3"/>
            <p:cNvSpPr>
              <a:spLocks noChangeShapeType="1"/>
            </p:cNvSpPr>
            <p:nvPr/>
          </p:nvSpPr>
          <p:spPr bwMode="auto">
            <a:xfrm>
              <a:off x="4257" y="4366"/>
              <a:ext cx="49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5602" name="Line 2"/>
            <p:cNvSpPr>
              <a:spLocks noChangeShapeType="1"/>
            </p:cNvSpPr>
            <p:nvPr/>
          </p:nvSpPr>
          <p:spPr bwMode="auto">
            <a:xfrm>
              <a:off x="3538" y="2473"/>
              <a:ext cx="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1571604" y="4643446"/>
            <a:ext cx="6643734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Прямий порядок обходу бінарного дерева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b c d e f g h </a:t>
            </a:r>
            <a:r>
              <a:rPr kumimoji="0" lang="en-US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5286412" cy="321468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Обхід дерева в </a:t>
            </a:r>
            <a:r>
              <a:rPr lang="uk-UA" i="1" dirty="0" err="1" smtClean="0">
                <a:solidFill>
                  <a:srgbClr val="FF0000"/>
                </a:solidFill>
              </a:rPr>
              <a:t>зворотньому</a:t>
            </a:r>
            <a:r>
              <a:rPr lang="uk-UA" i="1" dirty="0" smtClean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порядку:</a:t>
            </a:r>
            <a:endParaRPr lang="uk-UA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uk-UA" dirty="0" smtClean="0"/>
              <a:t>пройти в зворотному порядку ліве </a:t>
            </a:r>
            <a:r>
              <a:rPr lang="uk-UA" dirty="0" err="1" smtClean="0"/>
              <a:t>піддерево</a:t>
            </a:r>
            <a:r>
              <a:rPr lang="uk-UA" dirty="0" smtClean="0"/>
              <a:t> А</a:t>
            </a:r>
            <a:endParaRPr lang="uk-UA" sz="1400" dirty="0" smtClean="0"/>
          </a:p>
          <a:p>
            <a:pPr>
              <a:spcBef>
                <a:spcPts val="0"/>
              </a:spcBef>
            </a:pPr>
            <a:r>
              <a:rPr lang="uk-UA" dirty="0" smtClean="0"/>
              <a:t>пройти в зворотному порядку праве </a:t>
            </a:r>
            <a:r>
              <a:rPr lang="uk-UA" dirty="0" err="1" smtClean="0"/>
              <a:t>піддерево</a:t>
            </a:r>
            <a:r>
              <a:rPr lang="uk-UA" dirty="0" smtClean="0"/>
              <a:t> В</a:t>
            </a:r>
            <a:endParaRPr lang="uk-UA" sz="1400" dirty="0" smtClean="0"/>
          </a:p>
          <a:p>
            <a:pPr>
              <a:spcBef>
                <a:spcPts val="0"/>
              </a:spcBef>
            </a:pPr>
            <a:r>
              <a:rPr lang="uk-UA" dirty="0" smtClean="0"/>
              <a:t>потрапити в корінь R</a:t>
            </a:r>
            <a:endParaRPr lang="uk-UA" sz="1400" dirty="0" smtClean="0"/>
          </a:p>
          <a:p>
            <a:endParaRPr lang="uk-UA" dirty="0"/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6500826" y="785794"/>
            <a:ext cx="2000264" cy="1928826"/>
            <a:chOff x="3321" y="1854"/>
            <a:chExt cx="1710" cy="1620"/>
          </a:xfrm>
        </p:grpSpPr>
        <p:sp>
          <p:nvSpPr>
            <p:cNvPr id="26635" name="Oval 11"/>
            <p:cNvSpPr>
              <a:spLocks noChangeArrowheads="1"/>
            </p:cNvSpPr>
            <p:nvPr/>
          </p:nvSpPr>
          <p:spPr bwMode="auto">
            <a:xfrm>
              <a:off x="3871" y="185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H="1">
              <a:off x="3501" y="239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4218" y="2394"/>
              <a:ext cx="543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32" name="Oval 8"/>
            <p:cNvSpPr>
              <a:spLocks noChangeArrowheads="1"/>
            </p:cNvSpPr>
            <p:nvPr/>
          </p:nvSpPr>
          <p:spPr bwMode="auto">
            <a:xfrm>
              <a:off x="3321" y="293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1" name="Oval 7"/>
            <p:cNvSpPr>
              <a:spLocks noChangeArrowheads="1"/>
            </p:cNvSpPr>
            <p:nvPr/>
          </p:nvSpPr>
          <p:spPr bwMode="auto">
            <a:xfrm>
              <a:off x="4401" y="293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3861" y="3294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29" name="Freeform 5"/>
            <p:cNvSpPr>
              <a:spLocks/>
            </p:cNvSpPr>
            <p:nvPr/>
          </p:nvSpPr>
          <p:spPr bwMode="auto">
            <a:xfrm>
              <a:off x="4401" y="2211"/>
              <a:ext cx="630" cy="900"/>
            </a:xfrm>
            <a:custGeom>
              <a:avLst/>
              <a:gdLst/>
              <a:ahLst/>
              <a:cxnLst>
                <a:cxn ang="0">
                  <a:pos x="540" y="900"/>
                </a:cxn>
                <a:cxn ang="0">
                  <a:pos x="540" y="360"/>
                </a:cxn>
                <a:cxn ang="0">
                  <a:pos x="0" y="0"/>
                </a:cxn>
              </a:cxnLst>
              <a:rect l="0" t="0" r="r" b="b"/>
              <a:pathLst>
                <a:path w="630" h="900">
                  <a:moveTo>
                    <a:pt x="540" y="900"/>
                  </a:moveTo>
                  <a:cubicBezTo>
                    <a:pt x="585" y="705"/>
                    <a:pt x="630" y="510"/>
                    <a:pt x="540" y="360"/>
                  </a:cubicBezTo>
                  <a:cubicBezTo>
                    <a:pt x="450" y="210"/>
                    <a:pt x="225" y="10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6642" name="Group 18"/>
          <p:cNvGrpSpPr>
            <a:grpSpLocks noChangeAspect="1"/>
          </p:cNvGrpSpPr>
          <p:nvPr/>
        </p:nvGrpSpPr>
        <p:grpSpPr bwMode="auto">
          <a:xfrm>
            <a:off x="356761" y="2000240"/>
            <a:ext cx="6393700" cy="5114960"/>
            <a:chOff x="1867" y="2115"/>
            <a:chExt cx="3600" cy="2880"/>
          </a:xfrm>
        </p:grpSpPr>
        <p:sp>
          <p:nvSpPr>
            <p:cNvPr id="26676" name="AutoShape 52"/>
            <p:cNvSpPr>
              <a:spLocks noChangeAspect="1" noChangeArrowheads="1" noTextEdit="1"/>
            </p:cNvSpPr>
            <p:nvPr/>
          </p:nvSpPr>
          <p:spPr bwMode="auto">
            <a:xfrm>
              <a:off x="1867" y="2115"/>
              <a:ext cx="3600" cy="28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75" name="Line 51"/>
            <p:cNvSpPr>
              <a:spLocks noChangeShapeType="1"/>
            </p:cNvSpPr>
            <p:nvPr/>
          </p:nvSpPr>
          <p:spPr bwMode="auto">
            <a:xfrm>
              <a:off x="3709" y="3929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74" name="Freeform 50"/>
            <p:cNvSpPr>
              <a:spLocks/>
            </p:cNvSpPr>
            <p:nvPr/>
          </p:nvSpPr>
          <p:spPr bwMode="auto">
            <a:xfrm rot="-589103">
              <a:off x="3122" y="3403"/>
              <a:ext cx="180" cy="540"/>
            </a:xfrm>
            <a:custGeom>
              <a:avLst/>
              <a:gdLst/>
              <a:ahLst/>
              <a:cxnLst>
                <a:cxn ang="0">
                  <a:pos x="360" y="540"/>
                </a:cxn>
                <a:cxn ang="0">
                  <a:pos x="360" y="180"/>
                </a:cxn>
                <a:cxn ang="0">
                  <a:pos x="0" y="0"/>
                </a:cxn>
              </a:cxnLst>
              <a:rect l="0" t="0" r="r" b="b"/>
              <a:pathLst>
                <a:path w="420" h="540">
                  <a:moveTo>
                    <a:pt x="360" y="540"/>
                  </a:moveTo>
                  <a:cubicBezTo>
                    <a:pt x="390" y="405"/>
                    <a:pt x="420" y="270"/>
                    <a:pt x="360" y="180"/>
                  </a:cubicBezTo>
                  <a:cubicBezTo>
                    <a:pt x="300" y="90"/>
                    <a:pt x="150" y="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73" name="Line 49"/>
            <p:cNvSpPr>
              <a:spLocks noChangeShapeType="1"/>
            </p:cNvSpPr>
            <p:nvPr/>
          </p:nvSpPr>
          <p:spPr bwMode="auto">
            <a:xfrm>
              <a:off x="2790" y="3936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72" name="Line 48"/>
            <p:cNvSpPr>
              <a:spLocks noChangeShapeType="1"/>
            </p:cNvSpPr>
            <p:nvPr/>
          </p:nvSpPr>
          <p:spPr bwMode="auto">
            <a:xfrm flipH="1">
              <a:off x="2727" y="3438"/>
              <a:ext cx="276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71" name="Line 47"/>
            <p:cNvSpPr>
              <a:spLocks noChangeShapeType="1"/>
            </p:cNvSpPr>
            <p:nvPr/>
          </p:nvSpPr>
          <p:spPr bwMode="auto">
            <a:xfrm flipH="1">
              <a:off x="3704" y="3382"/>
              <a:ext cx="360" cy="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70" name="Line 46"/>
            <p:cNvSpPr>
              <a:spLocks noChangeShapeType="1"/>
            </p:cNvSpPr>
            <p:nvPr/>
          </p:nvSpPr>
          <p:spPr bwMode="auto">
            <a:xfrm>
              <a:off x="3006" y="3438"/>
              <a:ext cx="261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9" name="Line 45"/>
            <p:cNvSpPr>
              <a:spLocks noChangeShapeType="1"/>
            </p:cNvSpPr>
            <p:nvPr/>
          </p:nvSpPr>
          <p:spPr bwMode="auto">
            <a:xfrm flipH="1">
              <a:off x="4118" y="3950"/>
              <a:ext cx="258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8" name="Line 44"/>
            <p:cNvSpPr>
              <a:spLocks noChangeShapeType="1"/>
            </p:cNvSpPr>
            <p:nvPr/>
          </p:nvSpPr>
          <p:spPr bwMode="auto">
            <a:xfrm>
              <a:off x="3543" y="2910"/>
              <a:ext cx="126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7" name="Line 43"/>
            <p:cNvSpPr>
              <a:spLocks noChangeShapeType="1"/>
            </p:cNvSpPr>
            <p:nvPr/>
          </p:nvSpPr>
          <p:spPr bwMode="auto">
            <a:xfrm flipH="1">
              <a:off x="2963" y="2938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6" name="Oval 42"/>
            <p:cNvSpPr>
              <a:spLocks noChangeArrowheads="1"/>
            </p:cNvSpPr>
            <p:nvPr/>
          </p:nvSpPr>
          <p:spPr bwMode="auto">
            <a:xfrm>
              <a:off x="3447" y="283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5" name="Oval 41"/>
            <p:cNvSpPr>
              <a:spLocks noChangeArrowheads="1"/>
            </p:cNvSpPr>
            <p:nvPr/>
          </p:nvSpPr>
          <p:spPr bwMode="auto">
            <a:xfrm>
              <a:off x="2907" y="33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4" name="Oval 40"/>
            <p:cNvSpPr>
              <a:spLocks noChangeArrowheads="1"/>
            </p:cNvSpPr>
            <p:nvPr/>
          </p:nvSpPr>
          <p:spPr bwMode="auto">
            <a:xfrm>
              <a:off x="3942" y="33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3" name="Oval 39"/>
            <p:cNvSpPr>
              <a:spLocks noChangeArrowheads="1"/>
            </p:cNvSpPr>
            <p:nvPr/>
          </p:nvSpPr>
          <p:spPr bwMode="auto">
            <a:xfrm>
              <a:off x="2650" y="3838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2" name="Oval 38"/>
            <p:cNvSpPr>
              <a:spLocks noChangeArrowheads="1"/>
            </p:cNvSpPr>
            <p:nvPr/>
          </p:nvSpPr>
          <p:spPr bwMode="auto">
            <a:xfrm>
              <a:off x="3150" y="3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1" name="Oval 37"/>
            <p:cNvSpPr>
              <a:spLocks noChangeArrowheads="1"/>
            </p:cNvSpPr>
            <p:nvPr/>
          </p:nvSpPr>
          <p:spPr bwMode="auto">
            <a:xfrm>
              <a:off x="4319" y="3831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60" name="Oval 36"/>
            <p:cNvSpPr>
              <a:spLocks noChangeArrowheads="1"/>
            </p:cNvSpPr>
            <p:nvPr/>
          </p:nvSpPr>
          <p:spPr bwMode="auto">
            <a:xfrm>
              <a:off x="4048" y="42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59" name="Oval 35"/>
            <p:cNvSpPr>
              <a:spLocks noChangeArrowheads="1"/>
            </p:cNvSpPr>
            <p:nvPr/>
          </p:nvSpPr>
          <p:spPr bwMode="auto">
            <a:xfrm>
              <a:off x="4707" y="42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58" name="Text Box 34"/>
            <p:cNvSpPr txBox="1">
              <a:spLocks noChangeArrowheads="1"/>
            </p:cNvSpPr>
            <p:nvPr/>
          </p:nvSpPr>
          <p:spPr bwMode="auto">
            <a:xfrm>
              <a:off x="2722" y="3208"/>
              <a:ext cx="459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7" name="Text Box 33"/>
            <p:cNvSpPr txBox="1">
              <a:spLocks noChangeArrowheads="1"/>
            </p:cNvSpPr>
            <p:nvPr/>
          </p:nvSpPr>
          <p:spPr bwMode="auto">
            <a:xfrm>
              <a:off x="4138" y="3161"/>
              <a:ext cx="540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6" name="Text Box 32"/>
            <p:cNvSpPr txBox="1">
              <a:spLocks noChangeArrowheads="1"/>
            </p:cNvSpPr>
            <p:nvPr/>
          </p:nvSpPr>
          <p:spPr bwMode="auto">
            <a:xfrm>
              <a:off x="2486" y="3941"/>
              <a:ext cx="540" cy="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5" name="Text Box 31"/>
            <p:cNvSpPr txBox="1">
              <a:spLocks noChangeArrowheads="1"/>
            </p:cNvSpPr>
            <p:nvPr/>
          </p:nvSpPr>
          <p:spPr bwMode="auto">
            <a:xfrm>
              <a:off x="2975" y="3948"/>
              <a:ext cx="540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4" name="Text Box 30"/>
            <p:cNvSpPr txBox="1">
              <a:spLocks noChangeArrowheads="1"/>
            </p:cNvSpPr>
            <p:nvPr/>
          </p:nvSpPr>
          <p:spPr bwMode="auto">
            <a:xfrm>
              <a:off x="3447" y="3954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3" name="Text Box 29"/>
            <p:cNvSpPr txBox="1">
              <a:spLocks noChangeArrowheads="1"/>
            </p:cNvSpPr>
            <p:nvPr/>
          </p:nvSpPr>
          <p:spPr bwMode="auto">
            <a:xfrm>
              <a:off x="3912" y="4366"/>
              <a:ext cx="540" cy="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2" name="Oval 28"/>
            <p:cNvSpPr>
              <a:spLocks noChangeArrowheads="1"/>
            </p:cNvSpPr>
            <p:nvPr/>
          </p:nvSpPr>
          <p:spPr bwMode="auto">
            <a:xfrm>
              <a:off x="3627" y="3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51" name="Text Box 27"/>
            <p:cNvSpPr txBox="1">
              <a:spLocks noChangeArrowheads="1"/>
            </p:cNvSpPr>
            <p:nvPr/>
          </p:nvSpPr>
          <p:spPr bwMode="auto">
            <a:xfrm>
              <a:off x="4490" y="3571"/>
              <a:ext cx="540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50" name="Text Box 26"/>
            <p:cNvSpPr txBox="1">
              <a:spLocks noChangeArrowheads="1"/>
            </p:cNvSpPr>
            <p:nvPr/>
          </p:nvSpPr>
          <p:spPr bwMode="auto">
            <a:xfrm>
              <a:off x="4884" y="4310"/>
              <a:ext cx="540" cy="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4228" y="4378"/>
              <a:ext cx="49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48" name="Line 24"/>
            <p:cNvSpPr>
              <a:spLocks noChangeShapeType="1"/>
            </p:cNvSpPr>
            <p:nvPr/>
          </p:nvSpPr>
          <p:spPr bwMode="auto">
            <a:xfrm>
              <a:off x="2278" y="3915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47" name="Freeform 23"/>
            <p:cNvSpPr>
              <a:spLocks/>
            </p:cNvSpPr>
            <p:nvPr/>
          </p:nvSpPr>
          <p:spPr bwMode="auto">
            <a:xfrm>
              <a:off x="3087" y="3315"/>
              <a:ext cx="540" cy="600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360" y="60"/>
                </a:cxn>
                <a:cxn ang="0">
                  <a:pos x="540" y="420"/>
                </a:cxn>
              </a:cxnLst>
              <a:rect l="0" t="0" r="r" b="b"/>
              <a:pathLst>
                <a:path w="540" h="420">
                  <a:moveTo>
                    <a:pt x="0" y="60"/>
                  </a:moveTo>
                  <a:cubicBezTo>
                    <a:pt x="135" y="30"/>
                    <a:pt x="270" y="0"/>
                    <a:pt x="360" y="60"/>
                  </a:cubicBezTo>
                  <a:cubicBezTo>
                    <a:pt x="450" y="120"/>
                    <a:pt x="510" y="360"/>
                    <a:pt x="540" y="42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46" name="Freeform 22"/>
            <p:cNvSpPr>
              <a:spLocks/>
            </p:cNvSpPr>
            <p:nvPr/>
          </p:nvSpPr>
          <p:spPr bwMode="auto">
            <a:xfrm rot="-1048643">
              <a:off x="4568" y="3826"/>
              <a:ext cx="264" cy="540"/>
            </a:xfrm>
            <a:custGeom>
              <a:avLst/>
              <a:gdLst/>
              <a:ahLst/>
              <a:cxnLst>
                <a:cxn ang="0">
                  <a:pos x="360" y="540"/>
                </a:cxn>
                <a:cxn ang="0">
                  <a:pos x="360" y="180"/>
                </a:cxn>
                <a:cxn ang="0">
                  <a:pos x="0" y="0"/>
                </a:cxn>
              </a:cxnLst>
              <a:rect l="0" t="0" r="r" b="b"/>
              <a:pathLst>
                <a:path w="420" h="540">
                  <a:moveTo>
                    <a:pt x="360" y="540"/>
                  </a:moveTo>
                  <a:cubicBezTo>
                    <a:pt x="390" y="405"/>
                    <a:pt x="420" y="270"/>
                    <a:pt x="360" y="180"/>
                  </a:cubicBezTo>
                  <a:cubicBezTo>
                    <a:pt x="300" y="90"/>
                    <a:pt x="150" y="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45" name="Freeform 21"/>
            <p:cNvSpPr>
              <a:spLocks/>
            </p:cNvSpPr>
            <p:nvPr/>
          </p:nvSpPr>
          <p:spPr bwMode="auto">
            <a:xfrm rot="-1048643">
              <a:off x="4167" y="3375"/>
              <a:ext cx="264" cy="540"/>
            </a:xfrm>
            <a:custGeom>
              <a:avLst/>
              <a:gdLst/>
              <a:ahLst/>
              <a:cxnLst>
                <a:cxn ang="0">
                  <a:pos x="360" y="540"/>
                </a:cxn>
                <a:cxn ang="0">
                  <a:pos x="360" y="180"/>
                </a:cxn>
                <a:cxn ang="0">
                  <a:pos x="0" y="0"/>
                </a:cxn>
              </a:cxnLst>
              <a:rect l="0" t="0" r="r" b="b"/>
              <a:pathLst>
                <a:path w="420" h="540">
                  <a:moveTo>
                    <a:pt x="360" y="540"/>
                  </a:moveTo>
                  <a:cubicBezTo>
                    <a:pt x="390" y="405"/>
                    <a:pt x="420" y="270"/>
                    <a:pt x="360" y="180"/>
                  </a:cubicBezTo>
                  <a:cubicBezTo>
                    <a:pt x="300" y="90"/>
                    <a:pt x="150" y="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44" name="Freeform 20"/>
            <p:cNvSpPr>
              <a:spLocks/>
            </p:cNvSpPr>
            <p:nvPr/>
          </p:nvSpPr>
          <p:spPr bwMode="auto">
            <a:xfrm rot="-1048643">
              <a:off x="3730" y="2863"/>
              <a:ext cx="264" cy="540"/>
            </a:xfrm>
            <a:custGeom>
              <a:avLst/>
              <a:gdLst/>
              <a:ahLst/>
              <a:cxnLst>
                <a:cxn ang="0">
                  <a:pos x="360" y="540"/>
                </a:cxn>
                <a:cxn ang="0">
                  <a:pos x="360" y="180"/>
                </a:cxn>
                <a:cxn ang="0">
                  <a:pos x="0" y="0"/>
                </a:cxn>
              </a:cxnLst>
              <a:rect l="0" t="0" r="r" b="b"/>
              <a:pathLst>
                <a:path w="420" h="540">
                  <a:moveTo>
                    <a:pt x="360" y="540"/>
                  </a:moveTo>
                  <a:cubicBezTo>
                    <a:pt x="390" y="405"/>
                    <a:pt x="420" y="270"/>
                    <a:pt x="360" y="180"/>
                  </a:cubicBezTo>
                  <a:cubicBezTo>
                    <a:pt x="300" y="90"/>
                    <a:pt x="150" y="45"/>
                    <a:pt x="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3273" y="2636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5286412" y="3571876"/>
            <a:ext cx="38575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Зворотній порядок обходу бінарного дерева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d b f h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 e 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5500726" cy="3571876"/>
          </a:xfrm>
        </p:spPr>
        <p:txBody>
          <a:bodyPr/>
          <a:lstStyle/>
          <a:p>
            <a:pPr algn="ctr">
              <a:buNone/>
            </a:pPr>
            <a:r>
              <a:rPr lang="uk-UA" i="1" dirty="0" smtClean="0">
                <a:solidFill>
                  <a:srgbClr val="FF0000"/>
                </a:solidFill>
              </a:rPr>
              <a:t>Симетричний </a:t>
            </a:r>
            <a:r>
              <a:rPr lang="uk-UA" dirty="0" smtClean="0">
                <a:solidFill>
                  <a:srgbClr val="FF0000"/>
                </a:solidFill>
              </a:rPr>
              <a:t>порядок обходу бінарного дерева:</a:t>
            </a:r>
            <a:endParaRPr lang="uk-UA" sz="1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uk-UA" dirty="0" smtClean="0"/>
              <a:t>пройти в симетричному порядку ліве </a:t>
            </a:r>
            <a:r>
              <a:rPr lang="uk-UA" dirty="0" err="1" smtClean="0"/>
              <a:t>піддерево</a:t>
            </a:r>
            <a:r>
              <a:rPr lang="uk-UA" dirty="0" smtClean="0"/>
              <a:t> А</a:t>
            </a:r>
            <a:endParaRPr lang="uk-UA" sz="1400" dirty="0" smtClean="0"/>
          </a:p>
          <a:p>
            <a:pPr>
              <a:spcBef>
                <a:spcPts val="0"/>
              </a:spcBef>
            </a:pPr>
            <a:r>
              <a:rPr lang="uk-UA" dirty="0" smtClean="0"/>
              <a:t>потрапити в корінь R</a:t>
            </a:r>
            <a:endParaRPr lang="uk-UA" sz="1400" dirty="0" smtClean="0"/>
          </a:p>
          <a:p>
            <a:pPr>
              <a:spcBef>
                <a:spcPts val="0"/>
              </a:spcBef>
            </a:pPr>
            <a:r>
              <a:rPr lang="uk-UA" dirty="0" smtClean="0"/>
              <a:t>пройти в симетричному порядку праве </a:t>
            </a:r>
            <a:r>
              <a:rPr lang="uk-UA" dirty="0" err="1" smtClean="0"/>
              <a:t>піддерево</a:t>
            </a:r>
            <a:r>
              <a:rPr lang="uk-UA" dirty="0" smtClean="0"/>
              <a:t> В</a:t>
            </a:r>
            <a:endParaRPr lang="uk-UA" sz="1400" dirty="0" smtClean="0"/>
          </a:p>
          <a:p>
            <a:endParaRPr lang="uk-UA" dirty="0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649" name="Group 1"/>
          <p:cNvGrpSpPr>
            <a:grpSpLocks/>
          </p:cNvGrpSpPr>
          <p:nvPr/>
        </p:nvGrpSpPr>
        <p:grpSpPr bwMode="auto">
          <a:xfrm>
            <a:off x="6143636" y="857232"/>
            <a:ext cx="2643174" cy="2071702"/>
            <a:chOff x="3321" y="1854"/>
            <a:chExt cx="1690" cy="1620"/>
          </a:xfrm>
        </p:grpSpPr>
        <p:sp>
          <p:nvSpPr>
            <p:cNvPr id="27656" name="Oval 8"/>
            <p:cNvSpPr>
              <a:spLocks noChangeArrowheads="1"/>
            </p:cNvSpPr>
            <p:nvPr/>
          </p:nvSpPr>
          <p:spPr bwMode="auto">
            <a:xfrm>
              <a:off x="3861" y="185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 flipH="1">
              <a:off x="3501" y="2394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54" name="Line 6"/>
            <p:cNvSpPr>
              <a:spLocks noChangeShapeType="1"/>
            </p:cNvSpPr>
            <p:nvPr/>
          </p:nvSpPr>
          <p:spPr bwMode="auto">
            <a:xfrm>
              <a:off x="4218" y="2394"/>
              <a:ext cx="543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53" name="Oval 5"/>
            <p:cNvSpPr>
              <a:spLocks noChangeArrowheads="1"/>
            </p:cNvSpPr>
            <p:nvPr/>
          </p:nvSpPr>
          <p:spPr bwMode="auto">
            <a:xfrm>
              <a:off x="3321" y="293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А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2" name="Oval 4"/>
            <p:cNvSpPr>
              <a:spLocks noChangeArrowheads="1"/>
            </p:cNvSpPr>
            <p:nvPr/>
          </p:nvSpPr>
          <p:spPr bwMode="auto">
            <a:xfrm>
              <a:off x="4471" y="2934"/>
              <a:ext cx="540" cy="5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51" name="Freeform 3"/>
            <p:cNvSpPr>
              <a:spLocks/>
            </p:cNvSpPr>
            <p:nvPr/>
          </p:nvSpPr>
          <p:spPr bwMode="auto">
            <a:xfrm rot="808854">
              <a:off x="3841" y="2394"/>
              <a:ext cx="236" cy="659"/>
            </a:xfrm>
            <a:custGeom>
              <a:avLst/>
              <a:gdLst/>
              <a:ahLst/>
              <a:cxnLst>
                <a:cxn ang="0">
                  <a:pos x="0" y="900"/>
                </a:cxn>
                <a:cxn ang="0">
                  <a:pos x="360" y="540"/>
                </a:cxn>
                <a:cxn ang="0">
                  <a:pos x="360" y="0"/>
                </a:cxn>
              </a:cxnLst>
              <a:rect l="0" t="0" r="r" b="b"/>
              <a:pathLst>
                <a:path w="420" h="900">
                  <a:moveTo>
                    <a:pt x="0" y="900"/>
                  </a:moveTo>
                  <a:cubicBezTo>
                    <a:pt x="150" y="795"/>
                    <a:pt x="300" y="690"/>
                    <a:pt x="360" y="540"/>
                  </a:cubicBezTo>
                  <a:cubicBezTo>
                    <a:pt x="420" y="390"/>
                    <a:pt x="390" y="195"/>
                    <a:pt x="3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50" name="Freeform 2"/>
            <p:cNvSpPr>
              <a:spLocks/>
            </p:cNvSpPr>
            <p:nvPr/>
          </p:nvSpPr>
          <p:spPr bwMode="auto">
            <a:xfrm rot="-3320392" flipH="1" flipV="1">
              <a:off x="4151" y="2395"/>
              <a:ext cx="349" cy="716"/>
            </a:xfrm>
            <a:custGeom>
              <a:avLst/>
              <a:gdLst/>
              <a:ahLst/>
              <a:cxnLst>
                <a:cxn ang="0">
                  <a:pos x="0" y="900"/>
                </a:cxn>
                <a:cxn ang="0">
                  <a:pos x="360" y="540"/>
                </a:cxn>
                <a:cxn ang="0">
                  <a:pos x="360" y="0"/>
                </a:cxn>
              </a:cxnLst>
              <a:rect l="0" t="0" r="r" b="b"/>
              <a:pathLst>
                <a:path w="420" h="900">
                  <a:moveTo>
                    <a:pt x="0" y="900"/>
                  </a:moveTo>
                  <a:cubicBezTo>
                    <a:pt x="150" y="795"/>
                    <a:pt x="300" y="690"/>
                    <a:pt x="360" y="540"/>
                  </a:cubicBezTo>
                  <a:cubicBezTo>
                    <a:pt x="420" y="390"/>
                    <a:pt x="390" y="195"/>
                    <a:pt x="36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98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27663" name="Group 15"/>
          <p:cNvGrpSpPr>
            <a:grpSpLocks noChangeAspect="1"/>
          </p:cNvGrpSpPr>
          <p:nvPr/>
        </p:nvGrpSpPr>
        <p:grpSpPr bwMode="auto">
          <a:xfrm>
            <a:off x="571472" y="2714620"/>
            <a:ext cx="6000760" cy="4500570"/>
            <a:chOff x="1870" y="2252"/>
            <a:chExt cx="3600" cy="2700"/>
          </a:xfrm>
        </p:grpSpPr>
        <p:sp>
          <p:nvSpPr>
            <p:cNvPr id="27697" name="AutoShape 49"/>
            <p:cNvSpPr>
              <a:spLocks noChangeAspect="1" noChangeArrowheads="1" noTextEdit="1"/>
            </p:cNvSpPr>
            <p:nvPr/>
          </p:nvSpPr>
          <p:spPr bwMode="auto">
            <a:xfrm>
              <a:off x="1870" y="2252"/>
              <a:ext cx="3600" cy="27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6" name="Freeform 48"/>
            <p:cNvSpPr>
              <a:spLocks/>
            </p:cNvSpPr>
            <p:nvPr/>
          </p:nvSpPr>
          <p:spPr bwMode="auto">
            <a:xfrm>
              <a:off x="2804" y="3527"/>
              <a:ext cx="179" cy="360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180" y="180"/>
                </a:cxn>
                <a:cxn ang="0">
                  <a:pos x="180" y="0"/>
                </a:cxn>
              </a:cxnLst>
              <a:rect l="0" t="0" r="r" b="b"/>
              <a:pathLst>
                <a:path w="210" h="360">
                  <a:moveTo>
                    <a:pt x="0" y="360"/>
                  </a:moveTo>
                  <a:cubicBezTo>
                    <a:pt x="75" y="300"/>
                    <a:pt x="150" y="240"/>
                    <a:pt x="180" y="180"/>
                  </a:cubicBezTo>
                  <a:cubicBezTo>
                    <a:pt x="210" y="120"/>
                    <a:pt x="195" y="6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5" name="Line 47"/>
            <p:cNvSpPr>
              <a:spLocks noChangeShapeType="1"/>
            </p:cNvSpPr>
            <p:nvPr/>
          </p:nvSpPr>
          <p:spPr bwMode="auto">
            <a:xfrm flipH="1">
              <a:off x="2727" y="3438"/>
              <a:ext cx="276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4" name="Line 46"/>
            <p:cNvSpPr>
              <a:spLocks noChangeShapeType="1"/>
            </p:cNvSpPr>
            <p:nvPr/>
          </p:nvSpPr>
          <p:spPr bwMode="auto">
            <a:xfrm flipH="1">
              <a:off x="3704" y="3382"/>
              <a:ext cx="360" cy="5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3" name="Line 45"/>
            <p:cNvSpPr>
              <a:spLocks noChangeShapeType="1"/>
            </p:cNvSpPr>
            <p:nvPr/>
          </p:nvSpPr>
          <p:spPr bwMode="auto">
            <a:xfrm>
              <a:off x="3006" y="3438"/>
              <a:ext cx="261" cy="4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2" name="Line 44"/>
            <p:cNvSpPr>
              <a:spLocks noChangeShapeType="1"/>
            </p:cNvSpPr>
            <p:nvPr/>
          </p:nvSpPr>
          <p:spPr bwMode="auto">
            <a:xfrm flipH="1">
              <a:off x="4118" y="3950"/>
              <a:ext cx="258" cy="3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1" name="Line 43"/>
            <p:cNvSpPr>
              <a:spLocks noChangeShapeType="1"/>
            </p:cNvSpPr>
            <p:nvPr/>
          </p:nvSpPr>
          <p:spPr bwMode="auto">
            <a:xfrm>
              <a:off x="3543" y="2910"/>
              <a:ext cx="126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90" name="Line 42"/>
            <p:cNvSpPr>
              <a:spLocks noChangeShapeType="1"/>
            </p:cNvSpPr>
            <p:nvPr/>
          </p:nvSpPr>
          <p:spPr bwMode="auto">
            <a:xfrm flipH="1">
              <a:off x="2963" y="2938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9" name="Oval 41"/>
            <p:cNvSpPr>
              <a:spLocks noChangeArrowheads="1"/>
            </p:cNvSpPr>
            <p:nvPr/>
          </p:nvSpPr>
          <p:spPr bwMode="auto">
            <a:xfrm>
              <a:off x="3447" y="283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8" name="Oval 40"/>
            <p:cNvSpPr>
              <a:spLocks noChangeArrowheads="1"/>
            </p:cNvSpPr>
            <p:nvPr/>
          </p:nvSpPr>
          <p:spPr bwMode="auto">
            <a:xfrm>
              <a:off x="2907" y="33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7" name="Oval 39"/>
            <p:cNvSpPr>
              <a:spLocks noChangeArrowheads="1"/>
            </p:cNvSpPr>
            <p:nvPr/>
          </p:nvSpPr>
          <p:spPr bwMode="auto">
            <a:xfrm>
              <a:off x="3942" y="33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6" name="Oval 38"/>
            <p:cNvSpPr>
              <a:spLocks noChangeArrowheads="1"/>
            </p:cNvSpPr>
            <p:nvPr/>
          </p:nvSpPr>
          <p:spPr bwMode="auto">
            <a:xfrm>
              <a:off x="2650" y="3838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5" name="Oval 37"/>
            <p:cNvSpPr>
              <a:spLocks noChangeArrowheads="1"/>
            </p:cNvSpPr>
            <p:nvPr/>
          </p:nvSpPr>
          <p:spPr bwMode="auto">
            <a:xfrm>
              <a:off x="3150" y="3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4" name="Oval 36"/>
            <p:cNvSpPr>
              <a:spLocks noChangeArrowheads="1"/>
            </p:cNvSpPr>
            <p:nvPr/>
          </p:nvSpPr>
          <p:spPr bwMode="auto">
            <a:xfrm>
              <a:off x="4319" y="3831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3" name="Oval 35"/>
            <p:cNvSpPr>
              <a:spLocks noChangeArrowheads="1"/>
            </p:cNvSpPr>
            <p:nvPr/>
          </p:nvSpPr>
          <p:spPr bwMode="auto">
            <a:xfrm>
              <a:off x="4048" y="42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2" name="Oval 34"/>
            <p:cNvSpPr>
              <a:spLocks noChangeArrowheads="1"/>
            </p:cNvSpPr>
            <p:nvPr/>
          </p:nvSpPr>
          <p:spPr bwMode="auto">
            <a:xfrm>
              <a:off x="4707" y="4275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81" name="Text Box 33"/>
            <p:cNvSpPr txBox="1">
              <a:spLocks noChangeArrowheads="1"/>
            </p:cNvSpPr>
            <p:nvPr/>
          </p:nvSpPr>
          <p:spPr bwMode="auto">
            <a:xfrm>
              <a:off x="2665" y="3255"/>
              <a:ext cx="459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80" name="Text Box 32"/>
            <p:cNvSpPr txBox="1">
              <a:spLocks noChangeArrowheads="1"/>
            </p:cNvSpPr>
            <p:nvPr/>
          </p:nvSpPr>
          <p:spPr bwMode="auto">
            <a:xfrm>
              <a:off x="3912" y="3095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9" name="Text Box 31"/>
            <p:cNvSpPr txBox="1">
              <a:spLocks noChangeArrowheads="1"/>
            </p:cNvSpPr>
            <p:nvPr/>
          </p:nvSpPr>
          <p:spPr bwMode="auto">
            <a:xfrm>
              <a:off x="2486" y="3941"/>
              <a:ext cx="540" cy="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8" name="Text Box 30"/>
            <p:cNvSpPr txBox="1">
              <a:spLocks noChangeArrowheads="1"/>
            </p:cNvSpPr>
            <p:nvPr/>
          </p:nvSpPr>
          <p:spPr bwMode="auto">
            <a:xfrm>
              <a:off x="2975" y="3948"/>
              <a:ext cx="54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7" name="Text Box 29"/>
            <p:cNvSpPr txBox="1">
              <a:spLocks noChangeArrowheads="1"/>
            </p:cNvSpPr>
            <p:nvPr/>
          </p:nvSpPr>
          <p:spPr bwMode="auto">
            <a:xfrm>
              <a:off x="3447" y="3976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6" name="Text Box 28"/>
            <p:cNvSpPr txBox="1">
              <a:spLocks noChangeArrowheads="1"/>
            </p:cNvSpPr>
            <p:nvPr/>
          </p:nvSpPr>
          <p:spPr bwMode="auto">
            <a:xfrm>
              <a:off x="3912" y="4366"/>
              <a:ext cx="54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3627" y="3840"/>
              <a:ext cx="180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74" name="Text Box 26"/>
            <p:cNvSpPr txBox="1">
              <a:spLocks noChangeArrowheads="1"/>
            </p:cNvSpPr>
            <p:nvPr/>
          </p:nvSpPr>
          <p:spPr bwMode="auto">
            <a:xfrm>
              <a:off x="4356" y="3538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g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3" name="Text Box 25"/>
            <p:cNvSpPr txBox="1">
              <a:spLocks noChangeArrowheads="1"/>
            </p:cNvSpPr>
            <p:nvPr/>
          </p:nvSpPr>
          <p:spPr bwMode="auto">
            <a:xfrm>
              <a:off x="4926" y="4246"/>
              <a:ext cx="540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i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2" name="Line 24"/>
            <p:cNvSpPr>
              <a:spLocks noChangeShapeType="1"/>
            </p:cNvSpPr>
            <p:nvPr/>
          </p:nvSpPr>
          <p:spPr bwMode="auto">
            <a:xfrm>
              <a:off x="2278" y="3915"/>
              <a:ext cx="36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71" name="Text Box 23"/>
            <p:cNvSpPr txBox="1">
              <a:spLocks noChangeArrowheads="1"/>
            </p:cNvSpPr>
            <p:nvPr/>
          </p:nvSpPr>
          <p:spPr bwMode="auto">
            <a:xfrm>
              <a:off x="3241" y="2681"/>
              <a:ext cx="54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670" name="Freeform 22"/>
            <p:cNvSpPr>
              <a:spLocks/>
            </p:cNvSpPr>
            <p:nvPr/>
          </p:nvSpPr>
          <p:spPr bwMode="auto">
            <a:xfrm>
              <a:off x="3267" y="3050"/>
              <a:ext cx="210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80" y="360"/>
                </a:cxn>
                <a:cxn ang="0">
                  <a:pos x="180" y="0"/>
                </a:cxn>
              </a:cxnLst>
              <a:rect l="0" t="0" r="r" b="b"/>
              <a:pathLst>
                <a:path w="210" h="720">
                  <a:moveTo>
                    <a:pt x="0" y="720"/>
                  </a:moveTo>
                  <a:cubicBezTo>
                    <a:pt x="75" y="600"/>
                    <a:pt x="150" y="480"/>
                    <a:pt x="180" y="360"/>
                  </a:cubicBezTo>
                  <a:cubicBezTo>
                    <a:pt x="210" y="240"/>
                    <a:pt x="195" y="12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69" name="Freeform 21"/>
            <p:cNvSpPr>
              <a:spLocks/>
            </p:cNvSpPr>
            <p:nvPr/>
          </p:nvSpPr>
          <p:spPr bwMode="auto">
            <a:xfrm rot="-1509408" flipH="1" flipV="1">
              <a:off x="3489" y="3099"/>
              <a:ext cx="231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80" y="360"/>
                </a:cxn>
                <a:cxn ang="0">
                  <a:pos x="180" y="0"/>
                </a:cxn>
              </a:cxnLst>
              <a:rect l="0" t="0" r="r" b="b"/>
              <a:pathLst>
                <a:path w="210" h="720">
                  <a:moveTo>
                    <a:pt x="0" y="720"/>
                  </a:moveTo>
                  <a:cubicBezTo>
                    <a:pt x="75" y="600"/>
                    <a:pt x="150" y="480"/>
                    <a:pt x="180" y="360"/>
                  </a:cubicBezTo>
                  <a:cubicBezTo>
                    <a:pt x="210" y="240"/>
                    <a:pt x="195" y="12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68" name="Freeform 20"/>
            <p:cNvSpPr>
              <a:spLocks/>
            </p:cNvSpPr>
            <p:nvPr/>
          </p:nvSpPr>
          <p:spPr bwMode="auto">
            <a:xfrm rot="-3855163" flipH="1" flipV="1">
              <a:off x="3005" y="3562"/>
              <a:ext cx="181" cy="360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180" y="180"/>
                </a:cxn>
                <a:cxn ang="0">
                  <a:pos x="180" y="0"/>
                </a:cxn>
              </a:cxnLst>
              <a:rect l="0" t="0" r="r" b="b"/>
              <a:pathLst>
                <a:path w="210" h="360">
                  <a:moveTo>
                    <a:pt x="0" y="360"/>
                  </a:moveTo>
                  <a:cubicBezTo>
                    <a:pt x="75" y="300"/>
                    <a:pt x="150" y="240"/>
                    <a:pt x="180" y="180"/>
                  </a:cubicBezTo>
                  <a:cubicBezTo>
                    <a:pt x="210" y="120"/>
                    <a:pt x="195" y="6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67" name="Freeform 19"/>
            <p:cNvSpPr>
              <a:spLocks/>
            </p:cNvSpPr>
            <p:nvPr/>
          </p:nvSpPr>
          <p:spPr bwMode="auto">
            <a:xfrm>
              <a:off x="3807" y="3555"/>
              <a:ext cx="179" cy="360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180" y="180"/>
                </a:cxn>
                <a:cxn ang="0">
                  <a:pos x="180" y="0"/>
                </a:cxn>
              </a:cxnLst>
              <a:rect l="0" t="0" r="r" b="b"/>
              <a:pathLst>
                <a:path w="210" h="360">
                  <a:moveTo>
                    <a:pt x="0" y="360"/>
                  </a:moveTo>
                  <a:cubicBezTo>
                    <a:pt x="75" y="300"/>
                    <a:pt x="150" y="240"/>
                    <a:pt x="180" y="180"/>
                  </a:cubicBezTo>
                  <a:cubicBezTo>
                    <a:pt x="210" y="120"/>
                    <a:pt x="195" y="6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66" name="Freeform 18"/>
            <p:cNvSpPr>
              <a:spLocks/>
            </p:cNvSpPr>
            <p:nvPr/>
          </p:nvSpPr>
          <p:spPr bwMode="auto">
            <a:xfrm rot="886264" flipV="1">
              <a:off x="3966" y="3583"/>
              <a:ext cx="180" cy="720"/>
            </a:xfrm>
            <a:custGeom>
              <a:avLst/>
              <a:gdLst/>
              <a:ahLst/>
              <a:cxnLst>
                <a:cxn ang="0">
                  <a:pos x="0" y="720"/>
                </a:cxn>
                <a:cxn ang="0">
                  <a:pos x="180" y="360"/>
                </a:cxn>
                <a:cxn ang="0">
                  <a:pos x="180" y="0"/>
                </a:cxn>
              </a:cxnLst>
              <a:rect l="0" t="0" r="r" b="b"/>
              <a:pathLst>
                <a:path w="210" h="720">
                  <a:moveTo>
                    <a:pt x="0" y="720"/>
                  </a:moveTo>
                  <a:cubicBezTo>
                    <a:pt x="75" y="600"/>
                    <a:pt x="150" y="480"/>
                    <a:pt x="180" y="360"/>
                  </a:cubicBezTo>
                  <a:cubicBezTo>
                    <a:pt x="210" y="240"/>
                    <a:pt x="195" y="12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65" name="Freeform 17"/>
            <p:cNvSpPr>
              <a:spLocks/>
            </p:cNvSpPr>
            <p:nvPr/>
          </p:nvSpPr>
          <p:spPr bwMode="auto">
            <a:xfrm>
              <a:off x="4223" y="3985"/>
              <a:ext cx="179" cy="360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180" y="180"/>
                </a:cxn>
                <a:cxn ang="0">
                  <a:pos x="180" y="0"/>
                </a:cxn>
              </a:cxnLst>
              <a:rect l="0" t="0" r="r" b="b"/>
              <a:pathLst>
                <a:path w="210" h="360">
                  <a:moveTo>
                    <a:pt x="0" y="360"/>
                  </a:moveTo>
                  <a:cubicBezTo>
                    <a:pt x="75" y="300"/>
                    <a:pt x="150" y="240"/>
                    <a:pt x="180" y="180"/>
                  </a:cubicBezTo>
                  <a:cubicBezTo>
                    <a:pt x="210" y="120"/>
                    <a:pt x="195" y="6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7664" name="Freeform 16"/>
            <p:cNvSpPr>
              <a:spLocks/>
            </p:cNvSpPr>
            <p:nvPr/>
          </p:nvSpPr>
          <p:spPr bwMode="auto">
            <a:xfrm rot="-3983219" flipH="1" flipV="1">
              <a:off x="4515" y="4011"/>
              <a:ext cx="181" cy="360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180" y="180"/>
                </a:cxn>
                <a:cxn ang="0">
                  <a:pos x="180" y="0"/>
                </a:cxn>
              </a:cxnLst>
              <a:rect l="0" t="0" r="r" b="b"/>
              <a:pathLst>
                <a:path w="210" h="360">
                  <a:moveTo>
                    <a:pt x="0" y="360"/>
                  </a:moveTo>
                  <a:cubicBezTo>
                    <a:pt x="75" y="300"/>
                    <a:pt x="150" y="240"/>
                    <a:pt x="180" y="180"/>
                  </a:cubicBezTo>
                  <a:cubicBezTo>
                    <a:pt x="210" y="120"/>
                    <a:pt x="195" y="60"/>
                    <a:pt x="1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7708" name="Rectangle 60"/>
          <p:cNvSpPr>
            <a:spLocks noChangeArrowheads="1"/>
          </p:cNvSpPr>
          <p:nvPr/>
        </p:nvSpPr>
        <p:spPr bwMode="auto">
          <a:xfrm>
            <a:off x="5143504" y="3714752"/>
            <a:ext cx="41434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Симетричний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порядок обходу бінарного дерева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 b d a f e h g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498080" cy="1143000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§4. Дерева виразів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928670"/>
            <a:ext cx="8286776" cy="592933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dirty="0" smtClean="0"/>
              <a:t>	Часто при обході дерев складається список не імен вузлів, а їх міток (</a:t>
            </a:r>
            <a:r>
              <a:rPr lang="uk-UA" dirty="0" err="1" smtClean="0"/>
              <a:t>label</a:t>
            </a:r>
            <a:r>
              <a:rPr lang="uk-UA" dirty="0" smtClean="0"/>
              <a:t>) – значень, які зберігаються у вузлі. Такі дерева називаються </a:t>
            </a:r>
            <a:r>
              <a:rPr lang="uk-UA" b="1" i="1" dirty="0" smtClean="0"/>
              <a:t>дерева з мітками</a:t>
            </a:r>
            <a:r>
              <a:rPr lang="uk-UA" dirty="0" smtClean="0"/>
              <a:t>. Проводять наступну аналогію: дерево – список, вузол – позиція, мітка – елемент. </a:t>
            </a:r>
          </a:p>
          <a:p>
            <a:pPr algn="just">
              <a:buNone/>
            </a:pPr>
            <a:r>
              <a:rPr lang="uk-UA" dirty="0" smtClean="0"/>
              <a:t>	За допомогою дерев можна представляти довільні арифметичні вирази. Кожному листові в такому дереві відповідає </a:t>
            </a:r>
            <a:r>
              <a:rPr lang="uk-UA" dirty="0" err="1" smtClean="0"/>
              <a:t>операнд</a:t>
            </a:r>
            <a:r>
              <a:rPr lang="uk-UA" dirty="0" smtClean="0"/>
              <a:t>, а кожному батьківському вузлу – операція. У загальному випадку дерево при цьому може виявитись не бінарним.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1000100" y="0"/>
            <a:ext cx="792961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Приклад: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 рисунку наведено дерево з мітками, що представляє арифметичний вираз 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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a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+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c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), де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n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1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n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…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n</a:t>
            </a:r>
            <a:r>
              <a:rPr kumimoji="0" lang="uk-UA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7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  <a:sym typeface="Symbol" pitchFamily="18" charset="2"/>
              </a:rPr>
              <a:t> – імена вузлів, а мітки представлені поруч з відповідними вузлами.</a:t>
            </a:r>
          </a:p>
          <a:p>
            <a:pPr marL="0" marR="0" lvl="0" indent="1485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</a:t>
            </a:r>
          </a:p>
        </p:txBody>
      </p:sp>
      <p:grpSp>
        <p:nvGrpSpPr>
          <p:cNvPr id="28673" name="Group 1"/>
          <p:cNvGrpSpPr>
            <a:grpSpLocks noChangeAspect="1"/>
          </p:cNvGrpSpPr>
          <p:nvPr/>
        </p:nvGrpSpPr>
        <p:grpSpPr bwMode="auto">
          <a:xfrm>
            <a:off x="1714248" y="2643182"/>
            <a:ext cx="6277713" cy="3786973"/>
            <a:chOff x="2470" y="1034"/>
            <a:chExt cx="4320" cy="2606"/>
          </a:xfrm>
        </p:grpSpPr>
        <p:sp>
          <p:nvSpPr>
            <p:cNvPr id="2869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2470" y="1034"/>
              <a:ext cx="4320" cy="234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4402" y="1314"/>
              <a:ext cx="664" cy="5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301" y="1853"/>
              <a:ext cx="664" cy="58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3501" y="1853"/>
              <a:ext cx="663" cy="58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4041" y="2574"/>
              <a:ext cx="663" cy="5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2961" y="2574"/>
              <a:ext cx="663" cy="5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4761" y="2574"/>
              <a:ext cx="663" cy="5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841" y="2574"/>
              <a:ext cx="663" cy="58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r>
                <a:rPr kumimoji="0" lang="en-US" sz="3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7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86" name="AutoShape 14"/>
            <p:cNvSpPr>
              <a:spLocks noChangeShapeType="1"/>
            </p:cNvSpPr>
            <p:nvPr/>
          </p:nvSpPr>
          <p:spPr bwMode="auto">
            <a:xfrm flipH="1">
              <a:off x="3293" y="2353"/>
              <a:ext cx="305" cy="2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85" name="AutoShape 13"/>
            <p:cNvSpPr>
              <a:spLocks noChangeShapeType="1"/>
            </p:cNvSpPr>
            <p:nvPr/>
          </p:nvSpPr>
          <p:spPr bwMode="auto">
            <a:xfrm>
              <a:off x="5066" y="1606"/>
              <a:ext cx="567" cy="2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84" name="AutoShape 12"/>
            <p:cNvSpPr>
              <a:spLocks noChangeShapeType="1"/>
            </p:cNvSpPr>
            <p:nvPr/>
          </p:nvSpPr>
          <p:spPr bwMode="auto">
            <a:xfrm flipH="1">
              <a:off x="3833" y="1606"/>
              <a:ext cx="569" cy="24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83" name="AutoShape 11"/>
            <p:cNvSpPr>
              <a:spLocks noChangeShapeType="1"/>
            </p:cNvSpPr>
            <p:nvPr/>
          </p:nvSpPr>
          <p:spPr bwMode="auto">
            <a:xfrm>
              <a:off x="5868" y="2351"/>
              <a:ext cx="305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82" name="AutoShape 10"/>
            <p:cNvSpPr>
              <a:spLocks noChangeShapeType="1"/>
            </p:cNvSpPr>
            <p:nvPr/>
          </p:nvSpPr>
          <p:spPr bwMode="auto">
            <a:xfrm>
              <a:off x="4067" y="2353"/>
              <a:ext cx="306" cy="2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81" name="AutoShape 9"/>
            <p:cNvSpPr>
              <a:spLocks noChangeShapeType="1"/>
            </p:cNvSpPr>
            <p:nvPr/>
          </p:nvSpPr>
          <p:spPr bwMode="auto">
            <a:xfrm flipH="1">
              <a:off x="5093" y="2351"/>
              <a:ext cx="305" cy="22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3511" y="155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+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511" y="103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*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5431" y="1534"/>
              <a:ext cx="72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+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3158" y="305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6" name="Text Box 4"/>
            <p:cNvSpPr txBox="1">
              <a:spLocks noChangeArrowheads="1"/>
            </p:cNvSpPr>
            <p:nvPr/>
          </p:nvSpPr>
          <p:spPr bwMode="auto">
            <a:xfrm>
              <a:off x="4191" y="309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5" name="Text Box 3"/>
            <p:cNvSpPr txBox="1">
              <a:spLocks noChangeArrowheads="1"/>
            </p:cNvSpPr>
            <p:nvPr/>
          </p:nvSpPr>
          <p:spPr bwMode="auto">
            <a:xfrm>
              <a:off x="4879" y="3050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74" name="Text Box 2"/>
            <p:cNvSpPr txBox="1">
              <a:spLocks noChangeArrowheads="1"/>
            </p:cNvSpPr>
            <p:nvPr/>
          </p:nvSpPr>
          <p:spPr bwMode="auto">
            <a:xfrm>
              <a:off x="5911" y="3050"/>
              <a:ext cx="633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0" y="1943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§1. Кореневі дерева.</a:t>
            </a:r>
            <a:r>
              <a:rPr lang="uk-UA" dirty="0" smtClean="0"/>
              <a:t> </a:t>
            </a:r>
            <a:r>
              <a:rPr lang="uk-UA" b="1" i="1" dirty="0" smtClean="0"/>
              <a:t>Основні поняття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278608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i="1" dirty="0" smtClean="0"/>
              <a:t>Дерево</a:t>
            </a:r>
            <a:r>
              <a:rPr lang="uk-UA" dirty="0" smtClean="0"/>
              <a:t> – це сукупність елементів, що називаються вузлами (один з яких корінь), та відношень (</a:t>
            </a:r>
            <a:r>
              <a:rPr lang="uk-UA" dirty="0" err="1" smtClean="0"/>
              <a:t>„батьківських”</a:t>
            </a:r>
            <a:r>
              <a:rPr lang="uk-UA" dirty="0" smtClean="0"/>
              <a:t>), що утворюють ієрархічну структуру вузлів. Вузли можуть бути елементами будь-якого типу (літерами, рядками, числами). </a:t>
            </a:r>
          </a:p>
          <a:p>
            <a:pPr algn="just">
              <a:buNone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  <p:grpSp>
        <p:nvGrpSpPr>
          <p:cNvPr id="63" name="Группа 62"/>
          <p:cNvGrpSpPr/>
          <p:nvPr/>
        </p:nvGrpSpPr>
        <p:grpSpPr>
          <a:xfrm>
            <a:off x="1357290" y="3929066"/>
            <a:ext cx="2928958" cy="2500330"/>
            <a:chOff x="2786050" y="4071942"/>
            <a:chExt cx="2928958" cy="2500330"/>
          </a:xfrm>
        </p:grpSpPr>
        <p:sp>
          <p:nvSpPr>
            <p:cNvPr id="31" name="Овал 30"/>
            <p:cNvSpPr/>
            <p:nvPr/>
          </p:nvSpPr>
          <p:spPr>
            <a:xfrm>
              <a:off x="4000496" y="407194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3286116" y="478632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4786314" y="478632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786050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286116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857620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4500562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5286380" y="5500702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4786314" y="6143644"/>
              <a:ext cx="428628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1" name="Прямая соединительная линия 40"/>
            <p:cNvCxnSpPr>
              <a:stCxn id="31" idx="3"/>
              <a:endCxn id="32" idx="7"/>
            </p:cNvCxnSpPr>
            <p:nvPr/>
          </p:nvCxnSpPr>
          <p:spPr>
            <a:xfrm rot="5400000">
              <a:off x="3651973" y="4437799"/>
              <a:ext cx="411294" cy="4112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1" idx="5"/>
              <a:endCxn id="33" idx="1"/>
            </p:cNvCxnSpPr>
            <p:nvPr/>
          </p:nvCxnSpPr>
          <p:spPr>
            <a:xfrm rot="16200000" flipH="1">
              <a:off x="4402072" y="4402080"/>
              <a:ext cx="411294" cy="4827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2" idx="3"/>
              <a:endCxn id="34" idx="0"/>
            </p:cNvCxnSpPr>
            <p:nvPr/>
          </p:nvCxnSpPr>
          <p:spPr>
            <a:xfrm rot="5400000">
              <a:off x="3000365" y="5152179"/>
              <a:ext cx="348523" cy="3485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32" idx="4"/>
              <a:endCxn id="35" idx="0"/>
            </p:cNvCxnSpPr>
            <p:nvPr/>
          </p:nvCxnSpPr>
          <p:spPr>
            <a:xfrm rot="5400000">
              <a:off x="3357554" y="5357826"/>
              <a:ext cx="28575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32" idx="5"/>
              <a:endCxn id="36" idx="1"/>
            </p:cNvCxnSpPr>
            <p:nvPr/>
          </p:nvCxnSpPr>
          <p:spPr>
            <a:xfrm rot="16200000" flipH="1">
              <a:off x="3580535" y="5223617"/>
              <a:ext cx="411294" cy="2684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>
              <a:stCxn id="33" idx="3"/>
              <a:endCxn id="37" idx="0"/>
            </p:cNvCxnSpPr>
            <p:nvPr/>
          </p:nvCxnSpPr>
          <p:spPr>
            <a:xfrm rot="5400000">
              <a:off x="4607720" y="5259336"/>
              <a:ext cx="348523" cy="134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33" idx="5"/>
              <a:endCxn id="38" idx="1"/>
            </p:cNvCxnSpPr>
            <p:nvPr/>
          </p:nvCxnSpPr>
          <p:spPr>
            <a:xfrm rot="16200000" flipH="1">
              <a:off x="5045014" y="5259336"/>
              <a:ext cx="411294" cy="1969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37" idx="5"/>
              <a:endCxn id="39" idx="0"/>
            </p:cNvCxnSpPr>
            <p:nvPr/>
          </p:nvCxnSpPr>
          <p:spPr>
            <a:xfrm rot="16200000" flipH="1">
              <a:off x="4794981" y="5937996"/>
              <a:ext cx="277085" cy="1342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Прямоугольник 63"/>
          <p:cNvSpPr/>
          <p:nvPr/>
        </p:nvSpPr>
        <p:spPr>
          <a:xfrm>
            <a:off x="4572000" y="3500438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000" dirty="0" err="1"/>
              <a:t>Піддерево</a:t>
            </a:r>
            <a:r>
              <a:rPr lang="uk-UA" sz="3000" dirty="0"/>
              <a:t>, корінь якого знаходиться в лівому (правому) нащадку вершини, називається </a:t>
            </a:r>
            <a:r>
              <a:rPr lang="uk-UA" sz="3000" b="1" i="1" dirty="0"/>
              <a:t>лівим</a:t>
            </a:r>
            <a:r>
              <a:rPr lang="uk-UA" sz="3000" b="1" dirty="0"/>
              <a:t> (</a:t>
            </a:r>
            <a:r>
              <a:rPr lang="uk-UA" sz="3000" b="1" i="1" dirty="0"/>
              <a:t>правим</a:t>
            </a:r>
            <a:r>
              <a:rPr lang="uk-UA" sz="3000" b="1" dirty="0"/>
              <a:t>) </a:t>
            </a:r>
            <a:r>
              <a:rPr lang="uk-UA" sz="3000" b="1" i="1" dirty="0" err="1"/>
              <a:t>піддеревом</a:t>
            </a:r>
            <a:r>
              <a:rPr lang="uk-UA" sz="3000" b="1" dirty="0"/>
              <a:t> </a:t>
            </a:r>
            <a:r>
              <a:rPr lang="uk-UA" sz="3000" b="1" dirty="0" smtClean="0"/>
              <a:t> </a:t>
            </a:r>
            <a:r>
              <a:rPr lang="uk-UA" sz="3000" dirty="0" smtClean="0"/>
              <a:t>цієї </a:t>
            </a:r>
            <a:r>
              <a:rPr lang="uk-UA" sz="3000" dirty="0"/>
              <a:t>вершини.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0"/>
            <a:ext cx="8286776" cy="6858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При прямому впорядкуванні міток отримуємо </a:t>
            </a:r>
            <a:r>
              <a:rPr lang="uk-UA" b="1" i="1" dirty="0" err="1" smtClean="0"/>
              <a:t>префіксну</a:t>
            </a:r>
            <a:r>
              <a:rPr lang="uk-UA" dirty="0" smtClean="0"/>
              <a:t> форму виразів, де оператор </a:t>
            </a:r>
            <a:r>
              <a:rPr lang="ru-RU" dirty="0" err="1" smtClean="0"/>
              <a:t>передує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левому </a:t>
            </a:r>
            <a:r>
              <a:rPr lang="uk-UA" dirty="0" smtClean="0"/>
              <a:t>і правому </a:t>
            </a:r>
            <a:r>
              <a:rPr lang="uk-UA" dirty="0" err="1" smtClean="0"/>
              <a:t>операндам</a:t>
            </a:r>
            <a:r>
              <a:rPr lang="uk-UA" dirty="0" smtClean="0"/>
              <a:t>. </a:t>
            </a:r>
            <a:r>
              <a:rPr lang="uk-UA" dirty="0" err="1" smtClean="0"/>
              <a:t>Префіксний</a:t>
            </a:r>
            <a:r>
              <a:rPr lang="uk-UA" dirty="0" smtClean="0"/>
              <a:t> вираз: *+а</a:t>
            </a:r>
            <a:r>
              <a:rPr lang="en-US" dirty="0" smtClean="0"/>
              <a:t>b</a:t>
            </a:r>
            <a:r>
              <a:rPr lang="uk-UA" dirty="0" err="1" smtClean="0"/>
              <a:t>+ас</a:t>
            </a:r>
            <a:r>
              <a:rPr lang="uk-UA" dirty="0" smtClean="0"/>
              <a:t>.</a:t>
            </a:r>
          </a:p>
          <a:p>
            <a:pPr algn="just"/>
            <a:r>
              <a:rPr lang="uk-UA" dirty="0" smtClean="0"/>
              <a:t>	</a:t>
            </a:r>
            <a:r>
              <a:rPr lang="uk-UA" dirty="0" err="1" smtClean="0"/>
              <a:t>Зворотнє</a:t>
            </a:r>
            <a:r>
              <a:rPr lang="uk-UA" dirty="0" smtClean="0"/>
              <a:t> впорядкування міток дерева виразів дає </a:t>
            </a:r>
            <a:r>
              <a:rPr lang="uk-UA" b="1" i="1" dirty="0" err="1" smtClean="0"/>
              <a:t>постфіксне</a:t>
            </a:r>
            <a:r>
              <a:rPr lang="uk-UA" dirty="0" smtClean="0"/>
              <a:t> (або польське) представлення виразів, при якому оператор іде після лівого і правого </a:t>
            </a:r>
            <a:r>
              <a:rPr lang="uk-UA" dirty="0" err="1" smtClean="0"/>
              <a:t>операндів</a:t>
            </a:r>
            <a:r>
              <a:rPr lang="uk-UA" dirty="0" smtClean="0"/>
              <a:t>. </a:t>
            </a:r>
            <a:r>
              <a:rPr lang="uk-UA" dirty="0" err="1" smtClean="0"/>
              <a:t>Постфіксна</a:t>
            </a:r>
            <a:r>
              <a:rPr lang="uk-UA" dirty="0" smtClean="0"/>
              <a:t> форма: а</a:t>
            </a:r>
            <a:r>
              <a:rPr lang="en-US" dirty="0" smtClean="0"/>
              <a:t>b</a:t>
            </a:r>
            <a:r>
              <a:rPr lang="uk-UA" dirty="0" err="1" smtClean="0"/>
              <a:t>+ас+</a:t>
            </a:r>
            <a:r>
              <a:rPr lang="uk-UA" dirty="0" smtClean="0"/>
              <a:t>*.</a:t>
            </a:r>
          </a:p>
          <a:p>
            <a:pPr algn="just"/>
            <a:r>
              <a:rPr lang="uk-UA" dirty="0" smtClean="0"/>
              <a:t>	При симетричному обході дерев виразів отримаємо так звану </a:t>
            </a:r>
            <a:r>
              <a:rPr lang="uk-UA" b="1" i="1" dirty="0" err="1" smtClean="0"/>
              <a:t>інфіксну</a:t>
            </a:r>
            <a:r>
              <a:rPr lang="uk-UA" dirty="0" smtClean="0"/>
              <a:t> форму виразу, яка співпадає зі звичайною стандартною формою запису виразу, але не використовує дужок. </a:t>
            </a:r>
          </a:p>
          <a:p>
            <a:pPr algn="just">
              <a:buNone/>
            </a:pPr>
            <a:r>
              <a:rPr lang="uk-UA" dirty="0" smtClean="0"/>
              <a:t>	</a:t>
            </a:r>
            <a:r>
              <a:rPr lang="uk-UA" dirty="0" err="1" smtClean="0"/>
              <a:t>Інфіксний</a:t>
            </a:r>
            <a:r>
              <a:rPr lang="uk-UA" dirty="0" smtClean="0"/>
              <a:t> вираз: а+</a:t>
            </a:r>
            <a:r>
              <a:rPr lang="en-US" dirty="0" smtClean="0"/>
              <a:t>b</a:t>
            </a:r>
            <a:r>
              <a:rPr lang="uk-UA" dirty="0" smtClean="0"/>
              <a:t>*</a:t>
            </a:r>
            <a:r>
              <a:rPr lang="uk-UA" dirty="0" err="1" smtClean="0"/>
              <a:t>а+с</a:t>
            </a:r>
            <a:r>
              <a:rPr lang="uk-UA" dirty="0" smtClean="0"/>
              <a:t>.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0"/>
            <a:ext cx="8290778" cy="6858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Висота вузла</a:t>
            </a:r>
            <a:r>
              <a:rPr lang="uk-UA" b="1" dirty="0" smtClean="0"/>
              <a:t> </a:t>
            </a:r>
            <a:r>
              <a:rPr lang="uk-UA" dirty="0" smtClean="0"/>
              <a:t>дерева - це довжина самого довгого шляху з цього вузла до будь-якого листа.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Висота дерева</a:t>
            </a:r>
            <a:r>
              <a:rPr lang="uk-UA" b="1" dirty="0" smtClean="0"/>
              <a:t> </a:t>
            </a:r>
            <a:r>
              <a:rPr lang="uk-UA" dirty="0" smtClean="0"/>
              <a:t>співпадає з висотою кореня.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Глибина вузла</a:t>
            </a:r>
            <a:r>
              <a:rPr lang="uk-UA" b="1" dirty="0" smtClean="0"/>
              <a:t> </a:t>
            </a:r>
            <a:r>
              <a:rPr lang="uk-UA" dirty="0" smtClean="0"/>
              <a:t>– це довжина шляху від кореня до цього вузла.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Степінь вузла</a:t>
            </a:r>
            <a:r>
              <a:rPr lang="uk-UA" b="1" dirty="0" smtClean="0"/>
              <a:t> </a:t>
            </a:r>
            <a:r>
              <a:rPr lang="uk-UA" dirty="0" smtClean="0"/>
              <a:t>– це кількість дуг, що з нього виходить.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Степінь дерева</a:t>
            </a:r>
            <a:r>
              <a:rPr lang="uk-UA" b="1" dirty="0" smtClean="0"/>
              <a:t> </a:t>
            </a:r>
            <a:r>
              <a:rPr lang="uk-UA" dirty="0" smtClean="0"/>
              <a:t>дорівнює максимальному степеню вузла, що входить у дерево. </a:t>
            </a:r>
          </a:p>
          <a:p>
            <a:pPr algn="just">
              <a:buNone/>
            </a:pPr>
            <a:r>
              <a:rPr lang="uk-UA" i="1" dirty="0" smtClean="0"/>
              <a:t>	</a:t>
            </a:r>
            <a:r>
              <a:rPr lang="uk-UA" b="1" i="1" dirty="0" smtClean="0"/>
              <a:t>Листя</a:t>
            </a:r>
            <a:r>
              <a:rPr lang="uk-UA" dirty="0" smtClean="0"/>
              <a:t> в дереві - це вузли, що мають степінь нуль.</a:t>
            </a:r>
          </a:p>
          <a:p>
            <a:pPr algn="just">
              <a:buNone/>
            </a:pPr>
            <a:r>
              <a:rPr lang="uk-UA" dirty="0" smtClean="0"/>
              <a:t> 	</a:t>
            </a:r>
            <a:r>
              <a:rPr lang="uk-UA" b="1" dirty="0" smtClean="0"/>
              <a:t>Бінарне дерево </a:t>
            </a:r>
            <a:r>
              <a:rPr lang="uk-UA" dirty="0" smtClean="0"/>
              <a:t>– це дерево степінь якого дорівнює два .</a:t>
            </a:r>
          </a:p>
          <a:p>
            <a:pPr algn="just">
              <a:buNone/>
            </a:pPr>
            <a:r>
              <a:rPr lang="uk-UA" dirty="0" smtClean="0"/>
              <a:t>	Дерева, степінь яких більше двох, називаються  </a:t>
            </a:r>
            <a:r>
              <a:rPr lang="uk-UA" b="1" dirty="0" smtClean="0"/>
              <a:t>розгалуженими</a:t>
            </a:r>
            <a:r>
              <a:rPr lang="uk-UA" dirty="0" smtClean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1695448"/>
          </a:xfrm>
        </p:spPr>
        <p:txBody>
          <a:bodyPr/>
          <a:lstStyle/>
          <a:p>
            <a:pPr algn="just">
              <a:buNone/>
            </a:pPr>
            <a:r>
              <a:rPr lang="uk-UA" b="1" i="1" dirty="0" smtClean="0"/>
              <a:t>Повне бінарне</a:t>
            </a:r>
            <a:r>
              <a:rPr lang="uk-UA" b="1" dirty="0" smtClean="0"/>
              <a:t> </a:t>
            </a:r>
            <a:r>
              <a:rPr lang="uk-UA" dirty="0" smtClean="0"/>
              <a:t>дерево - це дерево для якого на всіх рівнях менше чим </a:t>
            </a:r>
            <a:r>
              <a:rPr lang="uk-UA" i="1" dirty="0" smtClean="0"/>
              <a:t>n</a:t>
            </a:r>
            <a:r>
              <a:rPr lang="uk-UA" dirty="0" smtClean="0"/>
              <a:t> вузли мають степінь 2, а на рівні </a:t>
            </a:r>
            <a:r>
              <a:rPr lang="uk-UA" i="1" dirty="0" smtClean="0"/>
              <a:t>n</a:t>
            </a:r>
            <a:r>
              <a:rPr lang="uk-UA" dirty="0" smtClean="0"/>
              <a:t> – степінь 0.</a:t>
            </a:r>
            <a:endParaRPr lang="uk-UA" dirty="0"/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6387" name="Group 3"/>
          <p:cNvGrpSpPr>
            <a:grpSpLocks noChangeAspect="1"/>
          </p:cNvGrpSpPr>
          <p:nvPr/>
        </p:nvGrpSpPr>
        <p:grpSpPr bwMode="auto">
          <a:xfrm>
            <a:off x="1500166" y="1571612"/>
            <a:ext cx="2922463" cy="3214710"/>
            <a:chOff x="2780" y="1494"/>
            <a:chExt cx="1800" cy="1980"/>
          </a:xfrm>
        </p:grpSpPr>
        <p:sp>
          <p:nvSpPr>
            <p:cNvPr id="16407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780" y="1494"/>
              <a:ext cx="180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6" name="Line 22"/>
            <p:cNvSpPr>
              <a:spLocks noChangeShapeType="1"/>
            </p:cNvSpPr>
            <p:nvPr/>
          </p:nvSpPr>
          <p:spPr bwMode="auto">
            <a:xfrm>
              <a:off x="3757" y="2097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3231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4" name="Line 20"/>
            <p:cNvSpPr>
              <a:spLocks noChangeShapeType="1"/>
            </p:cNvSpPr>
            <p:nvPr/>
          </p:nvSpPr>
          <p:spPr bwMode="auto">
            <a:xfrm flipH="1">
              <a:off x="3058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3" name="Line 19"/>
            <p:cNvSpPr>
              <a:spLocks noChangeShapeType="1"/>
            </p:cNvSpPr>
            <p:nvPr/>
          </p:nvSpPr>
          <p:spPr bwMode="auto">
            <a:xfrm flipH="1">
              <a:off x="3217" y="28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2" name="Line 18"/>
            <p:cNvSpPr>
              <a:spLocks noChangeShapeType="1"/>
            </p:cNvSpPr>
            <p:nvPr/>
          </p:nvSpPr>
          <p:spPr bwMode="auto">
            <a:xfrm>
              <a:off x="3402" y="2829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1" name="Line 17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00" name="Line 16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8" name="Line 14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7" name="Oval 13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4" name="Oval 10"/>
            <p:cNvSpPr>
              <a:spLocks noChangeArrowheads="1"/>
            </p:cNvSpPr>
            <p:nvPr/>
          </p:nvSpPr>
          <p:spPr bwMode="auto">
            <a:xfrm>
              <a:off x="3140" y="311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2" name="Oval 8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3500" y="311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2960" y="275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3320" y="275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388" name="Oval 4"/>
            <p:cNvSpPr>
              <a:spLocks noChangeArrowheads="1"/>
            </p:cNvSpPr>
            <p:nvPr/>
          </p:nvSpPr>
          <p:spPr bwMode="auto">
            <a:xfrm>
              <a:off x="3860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715008" y="4572008"/>
            <a:ext cx="2428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/>
              <a:t>б) повне бінарне дерево </a:t>
            </a:r>
            <a:endParaRPr lang="uk-UA" sz="3200" dirty="0"/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6409" name="Group 25"/>
          <p:cNvGrpSpPr>
            <a:grpSpLocks noChangeAspect="1"/>
          </p:cNvGrpSpPr>
          <p:nvPr/>
        </p:nvGrpSpPr>
        <p:grpSpPr bwMode="auto">
          <a:xfrm>
            <a:off x="3428992" y="1643050"/>
            <a:ext cx="4953035" cy="2786082"/>
            <a:chOff x="1520" y="1314"/>
            <a:chExt cx="2880" cy="1620"/>
          </a:xfrm>
        </p:grpSpPr>
        <p:sp>
          <p:nvSpPr>
            <p:cNvPr id="16423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520" y="1314"/>
              <a:ext cx="2880" cy="16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22" name="Line 38"/>
            <p:cNvSpPr>
              <a:spLocks noChangeShapeType="1"/>
            </p:cNvSpPr>
            <p:nvPr/>
          </p:nvSpPr>
          <p:spPr bwMode="auto">
            <a:xfrm flipH="1">
              <a:off x="3564" y="2142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21" name="Line 37"/>
            <p:cNvSpPr>
              <a:spLocks noChangeShapeType="1"/>
            </p:cNvSpPr>
            <p:nvPr/>
          </p:nvSpPr>
          <p:spPr bwMode="auto">
            <a:xfrm>
              <a:off x="3798" y="2124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20" name="Line 36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9" name="Line 35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8" name="Line 34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7" name="Line 33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6" name="Oval 32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5" name="Oval 31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4" name="Oval 30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3" name="Oval 29"/>
            <p:cNvSpPr>
              <a:spLocks noChangeArrowheads="1"/>
            </p:cNvSpPr>
            <p:nvPr/>
          </p:nvSpPr>
          <p:spPr bwMode="auto">
            <a:xfrm>
              <a:off x="3501" y="239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2" name="Oval 28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1" name="Oval 27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6410" name="Oval 26"/>
            <p:cNvSpPr>
              <a:spLocks noChangeArrowheads="1"/>
            </p:cNvSpPr>
            <p:nvPr/>
          </p:nvSpPr>
          <p:spPr bwMode="auto">
            <a:xfrm>
              <a:off x="386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1795442" y="4867284"/>
            <a:ext cx="24288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/>
              <a:t>а) </a:t>
            </a:r>
            <a:r>
              <a:rPr lang="uk-UA" sz="3200" dirty="0" smtClean="0"/>
              <a:t>неповне бінарне дерево 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25717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Строго бінарне</a:t>
            </a:r>
            <a:r>
              <a:rPr lang="uk-UA" b="1" dirty="0" smtClean="0"/>
              <a:t> </a:t>
            </a:r>
            <a:r>
              <a:rPr lang="uk-UA" dirty="0" smtClean="0"/>
              <a:t>дерево складається тільки з вузлів, що мають степінь 2 або 0.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b="1" i="1" dirty="0" err="1" smtClean="0"/>
              <a:t>Нестрого</a:t>
            </a:r>
            <a:r>
              <a:rPr lang="uk-UA" b="1" i="1" dirty="0" smtClean="0"/>
              <a:t> бінарне</a:t>
            </a:r>
            <a:r>
              <a:rPr lang="uk-UA" b="1" dirty="0" smtClean="0"/>
              <a:t> </a:t>
            </a:r>
            <a:r>
              <a:rPr lang="uk-UA" dirty="0" smtClean="0"/>
              <a:t>дерево містить вузли зі степенем 1.</a:t>
            </a:r>
            <a:endParaRPr lang="uk-UA" dirty="0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8433" name="Group 1"/>
          <p:cNvGrpSpPr>
            <a:grpSpLocks noChangeAspect="1"/>
          </p:cNvGrpSpPr>
          <p:nvPr/>
        </p:nvGrpSpPr>
        <p:grpSpPr bwMode="auto">
          <a:xfrm>
            <a:off x="1357290" y="2143116"/>
            <a:ext cx="3883629" cy="3286148"/>
            <a:chOff x="2780" y="1494"/>
            <a:chExt cx="2340" cy="1980"/>
          </a:xfrm>
        </p:grpSpPr>
        <p:sp>
          <p:nvSpPr>
            <p:cNvPr id="18455" name="AutoShape 23"/>
            <p:cNvSpPr>
              <a:spLocks noChangeAspect="1" noChangeArrowheads="1" noTextEdit="1"/>
            </p:cNvSpPr>
            <p:nvPr/>
          </p:nvSpPr>
          <p:spPr bwMode="auto">
            <a:xfrm>
              <a:off x="2780" y="1494"/>
              <a:ext cx="234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 flipH="1">
              <a:off x="3570" y="2144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3790" y="2123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2" name="Line 20"/>
            <p:cNvSpPr>
              <a:spLocks noChangeShapeType="1"/>
            </p:cNvSpPr>
            <p:nvPr/>
          </p:nvSpPr>
          <p:spPr bwMode="auto">
            <a:xfrm>
              <a:off x="3231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 flipH="1">
              <a:off x="3058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0" name="Line 18"/>
            <p:cNvSpPr>
              <a:spLocks noChangeShapeType="1"/>
            </p:cNvSpPr>
            <p:nvPr/>
          </p:nvSpPr>
          <p:spPr bwMode="auto">
            <a:xfrm flipH="1">
              <a:off x="3217" y="28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>
              <a:off x="3402" y="2829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8" name="Line 16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3140" y="311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3500" y="311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2960" y="275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3320" y="275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>
              <a:off x="3860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34" name="Oval 2"/>
            <p:cNvSpPr>
              <a:spLocks noChangeArrowheads="1"/>
            </p:cNvSpPr>
            <p:nvPr/>
          </p:nvSpPr>
          <p:spPr bwMode="auto">
            <a:xfrm>
              <a:off x="3500" y="239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1214414" y="5286388"/>
            <a:ext cx="30748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/>
              <a:t>а) </a:t>
            </a:r>
            <a:r>
              <a:rPr lang="uk-UA" sz="3200" dirty="0" smtClean="0"/>
              <a:t>строго</a:t>
            </a:r>
          </a:p>
          <a:p>
            <a:pPr algn="ctr"/>
            <a:r>
              <a:rPr lang="uk-UA" sz="3200" dirty="0" smtClean="0"/>
              <a:t> бінарне дерево </a:t>
            </a:r>
            <a:endParaRPr lang="uk-UA" sz="3200" dirty="0"/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18457" name="Group 25"/>
          <p:cNvGrpSpPr>
            <a:grpSpLocks noChangeAspect="1"/>
          </p:cNvGrpSpPr>
          <p:nvPr/>
        </p:nvGrpSpPr>
        <p:grpSpPr bwMode="auto">
          <a:xfrm>
            <a:off x="4071934" y="1500174"/>
            <a:ext cx="3929090" cy="3720882"/>
            <a:chOff x="1742" y="1081"/>
            <a:chExt cx="2340" cy="2216"/>
          </a:xfrm>
        </p:grpSpPr>
        <p:sp>
          <p:nvSpPr>
            <p:cNvPr id="18475" name="AutoShape 43"/>
            <p:cNvSpPr>
              <a:spLocks noChangeAspect="1" noChangeArrowheads="1" noTextEdit="1"/>
            </p:cNvSpPr>
            <p:nvPr/>
          </p:nvSpPr>
          <p:spPr bwMode="auto">
            <a:xfrm>
              <a:off x="1742" y="1081"/>
              <a:ext cx="2340" cy="198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74" name="Line 42"/>
            <p:cNvSpPr>
              <a:spLocks noChangeShapeType="1"/>
            </p:cNvSpPr>
            <p:nvPr/>
          </p:nvSpPr>
          <p:spPr bwMode="auto">
            <a:xfrm>
              <a:off x="3790" y="2123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73" name="Line 41"/>
            <p:cNvSpPr>
              <a:spLocks noChangeShapeType="1"/>
            </p:cNvSpPr>
            <p:nvPr/>
          </p:nvSpPr>
          <p:spPr bwMode="auto">
            <a:xfrm>
              <a:off x="3231" y="24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72" name="Line 40"/>
            <p:cNvSpPr>
              <a:spLocks noChangeShapeType="1"/>
            </p:cNvSpPr>
            <p:nvPr/>
          </p:nvSpPr>
          <p:spPr bwMode="auto">
            <a:xfrm flipH="1">
              <a:off x="3217" y="2836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71" name="Line 39"/>
            <p:cNvSpPr>
              <a:spLocks noChangeShapeType="1"/>
            </p:cNvSpPr>
            <p:nvPr/>
          </p:nvSpPr>
          <p:spPr bwMode="auto">
            <a:xfrm>
              <a:off x="3402" y="2829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70" name="Line 38"/>
            <p:cNvSpPr>
              <a:spLocks noChangeShapeType="1"/>
            </p:cNvSpPr>
            <p:nvPr/>
          </p:nvSpPr>
          <p:spPr bwMode="auto">
            <a:xfrm>
              <a:off x="3021" y="2103"/>
              <a:ext cx="260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 flipH="1">
              <a:off x="2835" y="2151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3405" y="1758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 flipV="1">
              <a:off x="3049" y="1766"/>
              <a:ext cx="361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6" name="Oval 34"/>
            <p:cNvSpPr>
              <a:spLocks noChangeArrowheads="1"/>
            </p:cNvSpPr>
            <p:nvPr/>
          </p:nvSpPr>
          <p:spPr bwMode="auto">
            <a:xfrm>
              <a:off x="3322" y="167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5" name="Oval 33"/>
            <p:cNvSpPr>
              <a:spLocks noChangeArrowheads="1"/>
            </p:cNvSpPr>
            <p:nvPr/>
          </p:nvSpPr>
          <p:spPr bwMode="auto">
            <a:xfrm>
              <a:off x="2961" y="2034"/>
              <a:ext cx="178" cy="1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4" name="Oval 32"/>
            <p:cNvSpPr>
              <a:spLocks noChangeArrowheads="1"/>
            </p:cNvSpPr>
            <p:nvPr/>
          </p:nvSpPr>
          <p:spPr bwMode="auto">
            <a:xfrm>
              <a:off x="3681" y="2034"/>
              <a:ext cx="177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3" name="Oval 31"/>
            <p:cNvSpPr>
              <a:spLocks noChangeArrowheads="1"/>
            </p:cNvSpPr>
            <p:nvPr/>
          </p:nvSpPr>
          <p:spPr bwMode="auto">
            <a:xfrm>
              <a:off x="3140" y="3114"/>
              <a:ext cx="175" cy="1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2" name="Oval 30"/>
            <p:cNvSpPr>
              <a:spLocks noChangeArrowheads="1"/>
            </p:cNvSpPr>
            <p:nvPr/>
          </p:nvSpPr>
          <p:spPr bwMode="auto">
            <a:xfrm>
              <a:off x="2780" y="2394"/>
              <a:ext cx="176" cy="1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1" name="Oval 29"/>
            <p:cNvSpPr>
              <a:spLocks noChangeArrowheads="1"/>
            </p:cNvSpPr>
            <p:nvPr/>
          </p:nvSpPr>
          <p:spPr bwMode="auto">
            <a:xfrm>
              <a:off x="3141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60" name="Oval 28"/>
            <p:cNvSpPr>
              <a:spLocks noChangeArrowheads="1"/>
            </p:cNvSpPr>
            <p:nvPr/>
          </p:nvSpPr>
          <p:spPr bwMode="auto">
            <a:xfrm>
              <a:off x="3500" y="311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9" name="Oval 27"/>
            <p:cNvSpPr>
              <a:spLocks noChangeArrowheads="1"/>
            </p:cNvSpPr>
            <p:nvPr/>
          </p:nvSpPr>
          <p:spPr bwMode="auto">
            <a:xfrm>
              <a:off x="3320" y="275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  <p:sp>
          <p:nvSpPr>
            <p:cNvPr id="18458" name="Oval 26"/>
            <p:cNvSpPr>
              <a:spLocks noChangeArrowheads="1"/>
            </p:cNvSpPr>
            <p:nvPr/>
          </p:nvSpPr>
          <p:spPr bwMode="auto">
            <a:xfrm>
              <a:off x="3860" y="2394"/>
              <a:ext cx="176" cy="1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/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5715008" y="5286388"/>
            <a:ext cx="30748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 smtClean="0"/>
              <a:t>б) </a:t>
            </a:r>
            <a:r>
              <a:rPr lang="uk-UA" sz="3200" dirty="0" err="1" smtClean="0"/>
              <a:t>нестрого</a:t>
            </a:r>
            <a:endParaRPr lang="uk-UA" sz="3200" dirty="0" smtClean="0"/>
          </a:p>
          <a:p>
            <a:pPr algn="ctr"/>
            <a:r>
              <a:rPr lang="uk-UA" sz="3200" dirty="0" smtClean="0"/>
              <a:t> бінарне дерево 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-142900"/>
            <a:ext cx="7498080" cy="1143000"/>
          </a:xfrm>
        </p:spPr>
        <p:txBody>
          <a:bodyPr>
            <a:normAutofit/>
          </a:bodyPr>
          <a:lstStyle/>
          <a:p>
            <a:r>
              <a:rPr lang="uk-UA" b="1" i="1" dirty="0" smtClean="0"/>
              <a:t>§2. Бінарні дерева пошуку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857232"/>
            <a:ext cx="8143900" cy="578647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Бінарне дерево пошуку (</a:t>
            </a:r>
            <a:r>
              <a:rPr lang="en-US" dirty="0" smtClean="0"/>
              <a:t>binary search tree – BST) </a:t>
            </a:r>
            <a:r>
              <a:rPr lang="uk-UA" dirty="0" smtClean="0"/>
              <a:t>– це бінарне дерево в якому:</a:t>
            </a:r>
          </a:p>
          <a:p>
            <a:pPr>
              <a:buClrTx/>
            </a:pPr>
            <a:r>
              <a:rPr lang="uk-UA" dirty="0" smtClean="0"/>
              <a:t>Кожен вузол має не більше двох нащадків;</a:t>
            </a:r>
          </a:p>
          <a:p>
            <a:pPr>
              <a:buClrTx/>
            </a:pPr>
            <a:r>
              <a:rPr lang="uk-UA" dirty="0" smtClean="0"/>
              <a:t>Кожен вузол має ключ (</a:t>
            </a:r>
            <a:r>
              <a:rPr lang="en-US" dirty="0" smtClean="0"/>
              <a:t>key</a:t>
            </a:r>
            <a:r>
              <a:rPr lang="uk-UA" dirty="0" smtClean="0"/>
              <a:t>) і значення</a:t>
            </a:r>
            <a:r>
              <a:rPr lang="en-US" dirty="0" smtClean="0"/>
              <a:t> (value)</a:t>
            </a:r>
            <a:r>
              <a:rPr lang="uk-UA" dirty="0" smtClean="0"/>
              <a:t>;</a:t>
            </a:r>
            <a:endParaRPr lang="en-US" dirty="0" smtClean="0"/>
          </a:p>
          <a:p>
            <a:pPr>
              <a:buClrTx/>
            </a:pPr>
            <a:r>
              <a:rPr lang="uk-UA" dirty="0" smtClean="0"/>
              <a:t>Ключі всіх вузлів лівого </a:t>
            </a:r>
            <a:r>
              <a:rPr lang="uk-UA" dirty="0" err="1" smtClean="0"/>
              <a:t>піддерева</a:t>
            </a:r>
            <a:r>
              <a:rPr lang="uk-UA" dirty="0" smtClean="0"/>
              <a:t> менші значення ключа батьківського вузла;</a:t>
            </a:r>
          </a:p>
          <a:p>
            <a:pPr>
              <a:buClrTx/>
            </a:pPr>
            <a:r>
              <a:rPr lang="uk-UA" dirty="0" smtClean="0"/>
              <a:t>Ключі всіх вузлів </a:t>
            </a:r>
            <a:r>
              <a:rPr lang="uk-UA" dirty="0"/>
              <a:t>п</a:t>
            </a:r>
            <a:r>
              <a:rPr lang="uk-UA" dirty="0" smtClean="0"/>
              <a:t>равого </a:t>
            </a:r>
            <a:r>
              <a:rPr lang="uk-UA" dirty="0" err="1" smtClean="0"/>
              <a:t>піддерева</a:t>
            </a:r>
            <a:r>
              <a:rPr lang="uk-UA" dirty="0" smtClean="0"/>
              <a:t> більші значення ключа батьківського вузла.</a:t>
            </a:r>
          </a:p>
          <a:p>
            <a:pPr>
              <a:buClrTx/>
              <a:buNone/>
            </a:pPr>
            <a:endParaRPr lang="uk-UA" i="1" dirty="0" smtClean="0"/>
          </a:p>
          <a:p>
            <a:pPr>
              <a:buClrTx/>
              <a:buNone/>
            </a:pPr>
            <a:r>
              <a:rPr lang="uk-UA" i="1" dirty="0" smtClean="0"/>
              <a:t>Використовуються для реалізації словників та множин.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r>
              <a:rPr lang="uk-UA" dirty="0" smtClean="0"/>
              <a:t>Алгоритм вставки елемента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498080" cy="4800600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Починаємо з кореня.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об’єкта в вершині, переходимо до лівого сина.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об’єкта в вершині, переходимо до правого сина.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Повторюємо кроки 2 і 3, доки не досягнемо вершини, яка не визначена.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досягнута вершина не визначена, то визначаємо вершину і вставляємо елемент.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498080" cy="1428736"/>
          </a:xfrm>
        </p:spPr>
        <p:txBody>
          <a:bodyPr/>
          <a:lstStyle/>
          <a:p>
            <a:pPr>
              <a:buNone/>
            </a:pPr>
            <a:r>
              <a:rPr lang="uk-UA" i="1" dirty="0" smtClean="0"/>
              <a:t>Приклад</a:t>
            </a:r>
            <a:r>
              <a:rPr lang="uk-UA" dirty="0" smtClean="0"/>
              <a:t>. Побудувати дерево пошуку: </a:t>
            </a:r>
          </a:p>
          <a:p>
            <a:pPr>
              <a:buNone/>
            </a:pPr>
            <a:r>
              <a:rPr lang="uk-UA" dirty="0" smtClean="0"/>
              <a:t>54, 37, 63, 21, 46, 73, 59, 12, 40, 60.</a:t>
            </a:r>
            <a:endParaRPr lang="uk-UA" dirty="0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3" name="Группа 62"/>
          <p:cNvGrpSpPr/>
          <p:nvPr/>
        </p:nvGrpSpPr>
        <p:grpSpPr>
          <a:xfrm>
            <a:off x="1500166" y="2143116"/>
            <a:ext cx="6715172" cy="3714776"/>
            <a:chOff x="785786" y="1428736"/>
            <a:chExt cx="6715172" cy="3714776"/>
          </a:xfrm>
        </p:grpSpPr>
        <p:sp>
          <p:nvSpPr>
            <p:cNvPr id="34" name="Овал 33"/>
            <p:cNvSpPr/>
            <p:nvPr/>
          </p:nvSpPr>
          <p:spPr>
            <a:xfrm>
              <a:off x="3857620" y="1428736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54</a:t>
              </a:r>
              <a:endParaRPr lang="uk-UA" sz="2800" dirty="0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357422" y="2285992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37</a:t>
              </a:r>
              <a:endParaRPr lang="uk-UA" sz="2800" dirty="0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5572132" y="2285992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63</a:t>
              </a:r>
              <a:endParaRPr lang="uk-UA" sz="2800" dirty="0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428728" y="3214686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21</a:t>
              </a:r>
              <a:endParaRPr lang="uk-UA" sz="2800" dirty="0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071802" y="3214686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46</a:t>
              </a:r>
              <a:endParaRPr lang="uk-UA" sz="2800" dirty="0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6715140" y="3286124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73</a:t>
              </a:r>
              <a:endParaRPr lang="uk-UA" sz="2800" dirty="0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786314" y="3286124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59</a:t>
              </a:r>
              <a:endParaRPr lang="uk-UA" sz="2800" dirty="0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785786" y="4429132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12</a:t>
              </a:r>
              <a:endParaRPr lang="uk-UA" sz="2800" dirty="0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428860" y="4429132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40</a:t>
              </a:r>
              <a:endParaRPr lang="uk-UA" sz="2800" dirty="0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5572132" y="4357694"/>
              <a:ext cx="785818" cy="714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800" dirty="0" smtClean="0"/>
                <a:t>60</a:t>
              </a:r>
              <a:endParaRPr lang="uk-UA" sz="2800" dirty="0"/>
            </a:p>
          </p:txBody>
        </p:sp>
        <p:cxnSp>
          <p:nvCxnSpPr>
            <p:cNvPr id="45" name="Прямая соединительная линия 44"/>
            <p:cNvCxnSpPr>
              <a:stCxn id="34" idx="3"/>
              <a:endCxn id="35" idx="7"/>
            </p:cNvCxnSpPr>
            <p:nvPr/>
          </p:nvCxnSpPr>
          <p:spPr>
            <a:xfrm rot="5400000">
              <a:off x="3324374" y="1742284"/>
              <a:ext cx="352112" cy="9445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4" idx="5"/>
              <a:endCxn id="36" idx="1"/>
            </p:cNvCxnSpPr>
            <p:nvPr/>
          </p:nvCxnSpPr>
          <p:spPr>
            <a:xfrm rot="16200000" flipH="1">
              <a:off x="4931729" y="1635127"/>
              <a:ext cx="352112" cy="11588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>
              <a:stCxn id="35" idx="3"/>
              <a:endCxn id="37" idx="0"/>
            </p:cNvCxnSpPr>
            <p:nvPr/>
          </p:nvCxnSpPr>
          <p:spPr>
            <a:xfrm rot="5400000">
              <a:off x="1987604" y="2729788"/>
              <a:ext cx="318932" cy="6508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35" idx="5"/>
              <a:endCxn id="38" idx="0"/>
            </p:cNvCxnSpPr>
            <p:nvPr/>
          </p:nvCxnSpPr>
          <p:spPr>
            <a:xfrm rot="16200000" flipH="1">
              <a:off x="3086969" y="2836944"/>
              <a:ext cx="318932" cy="4365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stCxn id="36" idx="3"/>
              <a:endCxn id="40" idx="0"/>
            </p:cNvCxnSpPr>
            <p:nvPr/>
          </p:nvCxnSpPr>
          <p:spPr>
            <a:xfrm rot="5400000">
              <a:off x="5238033" y="2836945"/>
              <a:ext cx="390370" cy="507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>
              <a:stCxn id="36" idx="5"/>
              <a:endCxn id="39" idx="1"/>
            </p:cNvCxnSpPr>
            <p:nvPr/>
          </p:nvCxnSpPr>
          <p:spPr>
            <a:xfrm rot="16200000" flipH="1">
              <a:off x="6289051" y="2849573"/>
              <a:ext cx="494988" cy="5873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40" idx="5"/>
              <a:endCxn id="43" idx="0"/>
            </p:cNvCxnSpPr>
            <p:nvPr/>
          </p:nvCxnSpPr>
          <p:spPr>
            <a:xfrm rot="16200000" flipH="1">
              <a:off x="5480142" y="3872795"/>
              <a:ext cx="461808" cy="5079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37" idx="3"/>
              <a:endCxn id="41" idx="0"/>
            </p:cNvCxnSpPr>
            <p:nvPr/>
          </p:nvCxnSpPr>
          <p:spPr>
            <a:xfrm rot="5400000">
              <a:off x="1058910" y="3944234"/>
              <a:ext cx="604684" cy="365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38" idx="3"/>
              <a:endCxn id="42" idx="0"/>
            </p:cNvCxnSpPr>
            <p:nvPr/>
          </p:nvCxnSpPr>
          <p:spPr>
            <a:xfrm rot="5400000">
              <a:off x="2701984" y="3944234"/>
              <a:ext cx="604684" cy="3651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/>
          <a:lstStyle/>
          <a:p>
            <a:r>
              <a:rPr lang="uk-UA" dirty="0" smtClean="0"/>
              <a:t>Алгоритм пошуку елемента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928670"/>
            <a:ext cx="8143900" cy="5429288"/>
          </a:xfrm>
        </p:spPr>
        <p:txBody>
          <a:bodyPr>
            <a:normAutofit fontScale="925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Починаємо з кореня.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об’єкта в вершині, переходимо до лівого сина.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елемент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об’єкта в вершині, переходимо до правого сина.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елемент = об’єкту в вершині, то елемент знайдено; виконуємо відповідні дії і виходимо.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Повторюємо кроки 2, 3 і 4 доки не досягнемо вершини, яка не визначена.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досягнута вершина не визначена і в дереві немає шуканого елемента, то виконуємо відповідні дії і виходимо.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214</TotalTime>
  <Words>864</Words>
  <Application>Microsoft Office PowerPoint</Application>
  <PresentationFormat>Экран (4:3)</PresentationFormat>
  <Paragraphs>154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Лекція 5.   Дерева.  Основні операції з деревами.</vt:lpstr>
      <vt:lpstr>§1. Кореневі дерева. Основні поняття</vt:lpstr>
      <vt:lpstr>Презентация PowerPoint</vt:lpstr>
      <vt:lpstr>Презентация PowerPoint</vt:lpstr>
      <vt:lpstr>Презентация PowerPoint</vt:lpstr>
      <vt:lpstr>§2. Бінарні дерева пошуку</vt:lpstr>
      <vt:lpstr>Алгоритм вставки елемента</vt:lpstr>
      <vt:lpstr>Презентация PowerPoint</vt:lpstr>
      <vt:lpstr>Алгоритм пошуку елемента</vt:lpstr>
      <vt:lpstr>Алгоритм видалення елемента</vt:lpstr>
      <vt:lpstr>Презентация PowerPoint</vt:lpstr>
      <vt:lpstr>Якщо v0 має двох синів, знаходимо правого сина v1 вершини v0, а потім знаходимо лівого сина вершини v1 (якщо він існує). Продовжуємо вибирати лівих синів кожної знайденої вершини, доки не знайдеться така вершина v, у якої не буде лівого сина. Замінимо v0 на v і зробимо правого сина вершини v лівим сином батька вершини v. </vt:lpstr>
      <vt:lpstr>Презентация PowerPoint</vt:lpstr>
      <vt:lpstr>§3. Обхід дерев</vt:lpstr>
      <vt:lpstr>Презентация PowerPoint</vt:lpstr>
      <vt:lpstr>Презентация PowerPoint</vt:lpstr>
      <vt:lpstr>Презентация PowerPoint</vt:lpstr>
      <vt:lpstr>§4. Дерева виразів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BAO</cp:lastModifiedBy>
  <cp:revision>19</cp:revision>
  <dcterms:created xsi:type="dcterms:W3CDTF">2017-10-06T05:13:18Z</dcterms:created>
  <dcterms:modified xsi:type="dcterms:W3CDTF">2018-04-17T10:22:43Z</dcterms:modified>
</cp:coreProperties>
</file>