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65" r:id="rId2"/>
    <p:sldId id="266" r:id="rId3"/>
    <p:sldId id="267" r:id="rId4"/>
    <p:sldId id="268" r:id="rId5"/>
    <p:sldId id="276" r:id="rId6"/>
    <p:sldId id="269" r:id="rId7"/>
    <p:sldId id="270" r:id="rId8"/>
    <p:sldId id="257" r:id="rId9"/>
    <p:sldId id="256" r:id="rId10"/>
    <p:sldId id="258" r:id="rId11"/>
    <p:sldId id="259" r:id="rId12"/>
    <p:sldId id="260" r:id="rId13"/>
    <p:sldId id="261" r:id="rId14"/>
    <p:sldId id="264" r:id="rId15"/>
    <p:sldId id="262" r:id="rId16"/>
    <p:sldId id="263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A4A77-1AE2-4CEE-875B-4DC56E00A0C5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F22D0-13ED-454E-8DC9-4630D4F69C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349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F22D0-13ED-454E-8DC9-4630D4F69C90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534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F89E68-B248-49ED-83C5-A352D7550947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E5A0C0-2D6B-4AC0-8A07-7F12038A6B2D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uk-UA" sz="4800" b="1" i="1" dirty="0"/>
              <a:t>Лекція </a:t>
            </a:r>
            <a:r>
              <a:rPr lang="en-US" sz="4800" b="1" i="1" dirty="0" smtClean="0"/>
              <a:t>4</a:t>
            </a:r>
            <a:r>
              <a:rPr lang="uk-UA" sz="4800" b="1" i="1" dirty="0" smtClean="0"/>
              <a:t>. </a:t>
            </a:r>
            <a:r>
              <a:rPr lang="uk-UA" sz="4800" b="1" i="1" dirty="0" smtClean="0"/>
              <a:t/>
            </a:r>
            <a:br>
              <a:rPr lang="uk-UA" sz="4800" b="1" i="1" dirty="0" smtClean="0"/>
            </a:br>
            <a:r>
              <a:rPr lang="uk-UA" sz="4800" b="1" dirty="0" smtClean="0"/>
              <a:t>Ейлерові </a:t>
            </a:r>
            <a:r>
              <a:rPr lang="uk-UA" sz="4800" b="1" dirty="0"/>
              <a:t>графи. </a:t>
            </a:r>
            <a:r>
              <a:rPr lang="uk-UA" sz="4800" b="1" dirty="0" smtClean="0"/>
              <a:t/>
            </a:r>
            <a:br>
              <a:rPr lang="uk-UA" sz="4800" b="1" dirty="0" smtClean="0"/>
            </a:br>
            <a:r>
              <a:rPr lang="uk-UA" sz="4800" b="1" dirty="0" smtClean="0"/>
              <a:t>Гамільтонові графи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24729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6064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/>
              <a:t>можливі</a:t>
            </a:r>
            <a:r>
              <a:rPr lang="ru-RU" sz="2800" dirty="0"/>
              <a:t> дерева з </a:t>
            </a:r>
            <a:r>
              <a:rPr lang="ru-RU" sz="2800" dirty="0" err="1"/>
              <a:t>шістьма</a:t>
            </a:r>
            <a:r>
              <a:rPr lang="ru-RU" sz="2800" dirty="0"/>
              <a:t> вершинами –</a:t>
            </a:r>
          </a:p>
          <a:p>
            <a:r>
              <a:rPr lang="uk-UA" sz="2800" dirty="0"/>
              <a:t>неізоморфні.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91" y="1340768"/>
            <a:ext cx="7731781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6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Теорема (</a:t>
            </a:r>
            <a:r>
              <a:rPr lang="ru-RU" sz="2800" b="1" i="1" dirty="0" err="1">
                <a:solidFill>
                  <a:srgbClr val="FF0000"/>
                </a:solidFill>
              </a:rPr>
              <a:t>перелічуються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властивості</a:t>
            </a:r>
            <a:r>
              <a:rPr lang="ru-RU" sz="2800" b="1" i="1" dirty="0">
                <a:solidFill>
                  <a:srgbClr val="FF0000"/>
                </a:solidFill>
              </a:rPr>
              <a:t> дерев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кожна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з </a:t>
            </a:r>
            <a:r>
              <a:rPr lang="uk-UA" sz="2800" dirty="0" smtClean="0">
                <a:solidFill>
                  <a:srgbClr val="FF0000"/>
                </a:solidFill>
              </a:rPr>
              <a:t>яких </a:t>
            </a:r>
            <a:r>
              <a:rPr lang="uk-UA" sz="2800" dirty="0">
                <a:solidFill>
                  <a:srgbClr val="FF0000"/>
                </a:solidFill>
              </a:rPr>
              <a:t>повністю </a:t>
            </a:r>
            <a:r>
              <a:rPr lang="uk-UA" sz="2800" dirty="0" err="1">
                <a:solidFill>
                  <a:srgbClr val="FF0000"/>
                </a:solidFill>
              </a:rPr>
              <a:t>схарактеризовує</a:t>
            </a:r>
            <a:r>
              <a:rPr lang="uk-UA" sz="2800" dirty="0">
                <a:solidFill>
                  <a:srgbClr val="FF0000"/>
                </a:solidFill>
              </a:rPr>
              <a:t> дерево</a:t>
            </a:r>
            <a:r>
              <a:rPr lang="ru-RU" sz="2800" b="1" i="1" dirty="0" smtClean="0">
                <a:solidFill>
                  <a:srgbClr val="FF0000"/>
                </a:solidFill>
              </a:rPr>
              <a:t>).</a:t>
            </a:r>
          </a:p>
          <a:p>
            <a:pPr algn="just"/>
            <a:r>
              <a:rPr lang="ru-RU" sz="2800" b="1" i="1" dirty="0" smtClean="0"/>
              <a:t> </a:t>
            </a:r>
            <a:r>
              <a:rPr lang="ru-RU" sz="2800" dirty="0" err="1"/>
              <a:t>Еквівалентні</a:t>
            </a:r>
            <a:r>
              <a:rPr lang="ru-RU" sz="2800" dirty="0"/>
              <a:t> є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означення</a:t>
            </a:r>
            <a:r>
              <a:rPr lang="ru-RU" sz="2800" dirty="0"/>
              <a:t> дерева:</a:t>
            </a:r>
          </a:p>
          <a:p>
            <a:pPr algn="just"/>
            <a:r>
              <a:rPr lang="ru-RU" sz="2800" i="1" dirty="0"/>
              <a:t>а</a:t>
            </a:r>
            <a:r>
              <a:rPr lang="ru-RU" sz="2800" dirty="0"/>
              <a:t>) </a:t>
            </a:r>
            <a:r>
              <a:rPr lang="ru-RU" sz="2800" b="1" i="1" dirty="0"/>
              <a:t>дерево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зв’язний</a:t>
            </a:r>
            <a:r>
              <a:rPr lang="ru-RU" sz="2800" dirty="0"/>
              <a:t> граф без </a:t>
            </a:r>
            <a:r>
              <a:rPr lang="ru-RU" sz="2800" dirty="0" err="1"/>
              <a:t>циклів</a:t>
            </a:r>
            <a:r>
              <a:rPr lang="ru-RU" sz="2800" dirty="0"/>
              <a:t>;</a:t>
            </a:r>
          </a:p>
          <a:p>
            <a:pPr algn="just"/>
            <a:r>
              <a:rPr lang="ru-RU" sz="2800" i="1" dirty="0"/>
              <a:t>б</a:t>
            </a:r>
            <a:r>
              <a:rPr lang="ru-RU" sz="2800" dirty="0"/>
              <a:t>) </a:t>
            </a:r>
            <a:r>
              <a:rPr lang="ru-RU" sz="2800" b="1" i="1" dirty="0"/>
              <a:t>дерево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зв’язний</a:t>
            </a:r>
            <a:r>
              <a:rPr lang="ru-RU" sz="2800" dirty="0"/>
              <a:t> граф, у </a:t>
            </a:r>
            <a:r>
              <a:rPr lang="ru-RU" sz="2800" dirty="0" err="1"/>
              <a:t>якому</a:t>
            </a:r>
            <a:r>
              <a:rPr lang="ru-RU" sz="2800" dirty="0"/>
              <a:t> </a:t>
            </a:r>
            <a:r>
              <a:rPr lang="ru-RU" sz="2800" dirty="0" err="1"/>
              <a:t>кожне</a:t>
            </a:r>
            <a:r>
              <a:rPr lang="ru-RU" sz="2800" dirty="0"/>
              <a:t> ребро є </a:t>
            </a:r>
            <a:r>
              <a:rPr lang="ru-RU" sz="2800" dirty="0" err="1"/>
              <a:t>перешийком</a:t>
            </a:r>
            <a:r>
              <a:rPr lang="ru-RU" sz="2800" dirty="0"/>
              <a:t>;</a:t>
            </a:r>
          </a:p>
          <a:p>
            <a:pPr algn="just"/>
            <a:r>
              <a:rPr lang="ru-RU" sz="2800" i="1" dirty="0"/>
              <a:t>в</a:t>
            </a:r>
            <a:r>
              <a:rPr lang="ru-RU" sz="2800" dirty="0"/>
              <a:t>) </a:t>
            </a:r>
            <a:r>
              <a:rPr lang="ru-RU" sz="2800" b="1" i="1" dirty="0"/>
              <a:t>дерево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зв’язний</a:t>
            </a:r>
            <a:r>
              <a:rPr lang="ru-RU" sz="2800" dirty="0"/>
              <a:t> граф, </a:t>
            </a:r>
            <a:r>
              <a:rPr lang="ru-RU" sz="2800" dirty="0" err="1"/>
              <a:t>цикломатичне</a:t>
            </a:r>
            <a:r>
              <a:rPr lang="ru-RU" sz="2800" dirty="0"/>
              <a:t> число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дорівнює</a:t>
            </a:r>
            <a:r>
              <a:rPr lang="ru-RU" sz="2800" dirty="0"/>
              <a:t> </a:t>
            </a:r>
            <a:r>
              <a:rPr lang="ru-RU" sz="2800" dirty="0" err="1"/>
              <a:t>нулеві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b="1" i="1" dirty="0">
                <a:solidFill>
                  <a:srgbClr val="00B050"/>
                </a:solidFill>
              </a:rPr>
              <a:t>m – n </a:t>
            </a:r>
            <a:r>
              <a:rPr lang="ru-RU" sz="2800" b="1" dirty="0">
                <a:solidFill>
                  <a:srgbClr val="00B050"/>
                </a:solidFill>
              </a:rPr>
              <a:t>+ 1 </a:t>
            </a:r>
            <a:r>
              <a:rPr lang="ru-RU" sz="2800" b="1" i="1" dirty="0">
                <a:solidFill>
                  <a:srgbClr val="00B050"/>
                </a:solidFill>
              </a:rPr>
              <a:t>= </a:t>
            </a:r>
            <a:r>
              <a:rPr lang="ru-RU" sz="2800" b="1" dirty="0">
                <a:solidFill>
                  <a:srgbClr val="00B050"/>
                </a:solidFill>
              </a:rPr>
              <a:t>0 </a:t>
            </a:r>
            <a:r>
              <a:rPr lang="ru-RU" sz="2800" dirty="0" err="1">
                <a:solidFill>
                  <a:srgbClr val="00B050"/>
                </a:solidFill>
              </a:rPr>
              <a:t>або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b="1" i="1" dirty="0">
                <a:solidFill>
                  <a:srgbClr val="00B050"/>
                </a:solidFill>
              </a:rPr>
              <a:t>m = n </a:t>
            </a:r>
            <a:r>
              <a:rPr lang="ru-RU" sz="2800" b="1" dirty="0">
                <a:solidFill>
                  <a:srgbClr val="00B050"/>
                </a:solidFill>
              </a:rPr>
              <a:t>– 1</a:t>
            </a:r>
            <a:r>
              <a:rPr lang="ru-RU" sz="2800" dirty="0">
                <a:solidFill>
                  <a:srgbClr val="00B050"/>
                </a:solidFill>
              </a:rPr>
              <a:t>, </a:t>
            </a:r>
            <a:r>
              <a:rPr lang="ru-RU" sz="2800" dirty="0" err="1">
                <a:solidFill>
                  <a:srgbClr val="00B050"/>
                </a:solidFill>
              </a:rPr>
              <a:t>тобто</a:t>
            </a:r>
            <a:r>
              <a:rPr lang="ru-RU" sz="2800" dirty="0">
                <a:solidFill>
                  <a:srgbClr val="00B050"/>
                </a:solidFill>
              </a:rPr>
              <a:t> у </a:t>
            </a:r>
            <a:r>
              <a:rPr lang="ru-RU" sz="2800" dirty="0" smtClean="0">
                <a:solidFill>
                  <a:srgbClr val="00B050"/>
                </a:solidFill>
              </a:rPr>
              <a:t>кожному </a:t>
            </a:r>
            <a:r>
              <a:rPr lang="ru-RU" sz="2800" dirty="0" err="1" smtClean="0">
                <a:solidFill>
                  <a:srgbClr val="00B050"/>
                </a:solidFill>
              </a:rPr>
              <a:t>дереві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кількість</a:t>
            </a:r>
            <a:r>
              <a:rPr lang="ru-RU" sz="2800" dirty="0">
                <a:solidFill>
                  <a:srgbClr val="00B050"/>
                </a:solidFill>
              </a:rPr>
              <a:t> ребер є на </a:t>
            </a:r>
            <a:r>
              <a:rPr lang="ru-RU" sz="2800" dirty="0" err="1">
                <a:solidFill>
                  <a:srgbClr val="00B050"/>
                </a:solidFill>
              </a:rPr>
              <a:t>одиницю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менша</a:t>
            </a:r>
            <a:r>
              <a:rPr lang="ru-RU" sz="2800" dirty="0">
                <a:solidFill>
                  <a:srgbClr val="00B050"/>
                </a:solidFill>
              </a:rPr>
              <a:t> за </a:t>
            </a:r>
            <a:r>
              <a:rPr lang="ru-RU" sz="2800" dirty="0" err="1">
                <a:solidFill>
                  <a:srgbClr val="00B050"/>
                </a:solidFill>
              </a:rPr>
              <a:t>кількість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вершин.</a:t>
            </a:r>
            <a:endParaRPr lang="ru-RU" sz="2800" dirty="0">
              <a:solidFill>
                <a:srgbClr val="00B050"/>
              </a:solidFill>
            </a:endParaRPr>
          </a:p>
          <a:p>
            <a:pPr algn="just"/>
            <a:r>
              <a:rPr lang="ru-RU" sz="2800" i="1" dirty="0"/>
              <a:t>г</a:t>
            </a:r>
            <a:r>
              <a:rPr lang="ru-RU" sz="2800" dirty="0"/>
              <a:t>) </a:t>
            </a:r>
            <a:r>
              <a:rPr lang="ru-RU" sz="2800" b="1" i="1" dirty="0"/>
              <a:t>дерево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граф, у </a:t>
            </a:r>
            <a:r>
              <a:rPr lang="ru-RU" sz="2800" dirty="0" err="1"/>
              <a:t>якому</a:t>
            </a:r>
            <a:r>
              <a:rPr lang="ru-RU" sz="2800" dirty="0"/>
              <a:t> для </a:t>
            </a:r>
            <a:r>
              <a:rPr lang="ru-RU" sz="2800" dirty="0" err="1"/>
              <a:t>кожних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вершин </a:t>
            </a:r>
            <a:r>
              <a:rPr lang="ru-RU" sz="2800" dirty="0" err="1"/>
              <a:t>існує</a:t>
            </a:r>
            <a:r>
              <a:rPr lang="ru-RU" sz="2800" dirty="0"/>
              <a:t> </a:t>
            </a:r>
            <a:r>
              <a:rPr lang="ru-RU" sz="2800" dirty="0" err="1"/>
              <a:t>лише</a:t>
            </a:r>
            <a:r>
              <a:rPr lang="ru-RU" sz="2800" dirty="0"/>
              <a:t> </a:t>
            </a:r>
            <a:r>
              <a:rPr lang="ru-RU" sz="2800" dirty="0" smtClean="0"/>
              <a:t>один </a:t>
            </a:r>
            <a:r>
              <a:rPr lang="uk-UA" sz="2800" dirty="0" smtClean="0"/>
              <a:t>з’єднувальний </a:t>
            </a:r>
            <a:r>
              <a:rPr lang="uk-UA" sz="2800" dirty="0"/>
              <a:t>ланцюг.</a:t>
            </a:r>
          </a:p>
        </p:txBody>
      </p:sp>
    </p:spTree>
    <p:extLst>
      <p:ext uri="{BB962C8B-B14F-4D97-AF65-F5344CB8AC3E}">
        <p14:creationId xmlns:p14="http://schemas.microsoft.com/office/powerpoint/2010/main" val="20123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028384" cy="850106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 smtClean="0"/>
              <a:t>§2</a:t>
            </a:r>
            <a:r>
              <a:rPr lang="en-US" b="1" i="1" dirty="0" smtClean="0"/>
              <a:t> </a:t>
            </a:r>
            <a:r>
              <a:rPr lang="uk-UA" b="1" dirty="0" err="1"/>
              <a:t>Остовне</a:t>
            </a:r>
            <a:r>
              <a:rPr lang="uk-UA" b="1" dirty="0"/>
              <a:t> </a:t>
            </a:r>
            <a:r>
              <a:rPr lang="uk-UA" b="1" i="1" dirty="0" smtClean="0"/>
              <a:t>(</a:t>
            </a:r>
            <a:r>
              <a:rPr lang="uk-UA" b="1" dirty="0"/>
              <a:t>Кістякове</a:t>
            </a:r>
            <a:r>
              <a:rPr lang="uk-UA" b="1" i="1" dirty="0" smtClean="0"/>
              <a:t>)</a:t>
            </a:r>
            <a:r>
              <a:rPr lang="uk-UA" b="1" dirty="0" smtClean="0"/>
              <a:t> дерево </a:t>
            </a:r>
            <a:r>
              <a:rPr lang="uk-UA" b="1" dirty="0"/>
              <a:t>графа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0011" y="1124744"/>
            <a:ext cx="78488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Вилучання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довільного</a:t>
            </a:r>
            <a:r>
              <a:rPr lang="ru-RU" sz="2800" dirty="0"/>
              <a:t> </a:t>
            </a:r>
            <a:r>
              <a:rPr lang="ru-RU" sz="2800" dirty="0" err="1"/>
              <a:t>зв’язного</a:t>
            </a:r>
            <a:r>
              <a:rPr lang="ru-RU" sz="2800" dirty="0"/>
              <a:t> графа </a:t>
            </a:r>
            <a:r>
              <a:rPr lang="ru-RU" sz="2800" dirty="0" err="1"/>
              <a:t>всіх</a:t>
            </a:r>
            <a:r>
              <a:rPr lang="ru-RU" sz="2800" dirty="0"/>
              <a:t> </a:t>
            </a:r>
            <a:r>
              <a:rPr lang="ru-RU" sz="2800" dirty="0" err="1"/>
              <a:t>циклових</a:t>
            </a:r>
            <a:r>
              <a:rPr lang="ru-RU" sz="2800" dirty="0"/>
              <a:t> ребер </a:t>
            </a:r>
            <a:r>
              <a:rPr lang="ru-RU" sz="2800" dirty="0" err="1"/>
              <a:t>дає</a:t>
            </a:r>
            <a:r>
              <a:rPr lang="ru-RU" sz="2800" dirty="0"/>
              <a:t> </a:t>
            </a:r>
            <a:r>
              <a:rPr lang="ru-RU" sz="2800" dirty="0" smtClean="0"/>
              <a:t>в </a:t>
            </a:r>
            <a:r>
              <a:rPr lang="ru-RU" sz="2800" dirty="0" err="1" smtClean="0"/>
              <a:t>наслідок</a:t>
            </a:r>
            <a:r>
              <a:rPr lang="ru-RU" sz="2800" dirty="0" smtClean="0"/>
              <a:t> </a:t>
            </a:r>
            <a:r>
              <a:rPr lang="ru-RU" sz="2800" dirty="0"/>
              <a:t>дерево </a:t>
            </a:r>
            <a:endParaRPr lang="ru-RU" sz="2800" dirty="0" smtClean="0"/>
          </a:p>
          <a:p>
            <a:pPr algn="just"/>
            <a:r>
              <a:rPr lang="ru-RU" sz="2800" b="1" i="1" dirty="0" smtClean="0"/>
              <a:t>T </a:t>
            </a:r>
            <a:r>
              <a:rPr lang="ru-RU" sz="2800" b="1" dirty="0"/>
              <a:t>= ( </a:t>
            </a:r>
            <a:r>
              <a:rPr lang="ru-RU" sz="2800" b="1" i="1" dirty="0"/>
              <a:t>X</a:t>
            </a:r>
            <a:r>
              <a:rPr lang="ru-RU" sz="2800" dirty="0"/>
              <a:t>′, </a:t>
            </a:r>
            <a:r>
              <a:rPr lang="ru-RU" sz="2800" b="1" i="1" dirty="0"/>
              <a:t>U</a:t>
            </a:r>
            <a:r>
              <a:rPr lang="ru-RU" sz="2800" dirty="0"/>
              <a:t>′</a:t>
            </a:r>
            <a:r>
              <a:rPr lang="ru-RU" sz="2800" b="1" dirty="0"/>
              <a:t>) </a:t>
            </a:r>
            <a:r>
              <a:rPr lang="ru-RU" sz="2800" dirty="0" err="1"/>
              <a:t>таке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:</a:t>
            </a:r>
          </a:p>
          <a:p>
            <a:pPr algn="just"/>
            <a:r>
              <a:rPr lang="ru-RU" sz="2800" dirty="0"/>
              <a:t>1) </a:t>
            </a:r>
            <a:r>
              <a:rPr lang="ru-RU" sz="2800" b="1" i="1" dirty="0"/>
              <a:t>X</a:t>
            </a:r>
            <a:r>
              <a:rPr lang="ru-RU" sz="2800" dirty="0"/>
              <a:t>′ </a:t>
            </a:r>
            <a:r>
              <a:rPr lang="ru-RU" sz="2800" b="1" dirty="0"/>
              <a:t>= </a:t>
            </a:r>
            <a:r>
              <a:rPr lang="ru-RU" sz="2800" b="1" i="1" dirty="0"/>
              <a:t>X</a:t>
            </a:r>
            <a:r>
              <a:rPr lang="ru-RU" sz="2800" dirty="0"/>
              <a:t>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множина</a:t>
            </a:r>
            <a:r>
              <a:rPr lang="ru-RU" sz="2800" dirty="0"/>
              <a:t> вершин дерева </a:t>
            </a:r>
            <a:r>
              <a:rPr lang="ru-RU" sz="2800" b="1" i="1" dirty="0"/>
              <a:t>T </a:t>
            </a:r>
            <a:r>
              <a:rPr lang="ru-RU" sz="2800" dirty="0" err="1"/>
              <a:t>збігається</a:t>
            </a:r>
            <a:r>
              <a:rPr lang="ru-RU" sz="2800" dirty="0"/>
              <a:t> з </a:t>
            </a:r>
            <a:r>
              <a:rPr lang="ru-RU" sz="2800" dirty="0" err="1" smtClean="0"/>
              <a:t>множиною</a:t>
            </a:r>
            <a:r>
              <a:rPr lang="ru-RU" sz="2800" dirty="0" smtClean="0"/>
              <a:t> </a:t>
            </a:r>
            <a:r>
              <a:rPr lang="uk-UA" sz="2800" dirty="0" smtClean="0"/>
              <a:t>вершин </a:t>
            </a:r>
            <a:r>
              <a:rPr lang="uk-UA" sz="2800" dirty="0"/>
              <a:t>графа </a:t>
            </a:r>
            <a:r>
              <a:rPr lang="en-US" sz="2800" b="1" i="1" dirty="0"/>
              <a:t>G</a:t>
            </a:r>
            <a:r>
              <a:rPr lang="en-US" sz="2800" dirty="0"/>
              <a:t>;</a:t>
            </a:r>
          </a:p>
          <a:p>
            <a:pPr algn="just"/>
            <a:r>
              <a:rPr lang="ru-RU" sz="2800" dirty="0"/>
              <a:t>2) </a:t>
            </a:r>
            <a:r>
              <a:rPr lang="ru-RU" sz="2800" b="1" i="1" dirty="0"/>
              <a:t>U</a:t>
            </a:r>
            <a:r>
              <a:rPr lang="ru-RU" sz="2800" dirty="0"/>
              <a:t>′ ⊆ </a:t>
            </a:r>
            <a:r>
              <a:rPr lang="ru-RU" sz="2800" b="1" i="1" dirty="0"/>
              <a:t>U</a:t>
            </a:r>
            <a:r>
              <a:rPr lang="ru-RU" sz="2800" dirty="0"/>
              <a:t>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кожне</a:t>
            </a:r>
            <a:r>
              <a:rPr lang="ru-RU" sz="2800" dirty="0"/>
              <a:t> ребро дерева є </a:t>
            </a:r>
            <a:r>
              <a:rPr lang="ru-RU" sz="2800" dirty="0" err="1"/>
              <a:t>водночас</a:t>
            </a:r>
            <a:r>
              <a:rPr lang="ru-RU" sz="2800" dirty="0"/>
              <a:t> ребром графа </a:t>
            </a:r>
            <a:r>
              <a:rPr lang="ru-RU" sz="2800" b="1" i="1" dirty="0"/>
              <a:t>G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Кожне</a:t>
            </a:r>
            <a:r>
              <a:rPr lang="ru-RU" sz="2800" dirty="0" smtClean="0"/>
              <a:t> </a:t>
            </a:r>
            <a:r>
              <a:rPr lang="ru-RU" sz="2800" dirty="0"/>
              <a:t>дерево </a:t>
            </a:r>
            <a:r>
              <a:rPr lang="ru-RU" sz="2800" b="1" i="1" dirty="0"/>
              <a:t>T</a:t>
            </a:r>
            <a:r>
              <a:rPr lang="ru-RU" sz="2800" dirty="0"/>
              <a:t>, яке </a:t>
            </a:r>
            <a:r>
              <a:rPr lang="ru-RU" sz="2800" dirty="0" err="1"/>
              <a:t>задовольняє</a:t>
            </a:r>
            <a:r>
              <a:rPr lang="ru-RU" sz="2800" dirty="0"/>
              <a:t> </a:t>
            </a:r>
            <a:r>
              <a:rPr lang="ru-RU" sz="2800" dirty="0" err="1"/>
              <a:t>умовам</a:t>
            </a:r>
            <a:r>
              <a:rPr lang="ru-RU" sz="2800" dirty="0"/>
              <a:t> 1) та 2)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 smtClean="0"/>
              <a:t>кістяковим</a:t>
            </a:r>
            <a:r>
              <a:rPr lang="ru-RU" sz="2800" b="1" i="1" dirty="0" smtClean="0"/>
              <a:t> </a:t>
            </a:r>
            <a:r>
              <a:rPr lang="uk-UA" sz="2800" b="1" i="1" dirty="0" smtClean="0"/>
              <a:t>деревом </a:t>
            </a:r>
            <a:r>
              <a:rPr lang="uk-UA" sz="2800" dirty="0"/>
              <a:t>графа </a:t>
            </a:r>
            <a:r>
              <a:rPr lang="en-US" sz="2800" b="1" i="1" dirty="0"/>
              <a:t>G</a:t>
            </a:r>
            <a:r>
              <a:rPr lang="en-US" sz="2800" dirty="0"/>
              <a:t>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ЗАУВАЖЕННЯ</a:t>
            </a:r>
            <a:r>
              <a:rPr lang="ru-RU" sz="2800" dirty="0"/>
              <a:t>. Через те,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вилучання</a:t>
            </a:r>
            <a:r>
              <a:rPr lang="ru-RU" sz="2800" dirty="0"/>
              <a:t> </a:t>
            </a:r>
            <a:r>
              <a:rPr lang="ru-RU" sz="2800" dirty="0" err="1"/>
              <a:t>циклових</a:t>
            </a:r>
            <a:r>
              <a:rPr lang="ru-RU" sz="2800" dirty="0"/>
              <a:t> ребер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 smtClean="0"/>
              <a:t>провадити</a:t>
            </a:r>
            <a:r>
              <a:rPr lang="ru-RU" sz="2800" dirty="0" smtClean="0"/>
              <a:t> у </a:t>
            </a:r>
            <a:r>
              <a:rPr lang="ru-RU" sz="2800" dirty="0" err="1"/>
              <a:t>різні</a:t>
            </a:r>
            <a:r>
              <a:rPr lang="ru-RU" sz="2800" dirty="0"/>
              <a:t> </a:t>
            </a:r>
            <a:r>
              <a:rPr lang="ru-RU" sz="2800" dirty="0" err="1"/>
              <a:t>способи</a:t>
            </a:r>
            <a:r>
              <a:rPr lang="ru-RU" sz="2800" dirty="0"/>
              <a:t>, то </a:t>
            </a:r>
            <a:r>
              <a:rPr lang="ru-RU" sz="2800" b="1" i="1" dirty="0"/>
              <a:t>один і той </a:t>
            </a:r>
            <a:r>
              <a:rPr lang="ru-RU" sz="2800" b="1" i="1" dirty="0" err="1"/>
              <a:t>самий</a:t>
            </a:r>
            <a:r>
              <a:rPr lang="ru-RU" sz="2800" b="1" i="1" dirty="0"/>
              <a:t> граф </a:t>
            </a:r>
            <a:r>
              <a:rPr lang="ru-RU" sz="2800" b="1" i="1" dirty="0" err="1"/>
              <a:t>має</a:t>
            </a:r>
            <a:r>
              <a:rPr lang="ru-RU" sz="2800" b="1" i="1" dirty="0"/>
              <a:t> </a:t>
            </a:r>
            <a:r>
              <a:rPr lang="ru-RU" sz="2800" b="1" i="1" dirty="0" err="1"/>
              <a:t>багато</a:t>
            </a:r>
            <a:r>
              <a:rPr lang="ru-RU" sz="2800" b="1" i="1" dirty="0"/>
              <a:t> </a:t>
            </a:r>
            <a:r>
              <a:rPr lang="ru-RU" sz="2800" b="1" i="1" dirty="0" err="1"/>
              <a:t>кістякових</a:t>
            </a:r>
            <a:r>
              <a:rPr lang="ru-RU" sz="2800" b="1" i="1" dirty="0"/>
              <a:t> дерев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796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-1879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Нехай </a:t>
            </a:r>
            <a:r>
              <a:rPr lang="ru-RU" sz="2800" dirty="0"/>
              <a:t>у </a:t>
            </a:r>
            <a:r>
              <a:rPr lang="ru-RU" sz="2800" dirty="0" err="1"/>
              <a:t>графі</a:t>
            </a:r>
            <a:r>
              <a:rPr lang="ru-RU" sz="2800" dirty="0"/>
              <a:t> </a:t>
            </a:r>
            <a:r>
              <a:rPr lang="ru-RU" sz="2800" b="1" i="1" dirty="0"/>
              <a:t>G </a:t>
            </a:r>
            <a:r>
              <a:rPr lang="ru-RU" sz="2800" dirty="0" err="1"/>
              <a:t>виокремлено</a:t>
            </a:r>
            <a:r>
              <a:rPr lang="ru-RU" sz="2800" dirty="0"/>
              <a:t> </a:t>
            </a:r>
            <a:r>
              <a:rPr lang="ru-RU" sz="2800" dirty="0" err="1" smtClean="0"/>
              <a:t>остовне</a:t>
            </a:r>
            <a:r>
              <a:rPr lang="ru-RU" sz="2800" dirty="0" smtClean="0"/>
              <a:t> </a:t>
            </a:r>
            <a:r>
              <a:rPr lang="ru-RU" sz="2800" dirty="0"/>
              <a:t>дерево </a:t>
            </a:r>
            <a:r>
              <a:rPr lang="ru-RU" sz="2800" b="1" i="1" dirty="0"/>
              <a:t>T</a:t>
            </a:r>
            <a:r>
              <a:rPr lang="ru-RU" sz="2800" dirty="0"/>
              <a:t>. Ребра графа,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smtClean="0"/>
              <a:t>не </a:t>
            </a:r>
            <a:r>
              <a:rPr lang="ru-RU" sz="2800" dirty="0" err="1" smtClean="0"/>
              <a:t>ввійшли</a:t>
            </a:r>
            <a:r>
              <a:rPr lang="ru-RU" sz="2800" dirty="0" smtClean="0"/>
              <a:t> </a:t>
            </a:r>
            <a:r>
              <a:rPr lang="ru-RU" sz="2800" dirty="0"/>
              <a:t>до </a:t>
            </a:r>
            <a:r>
              <a:rPr lang="ru-RU" sz="2800" b="1" i="1" dirty="0"/>
              <a:t>T</a:t>
            </a:r>
            <a:r>
              <a:rPr lang="ru-RU" sz="2800" dirty="0"/>
              <a:t>, </a:t>
            </a:r>
            <a:r>
              <a:rPr lang="ru-RU" sz="2800" dirty="0" err="1"/>
              <a:t>називатимемо</a:t>
            </a:r>
            <a:r>
              <a:rPr lang="ru-RU" sz="2800" dirty="0"/>
              <a:t> </a:t>
            </a:r>
            <a:r>
              <a:rPr lang="ru-RU" sz="2800" b="1" i="1" dirty="0"/>
              <a:t>хордами</a:t>
            </a:r>
            <a:r>
              <a:rPr lang="ru-RU" sz="2800" dirty="0"/>
              <a:t>.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	Теорема.</a:t>
            </a:r>
            <a:r>
              <a:rPr lang="ru-RU" sz="2800" b="1" dirty="0" smtClean="0"/>
              <a:t> </a:t>
            </a:r>
            <a:r>
              <a:rPr lang="ru-RU" sz="2800" dirty="0" err="1"/>
              <a:t>Якими</a:t>
            </a:r>
            <a:r>
              <a:rPr lang="ru-RU" sz="2800" dirty="0"/>
              <a:t> б не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 smtClean="0"/>
              <a:t>остовне</a:t>
            </a:r>
            <a:r>
              <a:rPr lang="ru-RU" sz="2800" dirty="0" smtClean="0"/>
              <a:t> </a:t>
            </a:r>
            <a:r>
              <a:rPr lang="ru-RU" sz="2800" dirty="0"/>
              <a:t>дерево і хорда </a:t>
            </a:r>
            <a:r>
              <a:rPr lang="ru-RU" sz="2800" b="1" i="1" dirty="0"/>
              <a:t>u </a:t>
            </a:r>
            <a:r>
              <a:rPr lang="ru-RU" sz="2800" dirty="0" err="1"/>
              <a:t>цього</a:t>
            </a:r>
            <a:r>
              <a:rPr lang="ru-RU" sz="2800" dirty="0"/>
              <a:t> дерева, у </a:t>
            </a:r>
            <a:r>
              <a:rPr lang="ru-RU" sz="2800" dirty="0" err="1" smtClean="0"/>
              <a:t>графі</a:t>
            </a:r>
            <a:r>
              <a:rPr lang="ru-RU" sz="2800" dirty="0" smtClean="0"/>
              <a:t> </a:t>
            </a:r>
            <a:r>
              <a:rPr lang="en-US" sz="2800" b="1" i="1" dirty="0" smtClean="0"/>
              <a:t>G </a:t>
            </a:r>
            <a:r>
              <a:rPr lang="uk-UA" sz="2800" dirty="0"/>
              <a:t>існує єдиний цикл, який має хорду </a:t>
            </a:r>
            <a:r>
              <a:rPr lang="en-US" sz="2800" b="1" i="1" dirty="0"/>
              <a:t>u </a:t>
            </a:r>
            <a:r>
              <a:rPr lang="uk-UA" sz="2800" dirty="0"/>
              <a:t>і не має інших хорд.</a:t>
            </a:r>
          </a:p>
          <a:p>
            <a:pPr algn="just"/>
            <a:r>
              <a:rPr lang="ru-RU" sz="2800" dirty="0"/>
              <a:t>Д о в е д е н </a:t>
            </a:r>
            <a:r>
              <a:rPr lang="ru-RU" sz="2800" dirty="0" err="1"/>
              <a:t>н</a:t>
            </a:r>
            <a:r>
              <a:rPr lang="ru-RU" sz="2800" dirty="0"/>
              <a:t> </a:t>
            </a:r>
            <a:r>
              <a:rPr lang="ru-RU" sz="2800" dirty="0" smtClean="0"/>
              <a:t>я.</a:t>
            </a:r>
            <a:endParaRPr lang="ru-RU" sz="2800" dirty="0"/>
          </a:p>
          <a:p>
            <a:pPr algn="just"/>
            <a:r>
              <a:rPr lang="uk-UA" sz="2800" dirty="0"/>
              <a:t>Нехай </a:t>
            </a:r>
            <a:r>
              <a:rPr lang="en-US" sz="2800" b="1" i="1" dirty="0"/>
              <a:t>u </a:t>
            </a:r>
            <a:r>
              <a:rPr lang="en-US" sz="2800" b="1" dirty="0"/>
              <a:t>= {</a:t>
            </a:r>
            <a:r>
              <a:rPr lang="en-US" sz="2800" b="1" i="1" dirty="0"/>
              <a:t>a, b</a:t>
            </a:r>
            <a:r>
              <a:rPr lang="en-US" sz="2800" b="1" dirty="0"/>
              <a:t>}</a:t>
            </a:r>
            <a:r>
              <a:rPr lang="en-US" sz="2800" b="1" i="1" dirty="0"/>
              <a:t>. </a:t>
            </a:r>
            <a:r>
              <a:rPr lang="uk-UA" sz="2800" dirty="0"/>
              <a:t>У дереві </a:t>
            </a:r>
            <a:r>
              <a:rPr lang="en-US" sz="2800" b="1" i="1" dirty="0"/>
              <a:t>T </a:t>
            </a:r>
            <a:r>
              <a:rPr lang="uk-UA" sz="2800" dirty="0"/>
              <a:t>є єдиний ланцюг, який з’єднує вершини </a:t>
            </a:r>
            <a:r>
              <a:rPr lang="en-US" sz="2800" b="1" i="1" dirty="0"/>
              <a:t>a </a:t>
            </a:r>
            <a:r>
              <a:rPr lang="uk-UA" sz="2800" dirty="0"/>
              <a:t>та </a:t>
            </a:r>
            <a:r>
              <a:rPr lang="en-US" sz="2800" b="1" i="1" dirty="0"/>
              <a:t>b</a:t>
            </a:r>
            <a:r>
              <a:rPr lang="en-US" sz="2800" dirty="0"/>
              <a:t>.</a:t>
            </a:r>
          </a:p>
          <a:p>
            <a:pPr algn="just"/>
            <a:r>
              <a:rPr lang="ru-RU" sz="2800" dirty="0" err="1"/>
              <a:t>Долучаючи</a:t>
            </a:r>
            <a:r>
              <a:rPr lang="ru-RU" sz="2800" dirty="0"/>
              <a:t> до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ланцюга</a:t>
            </a:r>
            <a:r>
              <a:rPr lang="ru-RU" sz="2800" dirty="0"/>
              <a:t> ребро </a:t>
            </a:r>
            <a:r>
              <a:rPr lang="ru-RU" sz="2800" b="1" i="1" dirty="0"/>
              <a:t>u</a:t>
            </a:r>
            <a:r>
              <a:rPr lang="ru-RU" sz="2800" dirty="0"/>
              <a:t>, </a:t>
            </a:r>
            <a:r>
              <a:rPr lang="ru-RU" sz="2800" dirty="0" err="1"/>
              <a:t>здобуваємо</a:t>
            </a:r>
            <a:r>
              <a:rPr lang="ru-RU" sz="2800" dirty="0"/>
              <a:t> </a:t>
            </a:r>
            <a:r>
              <a:rPr lang="ru-RU" sz="2800" dirty="0" err="1"/>
              <a:t>потрібний</a:t>
            </a:r>
            <a:r>
              <a:rPr lang="ru-RU" sz="2800" dirty="0"/>
              <a:t> цикл.</a:t>
            </a:r>
          </a:p>
          <a:p>
            <a:pPr algn="just"/>
            <a:r>
              <a:rPr lang="ru-RU" sz="2800" dirty="0" smtClean="0"/>
              <a:t>	</a:t>
            </a:r>
            <a:endParaRPr lang="uk-UA" sz="28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225338" y="4726776"/>
            <a:ext cx="2062543" cy="1914078"/>
            <a:chOff x="1907704" y="4726776"/>
            <a:chExt cx="2062543" cy="1914078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907704" y="4865981"/>
              <a:ext cx="1709561" cy="1774873"/>
              <a:chOff x="1332075" y="4509120"/>
              <a:chExt cx="1871773" cy="2088232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2093901" y="45091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1341562" y="5080789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1332075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2195736" y="63093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2915816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915816" y="5109338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12" name="Прямая соединительная линия 11"/>
              <p:cNvCxnSpPr>
                <a:stCxn id="6" idx="3"/>
                <a:endCxn id="7" idx="7"/>
              </p:cNvCxnSpPr>
              <p:nvPr/>
            </p:nvCxnSpPr>
            <p:spPr>
              <a:xfrm flipH="1">
                <a:off x="1587413" y="4754970"/>
                <a:ext cx="548669" cy="36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>
                <a:stCxn id="7" idx="4"/>
                <a:endCxn id="8" idx="0"/>
              </p:cNvCxnSpPr>
              <p:nvPr/>
            </p:nvCxnSpPr>
            <p:spPr>
              <a:xfrm flipH="1">
                <a:off x="1476091" y="5368821"/>
                <a:ext cx="9487" cy="4364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8" idx="5"/>
                <a:endCxn id="9" idx="2"/>
              </p:cNvCxnSpPr>
              <p:nvPr/>
            </p:nvCxnSpPr>
            <p:spPr>
              <a:xfrm>
                <a:off x="1577926" y="6051115"/>
                <a:ext cx="617810" cy="402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>
                <a:stCxn id="11" idx="4"/>
                <a:endCxn id="10" idx="0"/>
              </p:cNvCxnSpPr>
              <p:nvPr/>
            </p:nvCxnSpPr>
            <p:spPr>
              <a:xfrm>
                <a:off x="3059832" y="5397370"/>
                <a:ext cx="0" cy="4078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>
                <a:stCxn id="10" idx="3"/>
                <a:endCxn id="9" idx="6"/>
              </p:cNvCxnSpPr>
              <p:nvPr/>
            </p:nvCxnSpPr>
            <p:spPr>
              <a:xfrm flipH="1">
                <a:off x="2483768" y="6051115"/>
                <a:ext cx="474229" cy="402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943167" y="4726776"/>
              <a:ext cx="3529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/>
                <a:t>a</a:t>
              </a:r>
              <a:endParaRPr lang="uk-UA" sz="28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17265" y="5900522"/>
              <a:ext cx="3529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/>
                <a:t>b</a:t>
              </a:r>
              <a:endParaRPr lang="uk-UA" sz="2800" i="1" dirty="0"/>
            </a:p>
          </p:txBody>
        </p:sp>
        <p:cxnSp>
          <p:nvCxnSpPr>
            <p:cNvPr id="21" name="Прямая соединительная линия 20"/>
            <p:cNvCxnSpPr>
              <a:stCxn id="6" idx="5"/>
              <a:endCxn id="10" idx="1"/>
            </p:cNvCxnSpPr>
            <p:nvPr/>
          </p:nvCxnSpPr>
          <p:spPr>
            <a:xfrm>
              <a:off x="2828053" y="5074939"/>
              <a:ext cx="564667" cy="92853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783098" y="5403526"/>
              <a:ext cx="3529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solidFill>
                    <a:srgbClr val="FF0000"/>
                  </a:solidFill>
                </a:rPr>
                <a:t>u</a:t>
              </a:r>
              <a:endParaRPr lang="uk-UA" sz="2800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38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224560" y="923390"/>
            <a:ext cx="1574254" cy="1800200"/>
            <a:chOff x="2771922" y="4104092"/>
            <a:chExt cx="1574254" cy="1800200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2771922" y="4104092"/>
              <a:ext cx="1574254" cy="1800200"/>
              <a:chOff x="1332075" y="4509120"/>
              <a:chExt cx="1871773" cy="2088232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2093901" y="45091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341562" y="5080789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1332075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2195736" y="63093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915816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915816" y="5109338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44" name="Прямая соединительная линия 43"/>
              <p:cNvCxnSpPr>
                <a:stCxn id="38" idx="3"/>
                <a:endCxn id="39" idx="7"/>
              </p:cNvCxnSpPr>
              <p:nvPr/>
            </p:nvCxnSpPr>
            <p:spPr>
              <a:xfrm flipH="1">
                <a:off x="1587412" y="4754970"/>
                <a:ext cx="548670" cy="368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>
                <a:stCxn id="39" idx="4"/>
                <a:endCxn id="40" idx="0"/>
              </p:cNvCxnSpPr>
              <p:nvPr/>
            </p:nvCxnSpPr>
            <p:spPr>
              <a:xfrm flipH="1">
                <a:off x="1476091" y="5368821"/>
                <a:ext cx="9487" cy="4364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>
                <a:stCxn id="40" idx="5"/>
                <a:endCxn id="41" idx="2"/>
              </p:cNvCxnSpPr>
              <p:nvPr/>
            </p:nvCxnSpPr>
            <p:spPr>
              <a:xfrm>
                <a:off x="1577926" y="6051115"/>
                <a:ext cx="617810" cy="402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>
                <a:stCxn id="38" idx="5"/>
                <a:endCxn id="43" idx="1"/>
              </p:cNvCxnSpPr>
              <p:nvPr/>
            </p:nvCxnSpPr>
            <p:spPr>
              <a:xfrm>
                <a:off x="2339752" y="4754971"/>
                <a:ext cx="618245" cy="396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>
                <a:stCxn id="43" idx="4"/>
                <a:endCxn id="42" idx="0"/>
              </p:cNvCxnSpPr>
              <p:nvPr/>
            </p:nvCxnSpPr>
            <p:spPr>
              <a:xfrm>
                <a:off x="3059832" y="5397370"/>
                <a:ext cx="0" cy="4078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>
                <a:stCxn id="42" idx="3"/>
                <a:endCxn id="41" idx="6"/>
              </p:cNvCxnSpPr>
              <p:nvPr/>
            </p:nvCxnSpPr>
            <p:spPr>
              <a:xfrm flipH="1">
                <a:off x="2483768" y="6051115"/>
                <a:ext cx="474229" cy="402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Прямая соединительная линия 31"/>
            <p:cNvCxnSpPr>
              <a:stCxn id="38" idx="4"/>
              <a:endCxn id="40" idx="7"/>
            </p:cNvCxnSpPr>
            <p:nvPr/>
          </p:nvCxnSpPr>
          <p:spPr>
            <a:xfrm flipH="1">
              <a:off x="2978694" y="4352395"/>
              <a:ext cx="555086" cy="905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38" idx="4"/>
              <a:endCxn id="41" idx="0"/>
            </p:cNvCxnSpPr>
            <p:nvPr/>
          </p:nvCxnSpPr>
          <p:spPr>
            <a:xfrm>
              <a:off x="3533780" y="4352395"/>
              <a:ext cx="85649" cy="13035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38" idx="4"/>
              <a:endCxn id="42" idx="2"/>
            </p:cNvCxnSpPr>
            <p:nvPr/>
          </p:nvCxnSpPr>
          <p:spPr>
            <a:xfrm>
              <a:off x="3533780" y="4352395"/>
              <a:ext cx="570147" cy="993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43" idx="3"/>
              <a:endCxn id="40" idx="7"/>
            </p:cNvCxnSpPr>
            <p:nvPr/>
          </p:nvCxnSpPr>
          <p:spPr>
            <a:xfrm flipH="1">
              <a:off x="2978694" y="4833461"/>
              <a:ext cx="1160710" cy="424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43" idx="3"/>
              <a:endCxn id="41" idx="0"/>
            </p:cNvCxnSpPr>
            <p:nvPr/>
          </p:nvCxnSpPr>
          <p:spPr>
            <a:xfrm flipH="1">
              <a:off x="3619429" y="4833461"/>
              <a:ext cx="519975" cy="8225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43" idx="3"/>
              <a:endCxn id="39" idx="6"/>
            </p:cNvCxnSpPr>
            <p:nvPr/>
          </p:nvCxnSpPr>
          <p:spPr>
            <a:xfrm flipH="1" flipV="1">
              <a:off x="3022150" y="4721062"/>
              <a:ext cx="1117254" cy="112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Прямоугольник 49"/>
          <p:cNvSpPr/>
          <p:nvPr/>
        </p:nvSpPr>
        <p:spPr>
          <a:xfrm>
            <a:off x="1255608" y="205221"/>
            <a:ext cx="1461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Граф</a:t>
            </a:r>
            <a:r>
              <a:rPr lang="ru-RU" sz="3200" i="1" dirty="0" smtClean="0"/>
              <a:t> G </a:t>
            </a:r>
            <a:endParaRPr lang="uk-UA" sz="3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924897" y="205220"/>
            <a:ext cx="32824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Остовні</a:t>
            </a:r>
            <a:r>
              <a:rPr lang="ru-RU" sz="3200" dirty="0" smtClean="0"/>
              <a:t> дерева Т</a:t>
            </a:r>
            <a:r>
              <a:rPr lang="ru-RU" sz="3200" i="1" dirty="0" smtClean="0"/>
              <a:t> </a:t>
            </a:r>
            <a:endParaRPr lang="uk-UA" sz="3200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3964515" y="952534"/>
            <a:ext cx="1574254" cy="1800200"/>
            <a:chOff x="2771922" y="4104092"/>
            <a:chExt cx="1574254" cy="1800200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2771922" y="4104092"/>
              <a:ext cx="1574254" cy="1800200"/>
              <a:chOff x="1332075" y="4509120"/>
              <a:chExt cx="1871773" cy="2088232"/>
            </a:xfrm>
          </p:grpSpPr>
          <p:sp>
            <p:nvSpPr>
              <p:cNvPr id="60" name="Овал 59"/>
              <p:cNvSpPr/>
              <p:nvPr/>
            </p:nvSpPr>
            <p:spPr>
              <a:xfrm>
                <a:off x="2093901" y="45091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1341562" y="5080789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1332075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2195736" y="63093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2915816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2915816" y="5109338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66" name="Прямая соединительная линия 65"/>
              <p:cNvCxnSpPr>
                <a:stCxn id="60" idx="3"/>
                <a:endCxn id="61" idx="7"/>
              </p:cNvCxnSpPr>
              <p:nvPr/>
            </p:nvCxnSpPr>
            <p:spPr>
              <a:xfrm flipH="1">
                <a:off x="1587412" y="4754970"/>
                <a:ext cx="548670" cy="368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>
                <a:stCxn id="60" idx="5"/>
                <a:endCxn id="65" idx="1"/>
              </p:cNvCxnSpPr>
              <p:nvPr/>
            </p:nvCxnSpPr>
            <p:spPr>
              <a:xfrm>
                <a:off x="2339752" y="4754971"/>
                <a:ext cx="618245" cy="396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Прямая соединительная линия 53"/>
            <p:cNvCxnSpPr>
              <a:stCxn id="60" idx="4"/>
              <a:endCxn id="62" idx="7"/>
            </p:cNvCxnSpPr>
            <p:nvPr/>
          </p:nvCxnSpPr>
          <p:spPr>
            <a:xfrm flipH="1">
              <a:off x="2978694" y="4352395"/>
              <a:ext cx="555086" cy="905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stCxn id="60" idx="4"/>
              <a:endCxn id="63" idx="0"/>
            </p:cNvCxnSpPr>
            <p:nvPr/>
          </p:nvCxnSpPr>
          <p:spPr>
            <a:xfrm>
              <a:off x="3533780" y="4352395"/>
              <a:ext cx="85649" cy="13035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>
              <a:stCxn id="60" idx="4"/>
              <a:endCxn id="64" idx="2"/>
            </p:cNvCxnSpPr>
            <p:nvPr/>
          </p:nvCxnSpPr>
          <p:spPr>
            <a:xfrm>
              <a:off x="3533780" y="4352395"/>
              <a:ext cx="570147" cy="993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6732240" y="952534"/>
            <a:ext cx="1574254" cy="1800200"/>
            <a:chOff x="1332075" y="4509120"/>
            <a:chExt cx="1871773" cy="2088232"/>
          </a:xfrm>
        </p:grpSpPr>
        <p:sp>
          <p:nvSpPr>
            <p:cNvPr id="80" name="Овал 79"/>
            <p:cNvSpPr/>
            <p:nvPr/>
          </p:nvSpPr>
          <p:spPr>
            <a:xfrm>
              <a:off x="2093901" y="45091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1341562" y="508078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1332075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2195736" y="63093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915816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2915816" y="510933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86" name="Прямая соединительная линия 85"/>
            <p:cNvCxnSpPr>
              <a:stCxn id="80" idx="3"/>
              <a:endCxn id="81" idx="7"/>
            </p:cNvCxnSpPr>
            <p:nvPr/>
          </p:nvCxnSpPr>
          <p:spPr>
            <a:xfrm flipH="1">
              <a:off x="1587412" y="4754970"/>
              <a:ext cx="548670" cy="36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>
              <a:stCxn id="81" idx="4"/>
              <a:endCxn id="82" idx="0"/>
            </p:cNvCxnSpPr>
            <p:nvPr/>
          </p:nvCxnSpPr>
          <p:spPr>
            <a:xfrm flipH="1">
              <a:off x="1476091" y="5368821"/>
              <a:ext cx="9487" cy="436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>
              <a:stCxn id="82" idx="5"/>
              <a:endCxn id="83" idx="2"/>
            </p:cNvCxnSpPr>
            <p:nvPr/>
          </p:nvCxnSpPr>
          <p:spPr>
            <a:xfrm>
              <a:off x="1577926" y="6051115"/>
              <a:ext cx="617810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>
              <a:stCxn id="80" idx="5"/>
              <a:endCxn id="85" idx="1"/>
            </p:cNvCxnSpPr>
            <p:nvPr/>
          </p:nvCxnSpPr>
          <p:spPr>
            <a:xfrm>
              <a:off x="2339752" y="4754971"/>
              <a:ext cx="618245" cy="396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>
              <a:stCxn id="85" idx="4"/>
              <a:endCxn id="84" idx="0"/>
            </p:cNvCxnSpPr>
            <p:nvPr/>
          </p:nvCxnSpPr>
          <p:spPr>
            <a:xfrm>
              <a:off x="3059832" y="5397370"/>
              <a:ext cx="0" cy="40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Прямоугольник 91"/>
          <p:cNvSpPr/>
          <p:nvPr/>
        </p:nvSpPr>
        <p:spPr>
          <a:xfrm>
            <a:off x="4376193" y="2842723"/>
            <a:ext cx="678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Т1</a:t>
            </a:r>
            <a:r>
              <a:rPr lang="ru-RU" sz="3200" i="1" dirty="0" smtClean="0"/>
              <a:t> </a:t>
            </a:r>
            <a:endParaRPr lang="uk-UA" sz="32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624953" y="2842723"/>
            <a:ext cx="704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Т2</a:t>
            </a:r>
            <a:r>
              <a:rPr lang="ru-RU" sz="3200" i="1" dirty="0" smtClean="0"/>
              <a:t> </a:t>
            </a:r>
            <a:endParaRPr lang="uk-UA" sz="3200" dirty="0"/>
          </a:p>
        </p:txBody>
      </p:sp>
      <p:grpSp>
        <p:nvGrpSpPr>
          <p:cNvPr id="94" name="Группа 93"/>
          <p:cNvGrpSpPr/>
          <p:nvPr/>
        </p:nvGrpSpPr>
        <p:grpSpPr>
          <a:xfrm>
            <a:off x="1474788" y="3717032"/>
            <a:ext cx="1574254" cy="1800200"/>
            <a:chOff x="2771922" y="4104092"/>
            <a:chExt cx="1574254" cy="1800200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2771922" y="4104092"/>
              <a:ext cx="1574254" cy="1800200"/>
              <a:chOff x="1332075" y="4509120"/>
              <a:chExt cx="1871773" cy="2088232"/>
            </a:xfrm>
          </p:grpSpPr>
          <p:sp>
            <p:nvSpPr>
              <p:cNvPr id="102" name="Овал 101"/>
              <p:cNvSpPr/>
              <p:nvPr/>
            </p:nvSpPr>
            <p:spPr>
              <a:xfrm>
                <a:off x="2093901" y="45091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03" name="Овал 102"/>
              <p:cNvSpPr/>
              <p:nvPr/>
            </p:nvSpPr>
            <p:spPr>
              <a:xfrm>
                <a:off x="1341562" y="5080789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04" name="Овал 103"/>
              <p:cNvSpPr/>
              <p:nvPr/>
            </p:nvSpPr>
            <p:spPr>
              <a:xfrm>
                <a:off x="1332075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05" name="Овал 104"/>
              <p:cNvSpPr/>
              <p:nvPr/>
            </p:nvSpPr>
            <p:spPr>
              <a:xfrm>
                <a:off x="2195736" y="63093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2915816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07" name="Овал 106"/>
              <p:cNvSpPr/>
              <p:nvPr/>
            </p:nvSpPr>
            <p:spPr>
              <a:xfrm>
                <a:off x="2915816" y="5109338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108" name="Прямая соединительная линия 107"/>
              <p:cNvCxnSpPr>
                <a:stCxn id="102" idx="3"/>
                <a:endCxn id="103" idx="7"/>
              </p:cNvCxnSpPr>
              <p:nvPr/>
            </p:nvCxnSpPr>
            <p:spPr>
              <a:xfrm flipH="1">
                <a:off x="1587412" y="4754970"/>
                <a:ext cx="548670" cy="368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>
                <a:stCxn id="104" idx="5"/>
                <a:endCxn id="105" idx="2"/>
              </p:cNvCxnSpPr>
              <p:nvPr/>
            </p:nvCxnSpPr>
            <p:spPr>
              <a:xfrm>
                <a:off x="1577926" y="6051115"/>
                <a:ext cx="617810" cy="402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>
                <a:stCxn id="106" idx="3"/>
                <a:endCxn id="105" idx="6"/>
              </p:cNvCxnSpPr>
              <p:nvPr/>
            </p:nvCxnSpPr>
            <p:spPr>
              <a:xfrm flipH="1">
                <a:off x="2483768" y="6051115"/>
                <a:ext cx="474229" cy="402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Прямая соединительная линия 98"/>
            <p:cNvCxnSpPr>
              <a:stCxn id="107" idx="3"/>
              <a:endCxn id="104" idx="7"/>
            </p:cNvCxnSpPr>
            <p:nvPr/>
          </p:nvCxnSpPr>
          <p:spPr>
            <a:xfrm flipH="1">
              <a:off x="2978694" y="4833461"/>
              <a:ext cx="1160710" cy="424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>
              <a:stCxn id="107" idx="3"/>
              <a:endCxn id="103" idx="6"/>
            </p:cNvCxnSpPr>
            <p:nvPr/>
          </p:nvCxnSpPr>
          <p:spPr>
            <a:xfrm flipH="1" flipV="1">
              <a:off x="3022150" y="4721062"/>
              <a:ext cx="1117254" cy="112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Прямоугольник 113"/>
          <p:cNvSpPr/>
          <p:nvPr/>
        </p:nvSpPr>
        <p:spPr>
          <a:xfrm>
            <a:off x="1913650" y="5733256"/>
            <a:ext cx="678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Т3</a:t>
            </a:r>
            <a:r>
              <a:rPr lang="ru-RU" sz="3200" i="1" dirty="0" smtClean="0"/>
              <a:t> </a:t>
            </a:r>
            <a:endParaRPr lang="uk-UA" sz="3200" dirty="0"/>
          </a:p>
        </p:txBody>
      </p:sp>
      <p:grpSp>
        <p:nvGrpSpPr>
          <p:cNvPr id="115" name="Группа 114"/>
          <p:cNvGrpSpPr/>
          <p:nvPr/>
        </p:nvGrpSpPr>
        <p:grpSpPr>
          <a:xfrm>
            <a:off x="4079762" y="3768891"/>
            <a:ext cx="1574254" cy="1800200"/>
            <a:chOff x="2771922" y="4104092"/>
            <a:chExt cx="1574254" cy="1800200"/>
          </a:xfrm>
        </p:grpSpPr>
        <p:grpSp>
          <p:nvGrpSpPr>
            <p:cNvPr id="116" name="Группа 115"/>
            <p:cNvGrpSpPr/>
            <p:nvPr/>
          </p:nvGrpSpPr>
          <p:grpSpPr>
            <a:xfrm>
              <a:off x="2771922" y="4104092"/>
              <a:ext cx="1574254" cy="1800200"/>
              <a:chOff x="1332075" y="4509120"/>
              <a:chExt cx="1871773" cy="2088232"/>
            </a:xfrm>
          </p:grpSpPr>
          <p:sp>
            <p:nvSpPr>
              <p:cNvPr id="123" name="Овал 122"/>
              <p:cNvSpPr/>
              <p:nvPr/>
            </p:nvSpPr>
            <p:spPr>
              <a:xfrm>
                <a:off x="2093901" y="45091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24" name="Овал 123"/>
              <p:cNvSpPr/>
              <p:nvPr/>
            </p:nvSpPr>
            <p:spPr>
              <a:xfrm>
                <a:off x="1341562" y="5080789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1332075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2195736" y="63093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27" name="Овал 126"/>
              <p:cNvSpPr/>
              <p:nvPr/>
            </p:nvSpPr>
            <p:spPr>
              <a:xfrm>
                <a:off x="2915816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28" name="Овал 127"/>
              <p:cNvSpPr/>
              <p:nvPr/>
            </p:nvSpPr>
            <p:spPr>
              <a:xfrm>
                <a:off x="2915816" y="5109338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131" name="Прямая соединительная линия 130"/>
              <p:cNvCxnSpPr>
                <a:stCxn id="125" idx="5"/>
                <a:endCxn id="126" idx="2"/>
              </p:cNvCxnSpPr>
              <p:nvPr/>
            </p:nvCxnSpPr>
            <p:spPr>
              <a:xfrm>
                <a:off x="1577926" y="6051115"/>
                <a:ext cx="617810" cy="402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/>
              <p:cNvCxnSpPr>
                <a:stCxn id="128" idx="4"/>
                <a:endCxn id="127" idx="0"/>
              </p:cNvCxnSpPr>
              <p:nvPr/>
            </p:nvCxnSpPr>
            <p:spPr>
              <a:xfrm>
                <a:off x="3059832" y="5397370"/>
                <a:ext cx="0" cy="4078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8" name="Прямая соединительная линия 117"/>
            <p:cNvCxnSpPr>
              <a:stCxn id="123" idx="4"/>
              <a:endCxn id="126" idx="0"/>
            </p:cNvCxnSpPr>
            <p:nvPr/>
          </p:nvCxnSpPr>
          <p:spPr>
            <a:xfrm>
              <a:off x="3533780" y="4352395"/>
              <a:ext cx="85649" cy="13035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>
              <a:stCxn id="123" idx="4"/>
              <a:endCxn id="127" idx="2"/>
            </p:cNvCxnSpPr>
            <p:nvPr/>
          </p:nvCxnSpPr>
          <p:spPr>
            <a:xfrm>
              <a:off x="3533780" y="4352395"/>
              <a:ext cx="570147" cy="993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>
              <a:stCxn id="128" idx="3"/>
              <a:endCxn id="124" idx="6"/>
            </p:cNvCxnSpPr>
            <p:nvPr/>
          </p:nvCxnSpPr>
          <p:spPr>
            <a:xfrm flipH="1" flipV="1">
              <a:off x="3022150" y="4721062"/>
              <a:ext cx="1117254" cy="112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Прямоугольник 134"/>
          <p:cNvSpPr/>
          <p:nvPr/>
        </p:nvSpPr>
        <p:spPr>
          <a:xfrm>
            <a:off x="4640725" y="5783222"/>
            <a:ext cx="705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Т4</a:t>
            </a:r>
            <a:r>
              <a:rPr lang="ru-RU" sz="3200" i="1" dirty="0" smtClean="0"/>
              <a:t> </a:t>
            </a:r>
            <a:endParaRPr lang="uk-UA" sz="3200" dirty="0"/>
          </a:p>
        </p:txBody>
      </p:sp>
      <p:grpSp>
        <p:nvGrpSpPr>
          <p:cNvPr id="136" name="Группа 135"/>
          <p:cNvGrpSpPr/>
          <p:nvPr/>
        </p:nvGrpSpPr>
        <p:grpSpPr>
          <a:xfrm>
            <a:off x="7177720" y="3758481"/>
            <a:ext cx="1574254" cy="1800200"/>
            <a:chOff x="2771922" y="4104092"/>
            <a:chExt cx="1574254" cy="1800200"/>
          </a:xfrm>
        </p:grpSpPr>
        <p:grpSp>
          <p:nvGrpSpPr>
            <p:cNvPr id="137" name="Группа 136"/>
            <p:cNvGrpSpPr/>
            <p:nvPr/>
          </p:nvGrpSpPr>
          <p:grpSpPr>
            <a:xfrm>
              <a:off x="2771922" y="4104092"/>
              <a:ext cx="1574254" cy="1800200"/>
              <a:chOff x="1332075" y="4509120"/>
              <a:chExt cx="1871773" cy="2088232"/>
            </a:xfrm>
          </p:grpSpPr>
          <p:sp>
            <p:nvSpPr>
              <p:cNvPr id="144" name="Овал 143"/>
              <p:cNvSpPr/>
              <p:nvPr/>
            </p:nvSpPr>
            <p:spPr>
              <a:xfrm>
                <a:off x="2093901" y="45091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45" name="Овал 144"/>
              <p:cNvSpPr/>
              <p:nvPr/>
            </p:nvSpPr>
            <p:spPr>
              <a:xfrm>
                <a:off x="1341562" y="5080789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46" name="Овал 145"/>
              <p:cNvSpPr/>
              <p:nvPr/>
            </p:nvSpPr>
            <p:spPr>
              <a:xfrm>
                <a:off x="1332075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47" name="Овал 146"/>
              <p:cNvSpPr/>
              <p:nvPr/>
            </p:nvSpPr>
            <p:spPr>
              <a:xfrm>
                <a:off x="2195736" y="6309320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48" name="Овал 147"/>
              <p:cNvSpPr/>
              <p:nvPr/>
            </p:nvSpPr>
            <p:spPr>
              <a:xfrm>
                <a:off x="2915816" y="5805264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49" name="Овал 148"/>
              <p:cNvSpPr/>
              <p:nvPr/>
            </p:nvSpPr>
            <p:spPr>
              <a:xfrm>
                <a:off x="2915816" y="5109338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150" name="Прямая соединительная линия 149"/>
              <p:cNvCxnSpPr>
                <a:stCxn id="144" idx="3"/>
                <a:endCxn id="145" idx="7"/>
              </p:cNvCxnSpPr>
              <p:nvPr/>
            </p:nvCxnSpPr>
            <p:spPr>
              <a:xfrm flipH="1">
                <a:off x="1587412" y="4754970"/>
                <a:ext cx="548670" cy="368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150"/>
              <p:cNvCxnSpPr>
                <a:stCxn id="145" idx="4"/>
                <a:endCxn id="146" idx="0"/>
              </p:cNvCxnSpPr>
              <p:nvPr/>
            </p:nvCxnSpPr>
            <p:spPr>
              <a:xfrm flipH="1">
                <a:off x="1476091" y="5368821"/>
                <a:ext cx="9487" cy="4364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/>
              <p:cNvCxnSpPr>
                <a:stCxn id="146" idx="5"/>
                <a:endCxn id="147" idx="2"/>
              </p:cNvCxnSpPr>
              <p:nvPr/>
            </p:nvCxnSpPr>
            <p:spPr>
              <a:xfrm>
                <a:off x="1577926" y="6051115"/>
                <a:ext cx="617810" cy="4022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Прямая соединительная линия 139"/>
            <p:cNvCxnSpPr>
              <a:stCxn id="144" idx="4"/>
              <a:endCxn id="148" idx="2"/>
            </p:cNvCxnSpPr>
            <p:nvPr/>
          </p:nvCxnSpPr>
          <p:spPr>
            <a:xfrm>
              <a:off x="3533780" y="4352395"/>
              <a:ext cx="570147" cy="993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>
              <a:stCxn id="149" idx="3"/>
              <a:endCxn id="147" idx="0"/>
            </p:cNvCxnSpPr>
            <p:nvPr/>
          </p:nvCxnSpPr>
          <p:spPr>
            <a:xfrm flipH="1">
              <a:off x="3619429" y="4833461"/>
              <a:ext cx="519975" cy="8225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Прямоугольник 155"/>
          <p:cNvSpPr/>
          <p:nvPr/>
        </p:nvSpPr>
        <p:spPr>
          <a:xfrm>
            <a:off x="7551281" y="5783222"/>
            <a:ext cx="705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Т5</a:t>
            </a:r>
            <a:r>
              <a:rPr lang="ru-RU" sz="3200" i="1" dirty="0" smtClean="0"/>
              <a:t>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6334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5626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Довільний</a:t>
            </a:r>
            <a:r>
              <a:rPr lang="ru-RU" sz="2800" dirty="0" smtClean="0"/>
              <a:t> </a:t>
            </a:r>
            <a:r>
              <a:rPr lang="ru-RU" sz="2800" dirty="0" err="1"/>
              <a:t>незв’язний</a:t>
            </a:r>
            <a:r>
              <a:rPr lang="ru-RU" sz="2800" dirty="0"/>
              <a:t> граф, </a:t>
            </a:r>
            <a:r>
              <a:rPr lang="ru-RU" sz="2800" dirty="0" err="1"/>
              <a:t>який</a:t>
            </a:r>
            <a:r>
              <a:rPr lang="ru-RU" sz="2800" dirty="0"/>
              <a:t> не </a:t>
            </a:r>
            <a:r>
              <a:rPr lang="ru-RU" sz="2800" dirty="0" err="1"/>
              <a:t>містить</a:t>
            </a:r>
            <a:r>
              <a:rPr lang="ru-RU" sz="2800" dirty="0"/>
              <a:t> </a:t>
            </a:r>
            <a:r>
              <a:rPr lang="ru-RU" sz="2800" dirty="0" err="1"/>
              <a:t>циклів</a:t>
            </a:r>
            <a:r>
              <a:rPr lang="ru-RU" sz="2800" dirty="0"/>
              <a:t>,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лісом</a:t>
            </a:r>
            <a:r>
              <a:rPr lang="ru-RU" sz="2800" i="1" dirty="0"/>
              <a:t>.</a:t>
            </a:r>
          </a:p>
          <a:p>
            <a:pPr algn="just"/>
            <a:r>
              <a:rPr lang="ru-RU" sz="2800" b="1" i="1" dirty="0" smtClean="0"/>
              <a:t>	</a:t>
            </a:r>
            <a:r>
              <a:rPr lang="ru-RU" sz="2800" b="1" i="1" dirty="0" err="1" smtClean="0"/>
              <a:t>Еквівалентне</a:t>
            </a:r>
            <a:r>
              <a:rPr lang="ru-RU" sz="2800" b="1" i="1" dirty="0" smtClean="0"/>
              <a:t> </a:t>
            </a:r>
            <a:r>
              <a:rPr lang="ru-RU" sz="2800" b="1" i="1" dirty="0" err="1"/>
              <a:t>визначення</a:t>
            </a:r>
            <a:r>
              <a:rPr lang="ru-RU" sz="2800" b="1" i="1" dirty="0"/>
              <a:t> </a:t>
            </a:r>
            <a:r>
              <a:rPr lang="ru-RU" sz="2800" b="1" i="1" dirty="0" err="1"/>
              <a:t>лісу</a:t>
            </a:r>
            <a:r>
              <a:rPr lang="ru-RU" sz="2800" b="1" i="1" dirty="0"/>
              <a:t>: </a:t>
            </a:r>
            <a:r>
              <a:rPr lang="ru-RU" sz="2800" dirty="0"/>
              <a:t>граф </a:t>
            </a:r>
            <a:r>
              <a:rPr lang="ru-RU" sz="2800" b="1" i="1" dirty="0"/>
              <a:t>G</a:t>
            </a:r>
            <a:r>
              <a:rPr lang="ru-RU" sz="2800" dirty="0"/>
              <a:t>, </a:t>
            </a:r>
            <a:r>
              <a:rPr lang="ru-RU" sz="2800" dirty="0" err="1"/>
              <a:t>усі</a:t>
            </a:r>
            <a:r>
              <a:rPr lang="ru-RU" sz="2800" dirty="0"/>
              <a:t> </a:t>
            </a:r>
            <a:r>
              <a:rPr lang="ru-RU" sz="2800" dirty="0" err="1"/>
              <a:t>компоненти</a:t>
            </a:r>
            <a:r>
              <a:rPr lang="ru-RU" sz="2800" dirty="0"/>
              <a:t> </a:t>
            </a:r>
            <a:r>
              <a:rPr lang="ru-RU" sz="2800" dirty="0" err="1"/>
              <a:t>зв’язності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є </a:t>
            </a:r>
            <a:r>
              <a:rPr lang="uk-UA" sz="2800" dirty="0"/>
              <a:t>деревами, називається </a:t>
            </a:r>
            <a:r>
              <a:rPr lang="uk-UA" sz="2800" b="1" i="1" dirty="0"/>
              <a:t>лісом</a:t>
            </a:r>
            <a:r>
              <a:rPr lang="uk-UA" sz="2800" dirty="0"/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78" y="2420888"/>
            <a:ext cx="7731781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860032" y="5656892"/>
            <a:ext cx="1461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Граф</a:t>
            </a:r>
            <a:r>
              <a:rPr lang="ru-RU" sz="3200" i="1" dirty="0" smtClean="0"/>
              <a:t> G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5957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-62077"/>
            <a:ext cx="8028384" cy="674859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 smtClean="0"/>
              <a:t>§3</a:t>
            </a:r>
            <a:r>
              <a:rPr lang="en-US" b="1" i="1" dirty="0" smtClean="0"/>
              <a:t> </a:t>
            </a:r>
            <a:r>
              <a:rPr lang="uk-UA" b="1" dirty="0" smtClean="0"/>
              <a:t>Кореневі дерева</a:t>
            </a:r>
            <a:endParaRPr lang="uk-UA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000099" y="582551"/>
            <a:ext cx="8143900" cy="27860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3000" b="1" i="1" dirty="0" smtClean="0"/>
              <a:t>Дерево</a:t>
            </a:r>
            <a:r>
              <a:rPr lang="uk-UA" sz="3000" dirty="0" smtClean="0"/>
              <a:t> – це сукупність елементів, що називаються вузлами (один з яких корінь), та відношень (</a:t>
            </a:r>
            <a:r>
              <a:rPr lang="uk-UA" sz="3000" dirty="0" err="1" smtClean="0"/>
              <a:t>„батьківських”</a:t>
            </a:r>
            <a:r>
              <a:rPr lang="uk-UA" sz="3000" dirty="0" smtClean="0"/>
              <a:t>), що утворюють ієрархічну структуру вузлів. Вузли можуть бути елементами будь-якого типу (літерами, рядками, числами). </a:t>
            </a:r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35348" y="5547492"/>
            <a:ext cx="81086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/>
              <a:t>Піддерево</a:t>
            </a:r>
            <a:r>
              <a:rPr lang="uk-UA" sz="2800" dirty="0"/>
              <a:t>, корінь якого знаходиться в лівому (правому) нащадку вершини, називається </a:t>
            </a:r>
            <a:r>
              <a:rPr lang="uk-UA" sz="2800" b="1" i="1" dirty="0"/>
              <a:t>лівим</a:t>
            </a:r>
            <a:r>
              <a:rPr lang="uk-UA" sz="2800" b="1" dirty="0"/>
              <a:t> (</a:t>
            </a:r>
            <a:r>
              <a:rPr lang="uk-UA" sz="2800" b="1" i="1" dirty="0"/>
              <a:t>правим</a:t>
            </a:r>
            <a:r>
              <a:rPr lang="uk-UA" sz="2800" b="1" dirty="0"/>
              <a:t>) </a:t>
            </a:r>
            <a:r>
              <a:rPr lang="uk-UA" sz="2800" b="1" i="1" dirty="0" err="1"/>
              <a:t>піддеревом</a:t>
            </a:r>
            <a:r>
              <a:rPr lang="uk-UA" sz="2800" b="1" dirty="0"/>
              <a:t> </a:t>
            </a:r>
            <a:r>
              <a:rPr lang="uk-UA" sz="2800" b="1" dirty="0" smtClean="0"/>
              <a:t> </a:t>
            </a:r>
            <a:r>
              <a:rPr lang="uk-UA" sz="2800" dirty="0" smtClean="0"/>
              <a:t>цієї </a:t>
            </a:r>
            <a:r>
              <a:rPr lang="uk-UA" sz="2800" dirty="0"/>
              <a:t>вершини.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420421" y="3047162"/>
            <a:ext cx="2928958" cy="2500330"/>
            <a:chOff x="2786050" y="4071942"/>
            <a:chExt cx="2928958" cy="2500330"/>
          </a:xfrm>
        </p:grpSpPr>
        <p:sp>
          <p:nvSpPr>
            <p:cNvPr id="8" name="Овал 7"/>
            <p:cNvSpPr/>
            <p:nvPr/>
          </p:nvSpPr>
          <p:spPr>
            <a:xfrm>
              <a:off x="4000496" y="407194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86116" y="478632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786314" y="478632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86050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286116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857620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500562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5286380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786314" y="61436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7" name="Прямая соединительная линия 16"/>
            <p:cNvCxnSpPr>
              <a:stCxn id="8" idx="3"/>
              <a:endCxn id="9" idx="7"/>
            </p:cNvCxnSpPr>
            <p:nvPr/>
          </p:nvCxnSpPr>
          <p:spPr>
            <a:xfrm rot="5400000">
              <a:off x="3651973" y="4437799"/>
              <a:ext cx="411294" cy="411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8" idx="5"/>
              <a:endCxn id="10" idx="1"/>
            </p:cNvCxnSpPr>
            <p:nvPr/>
          </p:nvCxnSpPr>
          <p:spPr>
            <a:xfrm rot="16200000" flipH="1">
              <a:off x="4402072" y="4402080"/>
              <a:ext cx="411294" cy="482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3"/>
              <a:endCxn id="11" idx="0"/>
            </p:cNvCxnSpPr>
            <p:nvPr/>
          </p:nvCxnSpPr>
          <p:spPr>
            <a:xfrm rot="5400000">
              <a:off x="3000365" y="5152179"/>
              <a:ext cx="348523" cy="3485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9" idx="4"/>
              <a:endCxn id="12" idx="0"/>
            </p:cNvCxnSpPr>
            <p:nvPr/>
          </p:nvCxnSpPr>
          <p:spPr>
            <a:xfrm rot="5400000">
              <a:off x="3357554" y="5357826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9" idx="5"/>
              <a:endCxn id="13" idx="1"/>
            </p:cNvCxnSpPr>
            <p:nvPr/>
          </p:nvCxnSpPr>
          <p:spPr>
            <a:xfrm rot="16200000" flipH="1">
              <a:off x="3580535" y="5223617"/>
              <a:ext cx="411294" cy="268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0" idx="3"/>
              <a:endCxn id="14" idx="0"/>
            </p:cNvCxnSpPr>
            <p:nvPr/>
          </p:nvCxnSpPr>
          <p:spPr>
            <a:xfrm rot="5400000">
              <a:off x="4607720" y="5259336"/>
              <a:ext cx="348523" cy="134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0" idx="5"/>
              <a:endCxn id="15" idx="1"/>
            </p:cNvCxnSpPr>
            <p:nvPr/>
          </p:nvCxnSpPr>
          <p:spPr>
            <a:xfrm rot="16200000" flipH="1">
              <a:off x="5045014" y="5259336"/>
              <a:ext cx="411294" cy="196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4" idx="5"/>
              <a:endCxn id="16" idx="0"/>
            </p:cNvCxnSpPr>
            <p:nvPr/>
          </p:nvCxnSpPr>
          <p:spPr>
            <a:xfrm rot="16200000" flipH="1">
              <a:off x="4794981" y="5937996"/>
              <a:ext cx="277085" cy="134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37322"/>
            <a:ext cx="2667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0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8290778" cy="6858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Висота вузла</a:t>
            </a:r>
            <a:r>
              <a:rPr lang="uk-UA" b="1" dirty="0" smtClean="0"/>
              <a:t> </a:t>
            </a:r>
            <a:r>
              <a:rPr lang="uk-UA" dirty="0" smtClean="0"/>
              <a:t>дерева - це довжина самого довгого шляху з цього вузла до будь-якого листа. 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Висота дерева</a:t>
            </a:r>
            <a:r>
              <a:rPr lang="uk-UA" b="1" dirty="0" smtClean="0"/>
              <a:t> </a:t>
            </a:r>
            <a:r>
              <a:rPr lang="uk-UA" dirty="0" smtClean="0"/>
              <a:t>співпадає з висотою кореня. 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Глибина вузла</a:t>
            </a:r>
            <a:r>
              <a:rPr lang="uk-UA" b="1" dirty="0" smtClean="0"/>
              <a:t> </a:t>
            </a:r>
            <a:r>
              <a:rPr lang="uk-UA" dirty="0" smtClean="0"/>
              <a:t>– це довжина шляху від кореня до цього вузла.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Степінь вузла</a:t>
            </a:r>
            <a:r>
              <a:rPr lang="uk-UA" b="1" dirty="0" smtClean="0"/>
              <a:t> </a:t>
            </a:r>
            <a:r>
              <a:rPr lang="uk-UA" dirty="0" smtClean="0"/>
              <a:t>– це кількість дуг, що з нього виходить. 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Степінь дерева</a:t>
            </a:r>
            <a:r>
              <a:rPr lang="uk-UA" b="1" dirty="0" smtClean="0"/>
              <a:t> </a:t>
            </a:r>
            <a:r>
              <a:rPr lang="uk-UA" dirty="0" smtClean="0"/>
              <a:t>дорівнює максимальному степеню вузла, що входить у дерево. 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Листя</a:t>
            </a:r>
            <a:r>
              <a:rPr lang="uk-UA" dirty="0" smtClean="0"/>
              <a:t> в дереві - це вузли, що мають степінь нуль.</a:t>
            </a:r>
          </a:p>
          <a:p>
            <a:pPr algn="just">
              <a:buNone/>
            </a:pPr>
            <a:r>
              <a:rPr lang="uk-UA" dirty="0" smtClean="0"/>
              <a:t> 	</a:t>
            </a:r>
            <a:r>
              <a:rPr lang="uk-UA" b="1" dirty="0" smtClean="0"/>
              <a:t>Бінарне дерево </a:t>
            </a:r>
            <a:r>
              <a:rPr lang="uk-UA" dirty="0" smtClean="0"/>
              <a:t>– це дерево степінь якого дорівнює два .</a:t>
            </a:r>
          </a:p>
          <a:p>
            <a:pPr algn="just">
              <a:buNone/>
            </a:pPr>
            <a:r>
              <a:rPr lang="uk-UA" dirty="0" smtClean="0"/>
              <a:t>	Дерева, степінь яких більше двох, називаються  </a:t>
            </a:r>
            <a:r>
              <a:rPr lang="uk-UA" b="1" dirty="0" smtClean="0"/>
              <a:t>розгалуженими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04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1695448"/>
          </a:xfrm>
        </p:spPr>
        <p:txBody>
          <a:bodyPr/>
          <a:lstStyle/>
          <a:p>
            <a:pPr algn="just">
              <a:buNone/>
            </a:pPr>
            <a:r>
              <a:rPr lang="uk-UA" b="1" i="1" dirty="0" smtClean="0"/>
              <a:t>Повне бінарне</a:t>
            </a:r>
            <a:r>
              <a:rPr lang="uk-UA" b="1" dirty="0" smtClean="0"/>
              <a:t> </a:t>
            </a:r>
            <a:r>
              <a:rPr lang="uk-UA" dirty="0" smtClean="0"/>
              <a:t>дерево - це дерево для якого на всіх рівнях менше чим </a:t>
            </a:r>
            <a:r>
              <a:rPr lang="uk-UA" i="1" dirty="0" smtClean="0"/>
              <a:t>n</a:t>
            </a:r>
            <a:r>
              <a:rPr lang="uk-UA" dirty="0" smtClean="0"/>
              <a:t> вузли мають степінь 2, а на рівні </a:t>
            </a:r>
            <a:r>
              <a:rPr lang="uk-UA" i="1" dirty="0" smtClean="0"/>
              <a:t>n</a:t>
            </a:r>
            <a:r>
              <a:rPr lang="uk-UA" dirty="0" smtClean="0"/>
              <a:t> – степінь 0.</a:t>
            </a:r>
            <a:endParaRPr lang="uk-UA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1500166" y="1571612"/>
            <a:ext cx="2922463" cy="3214710"/>
            <a:chOff x="2780" y="1494"/>
            <a:chExt cx="1800" cy="1980"/>
          </a:xfrm>
        </p:grpSpPr>
        <p:sp>
          <p:nvSpPr>
            <p:cNvPr id="6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780" y="1494"/>
              <a:ext cx="1800" cy="19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>
              <a:off x="3757" y="2097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3231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 flipH="1">
              <a:off x="3058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H="1">
              <a:off x="3217" y="28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3402" y="2829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3021" y="2103"/>
              <a:ext cx="260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H="1">
              <a:off x="2835" y="215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3405" y="175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3049" y="1766"/>
              <a:ext cx="36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3322" y="167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2961" y="203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3681" y="2034"/>
              <a:ext cx="177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3140" y="311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2780" y="2394"/>
              <a:ext cx="176" cy="1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14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3500" y="311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2960" y="275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3320" y="275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" name="Oval 4"/>
            <p:cNvSpPr>
              <a:spLocks noChangeArrowheads="1"/>
            </p:cNvSpPr>
            <p:nvPr/>
          </p:nvSpPr>
          <p:spPr bwMode="auto">
            <a:xfrm>
              <a:off x="3860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 bwMode="auto">
          <a:xfrm>
            <a:off x="3428992" y="1643050"/>
            <a:ext cx="4953035" cy="2786082"/>
            <a:chOff x="1520" y="1314"/>
            <a:chExt cx="2880" cy="1620"/>
          </a:xfrm>
        </p:grpSpPr>
        <p:sp>
          <p:nvSpPr>
            <p:cNvPr id="27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520" y="1314"/>
              <a:ext cx="2880" cy="16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 flipH="1">
              <a:off x="3564" y="2142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9" name="Line 37"/>
            <p:cNvSpPr>
              <a:spLocks noChangeShapeType="1"/>
            </p:cNvSpPr>
            <p:nvPr/>
          </p:nvSpPr>
          <p:spPr bwMode="auto">
            <a:xfrm>
              <a:off x="3798" y="2124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3021" y="2103"/>
              <a:ext cx="260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 flipH="1">
              <a:off x="2835" y="215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3405" y="175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V="1">
              <a:off x="3049" y="1766"/>
              <a:ext cx="36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3322" y="167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2961" y="203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6" name="Oval 30"/>
            <p:cNvSpPr>
              <a:spLocks noChangeArrowheads="1"/>
            </p:cNvSpPr>
            <p:nvPr/>
          </p:nvSpPr>
          <p:spPr bwMode="auto">
            <a:xfrm>
              <a:off x="3681" y="2034"/>
              <a:ext cx="177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3501" y="239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8" name="Oval 28"/>
            <p:cNvSpPr>
              <a:spLocks noChangeArrowheads="1"/>
            </p:cNvSpPr>
            <p:nvPr/>
          </p:nvSpPr>
          <p:spPr bwMode="auto">
            <a:xfrm>
              <a:off x="2780" y="2394"/>
              <a:ext cx="176" cy="1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9" name="Oval 27"/>
            <p:cNvSpPr>
              <a:spLocks noChangeArrowheads="1"/>
            </p:cNvSpPr>
            <p:nvPr/>
          </p:nvSpPr>
          <p:spPr bwMode="auto">
            <a:xfrm>
              <a:off x="314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0" name="Oval 26"/>
            <p:cNvSpPr>
              <a:spLocks noChangeArrowheads="1"/>
            </p:cNvSpPr>
            <p:nvPr/>
          </p:nvSpPr>
          <p:spPr bwMode="auto">
            <a:xfrm>
              <a:off x="386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795442" y="4867284"/>
            <a:ext cx="2428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/>
              <a:t>а) </a:t>
            </a:r>
            <a:r>
              <a:rPr lang="uk-UA" sz="3200" dirty="0" smtClean="0"/>
              <a:t>неповне бінарне дерево </a:t>
            </a:r>
            <a:endParaRPr lang="uk-UA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715008" y="4572008"/>
            <a:ext cx="2428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/>
              <a:t>б) повне бінарне дерево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4491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257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/>
              <a:t>Строго бінарне</a:t>
            </a:r>
            <a:r>
              <a:rPr lang="uk-UA" b="1" dirty="0" smtClean="0"/>
              <a:t> </a:t>
            </a:r>
            <a:r>
              <a:rPr lang="uk-UA" dirty="0" smtClean="0"/>
              <a:t>дерево складається тільки з вузлів, що мають степінь 2 або 0.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i="1" dirty="0" err="1" smtClean="0"/>
              <a:t>Нестрого</a:t>
            </a:r>
            <a:r>
              <a:rPr lang="uk-UA" b="1" i="1" dirty="0" smtClean="0"/>
              <a:t> бінарне</a:t>
            </a:r>
            <a:r>
              <a:rPr lang="uk-UA" b="1" dirty="0" smtClean="0"/>
              <a:t> </a:t>
            </a:r>
            <a:r>
              <a:rPr lang="uk-UA" dirty="0" smtClean="0"/>
              <a:t>дерево містить вузли зі степенем 1.</a:t>
            </a:r>
            <a:endParaRPr lang="uk-UA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357290" y="2143116"/>
            <a:ext cx="3883629" cy="3286148"/>
            <a:chOff x="2780" y="1494"/>
            <a:chExt cx="2340" cy="1980"/>
          </a:xfrm>
        </p:grpSpPr>
        <p:sp>
          <p:nvSpPr>
            <p:cNvPr id="6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780" y="1494"/>
              <a:ext cx="2340" cy="19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H="1">
              <a:off x="3570" y="2144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3790" y="2123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3231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H="1">
              <a:off x="3058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3217" y="28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3402" y="2829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021" y="2103"/>
              <a:ext cx="260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>
              <a:off x="2835" y="215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405" y="175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3049" y="1766"/>
              <a:ext cx="36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3322" y="167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2961" y="203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3681" y="2034"/>
              <a:ext cx="177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3140" y="311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2780" y="2394"/>
              <a:ext cx="176" cy="1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314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3500" y="311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2960" y="275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" name="Oval 4"/>
            <p:cNvSpPr>
              <a:spLocks noChangeArrowheads="1"/>
            </p:cNvSpPr>
            <p:nvPr/>
          </p:nvSpPr>
          <p:spPr bwMode="auto">
            <a:xfrm>
              <a:off x="3320" y="275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" name="Oval 3"/>
            <p:cNvSpPr>
              <a:spLocks noChangeArrowheads="1"/>
            </p:cNvSpPr>
            <p:nvPr/>
          </p:nvSpPr>
          <p:spPr bwMode="auto">
            <a:xfrm>
              <a:off x="3860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" name="Oval 2"/>
            <p:cNvSpPr>
              <a:spLocks noChangeArrowheads="1"/>
            </p:cNvSpPr>
            <p:nvPr/>
          </p:nvSpPr>
          <p:spPr bwMode="auto">
            <a:xfrm>
              <a:off x="3500" y="239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8" name="Group 25"/>
          <p:cNvGrpSpPr>
            <a:grpSpLocks noChangeAspect="1"/>
          </p:cNvGrpSpPr>
          <p:nvPr/>
        </p:nvGrpSpPr>
        <p:grpSpPr bwMode="auto">
          <a:xfrm>
            <a:off x="4071934" y="1500174"/>
            <a:ext cx="3929090" cy="3720882"/>
            <a:chOff x="1742" y="1081"/>
            <a:chExt cx="2340" cy="2216"/>
          </a:xfrm>
        </p:grpSpPr>
        <p:sp>
          <p:nvSpPr>
            <p:cNvPr id="29" name="AutoShape 43"/>
            <p:cNvSpPr>
              <a:spLocks noChangeAspect="1" noChangeArrowheads="1" noTextEdit="1"/>
            </p:cNvSpPr>
            <p:nvPr/>
          </p:nvSpPr>
          <p:spPr bwMode="auto">
            <a:xfrm>
              <a:off x="1742" y="1081"/>
              <a:ext cx="2340" cy="19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3790" y="2123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231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2" name="Line 40"/>
            <p:cNvSpPr>
              <a:spLocks noChangeShapeType="1"/>
            </p:cNvSpPr>
            <p:nvPr/>
          </p:nvSpPr>
          <p:spPr bwMode="auto">
            <a:xfrm flipH="1">
              <a:off x="3217" y="28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>
              <a:off x="3402" y="2829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3021" y="2103"/>
              <a:ext cx="260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 flipH="1">
              <a:off x="2835" y="215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3405" y="175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3049" y="1766"/>
              <a:ext cx="36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8" name="Oval 34"/>
            <p:cNvSpPr>
              <a:spLocks noChangeArrowheads="1"/>
            </p:cNvSpPr>
            <p:nvPr/>
          </p:nvSpPr>
          <p:spPr bwMode="auto">
            <a:xfrm>
              <a:off x="3322" y="167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9" name="Oval 33"/>
            <p:cNvSpPr>
              <a:spLocks noChangeArrowheads="1"/>
            </p:cNvSpPr>
            <p:nvPr/>
          </p:nvSpPr>
          <p:spPr bwMode="auto">
            <a:xfrm>
              <a:off x="2961" y="203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0" name="Oval 32"/>
            <p:cNvSpPr>
              <a:spLocks noChangeArrowheads="1"/>
            </p:cNvSpPr>
            <p:nvPr/>
          </p:nvSpPr>
          <p:spPr bwMode="auto">
            <a:xfrm>
              <a:off x="3681" y="2034"/>
              <a:ext cx="177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1" name="Oval 31"/>
            <p:cNvSpPr>
              <a:spLocks noChangeArrowheads="1"/>
            </p:cNvSpPr>
            <p:nvPr/>
          </p:nvSpPr>
          <p:spPr bwMode="auto">
            <a:xfrm>
              <a:off x="3140" y="311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2" name="Oval 30"/>
            <p:cNvSpPr>
              <a:spLocks noChangeArrowheads="1"/>
            </p:cNvSpPr>
            <p:nvPr/>
          </p:nvSpPr>
          <p:spPr bwMode="auto">
            <a:xfrm>
              <a:off x="2780" y="2394"/>
              <a:ext cx="176" cy="1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3" name="Oval 29"/>
            <p:cNvSpPr>
              <a:spLocks noChangeArrowheads="1"/>
            </p:cNvSpPr>
            <p:nvPr/>
          </p:nvSpPr>
          <p:spPr bwMode="auto">
            <a:xfrm>
              <a:off x="314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4" name="Oval 28"/>
            <p:cNvSpPr>
              <a:spLocks noChangeArrowheads="1"/>
            </p:cNvSpPr>
            <p:nvPr/>
          </p:nvSpPr>
          <p:spPr bwMode="auto">
            <a:xfrm>
              <a:off x="3500" y="311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5" name="Oval 27"/>
            <p:cNvSpPr>
              <a:spLocks noChangeArrowheads="1"/>
            </p:cNvSpPr>
            <p:nvPr/>
          </p:nvSpPr>
          <p:spPr bwMode="auto">
            <a:xfrm>
              <a:off x="3320" y="275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6" name="Oval 26"/>
            <p:cNvSpPr>
              <a:spLocks noChangeArrowheads="1"/>
            </p:cNvSpPr>
            <p:nvPr/>
          </p:nvSpPr>
          <p:spPr bwMode="auto">
            <a:xfrm>
              <a:off x="3860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1214414" y="5286388"/>
            <a:ext cx="30748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/>
              <a:t>а) </a:t>
            </a:r>
            <a:r>
              <a:rPr lang="uk-UA" sz="3200" dirty="0" smtClean="0"/>
              <a:t>строго</a:t>
            </a:r>
          </a:p>
          <a:p>
            <a:pPr algn="ctr"/>
            <a:r>
              <a:rPr lang="uk-UA" sz="3200" dirty="0" smtClean="0"/>
              <a:t> бінарне дерево </a:t>
            </a:r>
            <a:endParaRPr lang="uk-UA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715008" y="5286388"/>
            <a:ext cx="30748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 smtClean="0"/>
              <a:t>б) </a:t>
            </a:r>
            <a:r>
              <a:rPr lang="uk-UA" sz="3200" dirty="0" err="1" smtClean="0"/>
              <a:t>нестрого</a:t>
            </a:r>
            <a:endParaRPr lang="uk-UA" sz="3200" dirty="0" smtClean="0"/>
          </a:p>
          <a:p>
            <a:pPr algn="ctr"/>
            <a:r>
              <a:rPr lang="uk-UA" sz="3200" dirty="0" smtClean="0"/>
              <a:t> бінарне дерево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357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796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§</a:t>
            </a:r>
            <a:r>
              <a:rPr lang="en-US" b="1" i="1" dirty="0" smtClean="0"/>
              <a:t>1</a:t>
            </a:r>
            <a:r>
              <a:rPr lang="uk-UA" sz="4400" b="1" dirty="0"/>
              <a:t> Ейлерові </a:t>
            </a:r>
            <a:r>
              <a:rPr lang="uk-UA" sz="4400" b="1" dirty="0" smtClean="0"/>
              <a:t>графи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62068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Однією</a:t>
            </a:r>
            <a:r>
              <a:rPr lang="ru-RU" sz="2800" dirty="0" smtClean="0"/>
              <a:t> </a:t>
            </a:r>
            <a:r>
              <a:rPr lang="ru-RU" sz="2800" dirty="0"/>
              <a:t>з перших задач </a:t>
            </a:r>
            <a:r>
              <a:rPr lang="ru-RU" sz="2800" dirty="0" err="1"/>
              <a:t>теорії</a:t>
            </a:r>
            <a:r>
              <a:rPr lang="ru-RU" sz="2800" dirty="0"/>
              <a:t> </a:t>
            </a:r>
            <a:r>
              <a:rPr lang="ru-RU" sz="2800" dirty="0" err="1"/>
              <a:t>графів</a:t>
            </a:r>
            <a:r>
              <a:rPr lang="ru-RU" sz="2800" dirty="0"/>
              <a:t> у </a:t>
            </a:r>
            <a:r>
              <a:rPr lang="ru-RU" sz="2800" dirty="0" err="1"/>
              <a:t>працях</a:t>
            </a:r>
            <a:r>
              <a:rPr lang="ru-RU" sz="2800" dirty="0"/>
              <a:t> </a:t>
            </a:r>
            <a:r>
              <a:rPr lang="ru-RU" sz="2800" dirty="0" err="1"/>
              <a:t>видатного</a:t>
            </a:r>
            <a:r>
              <a:rPr lang="ru-RU" sz="2800" dirty="0"/>
              <a:t> </a:t>
            </a:r>
            <a:r>
              <a:rPr lang="ru-RU" sz="2800" dirty="0" smtClean="0"/>
              <a:t>математика ХVIII </a:t>
            </a:r>
            <a:r>
              <a:rPr lang="ru-RU" sz="2800" dirty="0" err="1"/>
              <a:t>сторіччя</a:t>
            </a:r>
            <a:r>
              <a:rPr lang="ru-RU" sz="2800" dirty="0"/>
              <a:t> Л. </a:t>
            </a:r>
            <a:r>
              <a:rPr lang="ru-RU" sz="2800" dirty="0" err="1"/>
              <a:t>Ейлера</a:t>
            </a:r>
            <a:r>
              <a:rPr lang="ru-RU" sz="2800" dirty="0"/>
              <a:t> </a:t>
            </a:r>
            <a:r>
              <a:rPr lang="ru-RU" sz="2800" dirty="0" err="1"/>
              <a:t>була</a:t>
            </a:r>
            <a:r>
              <a:rPr lang="ru-RU" sz="2800" dirty="0"/>
              <a:t> задача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кенігсберзьких</a:t>
            </a:r>
            <a:r>
              <a:rPr lang="ru-RU" sz="2800" dirty="0"/>
              <a:t> </a:t>
            </a:r>
            <a:r>
              <a:rPr lang="ru-RU" sz="2800" dirty="0" err="1"/>
              <a:t>мостів</a:t>
            </a:r>
            <a:r>
              <a:rPr lang="ru-RU" sz="2800" dirty="0"/>
              <a:t>.</a:t>
            </a:r>
            <a:endParaRPr lang="uk-UA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674" y="2132856"/>
            <a:ext cx="5540755" cy="214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06396" y="4437112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/>
              <a:t>існує</a:t>
            </a:r>
            <a:r>
              <a:rPr lang="ru-RU" sz="2800" dirty="0"/>
              <a:t> цикл у </a:t>
            </a:r>
            <a:r>
              <a:rPr lang="ru-RU" sz="2800" dirty="0" err="1" smtClean="0"/>
              <a:t>графі</a:t>
            </a:r>
            <a:r>
              <a:rPr lang="ru-RU" sz="2800" dirty="0"/>
              <a:t>, в </a:t>
            </a:r>
            <a:r>
              <a:rPr lang="ru-RU" sz="2800" dirty="0" err="1"/>
              <a:t>якому</a:t>
            </a:r>
            <a:r>
              <a:rPr lang="ru-RU" sz="2800" dirty="0"/>
              <a:t> </a:t>
            </a:r>
            <a:r>
              <a:rPr lang="ru-RU" sz="2800" dirty="0" err="1"/>
              <a:t>кожне</a:t>
            </a:r>
            <a:r>
              <a:rPr lang="ru-RU" sz="2800" dirty="0"/>
              <a:t> ребро графа </a:t>
            </a:r>
            <a:r>
              <a:rPr lang="ru-RU" sz="2800" dirty="0" smtClean="0"/>
              <a:t>брало участь </a:t>
            </a:r>
            <a:r>
              <a:rPr lang="ru-RU" sz="2800" dirty="0"/>
              <a:t>один раз, то </a:t>
            </a:r>
            <a:r>
              <a:rPr lang="ru-RU" sz="2800" dirty="0" err="1"/>
              <a:t>такий</a:t>
            </a:r>
            <a:r>
              <a:rPr lang="ru-RU" sz="2800" dirty="0"/>
              <a:t> цикл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ейлеровим</a:t>
            </a:r>
            <a:r>
              <a:rPr lang="ru-RU" sz="2800" b="1" i="1" dirty="0"/>
              <a:t> циклом</a:t>
            </a:r>
            <a:r>
              <a:rPr lang="ru-RU" sz="2800" dirty="0"/>
              <a:t>, а граф,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містить</a:t>
            </a:r>
            <a:r>
              <a:rPr lang="ru-RU" sz="2800" dirty="0" smtClean="0"/>
              <a:t> </a:t>
            </a:r>
            <a:r>
              <a:rPr lang="ru-RU" sz="2800" dirty="0" err="1"/>
              <a:t>такий</a:t>
            </a:r>
            <a:r>
              <a:rPr lang="ru-RU" sz="2800" dirty="0"/>
              <a:t> цикл, – </a:t>
            </a:r>
            <a:r>
              <a:rPr lang="ru-RU" sz="2800" b="1" i="1" dirty="0" err="1"/>
              <a:t>ейлеровим</a:t>
            </a:r>
            <a:r>
              <a:rPr lang="ru-RU" sz="2800" b="1" i="1" dirty="0"/>
              <a:t> графом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835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5616" y="-62077"/>
            <a:ext cx="8028384" cy="674859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 smtClean="0"/>
              <a:t>§4</a:t>
            </a:r>
            <a:r>
              <a:rPr lang="en-US" b="1" i="1" dirty="0" smtClean="0"/>
              <a:t> </a:t>
            </a:r>
            <a:r>
              <a:rPr lang="uk-UA" b="1" dirty="0" smtClean="0"/>
              <a:t>Застосування графів і дерев</a:t>
            </a:r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692696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FF0000"/>
                </a:solidFill>
              </a:rPr>
              <a:t>4.1 У вигляді графа можуть бути зображені</a:t>
            </a:r>
            <a:r>
              <a:rPr lang="uk-UA" sz="2800" dirty="0" smtClean="0"/>
              <a:t>:</a:t>
            </a:r>
          </a:p>
          <a:p>
            <a:r>
              <a:rPr lang="uk-UA" sz="2800" dirty="0" smtClean="0"/>
              <a:t>1) Електричні і транспортні мережі;</a:t>
            </a:r>
          </a:p>
          <a:p>
            <a:pPr algn="just"/>
            <a:r>
              <a:rPr lang="uk-UA" sz="2800" dirty="0" smtClean="0"/>
              <a:t>2) Карти автомобільних, залізничних та повітряних шляхів;</a:t>
            </a:r>
            <a:endParaRPr lang="uk-UA" sz="2800" dirty="0"/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69" y="2564904"/>
            <a:ext cx="7397552" cy="419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9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9142" y="116632"/>
            <a:ext cx="63164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3) Структури молекул хімічних речовин;</a:t>
            </a:r>
          </a:p>
          <a:p>
            <a:r>
              <a:rPr lang="uk-UA" sz="2800" dirty="0" smtClean="0"/>
              <a:t>4) Моделі кристалів;</a:t>
            </a:r>
            <a:endParaRPr lang="uk-U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473" y="1070739"/>
            <a:ext cx="4849142" cy="368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69142" y="4941168"/>
            <a:ext cx="78673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5) Моделі ігор;</a:t>
            </a:r>
          </a:p>
          <a:p>
            <a:pPr algn="just"/>
            <a:r>
              <a:rPr lang="uk-UA" sz="2800" dirty="0" smtClean="0"/>
              <a:t>6) Інформаційні і комп'ютерні мережі;</a:t>
            </a:r>
          </a:p>
          <a:p>
            <a:pPr algn="just"/>
            <a:r>
              <a:rPr lang="uk-UA" sz="2800" dirty="0" smtClean="0"/>
              <a:t>7) Ієрархічна структура книг;</a:t>
            </a:r>
          </a:p>
        </p:txBody>
      </p:sp>
    </p:spTree>
    <p:extLst>
      <p:ext uri="{BB962C8B-B14F-4D97-AF65-F5344CB8AC3E}">
        <p14:creationId xmlns:p14="http://schemas.microsoft.com/office/powerpoint/2010/main" val="20150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36766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15350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8) </a:t>
            </a:r>
            <a:r>
              <a:rPr lang="uk-UA" sz="2800" dirty="0"/>
              <a:t>План діяльності або план виконання певних робіт (розклад</a:t>
            </a:r>
            <a:r>
              <a:rPr lang="uk-UA" sz="2800" dirty="0" smtClean="0"/>
              <a:t>). Наприклад, можливість переливання крові:</a:t>
            </a:r>
            <a:endParaRPr lang="uk-U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88073" y="4293096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9) Лабіринти;</a:t>
            </a:r>
          </a:p>
          <a:p>
            <a:pPr algn="just"/>
            <a:r>
              <a:rPr lang="uk-UA" sz="2800" dirty="0" smtClean="0"/>
              <a:t>10) Різні математичні об'єкти (відношення, алгоритми, програми тощо)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399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49512"/>
            <a:ext cx="3880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11) Генеалогічні дерева.</a:t>
            </a:r>
            <a:endParaRPr lang="uk-UA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60" y="1052736"/>
            <a:ext cx="79133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3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662" y="476672"/>
            <a:ext cx="8100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FF0000"/>
                </a:solidFill>
              </a:rPr>
              <a:t>4.2  Задачі, які розв'язують за допомогою графів:</a:t>
            </a:r>
          </a:p>
          <a:p>
            <a:pPr marL="514350" indent="-514350" algn="just">
              <a:buAutoNum type="arabicParenR"/>
            </a:pPr>
            <a:r>
              <a:rPr lang="uk-UA" sz="2800" dirty="0" smtClean="0"/>
              <a:t>Доставка (товари, послуги) – необхідно визначити маршрути мінімальної довжини, мінімальної вартості тощо.</a:t>
            </a:r>
          </a:p>
          <a:p>
            <a:pPr marL="514350" indent="-514350" algn="just">
              <a:buAutoNum type="arabicParenR"/>
            </a:pPr>
            <a:r>
              <a:rPr lang="uk-UA" sz="2800" dirty="0" smtClean="0"/>
              <a:t>Інспектування розподілених систем (електромереж, телефонних, залізничних ліній).</a:t>
            </a:r>
          </a:p>
          <a:p>
            <a:pPr marL="514350" indent="-514350" algn="just">
              <a:buAutoNum type="arabicParenR"/>
            </a:pPr>
            <a:r>
              <a:rPr lang="uk-UA" sz="2800" dirty="0" smtClean="0"/>
              <a:t>Теорія ігор, головоломки.</a:t>
            </a:r>
          </a:p>
          <a:p>
            <a:pPr marL="514350" indent="-514350" algn="just">
              <a:buAutoNum type="arabicParenR"/>
            </a:pPr>
            <a:r>
              <a:rPr lang="uk-UA" sz="2800" dirty="0" smtClean="0"/>
              <a:t>Комунальне господарство, планування.</a:t>
            </a:r>
          </a:p>
          <a:p>
            <a:pPr marL="514350" indent="-514350" algn="just">
              <a:buAutoNum type="arabicParenR"/>
            </a:pPr>
            <a:r>
              <a:rPr lang="uk-UA" sz="2800" dirty="0" smtClean="0"/>
              <a:t>Складання розкладу.</a:t>
            </a:r>
          </a:p>
          <a:p>
            <a:pPr marL="514350" indent="-514350" algn="just">
              <a:buAutoNum type="arabicParenR"/>
            </a:pPr>
            <a:r>
              <a:rPr lang="uk-UA" sz="2800" dirty="0" smtClean="0"/>
              <a:t>Проектування комп'ютерних мереж.</a:t>
            </a:r>
          </a:p>
        </p:txBody>
      </p:sp>
    </p:spTree>
    <p:extLst>
      <p:ext uri="{BB962C8B-B14F-4D97-AF65-F5344CB8AC3E}">
        <p14:creationId xmlns:p14="http://schemas.microsoft.com/office/powerpoint/2010/main" val="4677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Скінченний</a:t>
            </a:r>
            <a:r>
              <a:rPr lang="ru-RU" sz="2800" dirty="0"/>
              <a:t> граф </a:t>
            </a:r>
            <a:r>
              <a:rPr lang="ru-RU" sz="2800" b="1" i="1" dirty="0"/>
              <a:t>G </a:t>
            </a:r>
            <a:r>
              <a:rPr lang="ru-RU" sz="2800" dirty="0"/>
              <a:t>є </a:t>
            </a:r>
            <a:r>
              <a:rPr lang="ru-RU" sz="2800" dirty="0" err="1" smtClean="0"/>
              <a:t>ейлеровим</a:t>
            </a:r>
            <a:r>
              <a:rPr lang="ru-RU" sz="2800" dirty="0" smtClean="0"/>
              <a:t> </a:t>
            </a:r>
            <a:r>
              <a:rPr lang="ru-RU" sz="2800" dirty="0"/>
              <a:t>графом </a:t>
            </a:r>
            <a:r>
              <a:rPr lang="ru-RU" sz="2800" dirty="0" err="1"/>
              <a:t>тоді</a:t>
            </a:r>
            <a:r>
              <a:rPr lang="ru-RU" sz="2800" dirty="0"/>
              <a:t> й </a:t>
            </a:r>
            <a:r>
              <a:rPr lang="ru-RU" sz="2800" dirty="0" err="1"/>
              <a:t>лише</a:t>
            </a:r>
            <a:r>
              <a:rPr lang="ru-RU" sz="2800" dirty="0"/>
              <a:t> </a:t>
            </a:r>
            <a:r>
              <a:rPr lang="ru-RU" sz="2800" dirty="0" err="1"/>
              <a:t>тоді</a:t>
            </a:r>
            <a:r>
              <a:rPr lang="ru-RU" sz="2800" dirty="0"/>
              <a:t>, коли:</a:t>
            </a:r>
          </a:p>
          <a:p>
            <a:pPr algn="just"/>
            <a:r>
              <a:rPr lang="en-US" sz="2800" dirty="0"/>
              <a:t>1) </a:t>
            </a:r>
            <a:r>
              <a:rPr lang="en-US" sz="2800" b="1" i="1" dirty="0"/>
              <a:t>G </a:t>
            </a:r>
            <a:r>
              <a:rPr lang="en-US" sz="2800" dirty="0"/>
              <a:t>– </a:t>
            </a:r>
            <a:r>
              <a:rPr lang="uk-UA" sz="2800" dirty="0"/>
              <a:t>зв’язний;</a:t>
            </a:r>
          </a:p>
          <a:p>
            <a:pPr algn="just"/>
            <a:r>
              <a:rPr lang="ru-RU" sz="2800" dirty="0"/>
              <a:t>2) </a:t>
            </a:r>
            <a:r>
              <a:rPr lang="ru-RU" sz="2800" dirty="0" err="1"/>
              <a:t>усі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dirty="0" err="1" smtClean="0"/>
              <a:t>мають</a:t>
            </a:r>
            <a:endParaRPr lang="ru-RU" sz="2800" dirty="0" smtClean="0"/>
          </a:p>
          <a:p>
            <a:pPr algn="just"/>
            <a:r>
              <a:rPr lang="ru-RU" sz="2800" dirty="0" smtClean="0"/>
              <a:t> </a:t>
            </a:r>
            <a:r>
              <a:rPr lang="ru-RU" sz="2800" dirty="0" err="1"/>
              <a:t>парні</a:t>
            </a:r>
            <a:r>
              <a:rPr lang="ru-RU" sz="2800" dirty="0"/>
              <a:t> </a:t>
            </a:r>
            <a:r>
              <a:rPr lang="ru-RU" sz="2800" dirty="0" err="1"/>
              <a:t>степені</a:t>
            </a:r>
            <a:r>
              <a:rPr lang="ru-RU" sz="2800" dirty="0"/>
              <a:t>.</a:t>
            </a:r>
            <a:endParaRPr lang="uk-U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92696"/>
            <a:ext cx="2600695" cy="189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81735" y="2706673"/>
            <a:ext cx="79157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Графи,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ейлерового</a:t>
            </a:r>
            <a:r>
              <a:rPr lang="ru-RU" sz="2800" dirty="0" smtClean="0"/>
              <a:t> циклу, але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ейлеровий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ланцюг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напівейлеровими</a:t>
            </a:r>
            <a:r>
              <a:rPr lang="uk-UA" sz="2800" dirty="0" smtClean="0"/>
              <a:t>. Такі графи мають дві вершини непарного степеню, ланцюг починається в  одній з них, а закінчується в іншій.</a:t>
            </a:r>
            <a:endParaRPr lang="uk-UA" sz="28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3678828" y="4828228"/>
            <a:ext cx="3033557" cy="2030960"/>
            <a:chOff x="2834587" y="4801580"/>
            <a:chExt cx="3033557" cy="203096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891521" y="4923663"/>
              <a:ext cx="2976623" cy="1746076"/>
              <a:chOff x="1475656" y="5229200"/>
              <a:chExt cx="2304256" cy="1266694"/>
            </a:xfrm>
          </p:grpSpPr>
          <p:sp>
            <p:nvSpPr>
              <p:cNvPr id="2" name="Овал 1"/>
              <p:cNvSpPr/>
              <p:nvPr/>
            </p:nvSpPr>
            <p:spPr>
              <a:xfrm>
                <a:off x="1475656" y="5229200"/>
                <a:ext cx="144016" cy="144016"/>
              </a:xfrm>
              <a:prstGeom prst="ellips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1495222" y="635187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2843808" y="522920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3635896" y="5847071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2229272" y="5775063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2843808" y="635187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>
                <a:off x="1519084" y="5294671"/>
                <a:ext cx="2227006" cy="1179871"/>
              </a:xfrm>
              <a:custGeom>
                <a:avLst/>
                <a:gdLst>
                  <a:gd name="connsiteX0" fmla="*/ 0 w 2227006"/>
                  <a:gd name="connsiteY0" fmla="*/ 0 h 1179871"/>
                  <a:gd name="connsiteX1" fmla="*/ 44245 w 2227006"/>
                  <a:gd name="connsiteY1" fmla="*/ 1179871 h 1179871"/>
                  <a:gd name="connsiteX2" fmla="*/ 1430593 w 2227006"/>
                  <a:gd name="connsiteY2" fmla="*/ 1150374 h 1179871"/>
                  <a:gd name="connsiteX3" fmla="*/ 2227006 w 2227006"/>
                  <a:gd name="connsiteY3" fmla="*/ 619432 h 1179871"/>
                  <a:gd name="connsiteX4" fmla="*/ 1415845 w 2227006"/>
                  <a:gd name="connsiteY4" fmla="*/ 0 h 1179871"/>
                  <a:gd name="connsiteX5" fmla="*/ 1445342 w 2227006"/>
                  <a:gd name="connsiteY5" fmla="*/ 1120877 h 1179871"/>
                  <a:gd name="connsiteX6" fmla="*/ 811161 w 2227006"/>
                  <a:gd name="connsiteY6" fmla="*/ 560439 h 1179871"/>
                  <a:gd name="connsiteX7" fmla="*/ 1445342 w 2227006"/>
                  <a:gd name="connsiteY7" fmla="*/ 0 h 1179871"/>
                  <a:gd name="connsiteX8" fmla="*/ 73742 w 2227006"/>
                  <a:gd name="connsiteY8" fmla="*/ 0 h 1179871"/>
                  <a:gd name="connsiteX9" fmla="*/ 796413 w 2227006"/>
                  <a:gd name="connsiteY9" fmla="*/ 560439 h 1179871"/>
                  <a:gd name="connsiteX10" fmla="*/ 73742 w 2227006"/>
                  <a:gd name="connsiteY10" fmla="*/ 1135626 h 1179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27006" h="1179871">
                    <a:moveTo>
                      <a:pt x="0" y="0"/>
                    </a:moveTo>
                    <a:lnTo>
                      <a:pt x="44245" y="1179871"/>
                    </a:lnTo>
                    <a:lnTo>
                      <a:pt x="1430593" y="1150374"/>
                    </a:lnTo>
                    <a:lnTo>
                      <a:pt x="2227006" y="619432"/>
                    </a:lnTo>
                    <a:lnTo>
                      <a:pt x="1415845" y="0"/>
                    </a:lnTo>
                    <a:lnTo>
                      <a:pt x="1445342" y="1120877"/>
                    </a:lnTo>
                    <a:lnTo>
                      <a:pt x="811161" y="560439"/>
                    </a:lnTo>
                    <a:lnTo>
                      <a:pt x="1445342" y="0"/>
                    </a:lnTo>
                    <a:lnTo>
                      <a:pt x="73742" y="0"/>
                    </a:lnTo>
                    <a:lnTo>
                      <a:pt x="796413" y="560439"/>
                    </a:lnTo>
                    <a:lnTo>
                      <a:pt x="73742" y="1135626"/>
                    </a:lnTo>
                  </a:path>
                </a:pathLst>
              </a:cu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834587" y="5560787"/>
              <a:ext cx="3449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1</a:t>
              </a:r>
              <a:endParaRPr lang="uk-UA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63888" y="630932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2</a:t>
              </a:r>
              <a:endParaRPr lang="uk-UA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07144" y="5974677"/>
              <a:ext cx="3481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3</a:t>
              </a:r>
              <a:endParaRPr lang="uk-UA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31263" y="5057046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4</a:t>
              </a:r>
              <a:endParaRPr lang="uk-UA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33434" y="5580266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5</a:t>
              </a:r>
              <a:endParaRPr lang="uk-UA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05083" y="5800768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6</a:t>
              </a:r>
              <a:endParaRPr lang="uk-UA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00730" y="5176386"/>
              <a:ext cx="3385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7</a:t>
              </a:r>
              <a:endParaRPr lang="uk-UA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35642" y="4801580"/>
              <a:ext cx="3690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8</a:t>
              </a:r>
              <a:endParaRPr lang="uk-UA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43421" y="5105418"/>
              <a:ext cx="3690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9</a:t>
              </a:r>
              <a:endParaRPr lang="uk-UA" sz="2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79221" y="5830384"/>
              <a:ext cx="5293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10</a:t>
              </a:r>
              <a:endParaRPr lang="uk-UA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26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940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§2</a:t>
            </a:r>
            <a:r>
              <a:rPr lang="uk-UA" sz="4000" b="1" dirty="0" smtClean="0"/>
              <a:t> Гамільтонові </a:t>
            </a:r>
            <a:r>
              <a:rPr lang="uk-UA" sz="4000" b="1" dirty="0"/>
              <a:t>графи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6470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	</a:t>
            </a:r>
            <a:r>
              <a:rPr lang="ru-RU" sz="2800" b="1" i="1" dirty="0" err="1" smtClean="0"/>
              <a:t>Гамільтоновим</a:t>
            </a:r>
            <a:r>
              <a:rPr lang="ru-RU" sz="2800" b="1" i="1" dirty="0" smtClean="0"/>
              <a:t> </a:t>
            </a:r>
            <a:r>
              <a:rPr lang="ru-RU" sz="2800" b="1" i="1" dirty="0"/>
              <a:t>циклом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dirty="0" err="1"/>
              <a:t>простий</a:t>
            </a:r>
            <a:r>
              <a:rPr lang="ru-RU" sz="2800" dirty="0"/>
              <a:t> цикл, </a:t>
            </a:r>
            <a:r>
              <a:rPr lang="ru-RU" sz="2800" dirty="0" err="1"/>
              <a:t>що</a:t>
            </a:r>
            <a:r>
              <a:rPr lang="ru-RU" sz="2800" dirty="0"/>
              <a:t> проходить </a:t>
            </a:r>
            <a:r>
              <a:rPr lang="ru-RU" sz="2800" dirty="0" smtClean="0"/>
              <a:t>через </a:t>
            </a:r>
            <a:r>
              <a:rPr lang="uk-UA" sz="2800" dirty="0" smtClean="0"/>
              <a:t>усі </a:t>
            </a:r>
            <a:r>
              <a:rPr lang="uk-UA" sz="2800" dirty="0"/>
              <a:t>вершини розглянутого графа.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Гамільтонів</a:t>
            </a:r>
            <a:r>
              <a:rPr lang="ru-RU" sz="2800" dirty="0" smtClean="0"/>
              <a:t> </a:t>
            </a:r>
            <a:r>
              <a:rPr lang="ru-RU" sz="2800" dirty="0"/>
              <a:t>цикл названо </a:t>
            </a:r>
            <a:r>
              <a:rPr lang="ru-RU" sz="2800" dirty="0" err="1"/>
              <a:t>іменем</a:t>
            </a:r>
            <a:r>
              <a:rPr lang="ru-RU" sz="2800" dirty="0"/>
              <a:t> </a:t>
            </a:r>
            <a:r>
              <a:rPr lang="ru-RU" sz="2800" dirty="0" err="1"/>
              <a:t>ірландського</a:t>
            </a:r>
            <a:r>
              <a:rPr lang="ru-RU" sz="2800" dirty="0"/>
              <a:t> математика </a:t>
            </a:r>
            <a:r>
              <a:rPr lang="ru-RU" sz="2800" dirty="0" err="1" smtClean="0"/>
              <a:t>Вільямса</a:t>
            </a:r>
            <a:r>
              <a:rPr lang="ru-RU" sz="2800" dirty="0" smtClean="0"/>
              <a:t> </a:t>
            </a:r>
            <a:r>
              <a:rPr lang="ru-RU" sz="2800" dirty="0" err="1" smtClean="0"/>
              <a:t>Гамільтона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1859 року </a:t>
            </a:r>
            <a:r>
              <a:rPr lang="ru-RU" sz="2800" dirty="0" err="1"/>
              <a:t>вперше</a:t>
            </a:r>
            <a:r>
              <a:rPr lang="ru-RU" sz="2800" dirty="0"/>
              <a:t> почав </a:t>
            </a:r>
            <a:r>
              <a:rPr lang="ru-RU" sz="2800" dirty="0" err="1"/>
              <a:t>вивчати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питання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розглядав</a:t>
            </a:r>
            <a:r>
              <a:rPr lang="ru-RU" sz="2800" dirty="0" smtClean="0"/>
              <a:t> задачу </a:t>
            </a:r>
            <a:r>
              <a:rPr lang="ru-RU" sz="2800" dirty="0" err="1" smtClean="0"/>
              <a:t>мандрівника</a:t>
            </a:r>
            <a:r>
              <a:rPr lang="ru-RU" sz="2800" dirty="0" smtClean="0"/>
              <a:t>: </a:t>
            </a:r>
            <a:r>
              <a:rPr lang="ru-RU" sz="2800" dirty="0" err="1" smtClean="0"/>
              <a:t>обійти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столиці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заданих</a:t>
            </a:r>
            <a:r>
              <a:rPr lang="ru-RU" sz="2800" dirty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(</a:t>
            </a:r>
            <a:r>
              <a:rPr lang="ru-RU" sz="2800" dirty="0" err="1"/>
              <a:t>вершини</a:t>
            </a:r>
            <a:r>
              <a:rPr lang="ru-RU" sz="2800" dirty="0"/>
              <a:t> графа)  </a:t>
            </a:r>
            <a:r>
              <a:rPr lang="ru-RU" sz="2800" dirty="0" smtClean="0"/>
              <a:t>по одному разу і </a:t>
            </a:r>
            <a:r>
              <a:rPr lang="ru-RU" sz="2800" dirty="0" err="1" smtClean="0"/>
              <a:t>повернутися</a:t>
            </a:r>
            <a:r>
              <a:rPr lang="ru-RU" sz="2800" dirty="0" smtClean="0"/>
              <a:t> в першу.</a:t>
            </a:r>
            <a:endParaRPr lang="ru-RU" sz="2800" dirty="0"/>
          </a:p>
          <a:p>
            <a:pPr algn="just"/>
            <a:r>
              <a:rPr lang="ru-RU" sz="2800" dirty="0" smtClean="0"/>
              <a:t>	ЗАУВАЖЕННЯ</a:t>
            </a:r>
            <a:r>
              <a:rPr lang="ru-RU" sz="2800" dirty="0"/>
              <a:t>. </a:t>
            </a:r>
            <a:r>
              <a:rPr lang="ru-RU" sz="2800" dirty="0" err="1"/>
              <a:t>Гамільтонів</a:t>
            </a:r>
            <a:r>
              <a:rPr lang="ru-RU" sz="2800" dirty="0"/>
              <a:t> цикл </a:t>
            </a:r>
            <a:r>
              <a:rPr lang="ru-RU" sz="2800" dirty="0" err="1"/>
              <a:t>існує</a:t>
            </a:r>
            <a:r>
              <a:rPr lang="ru-RU" sz="2800" dirty="0"/>
              <a:t> далеко не в кожному </a:t>
            </a:r>
            <a:r>
              <a:rPr lang="ru-RU" sz="2800" dirty="0" err="1"/>
              <a:t>графі</a:t>
            </a:r>
            <a:r>
              <a:rPr lang="ru-RU" sz="2800" dirty="0"/>
              <a:t>. </a:t>
            </a:r>
            <a:r>
              <a:rPr lang="ru-RU" sz="2800" dirty="0" smtClean="0"/>
              <a:t>Через </a:t>
            </a:r>
            <a:r>
              <a:rPr lang="ru-RU" sz="2800" dirty="0" err="1"/>
              <a:t>кожні</a:t>
            </a:r>
            <a:r>
              <a:rPr lang="ru-RU" sz="2800" dirty="0"/>
              <a:t> </a:t>
            </a:r>
            <a:r>
              <a:rPr lang="ru-RU" sz="2800" dirty="0" err="1"/>
              <a:t>дві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dirty="0" smtClean="0"/>
              <a:t>графа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проходити</a:t>
            </a:r>
            <a:r>
              <a:rPr lang="ru-RU" sz="2800" dirty="0"/>
              <a:t> </a:t>
            </a:r>
            <a:r>
              <a:rPr lang="ru-RU" sz="2800" dirty="0" err="1" smtClean="0"/>
              <a:t>простий</a:t>
            </a:r>
            <a:r>
              <a:rPr lang="ru-RU" sz="2800" dirty="0" smtClean="0"/>
              <a:t> цикл</a:t>
            </a:r>
            <a:r>
              <a:rPr lang="ru-RU" sz="2800" dirty="0"/>
              <a:t>, а </a:t>
            </a:r>
            <a:r>
              <a:rPr lang="ru-RU" sz="2800" dirty="0" err="1"/>
              <a:t>гамільтонів</a:t>
            </a:r>
            <a:r>
              <a:rPr lang="ru-RU" sz="2800" dirty="0"/>
              <a:t> цикл при </a:t>
            </a:r>
            <a:r>
              <a:rPr lang="ru-RU" sz="2800" dirty="0" err="1"/>
              <a:t>цьому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 smtClean="0"/>
              <a:t>відсутній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93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69476"/>
            <a:ext cx="7028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Для 20 країн  задача є обходом додекаедра:</a:t>
            </a:r>
            <a:endParaRPr lang="uk-U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312" y="892228"/>
            <a:ext cx="422228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30921" y="5111606"/>
            <a:ext cx="8007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1-2-3-4-5-6-7-8-9-10-11-12-13-14-15-16-17-18-19-20-1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537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822" y="886135"/>
            <a:ext cx="4426085" cy="215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101" y="3200400"/>
            <a:ext cx="53435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40378" y="225514"/>
            <a:ext cx="4022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/>
              <a:t>Гамільтонові</a:t>
            </a:r>
            <a:r>
              <a:rPr lang="ru-RU" sz="3600" dirty="0" smtClean="0"/>
              <a:t> графи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2883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509" y="518188"/>
            <a:ext cx="3251448" cy="280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56823"/>
            <a:ext cx="7576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Графи,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не </a:t>
            </a:r>
            <a:r>
              <a:rPr lang="ru-RU" sz="3200" dirty="0" err="1" smtClean="0"/>
              <a:t>мають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гамільтонових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циклів</a:t>
            </a:r>
            <a:endParaRPr lang="uk-UA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78041"/>
            <a:ext cx="2659740" cy="148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616" y="1193918"/>
            <a:ext cx="2675384" cy="14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33056"/>
            <a:ext cx="3155387" cy="161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92214" y="4197568"/>
            <a:ext cx="4693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Граф, який  має </a:t>
            </a:r>
            <a:r>
              <a:rPr lang="uk-UA" sz="2800" dirty="0" err="1" smtClean="0"/>
              <a:t>гамільтонів</a:t>
            </a:r>
            <a:r>
              <a:rPr lang="uk-UA" sz="2800" dirty="0" smtClean="0"/>
              <a:t> </a:t>
            </a:r>
          </a:p>
          <a:p>
            <a:pPr algn="just"/>
            <a:r>
              <a:rPr lang="uk-UA" sz="2800" dirty="0" smtClean="0"/>
              <a:t>ланцюг називають </a:t>
            </a:r>
            <a:r>
              <a:rPr lang="uk-UA" sz="2800" dirty="0" err="1" smtClean="0"/>
              <a:t>напівгамільтоновим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0168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Дерева. </a:t>
            </a:r>
            <a:br>
              <a:rPr lang="uk-UA" sz="6000" b="1" i="1" dirty="0" smtClean="0"/>
            </a:b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22551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848872" cy="692838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en-US" b="1" i="1" dirty="0" smtClean="0"/>
              <a:t>1 </a:t>
            </a:r>
            <a:r>
              <a:rPr lang="uk-UA" b="1" i="1" dirty="0" smtClean="0"/>
              <a:t>Основні визначення</a:t>
            </a:r>
            <a:br>
              <a:rPr lang="uk-UA" b="1" i="1" dirty="0" smtClean="0"/>
            </a:br>
            <a:r>
              <a:rPr lang="uk-UA" b="1" i="1" dirty="0" smtClean="0"/>
              <a:t>	</a:t>
            </a:r>
            <a:endParaRPr lang="uk-UA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692696"/>
            <a:ext cx="80283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	Деревом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dirty="0" err="1"/>
              <a:t>зв’язний</a:t>
            </a:r>
            <a:r>
              <a:rPr lang="ru-RU" sz="2800" dirty="0"/>
              <a:t> граф без </a:t>
            </a:r>
            <a:r>
              <a:rPr lang="ru-RU" sz="2800" dirty="0" err="1"/>
              <a:t>циклів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	Дерево </a:t>
            </a:r>
            <a:r>
              <a:rPr lang="ru-RU" sz="2800" dirty="0"/>
              <a:t>не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мати</a:t>
            </a:r>
            <a:r>
              <a:rPr lang="ru-RU" sz="2800" dirty="0"/>
              <a:t> </a:t>
            </a:r>
            <a:r>
              <a:rPr lang="ru-RU" sz="2800" dirty="0" err="1"/>
              <a:t>ані</a:t>
            </a:r>
            <a:r>
              <a:rPr lang="ru-RU" sz="2800" dirty="0"/>
              <a:t> </a:t>
            </a:r>
            <a:r>
              <a:rPr lang="ru-RU" sz="2800" dirty="0" err="1"/>
              <a:t>кратних</a:t>
            </a:r>
            <a:r>
              <a:rPr lang="ru-RU" sz="2800" dirty="0"/>
              <a:t> ребер, </a:t>
            </a:r>
            <a:r>
              <a:rPr lang="ru-RU" sz="2800" dirty="0" err="1"/>
              <a:t>ані</a:t>
            </a:r>
            <a:r>
              <a:rPr lang="ru-RU" sz="2800" dirty="0"/>
              <a:t> петель, </a:t>
            </a:r>
            <a:r>
              <a:rPr lang="ru-RU" sz="2800" dirty="0" err="1"/>
              <a:t>ані</a:t>
            </a:r>
            <a:r>
              <a:rPr lang="ru-RU" sz="2800" dirty="0"/>
              <a:t> </a:t>
            </a:r>
            <a:r>
              <a:rPr lang="ru-RU" sz="2800" dirty="0" err="1" smtClean="0"/>
              <a:t>ізольованих</a:t>
            </a:r>
            <a:r>
              <a:rPr lang="ru-RU" sz="2800" dirty="0" smtClean="0"/>
              <a:t> вершин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err="1" smtClean="0"/>
              <a:t>Кожний</a:t>
            </a:r>
            <a:r>
              <a:rPr lang="ru-RU" sz="2800" dirty="0" smtClean="0"/>
              <a:t> </a:t>
            </a:r>
            <a:r>
              <a:rPr lang="ru-RU" sz="2800" dirty="0" err="1"/>
              <a:t>ланцюг</a:t>
            </a:r>
            <a:r>
              <a:rPr lang="ru-RU" sz="2800" dirty="0"/>
              <a:t> у </a:t>
            </a:r>
            <a:r>
              <a:rPr lang="ru-RU" sz="2800" dirty="0" err="1"/>
              <a:t>дереві</a:t>
            </a:r>
            <a:r>
              <a:rPr lang="ru-RU" sz="2800" dirty="0"/>
              <a:t> є </a:t>
            </a:r>
            <a:r>
              <a:rPr lang="ru-RU" sz="2800" dirty="0" err="1"/>
              <a:t>простий</a:t>
            </a:r>
            <a:r>
              <a:rPr lang="ru-RU" sz="2800" dirty="0"/>
              <a:t>, через те </a:t>
            </a:r>
            <a:r>
              <a:rPr lang="ru-RU" sz="2800" dirty="0" err="1"/>
              <a:t>що</a:t>
            </a:r>
            <a:r>
              <a:rPr lang="ru-RU" sz="2800" dirty="0"/>
              <a:t> в </a:t>
            </a:r>
            <a:r>
              <a:rPr lang="ru-RU" sz="2800" dirty="0" err="1"/>
              <a:t>іншому</a:t>
            </a:r>
            <a:r>
              <a:rPr lang="ru-RU" sz="2800" dirty="0"/>
              <a:t> </a:t>
            </a:r>
            <a:r>
              <a:rPr lang="ru-RU" sz="2800" dirty="0" err="1"/>
              <a:t>разі</a:t>
            </a:r>
            <a:r>
              <a:rPr lang="ru-RU" sz="2800" dirty="0"/>
              <a:t> </a:t>
            </a:r>
            <a:r>
              <a:rPr lang="ru-RU" sz="2800" dirty="0" smtClean="0"/>
              <a:t>дерево </a:t>
            </a:r>
            <a:r>
              <a:rPr lang="uk-UA" sz="2800" dirty="0" smtClean="0"/>
              <a:t>містило </a:t>
            </a:r>
            <a:r>
              <a:rPr lang="uk-UA" sz="2800" dirty="0"/>
              <a:t>б цикл, що є неможливе.</a:t>
            </a:r>
          </a:p>
          <a:p>
            <a:pPr algn="just"/>
            <a:r>
              <a:rPr lang="ru-RU" sz="2800" dirty="0" smtClean="0"/>
              <a:t>	При </a:t>
            </a:r>
            <a:r>
              <a:rPr lang="ru-RU" sz="2800" dirty="0" err="1"/>
              <a:t>додаванні</a:t>
            </a:r>
            <a:r>
              <a:rPr lang="ru-RU" sz="2800" dirty="0"/>
              <a:t> до дерева ребра </a:t>
            </a:r>
            <a:r>
              <a:rPr lang="ru-RU" sz="2800" dirty="0" err="1"/>
              <a:t>утворюється</a:t>
            </a:r>
            <a:r>
              <a:rPr lang="ru-RU" sz="2800" dirty="0"/>
              <a:t> цикл, а при </a:t>
            </a:r>
            <a:r>
              <a:rPr lang="ru-RU" sz="2800" dirty="0" err="1"/>
              <a:t>вилученні</a:t>
            </a:r>
            <a:r>
              <a:rPr lang="ru-RU" sz="2800" dirty="0"/>
              <a:t> </a:t>
            </a:r>
            <a:r>
              <a:rPr lang="ru-RU" sz="2800" dirty="0" err="1"/>
              <a:t>хоча</a:t>
            </a:r>
            <a:r>
              <a:rPr lang="ru-RU" sz="2800" dirty="0"/>
              <a:t> </a:t>
            </a:r>
            <a:r>
              <a:rPr lang="ru-RU" sz="2800" dirty="0" smtClean="0"/>
              <a:t>б одного </a:t>
            </a:r>
            <a:r>
              <a:rPr lang="ru-RU" sz="2800" dirty="0"/>
              <a:t>ребра дерево </a:t>
            </a:r>
            <a:r>
              <a:rPr lang="ru-RU" sz="2800" dirty="0" err="1"/>
              <a:t>розпадається</a:t>
            </a:r>
            <a:r>
              <a:rPr lang="ru-RU" sz="2800" dirty="0"/>
              <a:t> на </a:t>
            </a:r>
            <a:r>
              <a:rPr lang="ru-RU" sz="2800" dirty="0" err="1"/>
              <a:t>компоненти</a:t>
            </a:r>
            <a:r>
              <a:rPr lang="ru-RU" sz="2800" dirty="0"/>
              <a:t>, </a:t>
            </a:r>
            <a:r>
              <a:rPr lang="ru-RU" sz="2800" dirty="0" err="1"/>
              <a:t>кожна</a:t>
            </a:r>
            <a:r>
              <a:rPr lang="ru-RU" sz="2800" dirty="0"/>
              <a:t> з </a:t>
            </a:r>
            <a:r>
              <a:rPr lang="ru-RU" sz="2800" dirty="0" err="1"/>
              <a:t>яких</a:t>
            </a:r>
            <a:r>
              <a:rPr lang="ru-RU" sz="2800" dirty="0"/>
              <a:t> є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smtClean="0"/>
              <a:t>деревом,</a:t>
            </a:r>
            <a:r>
              <a:rPr lang="uk-UA" sz="2800" dirty="0" smtClean="0"/>
              <a:t>або </a:t>
            </a:r>
            <a:r>
              <a:rPr lang="uk-UA" sz="2800" dirty="0"/>
              <a:t>ізольованою вершиною</a:t>
            </a:r>
            <a:r>
              <a:rPr lang="uk-UA" sz="2800" b="1" dirty="0"/>
              <a:t>.</a:t>
            </a:r>
          </a:p>
          <a:p>
            <a:pPr algn="just"/>
            <a:r>
              <a:rPr lang="ru-RU" sz="2800" dirty="0" smtClean="0"/>
              <a:t> 	Дерева </a:t>
            </a:r>
            <a:r>
              <a:rPr lang="ru-RU" sz="2800" dirty="0" err="1"/>
              <a:t>називаються</a:t>
            </a:r>
            <a:r>
              <a:rPr lang="ru-RU" sz="2800" dirty="0"/>
              <a:t> </a:t>
            </a:r>
            <a:r>
              <a:rPr lang="ru-RU" sz="2800" b="1" i="1" dirty="0" err="1"/>
              <a:t>істотно</a:t>
            </a:r>
            <a:r>
              <a:rPr lang="ru-RU" sz="2800" b="1" i="1" dirty="0"/>
              <a:t> </a:t>
            </a:r>
            <a:r>
              <a:rPr lang="ru-RU" sz="2800" b="1" i="1" dirty="0" err="1"/>
              <a:t>різними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вони не є </a:t>
            </a:r>
            <a:r>
              <a:rPr lang="ru-RU" sz="2800" dirty="0" err="1"/>
              <a:t>ізоморфні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572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2388</TotalTime>
  <Words>515</Words>
  <Application>Microsoft Office PowerPoint</Application>
  <PresentationFormat>On-screen Show (4:3)</PresentationFormat>
  <Paragraphs>113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Corbel</vt:lpstr>
      <vt:lpstr>Gill Sans MT</vt:lpstr>
      <vt:lpstr>Verdana</vt:lpstr>
      <vt:lpstr>Wingdings 2</vt:lpstr>
      <vt:lpstr>Солнцестояние</vt:lpstr>
      <vt:lpstr>Лекція 4.  Ейлерові графи.  Гамільтонові графи</vt:lpstr>
      <vt:lpstr>§1 Ейлерові графи</vt:lpstr>
      <vt:lpstr>PowerPoint Presentation</vt:lpstr>
      <vt:lpstr>§2 Гамільтонові графи</vt:lpstr>
      <vt:lpstr>PowerPoint Presentation</vt:lpstr>
      <vt:lpstr>PowerPoint Presentation</vt:lpstr>
      <vt:lpstr>PowerPoint Presentation</vt:lpstr>
      <vt:lpstr>  Дерева.  </vt:lpstr>
      <vt:lpstr>§1 Основні визначення  </vt:lpstr>
      <vt:lpstr>PowerPoint Presentation</vt:lpstr>
      <vt:lpstr>PowerPoint Presentation</vt:lpstr>
      <vt:lpstr>§2 Остовне (Кістякове) дерево графа</vt:lpstr>
      <vt:lpstr>PowerPoint Presentation</vt:lpstr>
      <vt:lpstr>PowerPoint Presentation</vt:lpstr>
      <vt:lpstr>PowerPoint Presentation</vt:lpstr>
      <vt:lpstr>§3 Кореневі дерева</vt:lpstr>
      <vt:lpstr>PowerPoint Presentation</vt:lpstr>
      <vt:lpstr>PowerPoint Presentation</vt:lpstr>
      <vt:lpstr>PowerPoint Presentation</vt:lpstr>
      <vt:lpstr>§4 Застосування графів і дерев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8.  Графи.</dc:title>
  <dc:creator>BAO</dc:creator>
  <cp:lastModifiedBy>Андрей</cp:lastModifiedBy>
  <cp:revision>42</cp:revision>
  <dcterms:created xsi:type="dcterms:W3CDTF">2018-04-09T10:20:54Z</dcterms:created>
  <dcterms:modified xsi:type="dcterms:W3CDTF">2019-01-21T15:25:08Z</dcterms:modified>
</cp:coreProperties>
</file>