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84" r:id="rId3"/>
    <p:sldId id="288" r:id="rId4"/>
    <p:sldId id="293" r:id="rId5"/>
    <p:sldId id="294" r:id="rId6"/>
    <p:sldId id="289" r:id="rId7"/>
    <p:sldId id="290" r:id="rId8"/>
    <p:sldId id="292" r:id="rId9"/>
    <p:sldId id="295" r:id="rId10"/>
    <p:sldId id="296" r:id="rId11"/>
    <p:sldId id="304" r:id="rId12"/>
    <p:sldId id="298" r:id="rId13"/>
    <p:sldId id="300" r:id="rId14"/>
    <p:sldId id="301" r:id="rId15"/>
    <p:sldId id="302" r:id="rId16"/>
    <p:sldId id="303" r:id="rId17"/>
    <p:sldId id="299" r:id="rId18"/>
    <p:sldId id="305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8035A-D482-4285-932A-BF89CFA69F5C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BBC2A-5766-44C9-94D4-FB2C7E8942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165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6000" b="1" i="1" dirty="0" smtClean="0"/>
              <a:t>Лекція </a:t>
            </a:r>
            <a:r>
              <a:rPr lang="en-US" sz="6000" b="1" i="1" dirty="0" smtClean="0"/>
              <a:t>2</a:t>
            </a:r>
            <a:r>
              <a:rPr lang="uk-UA" sz="6000" b="1" i="1" dirty="0" smtClean="0"/>
              <a:t>. </a:t>
            </a:r>
            <a:r>
              <a:rPr lang="en-US" sz="6000" b="1" i="1" dirty="0" smtClean="0"/>
              <a:t/>
            </a:r>
            <a:br>
              <a:rPr lang="en-US" sz="6000" b="1" i="1" dirty="0" smtClean="0"/>
            </a:br>
            <a:r>
              <a:rPr lang="uk-UA" sz="6000" b="1" i="1" dirty="0" smtClean="0"/>
              <a:t>Графи. </a:t>
            </a:r>
            <a:br>
              <a:rPr lang="uk-UA" sz="6000" b="1" i="1" dirty="0" smtClean="0"/>
            </a:br>
            <a:endParaRPr lang="uk-UA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33083"/>
            <a:ext cx="79928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Маршрут, в </a:t>
            </a:r>
            <a:r>
              <a:rPr lang="ru-RU" sz="2800" dirty="0" err="1"/>
              <a:t>якому</a:t>
            </a:r>
            <a:r>
              <a:rPr lang="ru-RU" sz="2800" dirty="0"/>
              <a:t> </a:t>
            </a:r>
            <a:r>
              <a:rPr lang="ru-RU" sz="2800" dirty="0" err="1"/>
              <a:t>всі</a:t>
            </a:r>
            <a:r>
              <a:rPr lang="ru-RU" sz="2800" dirty="0"/>
              <a:t> ребра є </a:t>
            </a:r>
            <a:r>
              <a:rPr lang="ru-RU" sz="2800" dirty="0" err="1"/>
              <a:t>різні</a:t>
            </a:r>
            <a:r>
              <a:rPr lang="ru-RU" sz="2800" dirty="0"/>
              <a:t>, </a:t>
            </a:r>
            <a:r>
              <a:rPr lang="ru-RU" sz="2800" dirty="0" err="1"/>
              <a:t>називають</a:t>
            </a:r>
            <a:r>
              <a:rPr lang="ru-RU" sz="2800" dirty="0"/>
              <a:t> </a:t>
            </a:r>
            <a:r>
              <a:rPr lang="ru-RU" sz="2800" b="1" i="1" dirty="0" err="1"/>
              <a:t>ланцюгом</a:t>
            </a:r>
            <a:r>
              <a:rPr lang="ru-RU" sz="2800" dirty="0"/>
              <a:t>. </a:t>
            </a:r>
            <a:endParaRPr lang="ru-RU" sz="2800" dirty="0" smtClean="0"/>
          </a:p>
          <a:p>
            <a:pPr algn="just"/>
            <a:r>
              <a:rPr lang="ru-RU" sz="2800" dirty="0" err="1" smtClean="0"/>
              <a:t>Замкнений</a:t>
            </a:r>
            <a:r>
              <a:rPr lang="ru-RU" sz="2800" dirty="0" smtClean="0"/>
              <a:t> </a:t>
            </a:r>
            <a:r>
              <a:rPr lang="uk-UA" sz="2800" dirty="0"/>
              <a:t>ланцюг називають </a:t>
            </a:r>
            <a:r>
              <a:rPr lang="uk-UA" sz="2800" b="1" i="1" dirty="0"/>
              <a:t>циклом</a:t>
            </a:r>
            <a:r>
              <a:rPr lang="uk-UA" sz="2800" b="1" i="1" dirty="0" smtClean="0"/>
              <a:t>.</a:t>
            </a:r>
          </a:p>
          <a:p>
            <a:pPr algn="just"/>
            <a:r>
              <a:rPr lang="ru-RU" sz="2800" dirty="0" err="1" smtClean="0"/>
              <a:t>Ланцюг</a:t>
            </a:r>
            <a:r>
              <a:rPr lang="ru-RU" sz="2800" dirty="0" smtClean="0"/>
              <a:t> </a:t>
            </a:r>
            <a:r>
              <a:rPr lang="ru-RU" sz="2800" dirty="0" err="1"/>
              <a:t>називають</a:t>
            </a:r>
            <a:r>
              <a:rPr lang="ru-RU" sz="2800" dirty="0"/>
              <a:t> </a:t>
            </a:r>
            <a:r>
              <a:rPr lang="ru-RU" sz="2800" b="1" i="1" dirty="0"/>
              <a:t>простим</a:t>
            </a:r>
            <a:r>
              <a:rPr lang="ru-RU" sz="2800" dirty="0"/>
              <a:t>, </a:t>
            </a:r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ru-RU" sz="2800" dirty="0" err="1"/>
              <a:t>всі</a:t>
            </a:r>
            <a:r>
              <a:rPr lang="ru-RU" sz="2800" dirty="0"/>
              <a:t> </a:t>
            </a:r>
            <a:r>
              <a:rPr lang="ru-RU" sz="2800" dirty="0" err="1"/>
              <a:t>його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 є </a:t>
            </a:r>
            <a:r>
              <a:rPr lang="ru-RU" sz="2800" dirty="0" err="1"/>
              <a:t>різні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b="1" i="1" dirty="0" err="1" smtClean="0"/>
              <a:t>Простий</a:t>
            </a:r>
            <a:r>
              <a:rPr lang="ru-RU" sz="2800" b="1" i="1" dirty="0" smtClean="0"/>
              <a:t> </a:t>
            </a:r>
            <a:r>
              <a:rPr lang="ru-RU" sz="2800" b="1" i="1" dirty="0"/>
              <a:t>цикл </a:t>
            </a:r>
            <a:r>
              <a:rPr lang="ru-RU" sz="2800" dirty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цикл, у </a:t>
            </a:r>
            <a:r>
              <a:rPr lang="ru-RU" sz="2800" dirty="0" err="1"/>
              <a:t>якому</a:t>
            </a:r>
            <a:r>
              <a:rPr lang="ru-RU" sz="2800" dirty="0"/>
              <a:t> </a:t>
            </a:r>
            <a:r>
              <a:rPr lang="ru-RU" sz="2800" dirty="0" err="1"/>
              <a:t>всі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, </a:t>
            </a:r>
            <a:r>
              <a:rPr lang="ru-RU" sz="2800" dirty="0" err="1"/>
              <a:t>окрім</a:t>
            </a:r>
            <a:r>
              <a:rPr lang="ru-RU" sz="2800" dirty="0"/>
              <a:t> </a:t>
            </a:r>
            <a:r>
              <a:rPr lang="ru-RU" sz="2800" dirty="0" err="1"/>
              <a:t>першої</a:t>
            </a:r>
            <a:r>
              <a:rPr lang="ru-RU" sz="2800" dirty="0"/>
              <a:t> та </a:t>
            </a:r>
            <a:r>
              <a:rPr lang="uk-UA" sz="2800" dirty="0"/>
              <a:t>останньої, є різні.</a:t>
            </a:r>
            <a:r>
              <a:rPr lang="ru-RU" sz="2800" dirty="0"/>
              <a:t> </a:t>
            </a:r>
            <a:endParaRPr lang="ru-RU" sz="2800" dirty="0" smtClean="0"/>
          </a:p>
          <a:p>
            <a:pPr algn="just"/>
            <a:r>
              <a:rPr lang="ru-RU" sz="2800" dirty="0" smtClean="0"/>
              <a:t>Граф </a:t>
            </a:r>
            <a:r>
              <a:rPr lang="ru-RU" sz="2800" dirty="0"/>
              <a:t>без </a:t>
            </a:r>
            <a:r>
              <a:rPr lang="ru-RU" sz="2800" dirty="0" err="1"/>
              <a:t>циклів</a:t>
            </a:r>
            <a:r>
              <a:rPr lang="ru-RU" sz="2800" dirty="0"/>
              <a:t>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/>
              <a:t>ациклічним</a:t>
            </a:r>
            <a:r>
              <a:rPr lang="ru-RU" sz="2800" dirty="0"/>
              <a:t>, в </a:t>
            </a:r>
            <a:r>
              <a:rPr lang="ru-RU" sz="2800" dirty="0" err="1"/>
              <a:t>іншому</a:t>
            </a:r>
            <a:r>
              <a:rPr lang="ru-RU" sz="2800" dirty="0"/>
              <a:t> </a:t>
            </a:r>
            <a:r>
              <a:rPr lang="ru-RU" sz="2800" dirty="0" err="1"/>
              <a:t>разі</a:t>
            </a:r>
            <a:r>
              <a:rPr lang="ru-RU" sz="2800" dirty="0"/>
              <a:t> граф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/>
              <a:t>циклічним</a:t>
            </a:r>
            <a:r>
              <a:rPr lang="ru-RU" sz="2800" dirty="0"/>
              <a:t>.</a:t>
            </a:r>
            <a:endParaRPr lang="uk-UA" sz="2800" dirty="0"/>
          </a:p>
          <a:p>
            <a:pPr algn="just"/>
            <a:endParaRPr lang="ru-RU" sz="2800" dirty="0" smtClean="0"/>
          </a:p>
          <a:p>
            <a:pPr algn="just"/>
            <a:r>
              <a:rPr lang="ru-RU" sz="2800" dirty="0" err="1" smtClean="0"/>
              <a:t>Кожна</a:t>
            </a:r>
            <a:r>
              <a:rPr lang="ru-RU" sz="2800" dirty="0" smtClean="0"/>
              <a:t> </a:t>
            </a:r>
            <a:r>
              <a:rPr lang="ru-RU" sz="2800" dirty="0"/>
              <a:t>вершина </a:t>
            </a:r>
            <a:r>
              <a:rPr lang="ru-RU" sz="2800" dirty="0" err="1"/>
              <a:t>з’єднується</a:t>
            </a:r>
            <a:r>
              <a:rPr lang="ru-RU" sz="2800" dirty="0"/>
              <a:t> сама з </a:t>
            </a:r>
            <a:r>
              <a:rPr lang="ru-RU" sz="2800" dirty="0" smtClean="0"/>
              <a:t>собою маршрутом </a:t>
            </a:r>
            <a:r>
              <a:rPr lang="ru-RU" sz="2800" dirty="0" err="1"/>
              <a:t>довжини</a:t>
            </a:r>
            <a:r>
              <a:rPr lang="ru-RU" sz="2800" dirty="0"/>
              <a:t> </a:t>
            </a:r>
            <a:r>
              <a:rPr lang="ru-RU" sz="2800" b="1" dirty="0"/>
              <a:t>0 </a:t>
            </a:r>
            <a:r>
              <a:rPr lang="ru-RU" sz="2800" dirty="0"/>
              <a:t>і </a:t>
            </a:r>
            <a:r>
              <a:rPr lang="ru-RU" sz="2800" dirty="0" err="1" smtClean="0"/>
              <a:t>цей</a:t>
            </a:r>
            <a:r>
              <a:rPr lang="ru-RU" sz="2800" dirty="0" smtClean="0"/>
              <a:t> </a:t>
            </a:r>
            <a:r>
              <a:rPr lang="ru-RU" sz="2800" dirty="0"/>
              <a:t>маршрут є простим циклом. </a:t>
            </a:r>
            <a:r>
              <a:rPr lang="ru-RU" sz="2800" dirty="0" err="1"/>
              <a:t>Такий</a:t>
            </a:r>
            <a:r>
              <a:rPr lang="ru-RU" sz="2800" dirty="0"/>
              <a:t> </a:t>
            </a:r>
            <a:r>
              <a:rPr lang="ru-RU" sz="2800" dirty="0" smtClean="0"/>
              <a:t>цикл </a:t>
            </a:r>
            <a:r>
              <a:rPr lang="ru-RU" sz="2800" dirty="0" err="1" smtClean="0"/>
              <a:t>називають</a:t>
            </a:r>
            <a:r>
              <a:rPr lang="ru-RU" sz="2800" dirty="0" smtClean="0"/>
              <a:t> </a:t>
            </a:r>
            <a:r>
              <a:rPr lang="ru-RU" sz="2800" b="1" i="1" dirty="0" err="1"/>
              <a:t>нульовим</a:t>
            </a:r>
            <a:r>
              <a:rPr lang="ru-RU" sz="2800" b="1" i="1" dirty="0"/>
              <a:t> </a:t>
            </a:r>
            <a:r>
              <a:rPr lang="ru-RU" sz="2800" dirty="0"/>
              <a:t>(</a:t>
            </a:r>
            <a:r>
              <a:rPr lang="ru-RU" sz="2800" dirty="0" err="1"/>
              <a:t>якщо</a:t>
            </a:r>
            <a:r>
              <a:rPr lang="ru-RU" sz="2800" dirty="0"/>
              <a:t> сказано просто цикл, то </a:t>
            </a:r>
            <a:r>
              <a:rPr lang="ru-RU" sz="2800" dirty="0" err="1"/>
              <a:t>мається</a:t>
            </a:r>
            <a:r>
              <a:rPr lang="ru-RU" sz="2800" dirty="0"/>
              <a:t> на </a:t>
            </a:r>
            <a:r>
              <a:rPr lang="ru-RU" sz="2800" dirty="0" err="1"/>
              <a:t>увазі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він</a:t>
            </a:r>
            <a:r>
              <a:rPr lang="ru-RU" sz="2800" dirty="0"/>
              <a:t> </a:t>
            </a:r>
            <a:r>
              <a:rPr lang="ru-RU" sz="2800" b="1" i="1" dirty="0"/>
              <a:t>не </a:t>
            </a:r>
            <a:r>
              <a:rPr lang="ru-RU" sz="2800" b="1" i="1" dirty="0" smtClean="0"/>
              <a:t>є </a:t>
            </a:r>
            <a:r>
              <a:rPr lang="uk-UA" sz="2800" b="1" i="1" dirty="0" smtClean="0"/>
              <a:t>нульовий</a:t>
            </a:r>
            <a:r>
              <a:rPr lang="uk-UA" sz="2800" dirty="0"/>
              <a:t>).</a:t>
            </a: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70839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06" name="Picture 4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00189"/>
            <a:ext cx="6696038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Прямоугольник 29"/>
          <p:cNvSpPr/>
          <p:nvPr/>
        </p:nvSpPr>
        <p:spPr>
          <a:xfrm>
            <a:off x="950751" y="2620469"/>
            <a:ext cx="824440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/>
              <a:t>Маршрут – </a:t>
            </a:r>
            <a:r>
              <a:rPr lang="en-US" sz="2600" dirty="0"/>
              <a:t>x</a:t>
            </a:r>
            <a:r>
              <a:rPr lang="en-US" sz="2600" baseline="-25000" dirty="0"/>
              <a:t>1</a:t>
            </a:r>
            <a:r>
              <a:rPr lang="en-US" sz="2600" dirty="0"/>
              <a:t> u</a:t>
            </a:r>
            <a:r>
              <a:rPr lang="en-US" sz="2600" baseline="-25000" dirty="0"/>
              <a:t>1</a:t>
            </a:r>
            <a:r>
              <a:rPr lang="en-US" sz="2600" dirty="0"/>
              <a:t> x</a:t>
            </a:r>
            <a:r>
              <a:rPr lang="en-US" sz="2600" baseline="-25000" dirty="0"/>
              <a:t>2</a:t>
            </a:r>
            <a:r>
              <a:rPr lang="en-US" sz="2600" dirty="0"/>
              <a:t> u</a:t>
            </a:r>
            <a:r>
              <a:rPr lang="en-US" sz="2600" baseline="-25000" dirty="0"/>
              <a:t>1</a:t>
            </a:r>
            <a:r>
              <a:rPr lang="en-US" sz="2600" dirty="0"/>
              <a:t> x</a:t>
            </a:r>
            <a:r>
              <a:rPr lang="en-US" sz="2600" baseline="-25000" dirty="0"/>
              <a:t>1</a:t>
            </a:r>
            <a:r>
              <a:rPr lang="en-US" sz="2600" dirty="0"/>
              <a:t> u</a:t>
            </a:r>
            <a:r>
              <a:rPr lang="en-US" sz="2600" baseline="-25000" dirty="0"/>
              <a:t>4</a:t>
            </a:r>
            <a:r>
              <a:rPr lang="en-US" sz="2600" dirty="0"/>
              <a:t> x</a:t>
            </a:r>
            <a:r>
              <a:rPr lang="en-US" sz="2600" baseline="-25000" dirty="0"/>
              <a:t>4</a:t>
            </a:r>
            <a:r>
              <a:rPr lang="en-US" sz="2600" dirty="0"/>
              <a:t> u</a:t>
            </a:r>
            <a:r>
              <a:rPr lang="en-US" sz="2600" baseline="-25000" dirty="0"/>
              <a:t>3</a:t>
            </a:r>
            <a:r>
              <a:rPr lang="en-US" sz="2600" dirty="0"/>
              <a:t> x</a:t>
            </a:r>
            <a:r>
              <a:rPr lang="en-US" sz="2600" baseline="-25000" dirty="0"/>
              <a:t>3</a:t>
            </a:r>
            <a:r>
              <a:rPr lang="en-US" sz="2600" dirty="0"/>
              <a:t> u</a:t>
            </a:r>
            <a:r>
              <a:rPr lang="en-US" sz="2600" baseline="-25000" dirty="0"/>
              <a:t>3</a:t>
            </a:r>
            <a:r>
              <a:rPr lang="en-US" sz="2600" dirty="0"/>
              <a:t> x</a:t>
            </a:r>
            <a:r>
              <a:rPr lang="en-US" sz="2600" baseline="-25000" dirty="0"/>
              <a:t>4</a:t>
            </a:r>
            <a:r>
              <a:rPr lang="en-US" sz="2600" dirty="0"/>
              <a:t> u</a:t>
            </a:r>
            <a:r>
              <a:rPr lang="en-US" sz="2600" baseline="-25000" dirty="0"/>
              <a:t>5</a:t>
            </a:r>
            <a:r>
              <a:rPr lang="en-US" sz="2600" dirty="0"/>
              <a:t> </a:t>
            </a:r>
            <a:r>
              <a:rPr lang="en-US" sz="2600" dirty="0" smtClean="0"/>
              <a:t>x</a:t>
            </a:r>
            <a:r>
              <a:rPr lang="en-US" sz="2600" baseline="-25000" dirty="0" smtClean="0"/>
              <a:t>5</a:t>
            </a:r>
          </a:p>
          <a:p>
            <a:endParaRPr lang="uk-UA" sz="2600" dirty="0"/>
          </a:p>
          <a:p>
            <a:r>
              <a:rPr lang="uk-UA" sz="2600" dirty="0"/>
              <a:t>Ланцюг </a:t>
            </a:r>
            <a:r>
              <a:rPr lang="en-US" sz="2600" dirty="0"/>
              <a:t>(</a:t>
            </a:r>
            <a:r>
              <a:rPr lang="uk-UA" sz="2600" dirty="0"/>
              <a:t>всі ребра різні</a:t>
            </a:r>
            <a:r>
              <a:rPr lang="en-US" sz="2600" dirty="0"/>
              <a:t>) </a:t>
            </a:r>
            <a:r>
              <a:rPr lang="uk-UA" sz="2600" dirty="0"/>
              <a:t>– </a:t>
            </a:r>
            <a:r>
              <a:rPr lang="en-US" sz="2600" dirty="0"/>
              <a:t>x</a:t>
            </a:r>
            <a:r>
              <a:rPr lang="en-US" sz="2600" baseline="-25000" dirty="0"/>
              <a:t>1</a:t>
            </a:r>
            <a:r>
              <a:rPr lang="en-US" sz="2600" dirty="0"/>
              <a:t> u</a:t>
            </a:r>
            <a:r>
              <a:rPr lang="en-US" sz="2600" baseline="-25000" dirty="0"/>
              <a:t>4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C00000"/>
                </a:solidFill>
              </a:rPr>
              <a:t>x</a:t>
            </a:r>
            <a:r>
              <a:rPr lang="en-US" sz="2600" baseline="-25000" dirty="0">
                <a:solidFill>
                  <a:srgbClr val="C00000"/>
                </a:solidFill>
              </a:rPr>
              <a:t>4</a:t>
            </a:r>
            <a:r>
              <a:rPr lang="en-US" sz="2600" dirty="0"/>
              <a:t> u</a:t>
            </a:r>
            <a:r>
              <a:rPr lang="en-US" sz="2600" baseline="-25000" dirty="0"/>
              <a:t>9</a:t>
            </a:r>
            <a:r>
              <a:rPr lang="en-US" sz="2600" dirty="0"/>
              <a:t> x</a:t>
            </a:r>
            <a:r>
              <a:rPr lang="en-US" sz="2600" baseline="-25000" dirty="0"/>
              <a:t>2</a:t>
            </a:r>
            <a:r>
              <a:rPr lang="en-US" sz="2600" dirty="0"/>
              <a:t> u</a:t>
            </a:r>
            <a:r>
              <a:rPr lang="en-US" sz="2600" baseline="-25000" dirty="0"/>
              <a:t>2</a:t>
            </a:r>
            <a:r>
              <a:rPr lang="en-US" sz="2600" dirty="0"/>
              <a:t> x</a:t>
            </a:r>
            <a:r>
              <a:rPr lang="en-US" sz="2600" baseline="-25000" dirty="0"/>
              <a:t>3 </a:t>
            </a:r>
            <a:r>
              <a:rPr lang="en-US" sz="2600" dirty="0"/>
              <a:t>u</a:t>
            </a:r>
            <a:r>
              <a:rPr lang="en-US" sz="2600" baseline="-25000" dirty="0"/>
              <a:t>3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C00000"/>
                </a:solidFill>
              </a:rPr>
              <a:t>x</a:t>
            </a:r>
            <a:r>
              <a:rPr lang="en-US" sz="2600" baseline="-25000" dirty="0">
                <a:solidFill>
                  <a:srgbClr val="C00000"/>
                </a:solidFill>
              </a:rPr>
              <a:t>4</a:t>
            </a:r>
            <a:r>
              <a:rPr lang="en-US" sz="2600" dirty="0">
                <a:solidFill>
                  <a:srgbClr val="C00000"/>
                </a:solidFill>
              </a:rPr>
              <a:t> </a:t>
            </a:r>
            <a:r>
              <a:rPr lang="en-US" sz="2600" dirty="0"/>
              <a:t>u</a:t>
            </a:r>
            <a:r>
              <a:rPr lang="en-US" sz="2600" baseline="-25000" dirty="0"/>
              <a:t>5</a:t>
            </a:r>
            <a:r>
              <a:rPr lang="en-US" sz="2600" dirty="0"/>
              <a:t> </a:t>
            </a:r>
            <a:r>
              <a:rPr lang="en-US" sz="2600" dirty="0" smtClean="0"/>
              <a:t>x</a:t>
            </a:r>
            <a:r>
              <a:rPr lang="en-US" sz="2600" baseline="-25000" dirty="0" smtClean="0"/>
              <a:t>5</a:t>
            </a:r>
          </a:p>
          <a:p>
            <a:endParaRPr lang="uk-UA" sz="2600" dirty="0"/>
          </a:p>
          <a:p>
            <a:r>
              <a:rPr lang="uk-UA" sz="2600" dirty="0"/>
              <a:t>Простий ланцюг </a:t>
            </a:r>
            <a:r>
              <a:rPr lang="en-US" sz="2600" dirty="0"/>
              <a:t>(</a:t>
            </a:r>
            <a:r>
              <a:rPr lang="uk-UA" sz="2600" dirty="0"/>
              <a:t>всі ребра і вершини різні</a:t>
            </a:r>
            <a:r>
              <a:rPr lang="en-US" sz="2600" dirty="0"/>
              <a:t>) </a:t>
            </a:r>
            <a:r>
              <a:rPr lang="uk-UA" sz="2600" dirty="0"/>
              <a:t>– </a:t>
            </a:r>
            <a:endParaRPr lang="en-US" sz="2600" dirty="0" smtClean="0"/>
          </a:p>
          <a:p>
            <a:r>
              <a:rPr lang="en-US" sz="2600" dirty="0" smtClean="0"/>
              <a:t>x</a:t>
            </a:r>
            <a:r>
              <a:rPr lang="en-US" sz="2600" baseline="-25000" dirty="0" smtClean="0"/>
              <a:t>1</a:t>
            </a:r>
            <a:r>
              <a:rPr lang="en-US" sz="2600" dirty="0" smtClean="0"/>
              <a:t> </a:t>
            </a:r>
            <a:r>
              <a:rPr lang="en-US" sz="2600" dirty="0"/>
              <a:t>u</a:t>
            </a:r>
            <a:r>
              <a:rPr lang="en-US" sz="2600" baseline="-25000" dirty="0"/>
              <a:t>4</a:t>
            </a:r>
            <a:r>
              <a:rPr lang="en-US" sz="2600" dirty="0"/>
              <a:t> x</a:t>
            </a:r>
            <a:r>
              <a:rPr lang="en-US" sz="2600" baseline="-25000" dirty="0"/>
              <a:t>4</a:t>
            </a:r>
            <a:r>
              <a:rPr lang="en-US" sz="2600" dirty="0"/>
              <a:t> u</a:t>
            </a:r>
            <a:r>
              <a:rPr lang="en-US" sz="2600" baseline="-25000" dirty="0"/>
              <a:t>9</a:t>
            </a:r>
            <a:r>
              <a:rPr lang="en-US" sz="2600" dirty="0"/>
              <a:t> x</a:t>
            </a:r>
            <a:r>
              <a:rPr lang="en-US" sz="2600" baseline="-25000" dirty="0"/>
              <a:t>2</a:t>
            </a:r>
            <a:r>
              <a:rPr lang="en-US" sz="2600" dirty="0"/>
              <a:t> u</a:t>
            </a:r>
            <a:r>
              <a:rPr lang="en-US" sz="2600" baseline="-25000" dirty="0"/>
              <a:t>2</a:t>
            </a:r>
            <a:r>
              <a:rPr lang="en-US" sz="2600" dirty="0"/>
              <a:t> x</a:t>
            </a:r>
            <a:r>
              <a:rPr lang="en-US" sz="2600" baseline="-25000" dirty="0"/>
              <a:t>3 </a:t>
            </a:r>
            <a:r>
              <a:rPr lang="en-US" sz="2600" dirty="0"/>
              <a:t>u</a:t>
            </a:r>
            <a:r>
              <a:rPr lang="uk-UA" sz="2600" baseline="-25000" dirty="0"/>
              <a:t>7</a:t>
            </a:r>
            <a:r>
              <a:rPr lang="en-US" sz="2600" dirty="0"/>
              <a:t> </a:t>
            </a:r>
            <a:r>
              <a:rPr lang="en-US" sz="2600" dirty="0" smtClean="0"/>
              <a:t>x</a:t>
            </a:r>
            <a:r>
              <a:rPr lang="en-US" sz="2600" baseline="-25000" dirty="0" smtClean="0"/>
              <a:t>5</a:t>
            </a:r>
          </a:p>
          <a:p>
            <a:endParaRPr lang="uk-UA" sz="2600" dirty="0"/>
          </a:p>
          <a:p>
            <a:r>
              <a:rPr lang="uk-UA" sz="2600" dirty="0"/>
              <a:t>Цикл – </a:t>
            </a:r>
            <a:r>
              <a:rPr lang="en-US" sz="2600" dirty="0">
                <a:solidFill>
                  <a:srgbClr val="7030A0"/>
                </a:solidFill>
              </a:rPr>
              <a:t>x</a:t>
            </a:r>
            <a:r>
              <a:rPr lang="en-US" sz="2600" baseline="-25000" dirty="0">
                <a:solidFill>
                  <a:srgbClr val="7030A0"/>
                </a:solidFill>
              </a:rPr>
              <a:t>1</a:t>
            </a:r>
            <a:r>
              <a:rPr lang="en-US" sz="2600" dirty="0"/>
              <a:t> u</a:t>
            </a:r>
            <a:r>
              <a:rPr lang="uk-UA" sz="2600" baseline="-25000" dirty="0"/>
              <a:t>1</a:t>
            </a:r>
            <a:r>
              <a:rPr lang="en-US" sz="2600" dirty="0"/>
              <a:t> x</a:t>
            </a:r>
            <a:r>
              <a:rPr lang="uk-UA" sz="2600" baseline="-25000" dirty="0"/>
              <a:t>2</a:t>
            </a:r>
            <a:r>
              <a:rPr lang="en-US" sz="2600" dirty="0"/>
              <a:t> u</a:t>
            </a:r>
            <a:r>
              <a:rPr lang="en-US" sz="2600" baseline="-25000" dirty="0"/>
              <a:t>9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C00000"/>
                </a:solidFill>
              </a:rPr>
              <a:t>x</a:t>
            </a:r>
            <a:r>
              <a:rPr lang="uk-UA" sz="2600" baseline="-25000" dirty="0">
                <a:solidFill>
                  <a:srgbClr val="C00000"/>
                </a:solidFill>
              </a:rPr>
              <a:t>4</a:t>
            </a:r>
            <a:r>
              <a:rPr lang="en-US" sz="2600" dirty="0"/>
              <a:t> u</a:t>
            </a:r>
            <a:r>
              <a:rPr lang="uk-UA" sz="2600" baseline="-25000" dirty="0"/>
              <a:t>3</a:t>
            </a:r>
            <a:r>
              <a:rPr lang="en-US" sz="2600" dirty="0"/>
              <a:t> x</a:t>
            </a:r>
            <a:r>
              <a:rPr lang="en-US" sz="2600" baseline="-25000" dirty="0"/>
              <a:t>3 </a:t>
            </a:r>
            <a:r>
              <a:rPr lang="en-US" sz="2600" dirty="0"/>
              <a:t>u</a:t>
            </a:r>
            <a:r>
              <a:rPr lang="uk-UA" sz="2600" baseline="-25000" dirty="0"/>
              <a:t>7</a:t>
            </a:r>
            <a:r>
              <a:rPr lang="en-US" sz="2600" dirty="0"/>
              <a:t> x</a:t>
            </a:r>
            <a:r>
              <a:rPr lang="uk-UA" sz="2600" baseline="-25000" dirty="0"/>
              <a:t>5</a:t>
            </a:r>
            <a:r>
              <a:rPr lang="en-US" sz="2600" dirty="0"/>
              <a:t> u</a:t>
            </a:r>
            <a:r>
              <a:rPr lang="en-US" sz="2600" baseline="-25000" dirty="0"/>
              <a:t>5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C00000"/>
                </a:solidFill>
              </a:rPr>
              <a:t>x</a:t>
            </a:r>
            <a:r>
              <a:rPr lang="uk-UA" sz="2600" baseline="-25000" dirty="0">
                <a:solidFill>
                  <a:srgbClr val="C00000"/>
                </a:solidFill>
              </a:rPr>
              <a:t>4</a:t>
            </a:r>
            <a:r>
              <a:rPr lang="uk-UA" sz="2600" baseline="-25000" dirty="0"/>
              <a:t> </a:t>
            </a:r>
            <a:r>
              <a:rPr lang="en-US" sz="2600" dirty="0"/>
              <a:t>u</a:t>
            </a:r>
            <a:r>
              <a:rPr lang="en-US" sz="2600" baseline="-25000" dirty="0"/>
              <a:t>4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7030A0"/>
                </a:solidFill>
              </a:rPr>
              <a:t>x</a:t>
            </a:r>
            <a:r>
              <a:rPr lang="uk-UA" sz="2600" baseline="-25000" dirty="0" smtClean="0">
                <a:solidFill>
                  <a:srgbClr val="7030A0"/>
                </a:solidFill>
              </a:rPr>
              <a:t>1</a:t>
            </a:r>
            <a:endParaRPr lang="en-US" sz="2600" baseline="-25000" dirty="0" smtClean="0">
              <a:solidFill>
                <a:srgbClr val="7030A0"/>
              </a:solidFill>
            </a:endParaRPr>
          </a:p>
          <a:p>
            <a:endParaRPr lang="uk-UA" sz="2600" dirty="0"/>
          </a:p>
          <a:p>
            <a:r>
              <a:rPr lang="uk-UA" sz="2600" dirty="0"/>
              <a:t>Простий цикл – </a:t>
            </a:r>
            <a:r>
              <a:rPr lang="en-US" sz="2600" dirty="0"/>
              <a:t>x</a:t>
            </a:r>
            <a:r>
              <a:rPr lang="ru-RU" sz="2600" baseline="-25000" dirty="0"/>
              <a:t>1</a:t>
            </a:r>
            <a:r>
              <a:rPr lang="ru-RU" sz="2600" dirty="0"/>
              <a:t> </a:t>
            </a:r>
            <a:r>
              <a:rPr lang="en-US" sz="2600" dirty="0"/>
              <a:t>u</a:t>
            </a:r>
            <a:r>
              <a:rPr lang="ru-RU" sz="2600" baseline="-25000" dirty="0"/>
              <a:t>4</a:t>
            </a:r>
            <a:r>
              <a:rPr lang="ru-RU" sz="2600" dirty="0"/>
              <a:t> </a:t>
            </a:r>
            <a:r>
              <a:rPr lang="en-US" sz="2600" dirty="0"/>
              <a:t>x</a:t>
            </a:r>
            <a:r>
              <a:rPr lang="ru-RU" sz="2600" baseline="-25000" dirty="0"/>
              <a:t>4</a:t>
            </a:r>
            <a:r>
              <a:rPr lang="ru-RU" sz="2600" dirty="0"/>
              <a:t> </a:t>
            </a:r>
            <a:r>
              <a:rPr lang="en-US" sz="2600" dirty="0"/>
              <a:t>u</a:t>
            </a:r>
            <a:r>
              <a:rPr lang="ru-RU" sz="2600" baseline="-25000" dirty="0"/>
              <a:t>9</a:t>
            </a:r>
            <a:r>
              <a:rPr lang="ru-RU" sz="2600" dirty="0"/>
              <a:t> </a:t>
            </a:r>
            <a:r>
              <a:rPr lang="en-US" sz="2600" dirty="0"/>
              <a:t>x</a:t>
            </a:r>
            <a:r>
              <a:rPr lang="ru-RU" sz="2600" baseline="-25000" dirty="0"/>
              <a:t>2</a:t>
            </a:r>
            <a:r>
              <a:rPr lang="ru-RU" sz="2600" dirty="0"/>
              <a:t> </a:t>
            </a:r>
            <a:r>
              <a:rPr lang="en-US" sz="2600" dirty="0"/>
              <a:t>u</a:t>
            </a:r>
            <a:r>
              <a:rPr lang="ru-RU" sz="2600" baseline="-25000" dirty="0"/>
              <a:t>1</a:t>
            </a:r>
            <a:r>
              <a:rPr lang="ru-RU" sz="2600" dirty="0"/>
              <a:t> </a:t>
            </a:r>
            <a:r>
              <a:rPr lang="en-US" sz="2600" dirty="0"/>
              <a:t>x</a:t>
            </a:r>
            <a:r>
              <a:rPr lang="ru-RU" sz="2600" baseline="-25000" dirty="0"/>
              <a:t>1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1259218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9571"/>
            <a:ext cx="7498080" cy="712267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§3 </a:t>
            </a:r>
            <a:r>
              <a:rPr lang="uk-UA" b="1" dirty="0" smtClean="0"/>
              <a:t>Орієнтовані графи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576714"/>
            <a:ext cx="7992888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</a:t>
            </a:r>
            <a:r>
              <a:rPr lang="ru-RU" sz="2800" b="1" i="1" dirty="0" err="1"/>
              <a:t>орієнтованого</a:t>
            </a:r>
            <a:r>
              <a:rPr lang="ru-RU" sz="2800" b="1" i="1" dirty="0"/>
              <a:t> </a:t>
            </a:r>
            <a:r>
              <a:rPr lang="ru-RU" sz="2800" dirty="0"/>
              <a:t>графа (</a:t>
            </a:r>
            <a:r>
              <a:rPr lang="ru-RU" sz="2800" b="1" i="1" dirty="0"/>
              <a:t>орграфа</a:t>
            </a:r>
            <a:r>
              <a:rPr lang="ru-RU" sz="2800" dirty="0"/>
              <a:t>) </a:t>
            </a:r>
            <a:r>
              <a:rPr lang="ru-RU" sz="2800" dirty="0" err="1"/>
              <a:t>виникає</a:t>
            </a:r>
            <a:r>
              <a:rPr lang="ru-RU" sz="2800" dirty="0"/>
              <a:t>, </a:t>
            </a:r>
            <a:r>
              <a:rPr lang="ru-RU" sz="2800" dirty="0" err="1"/>
              <a:t>якщо</a:t>
            </a:r>
            <a:r>
              <a:rPr lang="ru-RU" sz="2800" dirty="0"/>
              <a:t> ребрам </a:t>
            </a:r>
            <a:r>
              <a:rPr lang="ru-RU" sz="2800" dirty="0" smtClean="0"/>
              <a:t>графа </a:t>
            </a:r>
            <a:r>
              <a:rPr lang="ru-RU" sz="2800" dirty="0" err="1" smtClean="0"/>
              <a:t>надати</a:t>
            </a:r>
            <a:r>
              <a:rPr lang="ru-RU" sz="2800" dirty="0" smtClean="0"/>
              <a:t> </a:t>
            </a:r>
            <a:r>
              <a:rPr lang="ru-RU" sz="2800" dirty="0" err="1"/>
              <a:t>напрямок</a:t>
            </a:r>
            <a:r>
              <a:rPr lang="ru-RU" sz="2800" dirty="0"/>
              <a:t> (</a:t>
            </a:r>
            <a:r>
              <a:rPr lang="ru-RU" sz="2800" dirty="0" err="1"/>
              <a:t>тобто</a:t>
            </a:r>
            <a:r>
              <a:rPr lang="ru-RU" sz="2800" dirty="0"/>
              <a:t> </a:t>
            </a:r>
            <a:r>
              <a:rPr lang="ru-RU" sz="2800" dirty="0" err="1"/>
              <a:t>орієнтацію</a:t>
            </a:r>
            <a:r>
              <a:rPr lang="ru-RU" sz="2800" dirty="0"/>
              <a:t>) в </a:t>
            </a:r>
            <a:r>
              <a:rPr lang="ru-RU" sz="2800" dirty="0" err="1"/>
              <a:t>такий</a:t>
            </a:r>
            <a:r>
              <a:rPr lang="ru-RU" sz="2800" dirty="0"/>
              <a:t> </a:t>
            </a:r>
            <a:r>
              <a:rPr lang="ru-RU" sz="2800" dirty="0" err="1"/>
              <a:t>спосіб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один з </a:t>
            </a:r>
            <a:r>
              <a:rPr lang="ru-RU" sz="2800" dirty="0" err="1"/>
              <a:t>кінців</a:t>
            </a:r>
            <a:r>
              <a:rPr lang="ru-RU" sz="2800" dirty="0"/>
              <a:t> ребра </a:t>
            </a:r>
            <a:r>
              <a:rPr lang="ru-RU" sz="2800" dirty="0" smtClean="0"/>
              <a:t>буде </a:t>
            </a:r>
            <a:r>
              <a:rPr lang="uk-UA" sz="2800" dirty="0" smtClean="0"/>
              <a:t>початком</a:t>
            </a:r>
            <a:r>
              <a:rPr lang="uk-UA" sz="2800" dirty="0"/>
              <a:t>, а інший – кінцем.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Стверджуватимемо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задано </a:t>
            </a:r>
            <a:r>
              <a:rPr lang="ru-RU" sz="2800" dirty="0" err="1"/>
              <a:t>орієнтований</a:t>
            </a:r>
            <a:r>
              <a:rPr lang="ru-RU" sz="2800" dirty="0"/>
              <a:t> граф, </a:t>
            </a:r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ru-RU" sz="2800" dirty="0" err="1"/>
              <a:t>зазначено</a:t>
            </a:r>
            <a:r>
              <a:rPr lang="ru-RU" sz="2800" dirty="0"/>
              <a:t> </a:t>
            </a:r>
            <a:r>
              <a:rPr lang="ru-RU" sz="2800" dirty="0" smtClean="0"/>
              <a:t>два </a:t>
            </a:r>
            <a:r>
              <a:rPr lang="uk-UA" sz="2800" dirty="0" smtClean="0"/>
              <a:t>об’єкти</a:t>
            </a:r>
            <a:r>
              <a:rPr lang="uk-UA" sz="2800" dirty="0"/>
              <a:t>:</a:t>
            </a:r>
          </a:p>
          <a:p>
            <a:pPr algn="just"/>
            <a:r>
              <a:rPr lang="ru-RU" sz="2800" dirty="0"/>
              <a:t>1) не </a:t>
            </a:r>
            <a:r>
              <a:rPr lang="ru-RU" sz="2800" dirty="0" err="1"/>
              <a:t>порожня</a:t>
            </a:r>
            <a:r>
              <a:rPr lang="ru-RU" sz="2800" dirty="0"/>
              <a:t> </a:t>
            </a:r>
            <a:r>
              <a:rPr lang="ru-RU" sz="2800" dirty="0" err="1"/>
              <a:t>скінчена</a:t>
            </a:r>
            <a:r>
              <a:rPr lang="ru-RU" sz="2800" dirty="0"/>
              <a:t> </a:t>
            </a:r>
            <a:r>
              <a:rPr lang="ru-RU" sz="2800" dirty="0" err="1"/>
              <a:t>множина</a:t>
            </a:r>
            <a:r>
              <a:rPr lang="ru-RU" sz="2800" dirty="0"/>
              <a:t> </a:t>
            </a:r>
            <a:r>
              <a:rPr lang="ru-RU" sz="2800" b="1" i="1" dirty="0"/>
              <a:t>X </a:t>
            </a:r>
            <a:r>
              <a:rPr lang="ru-RU" sz="2800" dirty="0"/>
              <a:t>– </a:t>
            </a:r>
            <a:r>
              <a:rPr lang="ru-RU" sz="2800" dirty="0" err="1"/>
              <a:t>вершини</a:t>
            </a:r>
            <a:r>
              <a:rPr lang="ru-RU" sz="2800" dirty="0"/>
              <a:t> графа;</a:t>
            </a:r>
          </a:p>
          <a:p>
            <a:pPr algn="just"/>
            <a:r>
              <a:rPr lang="ru-RU" sz="2800" dirty="0"/>
              <a:t>2) </a:t>
            </a:r>
            <a:r>
              <a:rPr lang="ru-RU" sz="2800" dirty="0" err="1"/>
              <a:t>множина</a:t>
            </a:r>
            <a:r>
              <a:rPr lang="ru-RU" sz="2800" dirty="0"/>
              <a:t> </a:t>
            </a:r>
            <a:r>
              <a:rPr lang="ru-RU" sz="2800" b="1" i="1" dirty="0"/>
              <a:t>U</a:t>
            </a:r>
            <a:r>
              <a:rPr lang="ru-RU" sz="2800" dirty="0"/>
              <a:t>, </a:t>
            </a:r>
            <a:r>
              <a:rPr lang="ru-RU" sz="2800" dirty="0" err="1"/>
              <a:t>утворена</a:t>
            </a:r>
            <a:r>
              <a:rPr lang="ru-RU" sz="2800" dirty="0"/>
              <a:t> з </a:t>
            </a:r>
            <a:r>
              <a:rPr lang="ru-RU" sz="2800" b="1" i="1" dirty="0" err="1"/>
              <a:t>упорядкованих</a:t>
            </a:r>
            <a:r>
              <a:rPr lang="ru-RU" sz="2800" b="1" i="1" dirty="0"/>
              <a:t> </a:t>
            </a:r>
            <a:r>
              <a:rPr lang="ru-RU" sz="2800" dirty="0"/>
              <a:t>пар вершин.</a:t>
            </a:r>
          </a:p>
          <a:p>
            <a:pPr algn="just"/>
            <a:r>
              <a:rPr lang="ru-RU" sz="2800" dirty="0" smtClean="0"/>
              <a:t>	</a:t>
            </a:r>
            <a:r>
              <a:rPr lang="ru-RU" sz="2800" dirty="0" err="1" smtClean="0"/>
              <a:t>Елементи</a:t>
            </a:r>
            <a:r>
              <a:rPr lang="ru-RU" sz="2800" dirty="0" smtClean="0"/>
              <a:t> </a:t>
            </a:r>
            <a:r>
              <a:rPr lang="ru-RU" sz="2800" dirty="0" err="1" smtClean="0"/>
              <a:t>множини</a:t>
            </a:r>
            <a:r>
              <a:rPr lang="ru-RU" sz="2800" dirty="0" smtClean="0"/>
              <a:t> </a:t>
            </a:r>
            <a:r>
              <a:rPr lang="ru-RU" sz="2800" b="1" i="1" dirty="0" smtClean="0"/>
              <a:t>U </a:t>
            </a:r>
            <a:r>
              <a:rPr lang="ru-RU" sz="2800" dirty="0" err="1" smtClean="0"/>
              <a:t>називають</a:t>
            </a:r>
            <a:r>
              <a:rPr lang="ru-RU" sz="2800" dirty="0" smtClean="0"/>
              <a:t> </a:t>
            </a:r>
            <a:r>
              <a:rPr lang="ru-RU" sz="2800" b="1" i="1" dirty="0" smtClean="0"/>
              <a:t>дугами</a:t>
            </a:r>
            <a:r>
              <a:rPr lang="ru-RU" sz="2800" dirty="0" smtClean="0"/>
              <a:t>. Дуга </a:t>
            </a:r>
            <a:r>
              <a:rPr lang="ru-RU" sz="2800" dirty="0" err="1" smtClean="0"/>
              <a:t>орієнтованого</a:t>
            </a:r>
            <a:r>
              <a:rPr lang="ru-RU" sz="2800" dirty="0" smtClean="0"/>
              <a:t> графа </a:t>
            </a:r>
            <a:r>
              <a:rPr lang="ru-RU" sz="2800" dirty="0" err="1" smtClean="0"/>
              <a:t>зображується</a:t>
            </a:r>
            <a:r>
              <a:rPr lang="ru-RU" sz="2800" dirty="0" smtClean="0"/>
              <a:t> </a:t>
            </a:r>
            <a:r>
              <a:rPr lang="ru-RU" sz="2800" dirty="0" err="1" smtClean="0"/>
              <a:t>відрізком</a:t>
            </a:r>
            <a:r>
              <a:rPr lang="ru-RU" sz="2800" dirty="0" smtClean="0"/>
              <a:t> </a:t>
            </a:r>
            <a:r>
              <a:rPr lang="ru-RU" sz="2800" dirty="0" err="1" smtClean="0"/>
              <a:t>із</a:t>
            </a:r>
            <a:r>
              <a:rPr lang="ru-RU" sz="2800" dirty="0" smtClean="0"/>
              <a:t> </a:t>
            </a:r>
            <a:r>
              <a:rPr lang="ru-RU" sz="2800" dirty="0" err="1" smtClean="0"/>
              <a:t>зазначенням</a:t>
            </a:r>
            <a:r>
              <a:rPr lang="ru-RU" sz="2800" dirty="0" smtClean="0"/>
              <a:t> </a:t>
            </a:r>
            <a:r>
              <a:rPr lang="ru-RU" sz="2800" dirty="0" err="1" smtClean="0"/>
              <a:t>напрямку</a:t>
            </a:r>
            <a:r>
              <a:rPr lang="ru-RU" sz="2800" dirty="0" smtClean="0"/>
              <a:t> (</a:t>
            </a:r>
            <a:r>
              <a:rPr lang="ru-RU" sz="2800" dirty="0" err="1" smtClean="0"/>
              <a:t>стрілкою</a:t>
            </a:r>
            <a:r>
              <a:rPr lang="ru-RU" sz="2800" dirty="0" smtClean="0"/>
              <a:t>)</a:t>
            </a:r>
            <a:endParaRPr lang="uk-UA" sz="2800" dirty="0"/>
          </a:p>
        </p:txBody>
      </p:sp>
      <p:grpSp>
        <p:nvGrpSpPr>
          <p:cNvPr id="13" name="Группа 12"/>
          <p:cNvGrpSpPr/>
          <p:nvPr/>
        </p:nvGrpSpPr>
        <p:grpSpPr>
          <a:xfrm>
            <a:off x="1760141" y="6188743"/>
            <a:ext cx="2537835" cy="529390"/>
            <a:chOff x="1061999" y="6264410"/>
            <a:chExt cx="2537835" cy="529390"/>
          </a:xfrm>
        </p:grpSpPr>
        <p:sp>
          <p:nvSpPr>
            <p:cNvPr id="6" name="Овал 5"/>
            <p:cNvSpPr/>
            <p:nvPr/>
          </p:nvSpPr>
          <p:spPr>
            <a:xfrm>
              <a:off x="1517251" y="6467028"/>
              <a:ext cx="144016" cy="1303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2915816" y="6459608"/>
              <a:ext cx="144016" cy="1303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9" name="Прямая со стрелкой 8"/>
            <p:cNvCxnSpPr>
              <a:stCxn id="7" idx="2"/>
              <a:endCxn id="6" idx="6"/>
            </p:cNvCxnSpPr>
            <p:nvPr/>
          </p:nvCxnSpPr>
          <p:spPr>
            <a:xfrm flipH="1">
              <a:off x="1661267" y="6524770"/>
              <a:ext cx="1254549" cy="7420"/>
            </a:xfrm>
            <a:prstGeom prst="straightConnector1">
              <a:avLst/>
            </a:prstGeom>
            <a:ln w="28575">
              <a:headEnd type="none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129834" y="6270580"/>
              <a:ext cx="4700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i="1" dirty="0" smtClean="0"/>
                <a:t>x</a:t>
              </a:r>
              <a:r>
                <a:rPr lang="uk-UA" sz="2800" i="1" baseline="-25000" dirty="0" smtClean="0"/>
                <a:t>2</a:t>
              </a:r>
              <a:endParaRPr lang="uk-UA" sz="2800" i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61999" y="6264410"/>
              <a:ext cx="4700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i="1" dirty="0" smtClean="0"/>
                <a:t>x</a:t>
              </a:r>
              <a:r>
                <a:rPr lang="uk-UA" sz="2800" i="1" baseline="-25000" dirty="0" smtClean="0"/>
                <a:t>1</a:t>
              </a:r>
              <a:endParaRPr lang="uk-UA" sz="2800" i="1" dirty="0"/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5040052" y="6164556"/>
            <a:ext cx="2537835" cy="529390"/>
            <a:chOff x="1061999" y="6264410"/>
            <a:chExt cx="2537835" cy="529390"/>
          </a:xfrm>
        </p:grpSpPr>
        <p:sp>
          <p:nvSpPr>
            <p:cNvPr id="15" name="Овал 14"/>
            <p:cNvSpPr/>
            <p:nvPr/>
          </p:nvSpPr>
          <p:spPr>
            <a:xfrm>
              <a:off x="1517251" y="6467028"/>
              <a:ext cx="144016" cy="1303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2915816" y="6459608"/>
              <a:ext cx="144016" cy="1303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7" name="Прямая со стрелкой 16"/>
            <p:cNvCxnSpPr>
              <a:stCxn id="16" idx="2"/>
              <a:endCxn id="15" idx="6"/>
            </p:cNvCxnSpPr>
            <p:nvPr/>
          </p:nvCxnSpPr>
          <p:spPr>
            <a:xfrm flipH="1">
              <a:off x="1661267" y="6524770"/>
              <a:ext cx="1254549" cy="7420"/>
            </a:xfrm>
            <a:prstGeom prst="straightConnector1">
              <a:avLst/>
            </a:prstGeom>
            <a:ln w="28575"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129834" y="6270580"/>
              <a:ext cx="4700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i="1" dirty="0" smtClean="0"/>
                <a:t>x</a:t>
              </a:r>
              <a:r>
                <a:rPr lang="uk-UA" sz="2800" i="1" baseline="-25000" dirty="0" smtClean="0"/>
                <a:t>2</a:t>
              </a:r>
              <a:endParaRPr lang="uk-UA" sz="2800" i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061999" y="6264410"/>
              <a:ext cx="4700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i="1" dirty="0" smtClean="0"/>
                <a:t>x</a:t>
              </a:r>
              <a:r>
                <a:rPr lang="uk-UA" sz="2800" i="1" baseline="-25000" dirty="0" smtClean="0"/>
                <a:t>1</a:t>
              </a:r>
              <a:endParaRPr lang="uk-UA" sz="2800" i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05212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158828" y="226813"/>
            <a:ext cx="3496806" cy="2371926"/>
            <a:chOff x="1939290" y="476672"/>
            <a:chExt cx="3496806" cy="2371926"/>
          </a:xfrm>
        </p:grpSpPr>
        <p:sp>
          <p:nvSpPr>
            <p:cNvPr id="5" name="Oval 38"/>
            <p:cNvSpPr>
              <a:spLocks noChangeArrowheads="1"/>
            </p:cNvSpPr>
            <p:nvPr/>
          </p:nvSpPr>
          <p:spPr bwMode="auto">
            <a:xfrm>
              <a:off x="3336288" y="917396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6" name="Oval 39"/>
            <p:cNvSpPr>
              <a:spLocks noChangeArrowheads="1"/>
            </p:cNvSpPr>
            <p:nvPr/>
          </p:nvSpPr>
          <p:spPr bwMode="auto">
            <a:xfrm>
              <a:off x="4578063" y="1583687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7" name="Oval 40"/>
            <p:cNvSpPr>
              <a:spLocks noChangeArrowheads="1"/>
            </p:cNvSpPr>
            <p:nvPr/>
          </p:nvSpPr>
          <p:spPr bwMode="auto">
            <a:xfrm>
              <a:off x="2404956" y="1916832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8" name="Oval 41"/>
            <p:cNvSpPr>
              <a:spLocks noChangeArrowheads="1"/>
            </p:cNvSpPr>
            <p:nvPr/>
          </p:nvSpPr>
          <p:spPr bwMode="auto">
            <a:xfrm>
              <a:off x="4249295" y="2171318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cxnSp>
          <p:nvCxnSpPr>
            <p:cNvPr id="9" name="Line 42"/>
            <p:cNvCxnSpPr/>
            <p:nvPr/>
          </p:nvCxnSpPr>
          <p:spPr bwMode="auto">
            <a:xfrm flipV="1">
              <a:off x="2560178" y="1044639"/>
              <a:ext cx="776110" cy="911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" name="Line 43"/>
            <p:cNvCxnSpPr/>
            <p:nvPr/>
          </p:nvCxnSpPr>
          <p:spPr bwMode="auto">
            <a:xfrm>
              <a:off x="3491510" y="1083968"/>
              <a:ext cx="1086554" cy="4997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1" name="Line 44"/>
            <p:cNvCxnSpPr/>
            <p:nvPr/>
          </p:nvCxnSpPr>
          <p:spPr bwMode="auto">
            <a:xfrm flipH="1" flipV="1">
              <a:off x="2578503" y="2083405"/>
              <a:ext cx="1689117" cy="1665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2" name="Line 45"/>
            <p:cNvCxnSpPr/>
            <p:nvPr/>
          </p:nvCxnSpPr>
          <p:spPr bwMode="auto">
            <a:xfrm flipV="1">
              <a:off x="2578503" y="1623016"/>
              <a:ext cx="1962911" cy="392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5" name="Oval 48"/>
            <p:cNvSpPr>
              <a:spLocks noChangeArrowheads="1"/>
            </p:cNvSpPr>
            <p:nvPr/>
          </p:nvSpPr>
          <p:spPr bwMode="auto">
            <a:xfrm>
              <a:off x="3167753" y="2371436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6" name="Text Box 49"/>
            <p:cNvSpPr txBox="1">
              <a:spLocks noChangeArrowheads="1"/>
            </p:cNvSpPr>
            <p:nvPr/>
          </p:nvSpPr>
          <p:spPr bwMode="auto">
            <a:xfrm>
              <a:off x="4659986" y="1427525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>
                  <a:effectLst/>
                  <a:ea typeface="Calibri"/>
                  <a:cs typeface="Times New Roman"/>
                </a:rPr>
                <a:t>3</a:t>
              </a:r>
              <a:endParaRPr lang="uk-UA" sz="2400">
                <a:effectLst/>
                <a:ea typeface="Calibri"/>
                <a:cs typeface="Times New Roman"/>
              </a:endParaRPr>
            </a:p>
          </p:txBody>
        </p:sp>
        <p:sp>
          <p:nvSpPr>
            <p:cNvPr id="17" name="Text Box 50"/>
            <p:cNvSpPr txBox="1">
              <a:spLocks noChangeArrowheads="1"/>
            </p:cNvSpPr>
            <p:nvPr/>
          </p:nvSpPr>
          <p:spPr bwMode="auto">
            <a:xfrm>
              <a:off x="1939290" y="1750259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>
                  <a:effectLst/>
                  <a:ea typeface="Calibri"/>
                  <a:cs typeface="Times New Roman"/>
                </a:rPr>
                <a:t>1</a:t>
              </a:r>
              <a:endParaRPr lang="uk-UA" sz="2400">
                <a:effectLst/>
                <a:ea typeface="Calibri"/>
                <a:cs typeface="Times New Roman"/>
              </a:endParaRPr>
            </a:p>
          </p:txBody>
        </p:sp>
        <p:sp>
          <p:nvSpPr>
            <p:cNvPr id="18" name="Text Box 51"/>
            <p:cNvSpPr txBox="1">
              <a:spLocks noChangeArrowheads="1"/>
            </p:cNvSpPr>
            <p:nvPr/>
          </p:nvSpPr>
          <p:spPr bwMode="auto">
            <a:xfrm>
              <a:off x="3135793" y="476672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2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Text Box 52"/>
            <p:cNvSpPr txBox="1">
              <a:spLocks noChangeArrowheads="1"/>
            </p:cNvSpPr>
            <p:nvPr/>
          </p:nvSpPr>
          <p:spPr bwMode="auto">
            <a:xfrm>
              <a:off x="4067944" y="2204864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4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0" name="Text Box 53"/>
            <p:cNvSpPr txBox="1">
              <a:spLocks noChangeArrowheads="1"/>
            </p:cNvSpPr>
            <p:nvPr/>
          </p:nvSpPr>
          <p:spPr bwMode="auto">
            <a:xfrm>
              <a:off x="2934920" y="2348880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5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4365523" y="1994891"/>
              <a:ext cx="658984" cy="482178"/>
            </a:xfrm>
            <a:custGeom>
              <a:avLst/>
              <a:gdLst>
                <a:gd name="connsiteX0" fmla="*/ 14748 w 658984"/>
                <a:gd name="connsiteY0" fmla="*/ 187870 h 482178"/>
                <a:gd name="connsiteX1" fmla="*/ 368709 w 658984"/>
                <a:gd name="connsiteY1" fmla="*/ 10890 h 482178"/>
                <a:gd name="connsiteX2" fmla="*/ 648929 w 658984"/>
                <a:gd name="connsiteY2" fmla="*/ 468090 h 482178"/>
                <a:gd name="connsiteX3" fmla="*/ 0 w 658984"/>
                <a:gd name="connsiteY3" fmla="*/ 320606 h 482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984" h="482178">
                  <a:moveTo>
                    <a:pt x="14748" y="187870"/>
                  </a:moveTo>
                  <a:cubicBezTo>
                    <a:pt x="138880" y="76028"/>
                    <a:pt x="263012" y="-35813"/>
                    <a:pt x="368709" y="10890"/>
                  </a:cubicBezTo>
                  <a:cubicBezTo>
                    <a:pt x="474406" y="57593"/>
                    <a:pt x="710380" y="416471"/>
                    <a:pt x="648929" y="468090"/>
                  </a:cubicBezTo>
                  <a:cubicBezTo>
                    <a:pt x="587478" y="519709"/>
                    <a:pt x="293739" y="420157"/>
                    <a:pt x="0" y="320606"/>
                  </a:cubicBezTo>
                </a:path>
              </a:pathLst>
            </a:cu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5" name="Прямоугольник 24"/>
          <p:cNvSpPr/>
          <p:nvPr/>
        </p:nvSpPr>
        <p:spPr>
          <a:xfrm>
            <a:off x="4427984" y="226813"/>
            <a:ext cx="4698677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/>
              <a:t>Орієнтований</a:t>
            </a:r>
            <a:r>
              <a:rPr lang="ru-RU" sz="2800" dirty="0" smtClean="0"/>
              <a:t> граф </a:t>
            </a:r>
            <a:r>
              <a:rPr lang="ru-RU" sz="2800" i="1" dirty="0"/>
              <a:t>G </a:t>
            </a:r>
            <a:r>
              <a:rPr lang="ru-RU" sz="2800" dirty="0"/>
              <a:t>= (</a:t>
            </a:r>
            <a:r>
              <a:rPr lang="ru-RU" sz="2800" i="1" dirty="0" smtClean="0"/>
              <a:t>X,</a:t>
            </a:r>
            <a:r>
              <a:rPr lang="pl-PL" sz="2800" i="1" dirty="0" smtClean="0"/>
              <a:t>U</a:t>
            </a:r>
            <a:r>
              <a:rPr lang="ru-RU" sz="2800" dirty="0" smtClean="0"/>
              <a:t>), </a:t>
            </a:r>
            <a:r>
              <a:rPr lang="ru-RU" sz="2800" dirty="0"/>
              <a:t>де</a:t>
            </a:r>
          </a:p>
          <a:p>
            <a:r>
              <a:rPr lang="pl-PL" sz="2800" i="1" dirty="0"/>
              <a:t>X </a:t>
            </a:r>
            <a:r>
              <a:rPr lang="pl-PL" sz="2800" dirty="0"/>
              <a:t>= {</a:t>
            </a:r>
            <a:r>
              <a:rPr lang="pl-PL" sz="2800" i="1" dirty="0"/>
              <a:t>x</a:t>
            </a:r>
            <a:r>
              <a:rPr lang="pl-PL" sz="2800" baseline="-25000" dirty="0"/>
              <a:t>1</a:t>
            </a:r>
            <a:r>
              <a:rPr lang="pl-PL" sz="2800" dirty="0"/>
              <a:t>, </a:t>
            </a:r>
            <a:r>
              <a:rPr lang="pl-PL" sz="2800" i="1" dirty="0"/>
              <a:t>x</a:t>
            </a:r>
            <a:r>
              <a:rPr lang="pl-PL" sz="2800" baseline="-25000" dirty="0"/>
              <a:t>2</a:t>
            </a:r>
            <a:r>
              <a:rPr lang="pl-PL" sz="2800" dirty="0"/>
              <a:t>, </a:t>
            </a:r>
            <a:r>
              <a:rPr lang="pl-PL" sz="2800" i="1" dirty="0"/>
              <a:t>x</a:t>
            </a:r>
            <a:r>
              <a:rPr lang="pl-PL" sz="2800" baseline="-25000" dirty="0"/>
              <a:t>3</a:t>
            </a:r>
            <a:r>
              <a:rPr lang="pl-PL" sz="2800" dirty="0"/>
              <a:t>, </a:t>
            </a:r>
            <a:r>
              <a:rPr lang="pl-PL" sz="2800" i="1" dirty="0"/>
              <a:t>x</a:t>
            </a:r>
            <a:r>
              <a:rPr lang="pl-PL" sz="2800" baseline="-25000" dirty="0"/>
              <a:t>4</a:t>
            </a:r>
            <a:r>
              <a:rPr lang="pl-PL" sz="2800" dirty="0"/>
              <a:t>, </a:t>
            </a:r>
            <a:r>
              <a:rPr lang="pl-PL" sz="2800" i="1" dirty="0"/>
              <a:t>x</a:t>
            </a:r>
            <a:r>
              <a:rPr lang="pl-PL" sz="2800" baseline="-25000" dirty="0"/>
              <a:t>5</a:t>
            </a:r>
            <a:r>
              <a:rPr lang="pl-PL" sz="2800" dirty="0"/>
              <a:t>}; </a:t>
            </a:r>
            <a:endParaRPr lang="uk-UA" sz="2800" dirty="0" smtClean="0"/>
          </a:p>
          <a:p>
            <a:r>
              <a:rPr lang="pl-PL" sz="2800" i="1" dirty="0"/>
              <a:t>U </a:t>
            </a:r>
            <a:r>
              <a:rPr lang="pl-PL" sz="2800" dirty="0"/>
              <a:t>= {(</a:t>
            </a:r>
            <a:r>
              <a:rPr lang="pl-PL" sz="2800" i="1" dirty="0"/>
              <a:t>x</a:t>
            </a:r>
            <a:r>
              <a:rPr lang="pl-PL" sz="2800" baseline="-25000" dirty="0"/>
              <a:t>1</a:t>
            </a:r>
            <a:r>
              <a:rPr lang="pl-PL" sz="2800" dirty="0"/>
              <a:t>, </a:t>
            </a:r>
            <a:r>
              <a:rPr lang="pl-PL" sz="2800" i="1" dirty="0"/>
              <a:t>x</a:t>
            </a:r>
            <a:r>
              <a:rPr lang="pl-PL" sz="2800" baseline="-25000" dirty="0"/>
              <a:t>2</a:t>
            </a:r>
            <a:r>
              <a:rPr lang="pl-PL" sz="2800" dirty="0"/>
              <a:t>), (</a:t>
            </a:r>
            <a:r>
              <a:rPr lang="pl-PL" sz="2800" i="1" dirty="0"/>
              <a:t>x</a:t>
            </a:r>
            <a:r>
              <a:rPr lang="pl-PL" sz="2800" baseline="-25000" dirty="0"/>
              <a:t>1</a:t>
            </a:r>
            <a:r>
              <a:rPr lang="pl-PL" sz="2800" dirty="0"/>
              <a:t>, </a:t>
            </a:r>
            <a:r>
              <a:rPr lang="pl-PL" sz="2800" i="1" dirty="0"/>
              <a:t>x</a:t>
            </a:r>
            <a:r>
              <a:rPr lang="pl-PL" sz="2800" baseline="-25000" dirty="0"/>
              <a:t>3</a:t>
            </a:r>
            <a:r>
              <a:rPr lang="pl-PL" sz="2800" dirty="0"/>
              <a:t>),  (</a:t>
            </a:r>
            <a:r>
              <a:rPr lang="pl-PL" sz="2800" i="1" dirty="0"/>
              <a:t>x</a:t>
            </a:r>
            <a:r>
              <a:rPr lang="pl-PL" sz="2800" baseline="-25000" dirty="0"/>
              <a:t>2</a:t>
            </a:r>
            <a:r>
              <a:rPr lang="pl-PL" sz="2800" dirty="0"/>
              <a:t>, </a:t>
            </a:r>
            <a:r>
              <a:rPr lang="pl-PL" sz="2800" i="1" dirty="0"/>
              <a:t>x</a:t>
            </a:r>
            <a:r>
              <a:rPr lang="pl-PL" sz="2800" baseline="-25000" dirty="0"/>
              <a:t>3</a:t>
            </a:r>
            <a:r>
              <a:rPr lang="pl-PL" sz="2800" dirty="0"/>
              <a:t>), </a:t>
            </a:r>
            <a:endParaRPr lang="uk-UA" sz="2800" dirty="0" smtClean="0"/>
          </a:p>
          <a:p>
            <a:r>
              <a:rPr lang="pl-PL" sz="2800" dirty="0" smtClean="0"/>
              <a:t>(</a:t>
            </a:r>
            <a:r>
              <a:rPr lang="pl-PL" sz="2800" i="1" dirty="0"/>
              <a:t>x</a:t>
            </a:r>
            <a:r>
              <a:rPr lang="pl-PL" sz="2800" baseline="-25000" dirty="0"/>
              <a:t>4</a:t>
            </a:r>
            <a:r>
              <a:rPr lang="pl-PL" sz="2800" dirty="0"/>
              <a:t>, </a:t>
            </a:r>
            <a:r>
              <a:rPr lang="pl-PL" sz="2800" i="1" dirty="0" smtClean="0"/>
              <a:t>x</a:t>
            </a:r>
            <a:r>
              <a:rPr lang="pl-PL" sz="2800" baseline="-25000" dirty="0" smtClean="0"/>
              <a:t>1</a:t>
            </a:r>
            <a:r>
              <a:rPr lang="pl-PL" sz="2800" dirty="0"/>
              <a:t>), (</a:t>
            </a:r>
            <a:r>
              <a:rPr lang="pl-PL" sz="2800" i="1" dirty="0"/>
              <a:t>x</a:t>
            </a:r>
            <a:r>
              <a:rPr lang="pl-PL" sz="2800" baseline="-25000" dirty="0"/>
              <a:t>4</a:t>
            </a:r>
            <a:r>
              <a:rPr lang="pl-PL" sz="2800" dirty="0"/>
              <a:t>, </a:t>
            </a:r>
            <a:r>
              <a:rPr lang="pl-PL" sz="2800" i="1" dirty="0"/>
              <a:t>x</a:t>
            </a:r>
            <a:r>
              <a:rPr lang="pl-PL" sz="2800" baseline="-25000" dirty="0"/>
              <a:t>4</a:t>
            </a:r>
            <a:r>
              <a:rPr lang="pl-PL" sz="2800" dirty="0" smtClean="0"/>
              <a:t>)}.</a:t>
            </a:r>
            <a:endParaRPr lang="uk-UA" sz="2800" dirty="0"/>
          </a:p>
        </p:txBody>
      </p:sp>
      <p:sp>
        <p:nvSpPr>
          <p:cNvPr id="26" name="Прямоугольник 25"/>
          <p:cNvSpPr/>
          <p:nvPr/>
        </p:nvSpPr>
        <p:spPr>
          <a:xfrm>
            <a:off x="1001482" y="2640130"/>
            <a:ext cx="79630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 smtClean="0"/>
              <a:t>Якщо</a:t>
            </a:r>
            <a:r>
              <a:rPr lang="ru-RU" sz="2800" dirty="0" smtClean="0"/>
              <a:t> </a:t>
            </a:r>
            <a:r>
              <a:rPr lang="en-US" sz="2800" i="1" dirty="0"/>
              <a:t>u</a:t>
            </a:r>
            <a:r>
              <a:rPr lang="en-US" sz="2800" baseline="-25000" dirty="0"/>
              <a:t>1</a:t>
            </a:r>
            <a:r>
              <a:rPr lang="en-US" sz="2800" dirty="0"/>
              <a:t>=</a:t>
            </a:r>
            <a:r>
              <a:rPr lang="pl-PL" sz="2800" dirty="0"/>
              <a:t>(</a:t>
            </a:r>
            <a:r>
              <a:rPr lang="pl-PL" sz="2800" i="1" dirty="0"/>
              <a:t>x</a:t>
            </a:r>
            <a:r>
              <a:rPr lang="pl-PL" sz="2800" baseline="-25000" dirty="0"/>
              <a:t>1</a:t>
            </a:r>
            <a:r>
              <a:rPr lang="pl-PL" sz="2800" dirty="0"/>
              <a:t>, </a:t>
            </a:r>
            <a:r>
              <a:rPr lang="pl-PL" sz="2800" i="1" dirty="0"/>
              <a:t>x</a:t>
            </a:r>
            <a:r>
              <a:rPr lang="pl-PL" sz="2800" baseline="-25000" dirty="0"/>
              <a:t>2</a:t>
            </a:r>
            <a:r>
              <a:rPr lang="pl-PL" sz="2800" dirty="0" smtClean="0"/>
              <a:t>)</a:t>
            </a:r>
            <a:r>
              <a:rPr lang="uk-UA" sz="2800" dirty="0" smtClean="0"/>
              <a:t> </a:t>
            </a:r>
            <a:r>
              <a:rPr lang="ru-RU" sz="2800" dirty="0" smtClean="0"/>
              <a:t>– дуга орграфа</a:t>
            </a:r>
            <a:r>
              <a:rPr lang="ru-RU" sz="2800" dirty="0"/>
              <a:t>, то </a:t>
            </a:r>
            <a:r>
              <a:rPr lang="ru-RU" sz="2800" dirty="0" err="1"/>
              <a:t>стверджують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дуга </a:t>
            </a:r>
            <a:r>
              <a:rPr lang="en-US" sz="2800" i="1" dirty="0"/>
              <a:t>u</a:t>
            </a:r>
            <a:r>
              <a:rPr lang="en-US" sz="2800" baseline="-25000" dirty="0"/>
              <a:t>1</a:t>
            </a:r>
            <a:r>
              <a:rPr lang="ru-RU" sz="2800" b="1" dirty="0" smtClean="0"/>
              <a:t> </a:t>
            </a:r>
            <a:r>
              <a:rPr lang="ru-RU" sz="2800" dirty="0" err="1"/>
              <a:t>виходить</a:t>
            </a:r>
            <a:r>
              <a:rPr lang="ru-RU" sz="2800" dirty="0"/>
              <a:t> </a:t>
            </a:r>
            <a:r>
              <a:rPr lang="ru-RU" sz="2800" dirty="0" smtClean="0"/>
              <a:t>з </a:t>
            </a:r>
            <a:r>
              <a:rPr lang="ru-RU" sz="2800" dirty="0" err="1" smtClean="0"/>
              <a:t>вершини</a:t>
            </a:r>
            <a:r>
              <a:rPr lang="ru-RU" sz="2800" dirty="0" smtClean="0"/>
              <a:t> </a:t>
            </a:r>
            <a:r>
              <a:rPr lang="pl-PL" sz="2800" i="1" dirty="0"/>
              <a:t>x</a:t>
            </a:r>
            <a:r>
              <a:rPr lang="pl-PL" sz="2800" baseline="-25000" dirty="0"/>
              <a:t>1</a:t>
            </a:r>
            <a:r>
              <a:rPr lang="ru-RU" sz="2800" b="1" dirty="0" smtClean="0"/>
              <a:t> </a:t>
            </a:r>
            <a:r>
              <a:rPr lang="ru-RU" sz="2800" dirty="0"/>
              <a:t>і </a:t>
            </a:r>
            <a:r>
              <a:rPr lang="ru-RU" sz="2800" dirty="0" err="1"/>
              <a:t>закінчується</a:t>
            </a:r>
            <a:r>
              <a:rPr lang="ru-RU" sz="2800" dirty="0"/>
              <a:t> у </a:t>
            </a:r>
            <a:r>
              <a:rPr lang="ru-RU" sz="2800" dirty="0" err="1"/>
              <a:t>вершині</a:t>
            </a:r>
            <a:r>
              <a:rPr lang="ru-RU" sz="2800" dirty="0"/>
              <a:t> </a:t>
            </a:r>
            <a:r>
              <a:rPr lang="pl-PL" sz="2800" i="1" dirty="0"/>
              <a:t>x</a:t>
            </a:r>
            <a:r>
              <a:rPr lang="pl-PL" sz="2800" baseline="-25000" dirty="0"/>
              <a:t>2</a:t>
            </a:r>
            <a:r>
              <a:rPr lang="ru-RU" sz="2800" b="1" dirty="0" smtClean="0"/>
              <a:t> </a:t>
            </a:r>
            <a:r>
              <a:rPr lang="ru-RU" sz="2800" dirty="0"/>
              <a:t>.</a:t>
            </a:r>
            <a:endParaRPr lang="uk-UA" sz="2800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1004444" y="4042896"/>
            <a:ext cx="79600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Для </a:t>
            </a:r>
            <a:r>
              <a:rPr lang="ru-RU" sz="2800" dirty="0" err="1" smtClean="0"/>
              <a:t>орієнтованих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графів</a:t>
            </a:r>
            <a:r>
              <a:rPr lang="ru-RU" sz="2800" dirty="0" smtClean="0"/>
              <a:t> </a:t>
            </a:r>
            <a:r>
              <a:rPr lang="ru-RU" sz="2800" dirty="0" err="1" smtClean="0"/>
              <a:t>замість</a:t>
            </a:r>
            <a:r>
              <a:rPr lang="ru-RU" sz="2800" dirty="0" smtClean="0"/>
              <a:t> </a:t>
            </a:r>
            <a:r>
              <a:rPr lang="ru-RU" sz="2800" dirty="0" err="1" smtClean="0"/>
              <a:t>степеня</a:t>
            </a:r>
            <a:r>
              <a:rPr lang="ru-RU" sz="2800" dirty="0" smtClean="0"/>
              <a:t> </a:t>
            </a:r>
            <a:r>
              <a:rPr lang="ru-RU" sz="2800" dirty="0" err="1" smtClean="0"/>
              <a:t>вершини</a:t>
            </a:r>
            <a:r>
              <a:rPr lang="ru-RU" sz="2800" dirty="0" smtClean="0"/>
              <a:t> </a:t>
            </a:r>
            <a:r>
              <a:rPr lang="ru-RU" sz="2800" b="1" i="1" dirty="0" smtClean="0"/>
              <a:t>х </a:t>
            </a:r>
            <a:r>
              <a:rPr lang="ru-RU" sz="2800" dirty="0" err="1" smtClean="0"/>
              <a:t>вводять</a:t>
            </a:r>
            <a:r>
              <a:rPr lang="ru-RU" sz="2800" dirty="0" smtClean="0"/>
              <a:t> </a:t>
            </a:r>
            <a:r>
              <a:rPr lang="ru-RU" sz="2800" dirty="0" err="1" smtClean="0"/>
              <a:t>поняття</a:t>
            </a:r>
            <a:r>
              <a:rPr lang="ru-RU" sz="2800" dirty="0" smtClean="0"/>
              <a:t> </a:t>
            </a:r>
            <a:r>
              <a:rPr lang="uk-UA" sz="2800" b="1" i="1" dirty="0" err="1" smtClean="0"/>
              <a:t>півстепенів</a:t>
            </a:r>
            <a:r>
              <a:rPr lang="uk-UA" sz="2800" b="1" i="1" dirty="0" smtClean="0"/>
              <a:t>: </a:t>
            </a:r>
            <a:r>
              <a:rPr lang="uk-UA" sz="2800" dirty="0" smtClean="0"/>
              <a:t>додатні </a:t>
            </a:r>
            <a:r>
              <a:rPr lang="en-US" sz="2800" dirty="0" smtClean="0"/>
              <a:t>d</a:t>
            </a:r>
            <a:r>
              <a:rPr lang="en-US" sz="2800" baseline="-25000" dirty="0"/>
              <a:t>+</a:t>
            </a:r>
            <a:r>
              <a:rPr lang="en-US" sz="2800" dirty="0"/>
              <a:t>(x)</a:t>
            </a:r>
            <a:r>
              <a:rPr lang="uk-UA" sz="2800" dirty="0"/>
              <a:t> </a:t>
            </a:r>
            <a:r>
              <a:rPr lang="uk-UA" sz="2800" dirty="0" smtClean="0"/>
              <a:t>й від’ємні </a:t>
            </a:r>
            <a:r>
              <a:rPr lang="en-US" sz="2800" dirty="0" smtClean="0"/>
              <a:t>d</a:t>
            </a:r>
            <a:r>
              <a:rPr lang="uk-UA" sz="2800" baseline="-25000" dirty="0"/>
              <a:t>-</a:t>
            </a:r>
            <a:r>
              <a:rPr lang="en-US" sz="2800" dirty="0" smtClean="0"/>
              <a:t>(x</a:t>
            </a:r>
            <a:r>
              <a:rPr lang="en-US" sz="2800" dirty="0"/>
              <a:t>)</a:t>
            </a:r>
            <a:r>
              <a:rPr lang="en-US" sz="2800" b="1" dirty="0" smtClean="0"/>
              <a:t> </a:t>
            </a:r>
            <a:r>
              <a:rPr lang="uk-UA" sz="2800" dirty="0" err="1" smtClean="0"/>
              <a:t>півстепені</a:t>
            </a:r>
            <a:r>
              <a:rPr lang="uk-UA" sz="2800" dirty="0" smtClean="0"/>
              <a:t> вершини </a:t>
            </a:r>
            <a:r>
              <a:rPr lang="uk-UA" sz="2800" b="1" i="1" dirty="0" smtClean="0"/>
              <a:t>х</a:t>
            </a:r>
            <a:r>
              <a:rPr lang="uk-UA" sz="2800" dirty="0" smtClean="0"/>
              <a:t>:</a:t>
            </a:r>
          </a:p>
          <a:p>
            <a:pPr algn="just"/>
            <a:r>
              <a:rPr lang="en-US" sz="2800" dirty="0"/>
              <a:t>d</a:t>
            </a:r>
            <a:r>
              <a:rPr lang="en-US" sz="2800" baseline="-25000" dirty="0"/>
              <a:t>+</a:t>
            </a:r>
            <a:r>
              <a:rPr lang="en-US" sz="2800" dirty="0"/>
              <a:t>(x)</a:t>
            </a:r>
            <a:r>
              <a:rPr lang="uk-UA" sz="2800" dirty="0"/>
              <a:t> </a:t>
            </a:r>
            <a:r>
              <a:rPr lang="ru-RU" sz="2800" dirty="0" smtClean="0"/>
              <a:t>− </a:t>
            </a:r>
            <a:r>
              <a:rPr lang="ru-RU" sz="2800" dirty="0"/>
              <a:t>число дуг,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входять</a:t>
            </a:r>
            <a:r>
              <a:rPr lang="ru-RU" sz="2800" dirty="0"/>
              <a:t> до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b="1" i="1" dirty="0"/>
              <a:t>x</a:t>
            </a:r>
            <a:r>
              <a:rPr lang="ru-RU" sz="2800" dirty="0"/>
              <a:t>;</a:t>
            </a:r>
          </a:p>
          <a:p>
            <a:pPr algn="just"/>
            <a:r>
              <a:rPr lang="en-US" sz="2800" dirty="0" smtClean="0"/>
              <a:t>d</a:t>
            </a:r>
            <a:r>
              <a:rPr lang="uk-UA" sz="2800" baseline="-25000" dirty="0" smtClean="0"/>
              <a:t>-</a:t>
            </a:r>
            <a:r>
              <a:rPr lang="en-US" sz="2800" dirty="0" smtClean="0"/>
              <a:t>(</a:t>
            </a:r>
            <a:r>
              <a:rPr lang="en-US" sz="2800" dirty="0"/>
              <a:t>x)</a:t>
            </a:r>
            <a:r>
              <a:rPr lang="ru-RU" sz="2800" b="1" dirty="0" smtClean="0"/>
              <a:t> </a:t>
            </a:r>
            <a:r>
              <a:rPr lang="ru-RU" sz="2800" dirty="0"/>
              <a:t>− число дуг,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виходять</a:t>
            </a:r>
            <a:r>
              <a:rPr lang="ru-RU" sz="2800" dirty="0"/>
              <a:t> з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b="1" i="1" dirty="0"/>
              <a:t>x</a:t>
            </a:r>
            <a:r>
              <a:rPr lang="ru-RU" sz="2800" dirty="0"/>
              <a:t>.</a:t>
            </a:r>
            <a:endParaRPr lang="uk-UA" sz="2800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1206623" y="6266709"/>
            <a:ext cx="323838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d</a:t>
            </a:r>
            <a:r>
              <a:rPr lang="en-US" sz="2800" baseline="-25000" dirty="0" smtClean="0"/>
              <a:t>+</a:t>
            </a:r>
            <a:r>
              <a:rPr lang="en-US" sz="2800" dirty="0" smtClean="0"/>
              <a:t>(</a:t>
            </a:r>
            <a:r>
              <a:rPr lang="pl-PL" sz="2800" i="1" dirty="0"/>
              <a:t>x</a:t>
            </a:r>
            <a:r>
              <a:rPr lang="pl-PL" sz="2800" baseline="-25000" dirty="0"/>
              <a:t>1</a:t>
            </a:r>
            <a:r>
              <a:rPr lang="en-US" sz="2800" dirty="0" smtClean="0"/>
              <a:t>)</a:t>
            </a:r>
            <a:r>
              <a:rPr lang="uk-UA" sz="2800" dirty="0" smtClean="0"/>
              <a:t>=1	 </a:t>
            </a:r>
            <a:r>
              <a:rPr lang="en-US" sz="2800" dirty="0" smtClean="0"/>
              <a:t>d</a:t>
            </a:r>
            <a:r>
              <a:rPr lang="uk-UA" sz="2800" baseline="-25000" dirty="0" smtClean="0"/>
              <a:t>-</a:t>
            </a:r>
            <a:r>
              <a:rPr lang="en-US" sz="2800" dirty="0" smtClean="0"/>
              <a:t>(</a:t>
            </a:r>
            <a:r>
              <a:rPr lang="pl-PL" sz="2800" i="1" dirty="0"/>
              <a:t>x</a:t>
            </a:r>
            <a:r>
              <a:rPr lang="pl-PL" sz="2800" baseline="-25000" dirty="0"/>
              <a:t>1</a:t>
            </a:r>
            <a:r>
              <a:rPr lang="en-US" sz="2800" dirty="0"/>
              <a:t>)</a:t>
            </a:r>
            <a:r>
              <a:rPr lang="uk-UA" sz="2800" dirty="0" smtClean="0"/>
              <a:t>=2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74892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9571"/>
            <a:ext cx="817240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§4 Способи задання о</a:t>
            </a:r>
            <a:r>
              <a:rPr lang="uk-UA" b="1" i="1" dirty="0" smtClean="0"/>
              <a:t>рієнтованих графів</a:t>
            </a:r>
            <a:endParaRPr lang="uk-UA" b="1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887116" y="832356"/>
            <a:ext cx="44929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4">
                    <a:lumMod val="75000"/>
                  </a:schemeClr>
                </a:solidFill>
              </a:rPr>
              <a:t>4.1 </a:t>
            </a:r>
            <a:r>
              <a:rPr lang="uk-UA" sz="3200" b="1" dirty="0">
                <a:solidFill>
                  <a:schemeClr val="accent4">
                    <a:lumMod val="75000"/>
                  </a:schemeClr>
                </a:solidFill>
              </a:rPr>
              <a:t>Матриця суміжності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1448243"/>
            <a:ext cx="79928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Матрицею </a:t>
            </a:r>
            <a:r>
              <a:rPr lang="ru-RU" sz="2800" b="1" i="1" dirty="0" err="1"/>
              <a:t>суміжності</a:t>
            </a:r>
            <a:r>
              <a:rPr lang="ru-RU" sz="2800" b="1" i="1" dirty="0"/>
              <a:t> </a:t>
            </a:r>
            <a:r>
              <a:rPr lang="ru-RU" sz="2800" dirty="0"/>
              <a:t>орграфа </a:t>
            </a:r>
            <a:r>
              <a:rPr lang="ru-RU" sz="2800" b="1" i="1" dirty="0"/>
              <a:t>G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dirty="0" err="1"/>
              <a:t>квадратна</a:t>
            </a:r>
            <a:r>
              <a:rPr lang="ru-RU" sz="2800" dirty="0"/>
              <a:t> </a:t>
            </a:r>
            <a:r>
              <a:rPr lang="ru-RU" sz="2800" dirty="0" err="1" smtClean="0"/>
              <a:t>матриця</a:t>
            </a:r>
            <a:r>
              <a:rPr lang="ru-RU" sz="2800" dirty="0" smtClean="0"/>
              <a:t> </a:t>
            </a:r>
            <a:r>
              <a:rPr lang="ru-RU" sz="2800" i="1" dirty="0" smtClean="0"/>
              <a:t>А</a:t>
            </a:r>
            <a:r>
              <a:rPr lang="ru-RU" sz="2800" dirty="0" smtClean="0"/>
              <a:t>(</a:t>
            </a:r>
            <a:r>
              <a:rPr lang="ru-RU" sz="2800" b="1" i="1" dirty="0" smtClean="0"/>
              <a:t>G</a:t>
            </a:r>
            <a:r>
              <a:rPr lang="ru-RU" sz="2800" dirty="0"/>
              <a:t>) = </a:t>
            </a:r>
            <a:r>
              <a:rPr lang="ru-RU" sz="2800" dirty="0" smtClean="0"/>
              <a:t>[</a:t>
            </a:r>
            <a:r>
              <a:rPr lang="ru-RU" sz="2800" i="1" dirty="0" err="1"/>
              <a:t>a</a:t>
            </a:r>
            <a:r>
              <a:rPr lang="ru-RU" sz="2800" i="1" baseline="-25000" dirty="0" err="1"/>
              <a:t>ij</a:t>
            </a:r>
            <a:r>
              <a:rPr lang="ru-RU" sz="2800" dirty="0" smtClean="0"/>
              <a:t>] </a:t>
            </a:r>
            <a:r>
              <a:rPr lang="ru-RU" sz="2800" dirty="0"/>
              <a:t>порядку </a:t>
            </a:r>
            <a:r>
              <a:rPr lang="ru-RU" sz="2800" i="1" dirty="0"/>
              <a:t>n, </a:t>
            </a:r>
            <a:r>
              <a:rPr lang="ru-RU" sz="2800" dirty="0"/>
              <a:t>в </a:t>
            </a:r>
            <a:r>
              <a:rPr lang="ru-RU" sz="2800" dirty="0" err="1"/>
              <a:t>якої</a:t>
            </a:r>
            <a:r>
              <a:rPr lang="ru-RU" sz="2800" dirty="0"/>
              <a:t>:</a:t>
            </a:r>
            <a:endParaRPr lang="uk-UA" sz="28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6723" y="2402350"/>
            <a:ext cx="4010650" cy="1266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1043608" y="3429000"/>
            <a:ext cx="3836236" cy="2875982"/>
            <a:chOff x="1939290" y="476672"/>
            <a:chExt cx="3496806" cy="2371926"/>
          </a:xfrm>
        </p:grpSpPr>
        <p:sp>
          <p:nvSpPr>
            <p:cNvPr id="8" name="Oval 38"/>
            <p:cNvSpPr>
              <a:spLocks noChangeArrowheads="1"/>
            </p:cNvSpPr>
            <p:nvPr/>
          </p:nvSpPr>
          <p:spPr bwMode="auto">
            <a:xfrm>
              <a:off x="3336288" y="917396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9" name="Oval 39"/>
            <p:cNvSpPr>
              <a:spLocks noChangeArrowheads="1"/>
            </p:cNvSpPr>
            <p:nvPr/>
          </p:nvSpPr>
          <p:spPr bwMode="auto">
            <a:xfrm>
              <a:off x="4578063" y="1583687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2404956" y="1916832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4249295" y="2171318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cxnSp>
          <p:nvCxnSpPr>
            <p:cNvPr id="12" name="Line 42"/>
            <p:cNvCxnSpPr/>
            <p:nvPr/>
          </p:nvCxnSpPr>
          <p:spPr bwMode="auto">
            <a:xfrm flipV="1">
              <a:off x="2560178" y="1044639"/>
              <a:ext cx="776110" cy="91152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43"/>
            <p:cNvCxnSpPr/>
            <p:nvPr/>
          </p:nvCxnSpPr>
          <p:spPr bwMode="auto">
            <a:xfrm>
              <a:off x="3491510" y="1083968"/>
              <a:ext cx="1086554" cy="4997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44"/>
            <p:cNvCxnSpPr/>
            <p:nvPr/>
          </p:nvCxnSpPr>
          <p:spPr bwMode="auto">
            <a:xfrm flipH="1" flipV="1">
              <a:off x="2578503" y="2083405"/>
              <a:ext cx="1689117" cy="16657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45"/>
            <p:cNvCxnSpPr/>
            <p:nvPr/>
          </p:nvCxnSpPr>
          <p:spPr bwMode="auto">
            <a:xfrm flipV="1">
              <a:off x="2578503" y="1623016"/>
              <a:ext cx="1962911" cy="392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Oval 48"/>
            <p:cNvSpPr>
              <a:spLocks noChangeArrowheads="1"/>
            </p:cNvSpPr>
            <p:nvPr/>
          </p:nvSpPr>
          <p:spPr bwMode="auto">
            <a:xfrm>
              <a:off x="3167753" y="2371436"/>
              <a:ext cx="155222" cy="166573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7" name="Text Box 49"/>
            <p:cNvSpPr txBox="1">
              <a:spLocks noChangeArrowheads="1"/>
            </p:cNvSpPr>
            <p:nvPr/>
          </p:nvSpPr>
          <p:spPr bwMode="auto">
            <a:xfrm>
              <a:off x="4659986" y="1427525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>
                  <a:effectLst/>
                  <a:ea typeface="Calibri"/>
                  <a:cs typeface="Times New Roman"/>
                </a:rPr>
                <a:t>3</a:t>
              </a:r>
              <a:endParaRPr lang="uk-UA" sz="2400">
                <a:effectLst/>
                <a:ea typeface="Calibri"/>
                <a:cs typeface="Times New Roman"/>
              </a:endParaRPr>
            </a:p>
          </p:txBody>
        </p:sp>
        <p:sp>
          <p:nvSpPr>
            <p:cNvPr id="18" name="Text Box 50"/>
            <p:cNvSpPr txBox="1">
              <a:spLocks noChangeArrowheads="1"/>
            </p:cNvSpPr>
            <p:nvPr/>
          </p:nvSpPr>
          <p:spPr bwMode="auto">
            <a:xfrm>
              <a:off x="1939290" y="1750259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>
                  <a:effectLst/>
                  <a:ea typeface="Calibri"/>
                  <a:cs typeface="Times New Roman"/>
                </a:rPr>
                <a:t>1</a:t>
              </a:r>
              <a:endParaRPr lang="uk-UA" sz="2400"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Text Box 51"/>
            <p:cNvSpPr txBox="1">
              <a:spLocks noChangeArrowheads="1"/>
            </p:cNvSpPr>
            <p:nvPr/>
          </p:nvSpPr>
          <p:spPr bwMode="auto">
            <a:xfrm>
              <a:off x="3135793" y="476672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2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0" name="Text Box 52"/>
            <p:cNvSpPr txBox="1">
              <a:spLocks noChangeArrowheads="1"/>
            </p:cNvSpPr>
            <p:nvPr/>
          </p:nvSpPr>
          <p:spPr bwMode="auto">
            <a:xfrm>
              <a:off x="4067944" y="2204864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4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1" name="Text Box 53"/>
            <p:cNvSpPr txBox="1">
              <a:spLocks noChangeArrowheads="1"/>
            </p:cNvSpPr>
            <p:nvPr/>
          </p:nvSpPr>
          <p:spPr bwMode="auto">
            <a:xfrm>
              <a:off x="2934920" y="2348880"/>
              <a:ext cx="776110" cy="499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5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4365523" y="1994891"/>
              <a:ext cx="658984" cy="482178"/>
            </a:xfrm>
            <a:custGeom>
              <a:avLst/>
              <a:gdLst>
                <a:gd name="connsiteX0" fmla="*/ 14748 w 658984"/>
                <a:gd name="connsiteY0" fmla="*/ 187870 h 482178"/>
                <a:gd name="connsiteX1" fmla="*/ 368709 w 658984"/>
                <a:gd name="connsiteY1" fmla="*/ 10890 h 482178"/>
                <a:gd name="connsiteX2" fmla="*/ 648929 w 658984"/>
                <a:gd name="connsiteY2" fmla="*/ 468090 h 482178"/>
                <a:gd name="connsiteX3" fmla="*/ 0 w 658984"/>
                <a:gd name="connsiteY3" fmla="*/ 320606 h 482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984" h="482178">
                  <a:moveTo>
                    <a:pt x="14748" y="187870"/>
                  </a:moveTo>
                  <a:cubicBezTo>
                    <a:pt x="138880" y="76028"/>
                    <a:pt x="263012" y="-35813"/>
                    <a:pt x="368709" y="10890"/>
                  </a:cubicBezTo>
                  <a:cubicBezTo>
                    <a:pt x="474406" y="57593"/>
                    <a:pt x="710380" y="416471"/>
                    <a:pt x="648929" y="468090"/>
                  </a:cubicBezTo>
                  <a:cubicBezTo>
                    <a:pt x="587478" y="519709"/>
                    <a:pt x="293739" y="420157"/>
                    <a:pt x="0" y="320606"/>
                  </a:cubicBezTo>
                </a:path>
              </a:pathLst>
            </a:cu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4602808" y="3879950"/>
            <a:ext cx="4503925" cy="2685890"/>
            <a:chOff x="4588774" y="2457361"/>
            <a:chExt cx="4503925" cy="2685890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4588774" y="2620668"/>
              <a:ext cx="4503925" cy="2522583"/>
              <a:chOff x="4428303" y="3971943"/>
              <a:chExt cx="4503925" cy="252258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TextBox 32"/>
                  <p:cNvSpPr txBox="1"/>
                  <p:nvPr/>
                </p:nvSpPr>
                <p:spPr>
                  <a:xfrm>
                    <a:off x="4428303" y="4356568"/>
                    <a:ext cx="4503925" cy="21379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uk-UA" sz="2800" b="0" i="1" smtClean="0">
                              <a:latin typeface="Cambria Math"/>
                            </a:rPr>
                            <m:t>А=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uk-UA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  <m:d>
                            <m:dPr>
                              <m:ctrlPr>
                                <a:rPr lang="uk-UA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5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uk-UA" sz="28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oMath>
                      </m:oMathPara>
                    </a14:m>
                    <a:endParaRPr lang="uk-UA" sz="2800" dirty="0"/>
                  </a:p>
                </p:txBody>
              </p:sp>
            </mc:Choice>
            <mc:Fallback xmlns="">
              <p:sp>
                <p:nvSpPr>
                  <p:cNvPr id="33" name="TextBox 3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28303" y="4356568"/>
                    <a:ext cx="4503925" cy="2137958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uk-U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TextBox 33"/>
                  <p:cNvSpPr txBox="1"/>
                  <p:nvPr/>
                </p:nvSpPr>
                <p:spPr>
                  <a:xfrm>
                    <a:off x="5940152" y="3971943"/>
                    <a:ext cx="233923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uk-U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oMath>
                      </m:oMathPara>
                    </a14:m>
                    <a:endParaRPr lang="uk-UA" sz="2000" dirty="0"/>
                  </a:p>
                </p:txBody>
              </p:sp>
            </mc:Choice>
            <mc:Fallback xmlns="">
              <p:sp>
                <p:nvSpPr>
                  <p:cNvPr id="34" name="TextBox 3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0152" y="3971943"/>
                    <a:ext cx="2339234" cy="400110"/>
                  </a:xfrm>
                  <a:prstGeom prst="rect">
                    <a:avLst/>
                  </a:prstGeom>
                  <a:blipFill rotWithShape="1">
                    <a:blip r:embed="rId4"/>
                    <a:stretch>
                      <a:fillRect r="-10417"/>
                    </a:stretch>
                  </a:blipFill>
                </p:spPr>
                <p:txBody>
                  <a:bodyPr/>
                  <a:lstStyle/>
                  <a:p>
                    <a:r>
                      <a:rPr lang="uk-U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35" name="TextBox 34"/>
              <p:cNvSpPr txBox="1"/>
              <p:nvPr/>
            </p:nvSpPr>
            <p:spPr>
              <a:xfrm>
                <a:off x="5133596" y="4058698"/>
                <a:ext cx="3770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2800" dirty="0" smtClean="0"/>
                  <a:t>З</a:t>
                </a:r>
                <a:endParaRPr lang="uk-UA" sz="2800" dirty="0"/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5821260" y="2457361"/>
              <a:ext cx="3978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В</a:t>
              </a:r>
              <a:endParaRPr lang="uk-UA" sz="2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62885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16632"/>
            <a:ext cx="5057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3200" b="1" dirty="0" smtClean="0">
                <a:solidFill>
                  <a:schemeClr val="accent4">
                    <a:lumMod val="75000"/>
                  </a:schemeClr>
                </a:solidFill>
              </a:rPr>
              <a:t>4.2 </a:t>
            </a:r>
            <a:r>
              <a:rPr lang="uk-UA" sz="3200" b="1" dirty="0">
                <a:solidFill>
                  <a:schemeClr val="accent4">
                    <a:lumMod val="75000"/>
                  </a:schemeClr>
                </a:solidFill>
              </a:rPr>
              <a:t>Матриця </a:t>
            </a:r>
            <a:r>
              <a:rPr lang="uk-UA" sz="3200" b="1" dirty="0" err="1" smtClean="0">
                <a:solidFill>
                  <a:schemeClr val="accent4">
                    <a:lumMod val="75000"/>
                  </a:schemeClr>
                </a:solidFill>
              </a:rPr>
              <a:t>інцидентності</a:t>
            </a:r>
            <a:endParaRPr lang="uk-UA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43397" y="701407"/>
            <a:ext cx="788355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Матрицею </a:t>
            </a:r>
            <a:r>
              <a:rPr lang="ru-RU" sz="2800" b="1" i="1" dirty="0" err="1"/>
              <a:t>інцидентності</a:t>
            </a:r>
            <a:r>
              <a:rPr lang="ru-RU" sz="2800" b="1" i="1" dirty="0"/>
              <a:t> </a:t>
            </a:r>
            <a:r>
              <a:rPr lang="ru-RU" sz="2800" dirty="0"/>
              <a:t>(</a:t>
            </a:r>
            <a:r>
              <a:rPr lang="ru-RU" sz="2800" dirty="0" err="1"/>
              <a:t>або</a:t>
            </a:r>
            <a:r>
              <a:rPr lang="ru-RU" sz="2800" dirty="0"/>
              <a:t> матрицею </a:t>
            </a:r>
            <a:r>
              <a:rPr lang="ru-RU" sz="2800" b="1" i="1" dirty="0" err="1"/>
              <a:t>інциденцій</a:t>
            </a:r>
            <a:r>
              <a:rPr lang="ru-RU" sz="2800" dirty="0"/>
              <a:t>) орграфа </a:t>
            </a:r>
            <a:r>
              <a:rPr lang="ru-RU" sz="2800" b="1" i="1" dirty="0" smtClean="0"/>
              <a:t>G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dirty="0" err="1"/>
              <a:t>матриця</a:t>
            </a:r>
            <a:r>
              <a:rPr lang="ru-RU" sz="2800" dirty="0"/>
              <a:t> </a:t>
            </a:r>
            <a:endParaRPr lang="ru-RU" sz="2800" dirty="0" smtClean="0"/>
          </a:p>
          <a:p>
            <a:pPr algn="just"/>
            <a:r>
              <a:rPr lang="ru-RU" sz="2800" i="1" dirty="0" smtClean="0"/>
              <a:t>B</a:t>
            </a:r>
            <a:r>
              <a:rPr lang="ru-RU" sz="2800" dirty="0" smtClean="0"/>
              <a:t>(</a:t>
            </a:r>
            <a:r>
              <a:rPr lang="ru-RU" sz="2800" b="1" i="1" dirty="0" smtClean="0"/>
              <a:t>G</a:t>
            </a:r>
            <a:r>
              <a:rPr lang="ru-RU" sz="2800" dirty="0"/>
              <a:t>) = </a:t>
            </a:r>
            <a:r>
              <a:rPr lang="ru-RU" sz="2800" dirty="0" smtClean="0"/>
              <a:t>[</a:t>
            </a:r>
            <a:r>
              <a:rPr lang="ru-RU" sz="2800" i="1" dirty="0" err="1"/>
              <a:t>b</a:t>
            </a:r>
            <a:r>
              <a:rPr lang="ru-RU" sz="2800" i="1" baseline="-25000" dirty="0" err="1"/>
              <a:t>ij</a:t>
            </a:r>
            <a:r>
              <a:rPr lang="ru-RU" sz="2800" dirty="0" smtClean="0"/>
              <a:t>] </a:t>
            </a:r>
            <a:r>
              <a:rPr lang="ru-RU" sz="2800" dirty="0"/>
              <a:t>порядку </a:t>
            </a:r>
            <a:r>
              <a:rPr lang="ru-RU" sz="2800" i="1" dirty="0" err="1"/>
              <a:t>n</a:t>
            </a:r>
            <a:r>
              <a:rPr lang="ru-RU" sz="2800" dirty="0" err="1"/>
              <a:t>×</a:t>
            </a:r>
            <a:r>
              <a:rPr lang="ru-RU" sz="2800" i="1" dirty="0" err="1"/>
              <a:t>m</a:t>
            </a:r>
            <a:r>
              <a:rPr lang="ru-RU" sz="2800" dirty="0"/>
              <a:t>, в 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елементи</a:t>
            </a:r>
            <a:r>
              <a:rPr lang="ru-RU" sz="2800" dirty="0"/>
              <a:t>:</a:t>
            </a:r>
            <a:endParaRPr lang="uk-UA" sz="2800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13" y="2086402"/>
            <a:ext cx="7778517" cy="1681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915683" y="3827009"/>
            <a:ext cx="3410514" cy="2573026"/>
            <a:chOff x="1040266" y="3827009"/>
            <a:chExt cx="3410514" cy="2573026"/>
          </a:xfrm>
        </p:grpSpPr>
        <p:sp>
          <p:nvSpPr>
            <p:cNvPr id="8" name="Oval 38"/>
            <p:cNvSpPr>
              <a:spLocks noChangeArrowheads="1"/>
            </p:cNvSpPr>
            <p:nvPr/>
          </p:nvSpPr>
          <p:spPr bwMode="auto">
            <a:xfrm>
              <a:off x="2402789" y="4305099"/>
              <a:ext cx="151391" cy="1806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9" name="Oval 39"/>
            <p:cNvSpPr>
              <a:spLocks noChangeArrowheads="1"/>
            </p:cNvSpPr>
            <p:nvPr/>
          </p:nvSpPr>
          <p:spPr bwMode="auto">
            <a:xfrm>
              <a:off x="3613920" y="5027881"/>
              <a:ext cx="151391" cy="1806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1494440" y="5389271"/>
              <a:ext cx="151391" cy="1806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3293265" y="5665333"/>
              <a:ext cx="151391" cy="1806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cxnSp>
          <p:nvCxnSpPr>
            <p:cNvPr id="12" name="Line 42"/>
            <p:cNvCxnSpPr/>
            <p:nvPr/>
          </p:nvCxnSpPr>
          <p:spPr bwMode="auto">
            <a:xfrm flipV="1">
              <a:off x="1645832" y="4443130"/>
              <a:ext cx="756957" cy="9888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" name="Line 43"/>
            <p:cNvCxnSpPr/>
            <p:nvPr/>
          </p:nvCxnSpPr>
          <p:spPr bwMode="auto">
            <a:xfrm>
              <a:off x="2554181" y="4485794"/>
              <a:ext cx="1059740" cy="54208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Line 44"/>
            <p:cNvCxnSpPr/>
            <p:nvPr/>
          </p:nvCxnSpPr>
          <p:spPr bwMode="auto">
            <a:xfrm flipH="1" flipV="1">
              <a:off x="1663705" y="5569966"/>
              <a:ext cx="1647434" cy="1806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Line 45"/>
            <p:cNvCxnSpPr/>
            <p:nvPr/>
          </p:nvCxnSpPr>
          <p:spPr bwMode="auto">
            <a:xfrm flipV="1">
              <a:off x="1663705" y="5070544"/>
              <a:ext cx="1914471" cy="4253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" name="Oval 48"/>
            <p:cNvSpPr>
              <a:spLocks noChangeArrowheads="1"/>
            </p:cNvSpPr>
            <p:nvPr/>
          </p:nvSpPr>
          <p:spPr bwMode="auto">
            <a:xfrm>
              <a:off x="2238413" y="5882418"/>
              <a:ext cx="151391" cy="180696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uk-UA" sz="2400"/>
            </a:p>
          </p:txBody>
        </p:sp>
        <p:sp>
          <p:nvSpPr>
            <p:cNvPr id="17" name="Text Box 49"/>
            <p:cNvSpPr txBox="1">
              <a:spLocks noChangeArrowheads="1"/>
            </p:cNvSpPr>
            <p:nvPr/>
          </p:nvSpPr>
          <p:spPr bwMode="auto">
            <a:xfrm>
              <a:off x="3693822" y="4858479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3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8" name="Text Box 50"/>
            <p:cNvSpPr txBox="1">
              <a:spLocks noChangeArrowheads="1"/>
            </p:cNvSpPr>
            <p:nvPr/>
          </p:nvSpPr>
          <p:spPr bwMode="auto">
            <a:xfrm>
              <a:off x="1040266" y="5208575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1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19" name="Text Box 51"/>
            <p:cNvSpPr txBox="1">
              <a:spLocks noChangeArrowheads="1"/>
            </p:cNvSpPr>
            <p:nvPr/>
          </p:nvSpPr>
          <p:spPr bwMode="auto">
            <a:xfrm>
              <a:off x="2207242" y="3827009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2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0" name="Text Box 52"/>
            <p:cNvSpPr txBox="1">
              <a:spLocks noChangeArrowheads="1"/>
            </p:cNvSpPr>
            <p:nvPr/>
          </p:nvSpPr>
          <p:spPr bwMode="auto">
            <a:xfrm>
              <a:off x="3116390" y="5701723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4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1" name="Text Box 53"/>
            <p:cNvSpPr txBox="1">
              <a:spLocks noChangeArrowheads="1"/>
            </p:cNvSpPr>
            <p:nvPr/>
          </p:nvSpPr>
          <p:spPr bwMode="auto">
            <a:xfrm>
              <a:off x="2011326" y="5857949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>
                  <a:effectLst/>
                  <a:ea typeface="Calibri"/>
                  <a:cs typeface="Times New Roman"/>
                </a:rPr>
                <a:t>x</a:t>
              </a:r>
              <a:r>
                <a:rPr lang="uk-UA" sz="2400" baseline="-25000" dirty="0">
                  <a:effectLst/>
                  <a:ea typeface="Calibri"/>
                  <a:cs typeface="Times New Roman"/>
                </a:rPr>
                <a:t>5</a:t>
              </a:r>
              <a:endParaRPr lang="uk-UA" sz="2400" dirty="0">
                <a:effectLst/>
                <a:ea typeface="Calibri"/>
                <a:cs typeface="Times New Roman"/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3406625" y="5473948"/>
              <a:ext cx="642722" cy="523059"/>
            </a:xfrm>
            <a:custGeom>
              <a:avLst/>
              <a:gdLst>
                <a:gd name="connsiteX0" fmla="*/ 14748 w 658984"/>
                <a:gd name="connsiteY0" fmla="*/ 187870 h 482178"/>
                <a:gd name="connsiteX1" fmla="*/ 368709 w 658984"/>
                <a:gd name="connsiteY1" fmla="*/ 10890 h 482178"/>
                <a:gd name="connsiteX2" fmla="*/ 648929 w 658984"/>
                <a:gd name="connsiteY2" fmla="*/ 468090 h 482178"/>
                <a:gd name="connsiteX3" fmla="*/ 0 w 658984"/>
                <a:gd name="connsiteY3" fmla="*/ 320606 h 482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984" h="482178">
                  <a:moveTo>
                    <a:pt x="14748" y="187870"/>
                  </a:moveTo>
                  <a:cubicBezTo>
                    <a:pt x="138880" y="76028"/>
                    <a:pt x="263012" y="-35813"/>
                    <a:pt x="368709" y="10890"/>
                  </a:cubicBezTo>
                  <a:cubicBezTo>
                    <a:pt x="474406" y="57593"/>
                    <a:pt x="710380" y="416471"/>
                    <a:pt x="648929" y="468090"/>
                  </a:cubicBezTo>
                  <a:cubicBezTo>
                    <a:pt x="587478" y="519709"/>
                    <a:pt x="293739" y="420157"/>
                    <a:pt x="0" y="320606"/>
                  </a:cubicBezTo>
                </a:path>
              </a:pathLst>
            </a:custGeom>
            <a:ln>
              <a:headEnd type="none" w="med" len="med"/>
              <a:tailEnd type="arrow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Text Box 51"/>
            <p:cNvSpPr txBox="1">
              <a:spLocks noChangeArrowheads="1"/>
            </p:cNvSpPr>
            <p:nvPr/>
          </p:nvSpPr>
          <p:spPr bwMode="auto">
            <a:xfrm>
              <a:off x="1481456" y="4568490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u</a:t>
              </a:r>
              <a:r>
                <a:rPr lang="uk-UA" sz="2400" baseline="-250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2</a:t>
              </a:r>
              <a:endParaRPr lang="uk-UA" sz="2400" dirty="0">
                <a:solidFill>
                  <a:srgbClr val="C0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4" name="Text Box 50"/>
            <p:cNvSpPr txBox="1">
              <a:spLocks noChangeArrowheads="1"/>
            </p:cNvSpPr>
            <p:nvPr/>
          </p:nvSpPr>
          <p:spPr bwMode="auto">
            <a:xfrm>
              <a:off x="2158997" y="4866189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u</a:t>
              </a:r>
              <a:r>
                <a:rPr lang="uk-UA" sz="2400" baseline="-250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1</a:t>
              </a:r>
              <a:endParaRPr lang="uk-UA" sz="2400" dirty="0">
                <a:solidFill>
                  <a:srgbClr val="C0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5" name="Text Box 49"/>
            <p:cNvSpPr txBox="1">
              <a:spLocks noChangeArrowheads="1"/>
            </p:cNvSpPr>
            <p:nvPr/>
          </p:nvSpPr>
          <p:spPr bwMode="auto">
            <a:xfrm>
              <a:off x="2910475" y="4297447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u</a:t>
              </a:r>
              <a:r>
                <a:rPr lang="uk-UA" sz="2400" baseline="-250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3</a:t>
              </a:r>
              <a:endParaRPr lang="uk-UA" sz="2400" dirty="0">
                <a:solidFill>
                  <a:srgbClr val="C0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7" name="Text Box 52"/>
            <p:cNvSpPr txBox="1">
              <a:spLocks noChangeArrowheads="1"/>
            </p:cNvSpPr>
            <p:nvPr/>
          </p:nvSpPr>
          <p:spPr bwMode="auto">
            <a:xfrm>
              <a:off x="2503877" y="5255693"/>
              <a:ext cx="756957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u</a:t>
              </a:r>
              <a:r>
                <a:rPr lang="uk-UA" sz="2400" baseline="-250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4</a:t>
              </a:r>
              <a:endParaRPr lang="uk-UA" sz="2400" dirty="0">
                <a:solidFill>
                  <a:srgbClr val="C00000"/>
                </a:solidFill>
                <a:effectLst/>
                <a:ea typeface="Calibri"/>
                <a:cs typeface="Times New Roman"/>
              </a:endParaRPr>
            </a:p>
          </p:txBody>
        </p:sp>
        <p:sp>
          <p:nvSpPr>
            <p:cNvPr id="28" name="Text Box 53"/>
            <p:cNvSpPr txBox="1">
              <a:spLocks noChangeArrowheads="1"/>
            </p:cNvSpPr>
            <p:nvPr/>
          </p:nvSpPr>
          <p:spPr bwMode="auto">
            <a:xfrm>
              <a:off x="3959060" y="5430680"/>
              <a:ext cx="491720" cy="54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24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u</a:t>
              </a:r>
              <a:r>
                <a:rPr lang="uk-UA" sz="2400" baseline="-25000" dirty="0" smtClean="0">
                  <a:solidFill>
                    <a:srgbClr val="C00000"/>
                  </a:solidFill>
                  <a:effectLst/>
                  <a:ea typeface="Calibri"/>
                  <a:cs typeface="Times New Roman"/>
                </a:rPr>
                <a:t>5</a:t>
              </a:r>
              <a:endParaRPr lang="uk-UA" sz="2400" dirty="0">
                <a:solidFill>
                  <a:srgbClr val="C00000"/>
                </a:solidFill>
                <a:effectLst/>
                <a:ea typeface="Calibri"/>
                <a:cs typeface="Times New Roman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47717" y="4267743"/>
                <a:ext cx="4705134" cy="18457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uk-UA" sz="2400" b="0" i="1" smtClean="0">
                          <a:latin typeface="Cambria Math"/>
                        </a:rPr>
                        <m:t>=</m:t>
                      </m:r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uk-UA" sz="2400" i="1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3</m:t>
                            </m:r>
                          </m:e>
                        </m:mr>
                        <m:m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4</m:t>
                            </m:r>
                          </m:e>
                        </m:mr>
                        <m:m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5</m:t>
                            </m:r>
                          </m:e>
                        </m:mr>
                      </m:m>
                      <m:d>
                        <m:dPr>
                          <m:ctrlPr>
                            <a:rPr lang="uk-UA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uk-UA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−</m:t>
                                </m:r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uk-UA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7717" y="4267743"/>
                <a:ext cx="4705134" cy="184576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5174096" y="3904989"/>
                <a:ext cx="345638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5"/>
                                <m:mcJc m:val="center"/>
                              </m:mcPr>
                            </m:mc>
                          </m:mcs>
                          <m:ctrlPr>
                            <a:rPr lang="uk-UA" sz="2400" b="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4</m:t>
                            </m:r>
                          </m:e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𝑢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5</m:t>
                            </m:r>
                          </m:e>
                        </m:mr>
                      </m:m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4096" y="3904989"/>
                <a:ext cx="345638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5217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0"/>
            <a:ext cx="802838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Матрицю</a:t>
            </a:r>
            <a:r>
              <a:rPr lang="ru-RU" sz="2800" dirty="0"/>
              <a:t> </a:t>
            </a:r>
            <a:r>
              <a:rPr lang="ru-RU" sz="2800" dirty="0" err="1"/>
              <a:t>суміжності</a:t>
            </a:r>
            <a:r>
              <a:rPr lang="ru-RU" sz="2800" dirty="0"/>
              <a:t>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визначити</a:t>
            </a:r>
            <a:r>
              <a:rPr lang="ru-RU" sz="2800" dirty="0"/>
              <a:t> і для </a:t>
            </a:r>
            <a:r>
              <a:rPr lang="ru-RU" sz="2800" dirty="0" err="1"/>
              <a:t>псевдографів</a:t>
            </a:r>
            <a:r>
              <a:rPr lang="ru-RU" sz="2800" dirty="0" smtClean="0"/>
              <a:t>.</a:t>
            </a:r>
            <a:r>
              <a:rPr lang="en-US" sz="2800" dirty="0" smtClean="0"/>
              <a:t> </a:t>
            </a:r>
            <a:r>
              <a:rPr lang="ru-RU" sz="2800" dirty="0" err="1" smtClean="0"/>
              <a:t>Тоді</a:t>
            </a:r>
            <a:r>
              <a:rPr lang="ru-RU" sz="2800" dirty="0" smtClean="0"/>
              <a:t> </a:t>
            </a:r>
            <a:r>
              <a:rPr lang="ru-RU" sz="2800" dirty="0"/>
              <a:t>в </a:t>
            </a:r>
            <a:r>
              <a:rPr lang="ru-RU" sz="2800" dirty="0" err="1"/>
              <a:t>разі</a:t>
            </a:r>
            <a:r>
              <a:rPr lang="ru-RU" sz="2800" dirty="0"/>
              <a:t> </a:t>
            </a:r>
            <a:r>
              <a:rPr lang="ru-RU" sz="2800" dirty="0" err="1"/>
              <a:t>орієнтованого</a:t>
            </a:r>
            <a:r>
              <a:rPr lang="ru-RU" sz="2800" dirty="0"/>
              <a:t> (</a:t>
            </a:r>
            <a:r>
              <a:rPr lang="ru-RU" sz="2800" dirty="0" err="1"/>
              <a:t>неорієнтованого</a:t>
            </a:r>
            <a:r>
              <a:rPr lang="ru-RU" sz="2800" dirty="0"/>
              <a:t>) </a:t>
            </a:r>
            <a:r>
              <a:rPr lang="ru-RU" sz="2800" dirty="0" err="1"/>
              <a:t>псевдографа</a:t>
            </a:r>
            <a:r>
              <a:rPr lang="ru-RU" sz="2800" dirty="0"/>
              <a:t> </a:t>
            </a:r>
            <a:r>
              <a:rPr lang="ru-RU" sz="2800" i="1" dirty="0" err="1" smtClean="0"/>
              <a:t>a</a:t>
            </a:r>
            <a:r>
              <a:rPr lang="ru-RU" sz="2800" i="1" baseline="-25000" dirty="0" err="1" smtClean="0"/>
              <a:t>ij</a:t>
            </a:r>
            <a:r>
              <a:rPr lang="ru-RU" sz="2800" i="1" dirty="0" smtClean="0"/>
              <a:t>=k</a:t>
            </a:r>
            <a:r>
              <a:rPr lang="ru-RU" sz="2800" dirty="0"/>
              <a:t>, де </a:t>
            </a:r>
            <a:r>
              <a:rPr lang="ru-RU" sz="2800" i="1" dirty="0"/>
              <a:t>k </a:t>
            </a:r>
            <a:r>
              <a:rPr lang="ru-RU" sz="2800" dirty="0"/>
              <a:t>– </a:t>
            </a:r>
            <a:r>
              <a:rPr lang="ru-RU" sz="2800" dirty="0" err="1" smtClean="0"/>
              <a:t>кратність</a:t>
            </a:r>
            <a:r>
              <a:rPr lang="en-US" sz="2800" dirty="0" smtClean="0"/>
              <a:t> </a:t>
            </a:r>
            <a:r>
              <a:rPr lang="uk-UA" sz="2800" dirty="0" smtClean="0"/>
              <a:t>дуги </a:t>
            </a:r>
            <a:r>
              <a:rPr lang="uk-UA" sz="2800" dirty="0"/>
              <a:t>(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i</a:t>
            </a:r>
            <a:r>
              <a:rPr lang="en-US" sz="2800" dirty="0" err="1" smtClean="0"/>
              <a:t>,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) (</a:t>
            </a:r>
            <a:r>
              <a:rPr lang="uk-UA" sz="2800" dirty="0"/>
              <a:t>ребра </a:t>
            </a:r>
            <a:r>
              <a:rPr lang="uk-UA" sz="2800" dirty="0" smtClean="0"/>
              <a:t>{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i</a:t>
            </a:r>
            <a:r>
              <a:rPr lang="en-US" sz="2800" dirty="0" err="1" smtClean="0"/>
              <a:t>,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j</a:t>
            </a:r>
            <a:r>
              <a:rPr lang="en-US" sz="2800" dirty="0" smtClean="0"/>
              <a:t>}) </a:t>
            </a:r>
            <a:r>
              <a:rPr lang="uk-UA" sz="2800" dirty="0"/>
              <a:t>у цьому </a:t>
            </a:r>
            <a:r>
              <a:rPr lang="uk-UA" sz="2800" dirty="0" err="1"/>
              <a:t>псевдографі</a:t>
            </a:r>
            <a:r>
              <a:rPr lang="uk-UA" sz="2800" dirty="0"/>
              <a:t>.</a:t>
            </a:r>
          </a:p>
        </p:txBody>
      </p:sp>
      <p:sp>
        <p:nvSpPr>
          <p:cNvPr id="6" name="Oval 38"/>
          <p:cNvSpPr>
            <a:spLocks noChangeArrowheads="1"/>
          </p:cNvSpPr>
          <p:nvPr/>
        </p:nvSpPr>
        <p:spPr bwMode="auto">
          <a:xfrm>
            <a:off x="2749657" y="3108771"/>
            <a:ext cx="170289" cy="2019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uk-UA" sz="2400"/>
          </a:p>
        </p:txBody>
      </p:sp>
      <p:sp>
        <p:nvSpPr>
          <p:cNvPr id="7" name="Oval 39"/>
          <p:cNvSpPr>
            <a:spLocks noChangeArrowheads="1"/>
          </p:cNvSpPr>
          <p:nvPr/>
        </p:nvSpPr>
        <p:spPr bwMode="auto">
          <a:xfrm>
            <a:off x="4111969" y="3916655"/>
            <a:ext cx="170289" cy="2019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uk-UA" sz="2400"/>
          </a:p>
        </p:txBody>
      </p:sp>
      <p:sp>
        <p:nvSpPr>
          <p:cNvPr id="8" name="Oval 40"/>
          <p:cNvSpPr>
            <a:spLocks noChangeArrowheads="1"/>
          </p:cNvSpPr>
          <p:nvPr/>
        </p:nvSpPr>
        <p:spPr bwMode="auto">
          <a:xfrm>
            <a:off x="1727922" y="4320596"/>
            <a:ext cx="170289" cy="2019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uk-UA" sz="2400"/>
          </a:p>
        </p:txBody>
      </p:sp>
      <p:sp>
        <p:nvSpPr>
          <p:cNvPr id="9" name="Oval 41"/>
          <p:cNvSpPr>
            <a:spLocks noChangeArrowheads="1"/>
          </p:cNvSpPr>
          <p:nvPr/>
        </p:nvSpPr>
        <p:spPr bwMode="auto">
          <a:xfrm>
            <a:off x="3751288" y="4629163"/>
            <a:ext cx="170289" cy="2019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uk-UA" sz="2400"/>
          </a:p>
        </p:txBody>
      </p:sp>
      <p:cxnSp>
        <p:nvCxnSpPr>
          <p:cNvPr id="10" name="Line 42"/>
          <p:cNvCxnSpPr/>
          <p:nvPr/>
        </p:nvCxnSpPr>
        <p:spPr bwMode="auto">
          <a:xfrm flipV="1">
            <a:off x="1898211" y="3263054"/>
            <a:ext cx="851446" cy="110523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Line 43"/>
          <p:cNvCxnSpPr/>
          <p:nvPr/>
        </p:nvCxnSpPr>
        <p:spPr bwMode="auto">
          <a:xfrm>
            <a:off x="2919946" y="3310741"/>
            <a:ext cx="1192024" cy="6059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Line 44"/>
          <p:cNvCxnSpPr/>
          <p:nvPr/>
        </p:nvCxnSpPr>
        <p:spPr bwMode="auto">
          <a:xfrm flipH="1" flipV="1">
            <a:off x="1918314" y="4522567"/>
            <a:ext cx="1853077" cy="20197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Line 45"/>
          <p:cNvCxnSpPr/>
          <p:nvPr/>
        </p:nvCxnSpPr>
        <p:spPr bwMode="auto">
          <a:xfrm flipV="1">
            <a:off x="1918314" y="3964342"/>
            <a:ext cx="2153448" cy="47547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" name="Oval 48"/>
          <p:cNvSpPr>
            <a:spLocks noChangeArrowheads="1"/>
          </p:cNvSpPr>
          <p:nvPr/>
        </p:nvSpPr>
        <p:spPr bwMode="auto">
          <a:xfrm>
            <a:off x="2564762" y="4871808"/>
            <a:ext cx="170289" cy="201971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uk-UA" sz="2400"/>
          </a:p>
        </p:txBody>
      </p:sp>
      <p:sp>
        <p:nvSpPr>
          <p:cNvPr id="15" name="Text Box 49"/>
          <p:cNvSpPr txBox="1">
            <a:spLocks noChangeArrowheads="1"/>
          </p:cNvSpPr>
          <p:nvPr/>
        </p:nvSpPr>
        <p:spPr bwMode="auto">
          <a:xfrm>
            <a:off x="4201844" y="3727307"/>
            <a:ext cx="851446" cy="6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>
                <a:effectLst/>
                <a:ea typeface="Calibri"/>
                <a:cs typeface="Times New Roman"/>
              </a:rPr>
              <a:t>x</a:t>
            </a:r>
            <a:r>
              <a:rPr lang="uk-UA" sz="2400" baseline="-25000">
                <a:effectLst/>
                <a:ea typeface="Calibri"/>
                <a:cs typeface="Times New Roman"/>
              </a:rPr>
              <a:t>3</a:t>
            </a:r>
            <a:endParaRPr lang="uk-UA" sz="2400">
              <a:effectLst/>
              <a:ea typeface="Calibri"/>
              <a:cs typeface="Times New Roman"/>
            </a:endParaRPr>
          </a:p>
        </p:txBody>
      </p:sp>
      <p:sp>
        <p:nvSpPr>
          <p:cNvPr id="16" name="Text Box 50"/>
          <p:cNvSpPr txBox="1">
            <a:spLocks noChangeArrowheads="1"/>
          </p:cNvSpPr>
          <p:nvPr/>
        </p:nvSpPr>
        <p:spPr bwMode="auto">
          <a:xfrm>
            <a:off x="1217054" y="4118625"/>
            <a:ext cx="851446" cy="6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>
                <a:effectLst/>
                <a:ea typeface="Calibri"/>
                <a:cs typeface="Times New Roman"/>
              </a:rPr>
              <a:t>x</a:t>
            </a:r>
            <a:r>
              <a:rPr lang="uk-UA" sz="2400" baseline="-25000">
                <a:effectLst/>
                <a:ea typeface="Calibri"/>
                <a:cs typeface="Times New Roman"/>
              </a:rPr>
              <a:t>1</a:t>
            </a:r>
            <a:endParaRPr lang="uk-UA" sz="2400">
              <a:effectLst/>
              <a:ea typeface="Calibri"/>
              <a:cs typeface="Times New Roman"/>
            </a:endParaRPr>
          </a:p>
        </p:txBody>
      </p:sp>
      <p:sp>
        <p:nvSpPr>
          <p:cNvPr id="17" name="Text Box 51"/>
          <p:cNvSpPr txBox="1">
            <a:spLocks noChangeArrowheads="1"/>
          </p:cNvSpPr>
          <p:nvPr/>
        </p:nvSpPr>
        <p:spPr bwMode="auto">
          <a:xfrm>
            <a:off x="2529700" y="2574389"/>
            <a:ext cx="851446" cy="6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ea typeface="Calibri"/>
                <a:cs typeface="Times New Roman"/>
              </a:rPr>
              <a:t>x</a:t>
            </a:r>
            <a:r>
              <a:rPr lang="uk-UA" sz="2400" baseline="-25000" dirty="0">
                <a:effectLst/>
                <a:ea typeface="Calibri"/>
                <a:cs typeface="Times New Roman"/>
              </a:rPr>
              <a:t>2</a:t>
            </a:r>
            <a:endParaRPr lang="uk-UA" sz="2400" dirty="0">
              <a:effectLst/>
              <a:ea typeface="Calibri"/>
              <a:cs typeface="Times New Roman"/>
            </a:endParaRPr>
          </a:p>
        </p:txBody>
      </p:sp>
      <p:sp>
        <p:nvSpPr>
          <p:cNvPr id="18" name="Text Box 52"/>
          <p:cNvSpPr txBox="1">
            <a:spLocks noChangeArrowheads="1"/>
          </p:cNvSpPr>
          <p:nvPr/>
        </p:nvSpPr>
        <p:spPr bwMode="auto">
          <a:xfrm>
            <a:off x="3434156" y="4181102"/>
            <a:ext cx="851446" cy="6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ea typeface="Calibri"/>
                <a:cs typeface="Times New Roman"/>
              </a:rPr>
              <a:t>x</a:t>
            </a:r>
            <a:r>
              <a:rPr lang="uk-UA" sz="2400" baseline="-25000" dirty="0">
                <a:effectLst/>
                <a:ea typeface="Calibri"/>
                <a:cs typeface="Times New Roman"/>
              </a:rPr>
              <a:t>4</a:t>
            </a:r>
            <a:endParaRPr lang="uk-UA" sz="2400" dirty="0">
              <a:effectLst/>
              <a:ea typeface="Calibri"/>
              <a:cs typeface="Times New Roman"/>
            </a:endParaRPr>
          </a:p>
        </p:txBody>
      </p:sp>
      <p:sp>
        <p:nvSpPr>
          <p:cNvPr id="19" name="Text Box 53"/>
          <p:cNvSpPr txBox="1">
            <a:spLocks noChangeArrowheads="1"/>
          </p:cNvSpPr>
          <p:nvPr/>
        </p:nvSpPr>
        <p:spPr bwMode="auto">
          <a:xfrm>
            <a:off x="2309328" y="4844458"/>
            <a:ext cx="851446" cy="60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effectLst/>
                <a:ea typeface="Calibri"/>
                <a:cs typeface="Times New Roman"/>
              </a:rPr>
              <a:t>x</a:t>
            </a:r>
            <a:r>
              <a:rPr lang="uk-UA" sz="2400" baseline="-25000" dirty="0">
                <a:effectLst/>
                <a:ea typeface="Calibri"/>
                <a:cs typeface="Times New Roman"/>
              </a:rPr>
              <a:t>5</a:t>
            </a:r>
            <a:endParaRPr lang="uk-UA" sz="2400" dirty="0">
              <a:effectLst/>
              <a:ea typeface="Calibri"/>
              <a:cs typeface="Times New Roman"/>
            </a:endParaRPr>
          </a:p>
        </p:txBody>
      </p:sp>
      <p:sp>
        <p:nvSpPr>
          <p:cNvPr id="20" name="Полилиния 19"/>
          <p:cNvSpPr/>
          <p:nvPr/>
        </p:nvSpPr>
        <p:spPr>
          <a:xfrm>
            <a:off x="3878798" y="4415243"/>
            <a:ext cx="722951" cy="584645"/>
          </a:xfrm>
          <a:custGeom>
            <a:avLst/>
            <a:gdLst>
              <a:gd name="connsiteX0" fmla="*/ 14748 w 658984"/>
              <a:gd name="connsiteY0" fmla="*/ 187870 h 482178"/>
              <a:gd name="connsiteX1" fmla="*/ 368709 w 658984"/>
              <a:gd name="connsiteY1" fmla="*/ 10890 h 482178"/>
              <a:gd name="connsiteX2" fmla="*/ 648929 w 658984"/>
              <a:gd name="connsiteY2" fmla="*/ 468090 h 482178"/>
              <a:gd name="connsiteX3" fmla="*/ 0 w 658984"/>
              <a:gd name="connsiteY3" fmla="*/ 320606 h 482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984" h="482178">
                <a:moveTo>
                  <a:pt x="14748" y="187870"/>
                </a:moveTo>
                <a:cubicBezTo>
                  <a:pt x="138880" y="76028"/>
                  <a:pt x="263012" y="-35813"/>
                  <a:pt x="368709" y="10890"/>
                </a:cubicBezTo>
                <a:cubicBezTo>
                  <a:pt x="474406" y="57593"/>
                  <a:pt x="710380" y="416471"/>
                  <a:pt x="648929" y="468090"/>
                </a:cubicBezTo>
                <a:cubicBezTo>
                  <a:pt x="587478" y="519709"/>
                  <a:pt x="293739" y="420157"/>
                  <a:pt x="0" y="320606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Дуга 22"/>
          <p:cNvSpPr/>
          <p:nvPr/>
        </p:nvSpPr>
        <p:spPr>
          <a:xfrm rot="1884175">
            <a:off x="2869240" y="3229387"/>
            <a:ext cx="1362312" cy="553587"/>
          </a:xfrm>
          <a:prstGeom prst="arc">
            <a:avLst>
              <a:gd name="adj1" fmla="val 10885039"/>
              <a:gd name="adj2" fmla="val 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" name="Дуга 23"/>
          <p:cNvSpPr/>
          <p:nvPr/>
        </p:nvSpPr>
        <p:spPr>
          <a:xfrm rot="18254140">
            <a:off x="1633586" y="3472623"/>
            <a:ext cx="1362312" cy="656848"/>
          </a:xfrm>
          <a:prstGeom prst="arc">
            <a:avLst>
              <a:gd name="adj1" fmla="val 10885039"/>
              <a:gd name="adj2" fmla="val 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grpSp>
        <p:nvGrpSpPr>
          <p:cNvPr id="30" name="Группа 29"/>
          <p:cNvGrpSpPr/>
          <p:nvPr/>
        </p:nvGrpSpPr>
        <p:grpSpPr>
          <a:xfrm>
            <a:off x="4588774" y="2457361"/>
            <a:ext cx="4503925" cy="2685890"/>
            <a:chOff x="4588774" y="2457361"/>
            <a:chExt cx="4503925" cy="2685890"/>
          </a:xfrm>
        </p:grpSpPr>
        <p:grpSp>
          <p:nvGrpSpPr>
            <p:cNvPr id="25" name="Группа 24"/>
            <p:cNvGrpSpPr/>
            <p:nvPr/>
          </p:nvGrpSpPr>
          <p:grpSpPr>
            <a:xfrm>
              <a:off x="4588774" y="2620668"/>
              <a:ext cx="4503925" cy="2522583"/>
              <a:chOff x="4428303" y="3971943"/>
              <a:chExt cx="4503925" cy="2522583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6" name="TextBox 25"/>
                  <p:cNvSpPr txBox="1"/>
                  <p:nvPr/>
                </p:nvSpPr>
                <p:spPr>
                  <a:xfrm>
                    <a:off x="4428303" y="4356568"/>
                    <a:ext cx="4503925" cy="2137958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lang="uk-UA" sz="2800" b="0" i="1" smtClean="0">
                              <a:latin typeface="Cambria Math"/>
                            </a:rPr>
                            <m:t>А=</m:t>
                          </m:r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uk-UA" sz="28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2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3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4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i="1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800" i="1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  <m:d>
                            <m:dPr>
                              <m:ctrlPr>
                                <a:rPr lang="uk-UA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5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uk-UA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e>
                                  <m:e>
                                    <m:r>
                                      <a:rPr lang="en-US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  <m:mr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  <m:e>
                                    <m:r>
                                      <a:rPr lang="uk-UA" sz="2800" b="0" i="1" smtClean="0">
                                        <a:latin typeface="Cambria Math"/>
                                      </a:rPr>
                                      <m:t>0</m:t>
                                    </m:r>
                                  </m:e>
                                </m:mr>
                              </m:m>
                            </m:e>
                          </m:d>
                        </m:oMath>
                      </m:oMathPara>
                    </a14:m>
                    <a:endParaRPr lang="uk-UA" sz="2800" dirty="0"/>
                  </a:p>
                </p:txBody>
              </p:sp>
            </mc:Choice>
            <mc:Fallback xmlns="">
              <p:sp>
                <p:nvSpPr>
                  <p:cNvPr id="26" name="TextBox 2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428303" y="4356568"/>
                    <a:ext cx="4503925" cy="2137958"/>
                  </a:xfrm>
                  <a:prstGeom prst="rect">
                    <a:avLst/>
                  </a:prstGeom>
                  <a:blipFill rotWithShape="1">
                    <a:blip r:embed="rId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uk-U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TextBox 26"/>
                  <p:cNvSpPr txBox="1"/>
                  <p:nvPr/>
                </p:nvSpPr>
                <p:spPr>
                  <a:xfrm>
                    <a:off x="5940152" y="3971943"/>
                    <a:ext cx="2339234" cy="4001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uk-UA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3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4</m:t>
                                </m:r>
                              </m:e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𝑥</m:t>
                                </m:r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5</m:t>
                                </m:r>
                              </m:e>
                            </m:mr>
                          </m:m>
                        </m:oMath>
                      </m:oMathPara>
                    </a14:m>
                    <a:endParaRPr lang="uk-UA" sz="2000" dirty="0"/>
                  </a:p>
                </p:txBody>
              </p:sp>
            </mc:Choice>
            <mc:Fallback xmlns="">
              <p:sp>
                <p:nvSpPr>
                  <p:cNvPr id="27" name="TextBox 2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940152" y="3971943"/>
                    <a:ext cx="2339234" cy="400110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r="-10444"/>
                    </a:stretch>
                  </a:blipFill>
                </p:spPr>
                <p:txBody>
                  <a:bodyPr/>
                  <a:lstStyle/>
                  <a:p>
                    <a:r>
                      <a:rPr lang="uk-UA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28" name="TextBox 27"/>
              <p:cNvSpPr txBox="1"/>
              <p:nvPr/>
            </p:nvSpPr>
            <p:spPr>
              <a:xfrm>
                <a:off x="5133596" y="4058698"/>
                <a:ext cx="37702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uk-UA" sz="2800" dirty="0" smtClean="0"/>
                  <a:t>З</a:t>
                </a:r>
                <a:endParaRPr lang="uk-UA" sz="2800" dirty="0"/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5821260" y="2457361"/>
              <a:ext cx="39786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В</a:t>
              </a:r>
              <a:endParaRPr lang="uk-UA" sz="2800" dirty="0"/>
            </a:p>
          </p:txBody>
        </p:sp>
      </p:grpSp>
      <p:sp>
        <p:nvSpPr>
          <p:cNvPr id="31" name="Дуга 30"/>
          <p:cNvSpPr/>
          <p:nvPr/>
        </p:nvSpPr>
        <p:spPr>
          <a:xfrm rot="18254140">
            <a:off x="1571069" y="3064213"/>
            <a:ext cx="1562637" cy="1405972"/>
          </a:xfrm>
          <a:prstGeom prst="arc">
            <a:avLst>
              <a:gd name="adj1" fmla="val 10885039"/>
              <a:gd name="adj2" fmla="val 0"/>
            </a:avLst>
          </a:pr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Полилиния 31"/>
          <p:cNvSpPr/>
          <p:nvPr/>
        </p:nvSpPr>
        <p:spPr>
          <a:xfrm rot="6280229" flipV="1">
            <a:off x="3264326" y="4797052"/>
            <a:ext cx="722951" cy="724984"/>
          </a:xfrm>
          <a:custGeom>
            <a:avLst/>
            <a:gdLst>
              <a:gd name="connsiteX0" fmla="*/ 14748 w 658984"/>
              <a:gd name="connsiteY0" fmla="*/ 187870 h 482178"/>
              <a:gd name="connsiteX1" fmla="*/ 368709 w 658984"/>
              <a:gd name="connsiteY1" fmla="*/ 10890 h 482178"/>
              <a:gd name="connsiteX2" fmla="*/ 648929 w 658984"/>
              <a:gd name="connsiteY2" fmla="*/ 468090 h 482178"/>
              <a:gd name="connsiteX3" fmla="*/ 0 w 658984"/>
              <a:gd name="connsiteY3" fmla="*/ 320606 h 482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58984" h="482178">
                <a:moveTo>
                  <a:pt x="14748" y="187870"/>
                </a:moveTo>
                <a:cubicBezTo>
                  <a:pt x="138880" y="76028"/>
                  <a:pt x="263012" y="-35813"/>
                  <a:pt x="368709" y="10890"/>
                </a:cubicBezTo>
                <a:cubicBezTo>
                  <a:pt x="474406" y="57593"/>
                  <a:pt x="710380" y="416471"/>
                  <a:pt x="648929" y="468090"/>
                </a:cubicBezTo>
                <a:cubicBezTo>
                  <a:pt x="587478" y="519709"/>
                  <a:pt x="293739" y="420157"/>
                  <a:pt x="0" y="320606"/>
                </a:cubicBezTo>
              </a:path>
            </a:pathLst>
          </a:custGeom>
          <a:ln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1365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79"/>
            <a:ext cx="8100392" cy="1143000"/>
          </a:xfrm>
        </p:spPr>
        <p:txBody>
          <a:bodyPr>
            <a:noAutofit/>
          </a:bodyPr>
          <a:lstStyle/>
          <a:p>
            <a:pPr algn="just"/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</a:t>
            </a:r>
            <a:r>
              <a:rPr lang="en-US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uk-UA" sz="36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600" b="1" dirty="0" err="1"/>
              <a:t>Маршрути</a:t>
            </a:r>
            <a:r>
              <a:rPr lang="ru-RU" sz="3600" b="1" dirty="0" smtClean="0"/>
              <a:t>, шляхи </a:t>
            </a:r>
            <a:r>
              <a:rPr lang="ru-RU" sz="3600" b="1" dirty="0"/>
              <a:t>та </a:t>
            </a:r>
            <a:r>
              <a:rPr lang="ru-RU" sz="3600" b="1" dirty="0" err="1" smtClean="0"/>
              <a:t>контури</a:t>
            </a:r>
            <a:r>
              <a:rPr lang="en-US" sz="3600" b="1" dirty="0" smtClean="0"/>
              <a:t> </a:t>
            </a:r>
            <a:r>
              <a:rPr lang="ru-RU" sz="3600" b="1" dirty="0" err="1" smtClean="0"/>
              <a:t>орієнтованого</a:t>
            </a:r>
            <a:r>
              <a:rPr lang="ru-RU" sz="3600" b="1" dirty="0" smtClean="0"/>
              <a:t> графа</a:t>
            </a:r>
            <a:endParaRPr lang="uk-UA" sz="3600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1015885" y="1268760"/>
            <a:ext cx="8100392" cy="4800600"/>
          </a:xfrm>
        </p:spPr>
        <p:txBody>
          <a:bodyPr>
            <a:noAutofit/>
          </a:bodyPr>
          <a:lstStyle/>
          <a:p>
            <a:pPr marL="82296" indent="0" algn="just">
              <a:spcBef>
                <a:spcPts val="0"/>
              </a:spcBef>
              <a:buNone/>
            </a:pPr>
            <a:r>
              <a:rPr lang="ru-RU" sz="2800" b="1" i="1" dirty="0" smtClean="0"/>
              <a:t>	</a:t>
            </a:r>
            <a:r>
              <a:rPr lang="ru-RU" sz="2800" b="1" i="1" dirty="0" err="1" smtClean="0"/>
              <a:t>Орієнтовані</a:t>
            </a:r>
            <a:r>
              <a:rPr lang="ru-RU" sz="2800" b="1" i="1" dirty="0" smtClean="0"/>
              <a:t> </a:t>
            </a:r>
            <a:r>
              <a:rPr lang="ru-RU" sz="2800" b="1" i="1" dirty="0" err="1" smtClean="0"/>
              <a:t>маршрути</a:t>
            </a:r>
            <a:r>
              <a:rPr lang="ru-RU" sz="2800" b="1" i="1" dirty="0" smtClean="0"/>
              <a:t>: </a:t>
            </a:r>
            <a:r>
              <a:rPr lang="ru-RU" sz="2800" dirty="0"/>
              <a:t>в</a:t>
            </a:r>
            <a:r>
              <a:rPr lang="ru-RU" sz="2800" dirty="0" smtClean="0"/>
              <a:t> </a:t>
            </a:r>
            <a:r>
              <a:rPr lang="ru-RU" sz="2800" dirty="0" err="1"/>
              <a:t>орграфі</a:t>
            </a:r>
            <a:r>
              <a:rPr lang="ru-RU" sz="2800" dirty="0"/>
              <a:t> </a:t>
            </a:r>
            <a:r>
              <a:rPr lang="ru-RU" sz="2800" dirty="0" err="1" smtClean="0"/>
              <a:t>рух</a:t>
            </a:r>
            <a:r>
              <a:rPr lang="ru-RU" sz="2800" dirty="0" smtClean="0"/>
              <a:t> </a:t>
            </a:r>
            <a:r>
              <a:rPr lang="ru-RU" sz="2800" dirty="0"/>
              <a:t>за маршрутом </a:t>
            </a:r>
            <a:r>
              <a:rPr lang="ru-RU" sz="2800" dirty="0" err="1" smtClean="0"/>
              <a:t>допускається</a:t>
            </a:r>
            <a:r>
              <a:rPr lang="ru-RU" sz="2800" dirty="0" smtClean="0"/>
              <a:t> </a:t>
            </a:r>
            <a:r>
              <a:rPr lang="ru-RU" sz="2800" dirty="0" err="1"/>
              <a:t>лише</a:t>
            </a:r>
            <a:r>
              <a:rPr lang="ru-RU" sz="2800" dirty="0"/>
              <a:t> в </a:t>
            </a:r>
            <a:r>
              <a:rPr lang="ru-RU" sz="2800" dirty="0" err="1"/>
              <a:t>напрямках</a:t>
            </a:r>
            <a:r>
              <a:rPr lang="ru-RU" sz="2800" dirty="0" smtClean="0"/>
              <a:t>, </a:t>
            </a:r>
            <a:r>
              <a:rPr lang="uk-UA" sz="2800" dirty="0" smtClean="0"/>
              <a:t>зазначених </a:t>
            </a:r>
            <a:r>
              <a:rPr lang="uk-UA" sz="2800" dirty="0"/>
              <a:t>стрілками.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800" dirty="0" smtClean="0"/>
              <a:t>	Маршрут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не </a:t>
            </a:r>
            <a:r>
              <a:rPr lang="ru-RU" sz="2800" dirty="0" err="1"/>
              <a:t>містить</a:t>
            </a:r>
            <a:r>
              <a:rPr lang="ru-RU" sz="2800" dirty="0"/>
              <a:t> </a:t>
            </a:r>
            <a:r>
              <a:rPr lang="ru-RU" sz="2800" dirty="0" err="1"/>
              <a:t>повторних</a:t>
            </a:r>
            <a:r>
              <a:rPr lang="ru-RU" sz="2800" dirty="0"/>
              <a:t> дуг,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/>
              <a:t>шляхом</a:t>
            </a:r>
            <a:r>
              <a:rPr lang="ru-RU" sz="2800" dirty="0"/>
              <a:t>, а той, </a:t>
            </a:r>
            <a:r>
              <a:rPr lang="ru-RU" sz="2800" dirty="0" err="1" smtClean="0"/>
              <a:t>що</a:t>
            </a:r>
            <a:r>
              <a:rPr lang="ru-RU" sz="2800" dirty="0" smtClean="0"/>
              <a:t> не </a:t>
            </a:r>
            <a:r>
              <a:rPr lang="ru-RU" sz="2800" dirty="0" err="1"/>
              <a:t>містить</a:t>
            </a:r>
            <a:r>
              <a:rPr lang="ru-RU" sz="2800" dirty="0"/>
              <a:t> </a:t>
            </a:r>
            <a:r>
              <a:rPr lang="ru-RU" sz="2800" dirty="0" err="1"/>
              <a:t>повторних</a:t>
            </a:r>
            <a:r>
              <a:rPr lang="ru-RU" sz="2800" dirty="0"/>
              <a:t> вершин, – </a:t>
            </a:r>
            <a:r>
              <a:rPr lang="ru-RU" sz="2800" b="1" i="1" dirty="0"/>
              <a:t>простим шляхом</a:t>
            </a:r>
            <a:r>
              <a:rPr lang="ru-RU" sz="2800" dirty="0"/>
              <a:t>. </a:t>
            </a:r>
            <a:r>
              <a:rPr lang="ru-RU" sz="2800" dirty="0" smtClean="0"/>
              <a:t>	</a:t>
            </a:r>
            <a:r>
              <a:rPr lang="ru-RU" sz="2800" dirty="0" err="1" smtClean="0"/>
              <a:t>Замкнений</a:t>
            </a:r>
            <a:r>
              <a:rPr lang="ru-RU" sz="2800" dirty="0" smtClean="0"/>
              <a:t> шлях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i="1" dirty="0"/>
              <a:t>контуром</a:t>
            </a:r>
            <a:r>
              <a:rPr lang="ru-RU" sz="2800" dirty="0"/>
              <a:t>, а </a:t>
            </a:r>
            <a:r>
              <a:rPr lang="ru-RU" sz="2800" dirty="0" err="1"/>
              <a:t>простий</a:t>
            </a:r>
            <a:r>
              <a:rPr lang="ru-RU" sz="2800" dirty="0"/>
              <a:t> </a:t>
            </a:r>
            <a:r>
              <a:rPr lang="ru-RU" sz="2800" dirty="0" err="1"/>
              <a:t>замкнений</a:t>
            </a:r>
            <a:r>
              <a:rPr lang="ru-RU" sz="2800" dirty="0"/>
              <a:t> шлях – </a:t>
            </a:r>
            <a:r>
              <a:rPr lang="ru-RU" sz="2800" b="1" i="1" dirty="0"/>
              <a:t>простим контуром</a:t>
            </a:r>
            <a:r>
              <a:rPr lang="ru-RU" sz="2800" dirty="0" smtClean="0"/>
              <a:t>.</a:t>
            </a:r>
          </a:p>
          <a:p>
            <a:pPr marL="82296" indent="0" algn="just">
              <a:spcBef>
                <a:spcPts val="0"/>
              </a:spcBef>
              <a:buNone/>
            </a:pPr>
            <a:r>
              <a:rPr lang="ru-RU" sz="2800" dirty="0" smtClean="0"/>
              <a:t>	Граф </a:t>
            </a:r>
            <a:r>
              <a:rPr lang="ru-RU" sz="2800" dirty="0"/>
              <a:t>без </a:t>
            </a:r>
            <a:r>
              <a:rPr lang="ru-RU" sz="2800" dirty="0" err="1"/>
              <a:t>циклів</a:t>
            </a:r>
            <a:r>
              <a:rPr lang="ru-RU" sz="2800" dirty="0"/>
              <a:t>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ru-RU" sz="2800" b="1" i="1" dirty="0" err="1" smtClean="0"/>
              <a:t>безконтурним</a:t>
            </a:r>
            <a:r>
              <a:rPr lang="ru-RU" sz="2800" dirty="0" smtClean="0"/>
              <a:t>, в </a:t>
            </a:r>
            <a:r>
              <a:rPr lang="ru-RU" sz="2800" dirty="0" err="1" smtClean="0"/>
              <a:t>іншому</a:t>
            </a:r>
            <a:r>
              <a:rPr lang="ru-RU" sz="2800" dirty="0" smtClean="0"/>
              <a:t> </a:t>
            </a:r>
            <a:r>
              <a:rPr lang="ru-RU" sz="2800" dirty="0" err="1"/>
              <a:t>разі</a:t>
            </a:r>
            <a:r>
              <a:rPr lang="ru-RU" sz="2800" dirty="0"/>
              <a:t> </a:t>
            </a:r>
            <a:r>
              <a:rPr lang="ru-RU" sz="2800" dirty="0" smtClean="0"/>
              <a:t>орграф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 smtClean="0"/>
              <a:t>контурним</a:t>
            </a:r>
            <a:r>
              <a:rPr lang="ru-RU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5783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956012" y="3068960"/>
            <a:ext cx="8244408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600" dirty="0"/>
              <a:t>Маршрут – </a:t>
            </a:r>
            <a:r>
              <a:rPr lang="en-US" sz="2600" dirty="0"/>
              <a:t>x</a:t>
            </a:r>
            <a:r>
              <a:rPr lang="en-US" sz="2600" baseline="-25000" dirty="0"/>
              <a:t>1</a:t>
            </a:r>
            <a:r>
              <a:rPr lang="en-US" sz="2600" dirty="0"/>
              <a:t> </a:t>
            </a:r>
            <a:r>
              <a:rPr lang="en-US" sz="2600" dirty="0" smtClean="0"/>
              <a:t>u</a:t>
            </a:r>
            <a:r>
              <a:rPr lang="uk-UA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dirty="0"/>
              <a:t>x</a:t>
            </a:r>
            <a:r>
              <a:rPr lang="en-US" sz="2600" baseline="-25000" dirty="0"/>
              <a:t>2</a:t>
            </a:r>
            <a:r>
              <a:rPr lang="en-US" sz="2600" dirty="0"/>
              <a:t> </a:t>
            </a:r>
            <a:r>
              <a:rPr lang="en-US" sz="2600" dirty="0" smtClean="0"/>
              <a:t>u</a:t>
            </a:r>
            <a:r>
              <a:rPr lang="uk-UA" sz="2600" baseline="-25000" dirty="0" smtClean="0"/>
              <a:t>4</a:t>
            </a:r>
            <a:r>
              <a:rPr lang="en-US" sz="2600" dirty="0" smtClean="0"/>
              <a:t> x</a:t>
            </a:r>
            <a:r>
              <a:rPr lang="uk-UA" sz="2600" baseline="-25000" dirty="0" smtClean="0"/>
              <a:t>3</a:t>
            </a:r>
            <a:r>
              <a:rPr lang="en-US" sz="2600" dirty="0" smtClean="0"/>
              <a:t> u</a:t>
            </a:r>
            <a:r>
              <a:rPr lang="uk-UA" sz="2600" baseline="-25000" dirty="0" smtClean="0"/>
              <a:t>6</a:t>
            </a:r>
            <a:r>
              <a:rPr lang="en-US" sz="2600" dirty="0" smtClean="0"/>
              <a:t> </a:t>
            </a:r>
            <a:r>
              <a:rPr lang="en-US" sz="2600" dirty="0"/>
              <a:t>x</a:t>
            </a:r>
            <a:r>
              <a:rPr lang="en-US" sz="2600" baseline="-25000" dirty="0"/>
              <a:t>4</a:t>
            </a:r>
            <a:r>
              <a:rPr lang="en-US" sz="2600" dirty="0"/>
              <a:t> </a:t>
            </a:r>
            <a:r>
              <a:rPr lang="en-US" sz="2600" dirty="0" smtClean="0"/>
              <a:t>u</a:t>
            </a:r>
            <a:r>
              <a:rPr lang="uk-UA" sz="2600" baseline="-25000" dirty="0" smtClean="0"/>
              <a:t>5</a:t>
            </a:r>
            <a:r>
              <a:rPr lang="en-US" sz="2600" dirty="0" smtClean="0"/>
              <a:t> x</a:t>
            </a:r>
            <a:r>
              <a:rPr lang="uk-UA" sz="2600" baseline="-25000" dirty="0" smtClean="0"/>
              <a:t>2</a:t>
            </a:r>
            <a:r>
              <a:rPr lang="en-US" sz="2600" dirty="0" smtClean="0"/>
              <a:t> u</a:t>
            </a:r>
            <a:r>
              <a:rPr lang="uk-UA" sz="2600" baseline="-25000" dirty="0" smtClean="0"/>
              <a:t>4</a:t>
            </a:r>
            <a:r>
              <a:rPr lang="en-US" sz="2600" dirty="0" smtClean="0"/>
              <a:t> x</a:t>
            </a:r>
            <a:r>
              <a:rPr lang="uk-UA" sz="2600" baseline="-25000" dirty="0" smtClean="0"/>
              <a:t>3</a:t>
            </a:r>
            <a:r>
              <a:rPr lang="en-US" sz="2600" dirty="0" smtClean="0"/>
              <a:t> </a:t>
            </a:r>
            <a:endParaRPr lang="uk-UA" sz="2600" dirty="0" smtClean="0"/>
          </a:p>
          <a:p>
            <a:r>
              <a:rPr lang="uk-UA" sz="2600" dirty="0" smtClean="0"/>
              <a:t>Шлях </a:t>
            </a:r>
            <a:r>
              <a:rPr lang="en-US" sz="2600" dirty="0"/>
              <a:t>(</a:t>
            </a:r>
            <a:r>
              <a:rPr lang="uk-UA" sz="2600" dirty="0"/>
              <a:t>всі ребра різні</a:t>
            </a:r>
            <a:r>
              <a:rPr lang="en-US" sz="2600" dirty="0"/>
              <a:t>) </a:t>
            </a:r>
            <a:r>
              <a:rPr lang="uk-UA" sz="2600" dirty="0"/>
              <a:t>– </a:t>
            </a:r>
            <a:r>
              <a:rPr lang="en-US" sz="2600" dirty="0" smtClean="0">
                <a:solidFill>
                  <a:srgbClr val="FF0000"/>
                </a:solidFill>
              </a:rPr>
              <a:t>x</a:t>
            </a:r>
            <a:r>
              <a:rPr lang="uk-UA" sz="2600" baseline="-25000" dirty="0" smtClean="0">
                <a:solidFill>
                  <a:srgbClr val="FF0000"/>
                </a:solidFill>
              </a:rPr>
              <a:t>3</a:t>
            </a:r>
            <a:r>
              <a:rPr lang="en-US" sz="2600" dirty="0" smtClean="0"/>
              <a:t> u</a:t>
            </a:r>
            <a:r>
              <a:rPr lang="uk-UA" sz="2600" baseline="-25000" dirty="0" smtClean="0"/>
              <a:t>6</a:t>
            </a:r>
            <a:r>
              <a:rPr lang="en-US" sz="2600" dirty="0" smtClean="0"/>
              <a:t> </a:t>
            </a:r>
            <a:r>
              <a:rPr lang="en-US" sz="2600" dirty="0"/>
              <a:t>x</a:t>
            </a:r>
            <a:r>
              <a:rPr lang="en-US" sz="2600" baseline="-25000" dirty="0"/>
              <a:t>4</a:t>
            </a:r>
            <a:r>
              <a:rPr lang="en-US" sz="2600" dirty="0"/>
              <a:t> </a:t>
            </a:r>
            <a:r>
              <a:rPr lang="en-US" sz="2600" dirty="0" smtClean="0"/>
              <a:t>u</a:t>
            </a:r>
            <a:r>
              <a:rPr lang="uk-UA" sz="2600" baseline="-25000" dirty="0" smtClean="0"/>
              <a:t>8</a:t>
            </a:r>
            <a:r>
              <a:rPr lang="en-US" sz="2600" dirty="0" smtClean="0"/>
              <a:t> x</a:t>
            </a:r>
            <a:r>
              <a:rPr lang="uk-UA" sz="2600" baseline="-25000" dirty="0" smtClean="0"/>
              <a:t>5</a:t>
            </a:r>
            <a:r>
              <a:rPr lang="en-US" sz="2600" dirty="0" smtClean="0"/>
              <a:t> u</a:t>
            </a:r>
            <a:r>
              <a:rPr lang="uk-UA" sz="2600" baseline="-25000" dirty="0" smtClean="0"/>
              <a:t>7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rgbClr val="FF0000"/>
                </a:solidFill>
              </a:rPr>
              <a:t>x</a:t>
            </a:r>
            <a:r>
              <a:rPr lang="en-US" sz="2600" baseline="-25000" dirty="0">
                <a:solidFill>
                  <a:srgbClr val="FF0000"/>
                </a:solidFill>
              </a:rPr>
              <a:t>3</a:t>
            </a:r>
            <a:r>
              <a:rPr lang="en-US" sz="2600" baseline="-25000" dirty="0"/>
              <a:t> </a:t>
            </a:r>
            <a:r>
              <a:rPr lang="en-US" sz="2600" dirty="0"/>
              <a:t>u</a:t>
            </a:r>
            <a:r>
              <a:rPr lang="en-US" sz="2600" baseline="-25000" dirty="0"/>
              <a:t>3</a:t>
            </a:r>
            <a:r>
              <a:rPr lang="en-US" sz="2600" dirty="0"/>
              <a:t> </a:t>
            </a:r>
            <a:r>
              <a:rPr lang="en-US" sz="2600" dirty="0" smtClean="0"/>
              <a:t>x</a:t>
            </a:r>
            <a:r>
              <a:rPr lang="uk-UA" sz="2600" baseline="-25000" dirty="0" smtClean="0"/>
              <a:t>1</a:t>
            </a:r>
            <a:endParaRPr lang="en-US" sz="2600" baseline="-25000" dirty="0" smtClean="0"/>
          </a:p>
          <a:p>
            <a:r>
              <a:rPr lang="uk-UA" sz="2600" dirty="0" smtClean="0"/>
              <a:t>Простий шлях </a:t>
            </a:r>
            <a:r>
              <a:rPr lang="en-US" sz="2600" dirty="0"/>
              <a:t>(</a:t>
            </a:r>
            <a:r>
              <a:rPr lang="uk-UA" sz="2600" dirty="0"/>
              <a:t>всі ребра і вершини різні</a:t>
            </a:r>
            <a:r>
              <a:rPr lang="en-US" sz="2600" dirty="0"/>
              <a:t>) </a:t>
            </a:r>
            <a:r>
              <a:rPr lang="uk-UA" sz="2600" dirty="0"/>
              <a:t>– </a:t>
            </a:r>
            <a:endParaRPr lang="en-US" sz="2600" dirty="0" smtClean="0"/>
          </a:p>
          <a:p>
            <a:r>
              <a:rPr lang="en-US" sz="2600" dirty="0" smtClean="0"/>
              <a:t>x</a:t>
            </a:r>
            <a:r>
              <a:rPr lang="uk-UA" sz="2600" baseline="-25000" dirty="0" smtClean="0"/>
              <a:t>5</a:t>
            </a:r>
            <a:r>
              <a:rPr lang="en-US" sz="2600" dirty="0" smtClean="0"/>
              <a:t> u</a:t>
            </a:r>
            <a:r>
              <a:rPr lang="uk-UA" sz="2600" baseline="-25000" dirty="0" smtClean="0"/>
              <a:t>7</a:t>
            </a:r>
            <a:r>
              <a:rPr lang="en-US" sz="2600" dirty="0" smtClean="0"/>
              <a:t> x</a:t>
            </a:r>
            <a:r>
              <a:rPr lang="uk-UA" sz="2600" baseline="-25000" dirty="0" smtClean="0"/>
              <a:t>3</a:t>
            </a:r>
            <a:r>
              <a:rPr lang="en-US" sz="2600" dirty="0" smtClean="0"/>
              <a:t> u</a:t>
            </a:r>
            <a:r>
              <a:rPr lang="uk-UA" sz="2600" baseline="-25000" dirty="0" smtClean="0"/>
              <a:t>6</a:t>
            </a:r>
            <a:r>
              <a:rPr lang="en-US" sz="2600" dirty="0" smtClean="0"/>
              <a:t> x</a:t>
            </a:r>
            <a:r>
              <a:rPr lang="uk-UA" sz="2600" baseline="-25000" dirty="0" smtClean="0"/>
              <a:t>4</a:t>
            </a:r>
            <a:r>
              <a:rPr lang="en-US" sz="2600" dirty="0" smtClean="0"/>
              <a:t> u</a:t>
            </a:r>
            <a:r>
              <a:rPr lang="uk-UA" sz="2600" baseline="-25000" dirty="0" smtClean="0"/>
              <a:t>5</a:t>
            </a:r>
            <a:r>
              <a:rPr lang="en-US" sz="2600" dirty="0" smtClean="0"/>
              <a:t> x</a:t>
            </a:r>
            <a:r>
              <a:rPr lang="uk-UA" sz="2600" baseline="-25000" dirty="0" smtClean="0"/>
              <a:t>2</a:t>
            </a:r>
            <a:r>
              <a:rPr lang="en-US" sz="2600" baseline="-25000" dirty="0" smtClean="0"/>
              <a:t> </a:t>
            </a:r>
            <a:r>
              <a:rPr lang="en-US" sz="2600" dirty="0" smtClean="0"/>
              <a:t>u</a:t>
            </a:r>
            <a:r>
              <a:rPr lang="uk-UA" sz="2600" baseline="-25000" dirty="0" smtClean="0"/>
              <a:t>1</a:t>
            </a:r>
            <a:r>
              <a:rPr lang="en-US" sz="2600" dirty="0" smtClean="0"/>
              <a:t> x</a:t>
            </a:r>
            <a:r>
              <a:rPr lang="uk-UA" sz="2600" baseline="-25000" dirty="0" smtClean="0"/>
              <a:t>1</a:t>
            </a:r>
            <a:endParaRPr lang="en-US" sz="2600" baseline="-25000" dirty="0" smtClean="0"/>
          </a:p>
          <a:p>
            <a:r>
              <a:rPr lang="uk-UA" sz="2600" dirty="0" smtClean="0"/>
              <a:t>Контур </a:t>
            </a:r>
            <a:r>
              <a:rPr lang="uk-UA" sz="2600" dirty="0"/>
              <a:t>– </a:t>
            </a:r>
            <a:r>
              <a:rPr lang="en-US" sz="2600" dirty="0" smtClean="0"/>
              <a:t>x</a:t>
            </a:r>
            <a:r>
              <a:rPr lang="uk-UA" sz="2600" baseline="-25000" dirty="0" smtClean="0"/>
              <a:t>1</a:t>
            </a:r>
            <a:r>
              <a:rPr lang="en-US" sz="2600" dirty="0" smtClean="0"/>
              <a:t> u</a:t>
            </a:r>
            <a:r>
              <a:rPr lang="uk-UA" sz="2600" baseline="-25000" dirty="0" smtClean="0"/>
              <a:t>2</a:t>
            </a:r>
            <a:r>
              <a:rPr lang="en-US" sz="2600" dirty="0" smtClean="0"/>
              <a:t> </a:t>
            </a:r>
            <a:r>
              <a:rPr lang="en-US" sz="2600" dirty="0">
                <a:solidFill>
                  <a:srgbClr val="FF0000"/>
                </a:solidFill>
              </a:rPr>
              <a:t>x</a:t>
            </a:r>
            <a:r>
              <a:rPr lang="uk-UA" sz="2600" baseline="-25000" dirty="0">
                <a:solidFill>
                  <a:srgbClr val="FF0000"/>
                </a:solidFill>
              </a:rPr>
              <a:t>2</a:t>
            </a:r>
            <a:r>
              <a:rPr lang="en-US" sz="2600" dirty="0"/>
              <a:t> </a:t>
            </a:r>
            <a:r>
              <a:rPr lang="en-US" sz="2600" dirty="0" smtClean="0"/>
              <a:t>u</a:t>
            </a:r>
            <a:r>
              <a:rPr lang="uk-UA" sz="2600" baseline="-25000" dirty="0" smtClean="0"/>
              <a:t>4</a:t>
            </a:r>
            <a:r>
              <a:rPr lang="en-US" sz="2600" dirty="0" smtClean="0"/>
              <a:t> x</a:t>
            </a:r>
            <a:r>
              <a:rPr lang="uk-UA" sz="2600" baseline="-25000" dirty="0" smtClean="0"/>
              <a:t>3</a:t>
            </a:r>
            <a:r>
              <a:rPr lang="en-US" sz="2600" dirty="0" smtClean="0"/>
              <a:t> u</a:t>
            </a:r>
            <a:r>
              <a:rPr lang="uk-UA" sz="2600" baseline="-25000" dirty="0" smtClean="0"/>
              <a:t>6</a:t>
            </a:r>
            <a:r>
              <a:rPr lang="en-US" sz="2600" dirty="0" smtClean="0"/>
              <a:t> x</a:t>
            </a:r>
            <a:r>
              <a:rPr lang="uk-UA" sz="2600" baseline="-25000" dirty="0" smtClean="0"/>
              <a:t>4</a:t>
            </a:r>
            <a:r>
              <a:rPr lang="en-US" sz="2600" baseline="-25000" dirty="0" smtClean="0"/>
              <a:t> </a:t>
            </a:r>
            <a:r>
              <a:rPr lang="en-US" sz="2600" dirty="0" smtClean="0"/>
              <a:t>u</a:t>
            </a:r>
            <a:r>
              <a:rPr lang="uk-UA" sz="2600" baseline="-25000" dirty="0" smtClean="0"/>
              <a:t>5</a:t>
            </a:r>
            <a:r>
              <a:rPr lang="en-US" sz="2600" dirty="0" smtClean="0"/>
              <a:t> </a:t>
            </a:r>
            <a:r>
              <a:rPr lang="en-US" sz="2600" dirty="0" smtClean="0">
                <a:solidFill>
                  <a:srgbClr val="FF0000"/>
                </a:solidFill>
              </a:rPr>
              <a:t>x</a:t>
            </a:r>
            <a:r>
              <a:rPr lang="uk-UA" sz="2600" baseline="-25000" dirty="0" smtClean="0">
                <a:solidFill>
                  <a:srgbClr val="FF0000"/>
                </a:solidFill>
              </a:rPr>
              <a:t>2</a:t>
            </a:r>
            <a:r>
              <a:rPr lang="en-US" sz="2600" dirty="0" smtClean="0"/>
              <a:t> u</a:t>
            </a:r>
            <a:r>
              <a:rPr lang="uk-UA" sz="2600" baseline="-25000" dirty="0" smtClean="0"/>
              <a:t>1</a:t>
            </a:r>
            <a:r>
              <a:rPr lang="en-US" sz="2600" dirty="0" smtClean="0"/>
              <a:t> x</a:t>
            </a:r>
            <a:r>
              <a:rPr lang="uk-UA" sz="2600" baseline="-25000" dirty="0"/>
              <a:t>1</a:t>
            </a:r>
            <a:r>
              <a:rPr lang="uk-UA" sz="2600" baseline="-25000" dirty="0" smtClean="0"/>
              <a:t> </a:t>
            </a:r>
            <a:endParaRPr lang="en-US" sz="2600" baseline="-25000" dirty="0" smtClean="0"/>
          </a:p>
          <a:p>
            <a:r>
              <a:rPr lang="uk-UA" sz="2600" smtClean="0"/>
              <a:t>Простий контур </a:t>
            </a:r>
            <a:r>
              <a:rPr lang="uk-UA" sz="2600" dirty="0"/>
              <a:t>– </a:t>
            </a:r>
            <a:r>
              <a:rPr lang="en-US" sz="2600" dirty="0"/>
              <a:t>x</a:t>
            </a:r>
            <a:r>
              <a:rPr lang="uk-UA" sz="2600" baseline="-25000" dirty="0"/>
              <a:t>1</a:t>
            </a:r>
            <a:r>
              <a:rPr lang="en-US" sz="2600" dirty="0"/>
              <a:t> u</a:t>
            </a:r>
            <a:r>
              <a:rPr lang="uk-UA" sz="2600" baseline="-25000" dirty="0"/>
              <a:t>2</a:t>
            </a:r>
            <a:r>
              <a:rPr lang="en-US" sz="2600" dirty="0"/>
              <a:t> x</a:t>
            </a:r>
            <a:r>
              <a:rPr lang="uk-UA" sz="2600" baseline="-25000" dirty="0"/>
              <a:t>2</a:t>
            </a:r>
            <a:r>
              <a:rPr lang="en-US" sz="2600" dirty="0"/>
              <a:t> u</a:t>
            </a:r>
            <a:r>
              <a:rPr lang="uk-UA" sz="2600" baseline="-25000" dirty="0"/>
              <a:t>4</a:t>
            </a:r>
            <a:r>
              <a:rPr lang="en-US" sz="2600" dirty="0"/>
              <a:t> x</a:t>
            </a:r>
            <a:r>
              <a:rPr lang="uk-UA" sz="2600" baseline="-25000" dirty="0"/>
              <a:t>3</a:t>
            </a:r>
            <a:r>
              <a:rPr lang="en-US" sz="2600" dirty="0"/>
              <a:t> </a:t>
            </a:r>
            <a:r>
              <a:rPr lang="en-US" sz="2600" dirty="0" smtClean="0"/>
              <a:t>u</a:t>
            </a:r>
            <a:r>
              <a:rPr lang="uk-UA" sz="2600" baseline="-25000" dirty="0" smtClean="0"/>
              <a:t>3</a:t>
            </a:r>
            <a:r>
              <a:rPr lang="en-US" sz="2600" dirty="0" smtClean="0"/>
              <a:t> x</a:t>
            </a:r>
            <a:r>
              <a:rPr lang="uk-UA" sz="2600" baseline="-25000" dirty="0" smtClean="0"/>
              <a:t>1</a:t>
            </a:r>
            <a:r>
              <a:rPr lang="en-US" sz="2600" baseline="-25000" dirty="0" smtClean="0"/>
              <a:t> </a:t>
            </a:r>
            <a:endParaRPr lang="uk-UA" sz="2600" dirty="0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9058"/>
            <a:ext cx="6048672" cy="2909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745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56376" cy="792088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Способи представлення  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графів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400600"/>
          </a:xfrm>
        </p:spPr>
        <p:txBody>
          <a:bodyPr>
            <a:normAutofit/>
          </a:bodyPr>
          <a:lstStyle/>
          <a:p>
            <a:pPr algn="just"/>
            <a:r>
              <a:rPr lang="uk-UA" sz="2800" b="1" i="1" dirty="0" smtClean="0">
                <a:solidFill>
                  <a:srgbClr val="C00000"/>
                </a:solidFill>
              </a:rPr>
              <a:t>Графічне задання </a:t>
            </a:r>
            <a:r>
              <a:rPr lang="uk-UA" sz="2800" dirty="0" smtClean="0"/>
              <a:t>– відображення графа за допомогою точок і ліній;</a:t>
            </a:r>
            <a:endParaRPr lang="en-US" sz="2800" b="1" i="1" dirty="0" smtClean="0">
              <a:solidFill>
                <a:srgbClr val="C00000"/>
              </a:solidFill>
            </a:endParaRP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</a:rPr>
              <a:t>Матриця суміжності</a:t>
            </a:r>
            <a:r>
              <a:rPr lang="uk-UA" sz="2800" dirty="0" smtClean="0">
                <a:solidFill>
                  <a:srgbClr val="C00000"/>
                </a:solidFill>
              </a:rPr>
              <a:t> </a:t>
            </a:r>
            <a:r>
              <a:rPr lang="uk-UA" sz="2800" dirty="0" smtClean="0"/>
              <a:t>- ефективна для насичених графів;</a:t>
            </a: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</a:rPr>
              <a:t>Матриця </a:t>
            </a:r>
            <a:r>
              <a:rPr lang="uk-UA" sz="2800" b="1" i="1" dirty="0" err="1" smtClean="0">
                <a:solidFill>
                  <a:srgbClr val="C00000"/>
                </a:solidFill>
              </a:rPr>
              <a:t>інцидентності</a:t>
            </a:r>
            <a:r>
              <a:rPr lang="uk-UA" sz="2800" b="1" i="1" dirty="0" smtClean="0">
                <a:solidFill>
                  <a:srgbClr val="C00000"/>
                </a:solidFill>
              </a:rPr>
              <a:t> </a:t>
            </a:r>
            <a:r>
              <a:rPr lang="uk-UA" sz="2800" dirty="0"/>
              <a:t>– ефективний для розріджених </a:t>
            </a:r>
            <a:r>
              <a:rPr lang="uk-UA" sz="2800" dirty="0" smtClean="0"/>
              <a:t>графів;</a:t>
            </a: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</a:rPr>
              <a:t>Список суміжних вершин </a:t>
            </a:r>
            <a:r>
              <a:rPr lang="uk-UA" sz="2800" dirty="0" smtClean="0"/>
              <a:t>– ефективний для розріджених графів;</a:t>
            </a: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</a:rPr>
              <a:t>Список ребер</a:t>
            </a:r>
            <a:r>
              <a:rPr lang="uk-UA" sz="2800" b="1" i="1" dirty="0">
                <a:solidFill>
                  <a:srgbClr val="C00000"/>
                </a:solidFill>
              </a:rPr>
              <a:t> </a:t>
            </a:r>
            <a:r>
              <a:rPr lang="uk-UA" sz="2800" dirty="0"/>
              <a:t>– ефективний для розріджених графів.</a:t>
            </a:r>
          </a:p>
        </p:txBody>
      </p:sp>
    </p:spTree>
    <p:extLst>
      <p:ext uri="{BB962C8B-B14F-4D97-AF65-F5344CB8AC3E}">
        <p14:creationId xmlns:p14="http://schemas.microsoft.com/office/powerpoint/2010/main" val="30475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1.1 Матриця суміжності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920880" cy="1872208"/>
          </a:xfrm>
        </p:spPr>
        <p:txBody>
          <a:bodyPr>
            <a:normAutofit/>
          </a:bodyPr>
          <a:lstStyle/>
          <a:p>
            <a:pPr marL="82296" lvl="0" indent="0" algn="just">
              <a:buNone/>
            </a:pPr>
            <a:r>
              <a:rPr lang="uk-UA" sz="2800" b="1" i="1" dirty="0"/>
              <a:t>Матрицею суміжності </a:t>
            </a:r>
            <a:r>
              <a:rPr lang="uk-UA" sz="2800" dirty="0"/>
              <a:t>графа  </a:t>
            </a:r>
            <a:r>
              <a:rPr lang="en-US" sz="2800" dirty="0"/>
              <a:t>G </a:t>
            </a:r>
            <a:r>
              <a:rPr lang="uk-UA" sz="2800" dirty="0"/>
              <a:t>, яка відповідає заданій нумерації вершин, називають </a:t>
            </a:r>
            <a:r>
              <a:rPr lang="uk-UA" sz="2800" dirty="0" err="1"/>
              <a:t>булеву</a:t>
            </a:r>
            <a:r>
              <a:rPr lang="uk-UA" sz="2800" dirty="0"/>
              <a:t>  квадратну матрицю А з елементами  </a:t>
            </a:r>
            <a:r>
              <a:rPr lang="uk-UA" sz="2800" i="1" dirty="0"/>
              <a:t>а</a:t>
            </a:r>
            <a:r>
              <a:rPr lang="en-US" sz="2800" i="1" baseline="-25000" dirty="0" err="1"/>
              <a:t>ij</a:t>
            </a:r>
            <a:r>
              <a:rPr lang="uk-UA" sz="2800" dirty="0"/>
              <a:t>(</a:t>
            </a:r>
            <a:r>
              <a:rPr lang="en-US" sz="2800" i="1" dirty="0" err="1"/>
              <a:t>i</a:t>
            </a:r>
            <a:r>
              <a:rPr lang="uk-UA" sz="2800" i="1" dirty="0" smtClean="0"/>
              <a:t>,</a:t>
            </a:r>
            <a:r>
              <a:rPr lang="en-US" sz="2800" i="1" dirty="0" smtClean="0"/>
              <a:t>j</a:t>
            </a:r>
            <a:r>
              <a:rPr lang="en-US" sz="2800" dirty="0" smtClean="0"/>
              <a:t> </a:t>
            </a:r>
            <a:r>
              <a:rPr lang="uk-UA" sz="2800" dirty="0"/>
              <a:t>=1</a:t>
            </a:r>
            <a:r>
              <a:rPr lang="uk-UA" sz="2800" dirty="0" smtClean="0"/>
              <a:t>,..., </a:t>
            </a:r>
            <a:r>
              <a:rPr lang="en-US" sz="2800" i="1" dirty="0"/>
              <a:t>n</a:t>
            </a:r>
            <a:r>
              <a:rPr lang="uk-UA" sz="2800" dirty="0"/>
              <a:t>,) де</a:t>
            </a:r>
          </a:p>
          <a:p>
            <a:pPr marL="82296" lvl="0" indent="0" algn="just">
              <a:buNone/>
            </a:pPr>
            <a:endParaRPr lang="en-US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965831" y="4221088"/>
            <a:ext cx="8172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lvl="0" indent="0" algn="ctr">
              <a:buNone/>
            </a:pPr>
            <a:r>
              <a:rPr lang="uk-UA" sz="2800" b="1" i="1" dirty="0">
                <a:solidFill>
                  <a:schemeClr val="accent4">
                    <a:lumMod val="75000"/>
                  </a:schemeClr>
                </a:solidFill>
              </a:rPr>
              <a:t>Властивості: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Об'єм необхідної пам'яті О(|V</a:t>
            </a:r>
            <a:r>
              <a:rPr lang="uk-UA" sz="2800" baseline="30000" dirty="0"/>
              <a:t>2 </a:t>
            </a:r>
            <a:r>
              <a:rPr lang="uk-UA" sz="2800" dirty="0"/>
              <a:t>|).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Швидке визначення присутності ребра (</a:t>
            </a:r>
            <a:r>
              <a:rPr lang="en-US" sz="2800" i="1" dirty="0" err="1"/>
              <a:t>i,j</a:t>
            </a:r>
            <a:r>
              <a:rPr lang="en-US" sz="2800" dirty="0"/>
              <a:t>) </a:t>
            </a:r>
            <a:r>
              <a:rPr lang="uk-UA" sz="2800" dirty="0"/>
              <a:t>в графі.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За час О(1) отримуємо доступ до елементу </a:t>
            </a:r>
            <a:r>
              <a:rPr lang="uk-UA" sz="2800" i="1" dirty="0"/>
              <a:t>а</a:t>
            </a:r>
            <a:r>
              <a:rPr lang="en-US" sz="2800" i="1" baseline="-25000" dirty="0" err="1" smtClean="0"/>
              <a:t>ij</a:t>
            </a:r>
            <a:r>
              <a:rPr lang="uk-UA" sz="2800" baseline="-25000" dirty="0" smtClean="0"/>
              <a:t> </a:t>
            </a:r>
            <a:r>
              <a:rPr lang="uk-UA" sz="2800" dirty="0"/>
              <a:t>матриці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3365348"/>
            <a:ext cx="81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Для неорієнтованого графа матриця суміжності </a:t>
            </a:r>
            <a:r>
              <a:rPr lang="uk-UA" sz="2800" dirty="0" smtClean="0"/>
              <a:t>симетрична відносно головної діагоналі. </a:t>
            </a:r>
            <a:endParaRPr lang="en-US" sz="2800" dirty="0"/>
          </a:p>
          <a:p>
            <a:endParaRPr lang="uk-UA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197381"/>
              </p:ext>
            </p:extLst>
          </p:nvPr>
        </p:nvGraphicFramePr>
        <p:xfrm>
          <a:off x="2329681" y="2204864"/>
          <a:ext cx="5456237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Microsoft Equation 3.0" r:id="rId3" imgW="2679480" imgH="685800" progId="Equation.3">
                  <p:embed/>
                </p:oleObj>
              </mc:Choice>
              <mc:Fallback>
                <p:oleObj name="Microsoft Equation 3.0" r:id="rId3" imgW="267948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681" y="2204864"/>
                        <a:ext cx="5456237" cy="1176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16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17658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800" dirty="0"/>
              <a:t>Для заданого графу </a:t>
            </a:r>
            <a:r>
              <a:rPr lang="uk-UA" sz="2800" dirty="0" smtClean="0"/>
              <a:t>побудувати </a:t>
            </a:r>
            <a:r>
              <a:rPr lang="uk-UA" sz="2800" dirty="0"/>
              <a:t>матрицю </a:t>
            </a:r>
            <a:r>
              <a:rPr lang="uk-UA" sz="2800" dirty="0" smtClean="0"/>
              <a:t>суміжності.</a:t>
            </a:r>
            <a:endParaRPr lang="uk-U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2267744" y="4126108"/>
                <a:ext cx="4573110" cy="24945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𝑀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6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800" b="0" i="0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uk-UA" sz="2800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7744" y="4126108"/>
                <a:ext cx="4573110" cy="249459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815" y="990399"/>
            <a:ext cx="2631369" cy="30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450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5097"/>
            <a:ext cx="7498080" cy="778098"/>
          </a:xfrm>
        </p:spPr>
        <p:txBody>
          <a:bodyPr/>
          <a:lstStyle/>
          <a:p>
            <a:r>
              <a:rPr lang="uk-UA" sz="4400" dirty="0" smtClean="0"/>
              <a:t>1.</a:t>
            </a:r>
            <a:r>
              <a:rPr lang="en-US" sz="4400" dirty="0" smtClean="0"/>
              <a:t>2</a:t>
            </a:r>
            <a:r>
              <a:rPr lang="uk-UA" sz="4400" dirty="0" smtClean="0"/>
              <a:t> </a:t>
            </a:r>
            <a:r>
              <a:rPr lang="uk-UA" sz="4400" dirty="0"/>
              <a:t>Матриця </a:t>
            </a:r>
            <a:r>
              <a:rPr lang="uk-UA" sz="4400" dirty="0" err="1" smtClean="0"/>
              <a:t>інцидентності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71600" y="836712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/>
              <a:t>Матрицею </a:t>
            </a:r>
            <a:r>
              <a:rPr lang="uk-UA" sz="2800" b="1" i="1" dirty="0" err="1"/>
              <a:t>інцидентності</a:t>
            </a:r>
            <a:r>
              <a:rPr lang="uk-UA" sz="2800" b="1" i="1" dirty="0"/>
              <a:t> </a:t>
            </a:r>
            <a:r>
              <a:rPr lang="uk-UA" sz="2800" dirty="0"/>
              <a:t>(або матрицею </a:t>
            </a:r>
            <a:r>
              <a:rPr lang="uk-UA" sz="2800" dirty="0" err="1"/>
              <a:t>інциденцій</a:t>
            </a:r>
            <a:r>
              <a:rPr lang="uk-UA" sz="2800" dirty="0"/>
              <a:t>) неорієнтованого графу G називається матриця </a:t>
            </a:r>
            <a:r>
              <a:rPr lang="en-US" sz="2800" dirty="0"/>
              <a:t>m</a:t>
            </a:r>
            <a:r>
              <a:rPr lang="uk-UA" sz="2800" dirty="0">
                <a:sym typeface="Symbol"/>
              </a:rPr>
              <a:t></a:t>
            </a:r>
            <a:r>
              <a:rPr lang="uk-UA" sz="2800" dirty="0"/>
              <a:t>n В = (</a:t>
            </a:r>
            <a:r>
              <a:rPr lang="en-US" sz="2800" dirty="0" err="1"/>
              <a:t>b</a:t>
            </a:r>
            <a:r>
              <a:rPr lang="en-US" sz="2800" baseline="-25000" dirty="0" err="1"/>
              <a:t>ij</a:t>
            </a:r>
            <a:r>
              <a:rPr lang="uk-UA" sz="2800" dirty="0"/>
              <a:t>), </a:t>
            </a:r>
            <a:r>
              <a:rPr lang="uk-UA" sz="2800" dirty="0" smtClean="0"/>
              <a:t>у якої</a:t>
            </a:r>
            <a:endParaRPr lang="uk-UA" sz="28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92" y="3518481"/>
            <a:ext cx="2631369" cy="30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592" y="2357111"/>
            <a:ext cx="8172400" cy="1014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20017" y="3980166"/>
                <a:ext cx="4774117" cy="2180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uk-UA" sz="2400" b="0" i="1" smtClean="0">
                          <a:latin typeface="Cambria Math"/>
                        </a:rPr>
                        <m:t>В=</m:t>
                      </m:r>
                      <m:d>
                        <m:dPr>
                          <m:ctrlPr>
                            <a:rPr lang="uk-UA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7"/>
                                    <m:mcJc m:val="center"/>
                                  </m:mcPr>
                                </m:mc>
                              </m:mcs>
                              <m:ctrlPr>
                                <a:rPr lang="uk-UA" sz="2400" i="1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0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0017" y="3980166"/>
                <a:ext cx="4774117" cy="218085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590212" y="3590925"/>
                <a:ext cx="345638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7"/>
                                <m:mcJc m:val="center"/>
                              </m:mcPr>
                            </m:mc>
                          </m:mcs>
                          <m:ctrlPr>
                            <a:rPr lang="uk-UA" sz="20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1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2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3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4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5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6</m:t>
                            </m:r>
                          </m:e>
                          <m:e>
                            <m:r>
                              <a:rPr lang="en-US" sz="2000" b="0" i="1" smtClean="0">
                                <a:latin typeface="Cambria Math"/>
                              </a:rPr>
                              <m:t>𝑙</m:t>
                            </m:r>
                            <m:r>
                              <a:rPr lang="en-US" sz="2000" b="0" i="1" smtClean="0">
                                <a:latin typeface="Cambria Math"/>
                              </a:rPr>
                              <m:t>7</m:t>
                            </m:r>
                          </m:e>
                        </m:mr>
                      </m:m>
                    </m:oMath>
                  </m:oMathPara>
                </a14:m>
                <a:endParaRPr lang="uk-UA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212" y="3590925"/>
                <a:ext cx="3456384" cy="40011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8061892" y="3953041"/>
                <a:ext cx="579005" cy="21489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uk-UA" sz="2400" i="1" smtClean="0">
                              <a:latin typeface="Cambria Math" panose="02040503050406030204" pitchFamily="18" charset="0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1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2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3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4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5</m:t>
                            </m:r>
                          </m:e>
                        </m:mr>
                        <m:m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b="0" i="1" smtClean="0">
                                <a:latin typeface="Cambria Math"/>
                              </a:rPr>
                              <m:t>6</m:t>
                            </m:r>
                          </m:e>
                        </m:mr>
                      </m:m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61892" y="3953041"/>
                <a:ext cx="579005" cy="2148986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25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90872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3">
                    <a:lumMod val="50000"/>
                  </a:schemeClr>
                </a:solidFill>
              </a:rPr>
              <a:t>1</a:t>
            </a: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en-US" sz="4000" dirty="0" smtClean="0">
                <a:solidFill>
                  <a:schemeClr val="accent3">
                    <a:lumMod val="50000"/>
                  </a:schemeClr>
                </a:solidFill>
              </a:rPr>
              <a:t>3</a:t>
            </a:r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4000" dirty="0">
                <a:solidFill>
                  <a:schemeClr val="accent3">
                    <a:lumMod val="50000"/>
                  </a:schemeClr>
                </a:solidFill>
              </a:rPr>
              <a:t>Список суміжних вершин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962088" cy="136815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uk-UA" sz="2800" b="1" i="1" dirty="0"/>
              <a:t>Список суміжних </a:t>
            </a:r>
            <a:r>
              <a:rPr lang="uk-UA" sz="2800" b="1" i="1" dirty="0" smtClean="0"/>
              <a:t>вершин – </a:t>
            </a:r>
            <a:r>
              <a:rPr lang="uk-UA" sz="2800" dirty="0" smtClean="0"/>
              <a:t>це масив </a:t>
            </a:r>
            <a:r>
              <a:rPr lang="en-US" sz="2800" dirty="0" smtClean="0"/>
              <a:t>A[</a:t>
            </a:r>
            <a:r>
              <a:rPr lang="en-US" sz="2800" i="1" dirty="0" smtClean="0"/>
              <a:t>n</a:t>
            </a:r>
            <a:r>
              <a:rPr lang="en-US" sz="2800" dirty="0" smtClean="0"/>
              <a:t>]</a:t>
            </a:r>
            <a:r>
              <a:rPr lang="uk-UA" sz="2800" dirty="0" smtClean="0"/>
              <a:t>, кожен елемент</a:t>
            </a:r>
            <a:r>
              <a:rPr lang="en-US" sz="2800" dirty="0" smtClean="0"/>
              <a:t> A[</a:t>
            </a:r>
            <a:r>
              <a:rPr lang="en-US" sz="2800" i="1" dirty="0" err="1" smtClean="0"/>
              <a:t>i</a:t>
            </a:r>
            <a:r>
              <a:rPr lang="en-US" sz="2800" dirty="0" smtClean="0"/>
              <a:t>]</a:t>
            </a:r>
            <a:r>
              <a:rPr lang="uk-UA" sz="2800" dirty="0" smtClean="0"/>
              <a:t> якого містить список вузлів суміжних з вершиною </a:t>
            </a:r>
            <a:r>
              <a:rPr lang="uk-UA" sz="2800" i="1" dirty="0" smtClean="0"/>
              <a:t>і</a:t>
            </a:r>
            <a:r>
              <a:rPr lang="uk-UA" sz="2800" dirty="0" smtClean="0"/>
              <a:t>.</a:t>
            </a:r>
          </a:p>
          <a:p>
            <a:pPr marL="82296" indent="0" algn="just">
              <a:buNone/>
            </a:pPr>
            <a:r>
              <a:rPr lang="en-US" sz="2800" dirty="0" smtClean="0"/>
              <a:t>A= {(</a:t>
            </a:r>
            <a:r>
              <a:rPr lang="uk-UA" sz="2800" dirty="0" smtClean="0"/>
              <a:t>1,2</a:t>
            </a:r>
            <a:r>
              <a:rPr lang="en-US" sz="2800" dirty="0" smtClean="0"/>
              <a:t>)</a:t>
            </a:r>
            <a:r>
              <a:rPr lang="uk-UA" sz="2800" dirty="0" smtClean="0"/>
              <a:t>, (1,4), (2,1), (2,3), (2,5), (2,6), (3,2), (3,4), (3,6), (4,1), (4,3), (5,2), (6,2), (6,3), (6,6)</a:t>
            </a:r>
            <a:r>
              <a:rPr lang="en-US" sz="2800" dirty="0" smtClean="0"/>
              <a:t>}</a:t>
            </a:r>
            <a:endParaRPr lang="uk-UA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84984"/>
            <a:ext cx="7416824" cy="322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31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8095165" cy="4851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92696"/>
            <a:ext cx="4896544" cy="1844824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uk-UA" sz="3300" dirty="0" smtClean="0"/>
              <a:t>Реалізація списку суміжних вершин на основі масивів </a:t>
            </a:r>
            <a:r>
              <a:rPr lang="en-US" sz="3300" dirty="0" smtClean="0">
                <a:latin typeface="Corbel" panose="020B0503020204020204" pitchFamily="34" charset="0"/>
              </a:rPr>
              <a:t>A[</a:t>
            </a:r>
            <a:r>
              <a:rPr lang="en-US" sz="3300" i="1" dirty="0" smtClean="0">
                <a:latin typeface="Corbel" panose="020B0503020204020204" pitchFamily="34" charset="0"/>
              </a:rPr>
              <a:t>n</a:t>
            </a:r>
            <a:r>
              <a:rPr lang="uk-UA" sz="3300" i="1" dirty="0" smtClean="0">
                <a:latin typeface="Corbel" panose="020B0503020204020204" pitchFamily="34" charset="0"/>
              </a:rPr>
              <a:t>+1</a:t>
            </a:r>
            <a:r>
              <a:rPr lang="en-US" sz="3300" dirty="0" smtClean="0">
                <a:latin typeface="Corbel" panose="020B0503020204020204" pitchFamily="34" charset="0"/>
              </a:rPr>
              <a:t>]  </a:t>
            </a:r>
            <a:r>
              <a:rPr lang="uk-UA" sz="3300" dirty="0" smtClean="0">
                <a:latin typeface="Corbel" panose="020B0503020204020204" pitchFamily="34" charset="0"/>
              </a:rPr>
              <a:t>та </a:t>
            </a:r>
            <a:r>
              <a:rPr lang="en-US" sz="3300" dirty="0" smtClean="0">
                <a:latin typeface="Corbel" panose="020B0503020204020204" pitchFamily="34" charset="0"/>
              </a:rPr>
              <a:t>L[</a:t>
            </a:r>
            <a:r>
              <a:rPr lang="en-US" sz="3300" i="1" dirty="0" smtClean="0">
                <a:latin typeface="Corbel" panose="020B0503020204020204" pitchFamily="34" charset="0"/>
              </a:rPr>
              <a:t>2m</a:t>
            </a:r>
            <a:r>
              <a:rPr lang="en-US" sz="3300" dirty="0" smtClean="0">
                <a:latin typeface="Corbel" panose="020B0503020204020204" pitchFamily="34" charset="0"/>
              </a:rPr>
              <a:t>]</a:t>
            </a:r>
            <a:r>
              <a:rPr lang="uk-UA" sz="3300" dirty="0" smtClean="0">
                <a:latin typeface="Corbel" panose="020B0503020204020204" pitchFamily="34" charset="0"/>
              </a:rPr>
              <a:t>.</a:t>
            </a:r>
          </a:p>
          <a:p>
            <a:pPr marL="82296" indent="0">
              <a:buNone/>
            </a:pPr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497"/>
            <a:ext cx="7498080" cy="671199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1.4 </a:t>
            </a:r>
            <a:r>
              <a:rPr lang="uk-UA" sz="4400" dirty="0">
                <a:solidFill>
                  <a:schemeClr val="accent3">
                    <a:lumMod val="50000"/>
                  </a:schemeClr>
                </a:solidFill>
              </a:rPr>
              <a:t>Список </a:t>
            </a:r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ребер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7962088" cy="3456384"/>
          </a:xfrm>
        </p:spPr>
        <p:txBody>
          <a:bodyPr>
            <a:normAutofit/>
          </a:bodyPr>
          <a:lstStyle/>
          <a:p>
            <a:pPr marL="82296" lvl="0" indent="0" algn="just">
              <a:buNone/>
            </a:pPr>
            <a:r>
              <a:rPr lang="en-US" sz="3000" dirty="0" smtClean="0"/>
              <a:t>	</a:t>
            </a:r>
            <a:r>
              <a:rPr lang="uk-UA" sz="2600" dirty="0" smtClean="0"/>
              <a:t>Пара </a:t>
            </a:r>
            <a:r>
              <a:rPr lang="uk-UA" sz="2600" dirty="0"/>
              <a:t>[</a:t>
            </a:r>
            <a:r>
              <a:rPr lang="en-US" sz="2600" i="1" dirty="0">
                <a:latin typeface="Corbel" panose="020B0503020204020204" pitchFamily="34" charset="0"/>
              </a:rPr>
              <a:t>u</a:t>
            </a:r>
            <a:r>
              <a:rPr lang="uk-UA" sz="2600" i="1" baseline="-25000" dirty="0">
                <a:latin typeface="Corbel" panose="020B0503020204020204" pitchFamily="34" charset="0"/>
              </a:rPr>
              <a:t>, </a:t>
            </a:r>
            <a:r>
              <a:rPr lang="en-US" sz="2600" i="1" dirty="0">
                <a:latin typeface="Corbel" panose="020B0503020204020204" pitchFamily="34" charset="0"/>
              </a:rPr>
              <a:t>v</a:t>
            </a:r>
            <a:r>
              <a:rPr lang="uk-UA" sz="2600" dirty="0"/>
              <a:t>]</a:t>
            </a:r>
            <a:r>
              <a:rPr lang="uk-UA" sz="2600" i="1" dirty="0"/>
              <a:t> </a:t>
            </a:r>
            <a:r>
              <a:rPr lang="uk-UA" sz="2600" dirty="0"/>
              <a:t>відповідає ребру </a:t>
            </a:r>
            <a:r>
              <a:rPr lang="uk-UA" sz="2600" dirty="0" smtClean="0"/>
              <a:t>{</a:t>
            </a:r>
            <a:r>
              <a:rPr lang="en-US" sz="2600" i="1" dirty="0">
                <a:latin typeface="Corbel" panose="020B0503020204020204" pitchFamily="34" charset="0"/>
              </a:rPr>
              <a:t>u</a:t>
            </a:r>
            <a:r>
              <a:rPr lang="uk-UA" sz="2600" i="1" baseline="-25000" dirty="0" smtClean="0">
                <a:latin typeface="Corbel" panose="020B0503020204020204" pitchFamily="34" charset="0"/>
              </a:rPr>
              <a:t>,</a:t>
            </a:r>
            <a:r>
              <a:rPr lang="en-US" sz="2600" i="1" dirty="0" smtClean="0">
                <a:latin typeface="Corbel" panose="020B0503020204020204" pitchFamily="34" charset="0"/>
              </a:rPr>
              <a:t>v</a:t>
            </a:r>
            <a:r>
              <a:rPr lang="uk-UA" sz="2600" dirty="0" smtClean="0"/>
              <a:t>}, </a:t>
            </a:r>
            <a:r>
              <a:rPr lang="uk-UA" sz="2600" dirty="0"/>
              <a:t>якщо граф неорієнтований, і дузі </a:t>
            </a:r>
            <a:r>
              <a:rPr lang="uk-UA" sz="2600" dirty="0" smtClean="0"/>
              <a:t>(</a:t>
            </a:r>
            <a:r>
              <a:rPr lang="en-US" sz="2600" i="1" dirty="0">
                <a:latin typeface="Corbel" panose="020B0503020204020204" pitchFamily="34" charset="0"/>
              </a:rPr>
              <a:t>u</a:t>
            </a:r>
            <a:r>
              <a:rPr lang="uk-UA" sz="2600" i="1" baseline="-25000" dirty="0" smtClean="0">
                <a:latin typeface="Corbel" panose="020B0503020204020204" pitchFamily="34" charset="0"/>
              </a:rPr>
              <a:t>,</a:t>
            </a:r>
            <a:r>
              <a:rPr lang="en-US" sz="2600" i="1" dirty="0" smtClean="0">
                <a:latin typeface="Corbel" panose="020B0503020204020204" pitchFamily="34" charset="0"/>
              </a:rPr>
              <a:t>v</a:t>
            </a:r>
            <a:r>
              <a:rPr lang="uk-UA" sz="2600" dirty="0" smtClean="0"/>
              <a:t>), </a:t>
            </a:r>
            <a:r>
              <a:rPr lang="uk-UA" sz="2600" dirty="0"/>
              <a:t>якщо граф орієнтований. </a:t>
            </a:r>
          </a:p>
          <a:p>
            <a:pPr marL="82296" indent="0" algn="just">
              <a:buNone/>
            </a:pPr>
            <a:r>
              <a:rPr lang="en-US" sz="2600" dirty="0" smtClean="0"/>
              <a:t>	</a:t>
            </a:r>
            <a:r>
              <a:rPr lang="uk-UA" sz="2600" dirty="0" smtClean="0"/>
              <a:t>Об'єм </a:t>
            </a:r>
            <a:r>
              <a:rPr lang="uk-UA" sz="2600" dirty="0"/>
              <a:t>пам'яті у випадку </a:t>
            </a:r>
            <a:r>
              <a:rPr lang="uk-UA" sz="2600" dirty="0" smtClean="0"/>
              <a:t>представлення </a:t>
            </a:r>
            <a:r>
              <a:rPr lang="uk-UA" sz="2600" dirty="0"/>
              <a:t>графа списком </a:t>
            </a:r>
            <a:r>
              <a:rPr lang="uk-UA" sz="2600" dirty="0" smtClean="0"/>
              <a:t>ребер </a:t>
            </a:r>
            <a:r>
              <a:rPr lang="uk-UA" sz="2600" dirty="0"/>
              <a:t>дорівнює </a:t>
            </a:r>
            <a:r>
              <a:rPr lang="uk-UA" sz="2600" i="1" dirty="0"/>
              <a:t>2т </a:t>
            </a:r>
            <a:r>
              <a:rPr lang="uk-UA" sz="2600" dirty="0"/>
              <a:t>(</a:t>
            </a:r>
            <a:r>
              <a:rPr lang="uk-UA" sz="2600" i="1" dirty="0"/>
              <a:t>т - </a:t>
            </a:r>
            <a:r>
              <a:rPr lang="uk-UA" sz="2600" dirty="0"/>
              <a:t>кількість ребер або дуг) - це </a:t>
            </a:r>
            <a:r>
              <a:rPr lang="uk-UA" sz="2600" dirty="0" err="1"/>
              <a:t>найекономніший</a:t>
            </a:r>
            <a:r>
              <a:rPr lang="uk-UA" sz="2600" dirty="0"/>
              <a:t> щодо пам'яті спосіб. Недолік - велика (порядку </a:t>
            </a:r>
            <a:r>
              <a:rPr lang="uk-UA" sz="2600" i="1" dirty="0"/>
              <a:t>т</a:t>
            </a:r>
            <a:r>
              <a:rPr lang="uk-UA" sz="2600" dirty="0"/>
              <a:t>)</a:t>
            </a:r>
            <a:r>
              <a:rPr lang="uk-UA" sz="2600" i="1" dirty="0"/>
              <a:t> </a:t>
            </a:r>
            <a:r>
              <a:rPr lang="uk-UA" sz="2600" dirty="0"/>
              <a:t>кількість кроків для знаходження множини вершин, до яких ідуть ребра або дуги із заданої </a:t>
            </a:r>
            <a:r>
              <a:rPr lang="uk-UA" sz="2600" dirty="0" smtClean="0"/>
              <a:t>вершин</a:t>
            </a:r>
            <a:r>
              <a:rPr lang="ru-RU" sz="2600" dirty="0" smtClean="0"/>
              <a:t>.</a:t>
            </a:r>
            <a:endParaRPr lang="uk-UA" sz="26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4039959"/>
            <a:ext cx="2127313" cy="249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076056" y="4039959"/>
            <a:ext cx="13681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l</a:t>
            </a:r>
            <a:r>
              <a:rPr lang="en-US" sz="2400" baseline="-25000" dirty="0"/>
              <a:t>1</a:t>
            </a:r>
            <a:r>
              <a:rPr lang="en-US" sz="2400" dirty="0"/>
              <a:t>(x</a:t>
            </a:r>
            <a:r>
              <a:rPr lang="en-US" sz="2400" baseline="-25000" dirty="0"/>
              <a:t>1</a:t>
            </a:r>
            <a:r>
              <a:rPr lang="en-US" sz="2400" dirty="0"/>
              <a:t>,x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  <a:endParaRPr lang="uk-UA" sz="2400" dirty="0"/>
          </a:p>
          <a:p>
            <a:r>
              <a:rPr lang="en-US" sz="2400" dirty="0"/>
              <a:t>l</a:t>
            </a:r>
            <a:r>
              <a:rPr lang="en-US" sz="2400" baseline="-25000" dirty="0"/>
              <a:t>2</a:t>
            </a:r>
            <a:r>
              <a:rPr lang="en-US" sz="2400" dirty="0"/>
              <a:t>(x</a:t>
            </a:r>
            <a:r>
              <a:rPr lang="en-US" sz="2400" baseline="-25000" dirty="0"/>
              <a:t>2</a:t>
            </a:r>
            <a:r>
              <a:rPr lang="en-US" sz="2400" dirty="0"/>
              <a:t>,x</a:t>
            </a:r>
            <a:r>
              <a:rPr lang="en-US" sz="2400" baseline="-25000" dirty="0"/>
              <a:t>4</a:t>
            </a:r>
            <a:r>
              <a:rPr lang="en-US" sz="2400" dirty="0"/>
              <a:t>) </a:t>
            </a:r>
            <a:endParaRPr lang="uk-UA" sz="2400" dirty="0"/>
          </a:p>
          <a:p>
            <a:r>
              <a:rPr lang="en-US" sz="2400" dirty="0"/>
              <a:t>l</a:t>
            </a:r>
            <a:r>
              <a:rPr lang="en-US" sz="2400" baseline="-25000" dirty="0"/>
              <a:t>3</a:t>
            </a:r>
            <a:r>
              <a:rPr lang="en-US" sz="2400" dirty="0"/>
              <a:t>(x</a:t>
            </a:r>
            <a:r>
              <a:rPr lang="en-US" sz="2400" baseline="-25000" dirty="0"/>
              <a:t>3</a:t>
            </a:r>
            <a:r>
              <a:rPr lang="en-US" sz="2400" dirty="0"/>
              <a:t>,x</a:t>
            </a:r>
            <a:r>
              <a:rPr lang="en-US" sz="2400" baseline="-25000" dirty="0"/>
              <a:t>4</a:t>
            </a:r>
            <a:r>
              <a:rPr lang="en-US" sz="2400" dirty="0"/>
              <a:t>) </a:t>
            </a:r>
            <a:endParaRPr lang="uk-UA" sz="2400" dirty="0"/>
          </a:p>
          <a:p>
            <a:r>
              <a:rPr lang="en-US" sz="2400" dirty="0"/>
              <a:t>l</a:t>
            </a:r>
            <a:r>
              <a:rPr lang="en-US" sz="2400" baseline="-25000" dirty="0"/>
              <a:t>4</a:t>
            </a:r>
            <a:r>
              <a:rPr lang="en-US" sz="2400" dirty="0"/>
              <a:t>(x</a:t>
            </a:r>
            <a:r>
              <a:rPr lang="en-US" sz="2400" baseline="-25000" dirty="0"/>
              <a:t>2</a:t>
            </a:r>
            <a:r>
              <a:rPr lang="en-US" sz="2400" dirty="0"/>
              <a:t>,x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endParaRPr lang="uk-UA" sz="2400" dirty="0"/>
          </a:p>
          <a:p>
            <a:r>
              <a:rPr lang="en-US" sz="2400" dirty="0"/>
              <a:t>l</a:t>
            </a:r>
            <a:r>
              <a:rPr lang="en-US" sz="2400" baseline="-25000" dirty="0"/>
              <a:t>5</a:t>
            </a:r>
            <a:r>
              <a:rPr lang="en-US" sz="2400" dirty="0"/>
              <a:t>(x</a:t>
            </a:r>
            <a:r>
              <a:rPr lang="en-US" sz="2400" baseline="-25000" dirty="0"/>
              <a:t>1</a:t>
            </a:r>
            <a:r>
              <a:rPr lang="en-US" sz="2400" dirty="0"/>
              <a:t>,x</a:t>
            </a:r>
            <a:r>
              <a:rPr lang="en-US" sz="2400" baseline="-25000" dirty="0"/>
              <a:t>3</a:t>
            </a:r>
            <a:r>
              <a:rPr lang="en-US" sz="2400" dirty="0"/>
              <a:t>)</a:t>
            </a:r>
            <a:endParaRPr lang="uk-UA" sz="2400" dirty="0"/>
          </a:p>
          <a:p>
            <a:r>
              <a:rPr lang="en-US" sz="2400" dirty="0"/>
              <a:t>l</a:t>
            </a:r>
            <a:r>
              <a:rPr lang="en-US" sz="2400" baseline="-25000" dirty="0"/>
              <a:t>6</a:t>
            </a:r>
            <a:r>
              <a:rPr lang="en-US" sz="2400" dirty="0"/>
              <a:t>(x</a:t>
            </a:r>
            <a:r>
              <a:rPr lang="en-US" sz="2400" baseline="-25000" dirty="0"/>
              <a:t>4</a:t>
            </a:r>
            <a:r>
              <a:rPr lang="en-US" sz="2400" dirty="0"/>
              <a:t>,x</a:t>
            </a:r>
            <a:r>
              <a:rPr lang="en-US" sz="2400" baseline="-25000" dirty="0"/>
              <a:t>4</a:t>
            </a:r>
            <a:r>
              <a:rPr lang="en-US" sz="2400" dirty="0"/>
              <a:t>) </a:t>
            </a:r>
            <a:endParaRPr lang="uk-UA" sz="2400" dirty="0"/>
          </a:p>
          <a:p>
            <a:r>
              <a:rPr lang="en-US" sz="2400" dirty="0"/>
              <a:t>l</a:t>
            </a:r>
            <a:r>
              <a:rPr lang="en-US" sz="2400" baseline="-25000" dirty="0"/>
              <a:t>7</a:t>
            </a:r>
            <a:r>
              <a:rPr lang="en-US" sz="2400" dirty="0"/>
              <a:t>(x</a:t>
            </a:r>
            <a:r>
              <a:rPr lang="en-US" sz="2400" baseline="-25000" dirty="0"/>
              <a:t>3</a:t>
            </a:r>
            <a:r>
              <a:rPr lang="en-US" sz="2400" dirty="0"/>
              <a:t>,x</a:t>
            </a:r>
            <a:r>
              <a:rPr lang="en-US" sz="2400" baseline="-25000" dirty="0"/>
              <a:t>5</a:t>
            </a:r>
            <a:r>
              <a:rPr lang="en-US" sz="2400" dirty="0"/>
              <a:t>)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8510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8100392" cy="813772"/>
          </a:xfrm>
        </p:spPr>
        <p:txBody>
          <a:bodyPr>
            <a:normAutofit/>
          </a:bodyPr>
          <a:lstStyle/>
          <a:p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§2 </a:t>
            </a:r>
            <a:r>
              <a:rPr lang="ru-RU" b="1" dirty="0" err="1"/>
              <a:t>Маршрути</a:t>
            </a:r>
            <a:r>
              <a:rPr lang="ru-RU" b="1" dirty="0"/>
              <a:t>, </a:t>
            </a:r>
            <a:r>
              <a:rPr lang="ru-RU" b="1" dirty="0" err="1" smtClean="0"/>
              <a:t>ланцюги</a:t>
            </a:r>
            <a:r>
              <a:rPr lang="ru-RU" b="1" dirty="0" smtClean="0"/>
              <a:t> та </a:t>
            </a:r>
            <a:r>
              <a:rPr lang="ru-RU" b="1" dirty="0"/>
              <a:t>цикли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124744"/>
            <a:ext cx="802838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Нехай </a:t>
            </a:r>
            <a:r>
              <a:rPr lang="ru-RU" sz="2800" i="1" dirty="0" smtClean="0"/>
              <a:t>G</a:t>
            </a:r>
            <a:r>
              <a:rPr lang="ru-RU" sz="2800" dirty="0" smtClean="0"/>
              <a:t>= </a:t>
            </a:r>
            <a:r>
              <a:rPr lang="ru-RU" sz="2800" dirty="0"/>
              <a:t>(</a:t>
            </a:r>
            <a:r>
              <a:rPr lang="ru-RU" sz="2800" i="1" dirty="0"/>
              <a:t>X, U</a:t>
            </a:r>
            <a:r>
              <a:rPr lang="ru-RU" sz="2800" dirty="0"/>
              <a:t>) – </a:t>
            </a:r>
            <a:r>
              <a:rPr lang="ru-RU" sz="2800" dirty="0" err="1"/>
              <a:t>скінченний</a:t>
            </a:r>
            <a:r>
              <a:rPr lang="ru-RU" sz="2800" dirty="0"/>
              <a:t> </a:t>
            </a:r>
            <a:r>
              <a:rPr lang="ru-RU" sz="2800" dirty="0" err="1"/>
              <a:t>неорієнтований</a:t>
            </a:r>
            <a:r>
              <a:rPr lang="ru-RU" sz="2800" dirty="0"/>
              <a:t> граф</a:t>
            </a:r>
            <a:r>
              <a:rPr lang="ru-RU" sz="2800" dirty="0" smtClean="0"/>
              <a:t>.</a:t>
            </a:r>
            <a:endParaRPr lang="en-US" sz="2800" dirty="0" smtClean="0"/>
          </a:p>
          <a:p>
            <a:pPr algn="just"/>
            <a:r>
              <a:rPr lang="ru-RU" sz="2800" dirty="0" smtClean="0"/>
              <a:t> </a:t>
            </a:r>
          </a:p>
          <a:p>
            <a:pPr algn="just"/>
            <a:r>
              <a:rPr lang="ru-RU" sz="2800" dirty="0" err="1" smtClean="0"/>
              <a:t>Скінчена</a:t>
            </a:r>
            <a:r>
              <a:rPr lang="ru-RU" sz="2800" dirty="0" smtClean="0"/>
              <a:t> </a:t>
            </a:r>
            <a:r>
              <a:rPr lang="ru-RU" sz="2800" dirty="0" err="1" smtClean="0"/>
              <a:t>послідовність</a:t>
            </a:r>
            <a:r>
              <a:rPr lang="ru-RU" sz="2800" dirty="0" smtClean="0"/>
              <a:t> </a:t>
            </a:r>
            <a:r>
              <a:rPr lang="ru-RU" sz="2800" dirty="0"/>
              <a:t>вершин та ребер </a:t>
            </a:r>
            <a:r>
              <a:rPr lang="ru-RU" sz="2800" dirty="0" smtClean="0"/>
              <a:t>графа </a:t>
            </a:r>
          </a:p>
          <a:p>
            <a:pPr algn="just"/>
            <a:r>
              <a:rPr lang="uk-UA" sz="2800" b="1" i="1" dirty="0" smtClean="0"/>
              <a:t>x</a:t>
            </a:r>
            <a:r>
              <a:rPr lang="uk-UA" sz="2800" b="1" baseline="-25000" dirty="0" smtClean="0"/>
              <a:t>0</a:t>
            </a:r>
            <a:r>
              <a:rPr lang="uk-UA" sz="2800" b="1" dirty="0" smtClean="0"/>
              <a:t> </a:t>
            </a:r>
            <a:r>
              <a:rPr lang="uk-UA" sz="2800" b="1" i="1" dirty="0"/>
              <a:t>u</a:t>
            </a:r>
            <a:r>
              <a:rPr lang="uk-UA" sz="2800" b="1" baseline="-25000" dirty="0"/>
              <a:t>1</a:t>
            </a:r>
            <a:r>
              <a:rPr lang="uk-UA" sz="2800" b="1" i="1" dirty="0"/>
              <a:t>x</a:t>
            </a:r>
            <a:r>
              <a:rPr lang="uk-UA" sz="2800" b="1" baseline="-25000" dirty="0"/>
              <a:t>1</a:t>
            </a:r>
            <a:r>
              <a:rPr lang="uk-UA" sz="2800" b="1" dirty="0"/>
              <a:t> </a:t>
            </a:r>
            <a:r>
              <a:rPr lang="uk-UA" sz="2800" b="1" i="1" dirty="0"/>
              <a:t>u</a:t>
            </a:r>
            <a:r>
              <a:rPr lang="uk-UA" sz="2800" b="1" baseline="-25000" dirty="0"/>
              <a:t>2</a:t>
            </a:r>
            <a:r>
              <a:rPr lang="uk-UA" sz="2800" b="1" dirty="0"/>
              <a:t> </a:t>
            </a:r>
            <a:r>
              <a:rPr lang="uk-UA" sz="2800" b="1" i="1" dirty="0"/>
              <a:t>x</a:t>
            </a:r>
            <a:r>
              <a:rPr lang="uk-UA" sz="2800" b="1" baseline="-25000" dirty="0"/>
              <a:t>2</a:t>
            </a:r>
            <a:r>
              <a:rPr lang="uk-UA" sz="2800" b="1" dirty="0"/>
              <a:t>…</a:t>
            </a:r>
            <a:r>
              <a:rPr lang="uk-UA" sz="2800" b="1" i="1" dirty="0"/>
              <a:t>x</a:t>
            </a:r>
            <a:r>
              <a:rPr lang="en-US" sz="2800" baseline="-25000" dirty="0"/>
              <a:t>k</a:t>
            </a:r>
            <a:r>
              <a:rPr lang="uk-UA" sz="2800" baseline="-25000" dirty="0"/>
              <a:t>−1</a:t>
            </a:r>
            <a:r>
              <a:rPr lang="uk-UA" sz="2800" b="1" i="1" dirty="0"/>
              <a:t>u</a:t>
            </a:r>
            <a:r>
              <a:rPr lang="en-US" sz="2800" baseline="-25000" dirty="0"/>
              <a:t>k</a:t>
            </a:r>
            <a:r>
              <a:rPr lang="en-US" sz="2800" dirty="0"/>
              <a:t> </a:t>
            </a:r>
            <a:r>
              <a:rPr lang="uk-UA" sz="2800" b="1" i="1" dirty="0"/>
              <a:t>x</a:t>
            </a:r>
            <a:r>
              <a:rPr lang="en-US" sz="2800" baseline="-25000" dirty="0"/>
              <a:t>k</a:t>
            </a:r>
            <a:r>
              <a:rPr lang="pl-PL" sz="2800" dirty="0" smtClean="0"/>
              <a:t>,</a:t>
            </a:r>
            <a:r>
              <a:rPr lang="uk-UA" sz="2800" dirty="0" smtClean="0"/>
              <a:t> </a:t>
            </a:r>
            <a:r>
              <a:rPr lang="ru-RU" sz="2800" dirty="0" smtClean="0"/>
              <a:t>в </a:t>
            </a:r>
            <a:r>
              <a:rPr lang="ru-RU" sz="2800" dirty="0" err="1"/>
              <a:t>якій</a:t>
            </a:r>
            <a:r>
              <a:rPr lang="ru-RU" sz="2800" dirty="0"/>
              <a:t> </a:t>
            </a:r>
            <a:r>
              <a:rPr lang="ru-RU" sz="2800" dirty="0" err="1"/>
              <a:t>кожне</a:t>
            </a:r>
            <a:r>
              <a:rPr lang="ru-RU" sz="2800" dirty="0"/>
              <a:t> ребро </a:t>
            </a:r>
            <a:r>
              <a:rPr lang="uk-UA" sz="2800" b="1" i="1" dirty="0"/>
              <a:t>u</a:t>
            </a:r>
            <a:r>
              <a:rPr lang="en-US" sz="2800" baseline="-25000" dirty="0"/>
              <a:t>k</a:t>
            </a:r>
            <a:r>
              <a:rPr lang="en-US" sz="2800" dirty="0"/>
              <a:t> </a:t>
            </a:r>
            <a:r>
              <a:rPr lang="ru-RU" sz="2800" b="1" i="1" dirty="0" smtClean="0"/>
              <a:t> </a:t>
            </a:r>
            <a:r>
              <a:rPr lang="ru-RU" sz="2800" dirty="0"/>
              <a:t>є ребро, яке </a:t>
            </a:r>
            <a:r>
              <a:rPr lang="ru-RU" sz="2800" dirty="0" err="1"/>
              <a:t>з’єднує</a:t>
            </a:r>
            <a:r>
              <a:rPr lang="ru-RU" sz="2800" dirty="0"/>
              <a:t> </a:t>
            </a:r>
            <a:r>
              <a:rPr lang="ru-RU" sz="2800" dirty="0" err="1" smtClean="0"/>
              <a:t>вершини</a:t>
            </a:r>
            <a:r>
              <a:rPr lang="ru-RU" sz="2800" dirty="0"/>
              <a:t> </a:t>
            </a:r>
            <a:r>
              <a:rPr lang="uk-UA" sz="2800" b="1" i="1" dirty="0" smtClean="0"/>
              <a:t>x</a:t>
            </a:r>
            <a:r>
              <a:rPr lang="en-US" sz="2800" baseline="-25000" dirty="0"/>
              <a:t>k</a:t>
            </a:r>
            <a:r>
              <a:rPr lang="uk-UA" sz="2800" baseline="-25000" dirty="0"/>
              <a:t>−1</a:t>
            </a:r>
            <a:r>
              <a:rPr lang="ru-RU" sz="2800" b="1" dirty="0" smtClean="0"/>
              <a:t> </a:t>
            </a:r>
            <a:r>
              <a:rPr lang="ru-RU" sz="2800" dirty="0"/>
              <a:t>та </a:t>
            </a:r>
            <a:r>
              <a:rPr lang="uk-UA" sz="2800" b="1" i="1" dirty="0"/>
              <a:t>x</a:t>
            </a:r>
            <a:r>
              <a:rPr lang="en-US" sz="2800" baseline="-25000" dirty="0"/>
              <a:t>k</a:t>
            </a:r>
            <a:r>
              <a:rPr lang="ru-RU" sz="2800" dirty="0" smtClean="0"/>
              <a:t>,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uk-UA" sz="2800" b="1" i="1" dirty="0" smtClean="0"/>
              <a:t>маршрутом </a:t>
            </a:r>
            <a:r>
              <a:rPr lang="uk-UA" sz="2800" dirty="0"/>
              <a:t>на графі </a:t>
            </a:r>
            <a:r>
              <a:rPr lang="en-US" sz="2800" i="1" dirty="0"/>
              <a:t>G</a:t>
            </a:r>
            <a:r>
              <a:rPr lang="en-US" sz="2800" dirty="0" smtClean="0"/>
              <a:t>.</a:t>
            </a:r>
            <a:endParaRPr lang="uk-UA" sz="2800" dirty="0" smtClean="0"/>
          </a:p>
          <a:p>
            <a:pPr algn="just"/>
            <a:endParaRPr lang="en-US" sz="2800" dirty="0"/>
          </a:p>
          <a:p>
            <a:pPr algn="just"/>
            <a:r>
              <a:rPr lang="uk-UA" sz="2800" dirty="0" smtClean="0"/>
              <a:t>М</a:t>
            </a:r>
            <a:r>
              <a:rPr lang="ru-RU" sz="2800" dirty="0" err="1" smtClean="0"/>
              <a:t>аршрут</a:t>
            </a:r>
            <a:r>
              <a:rPr lang="ru-RU" sz="2800" dirty="0" smtClean="0"/>
              <a:t> </a:t>
            </a:r>
            <a:r>
              <a:rPr lang="ru-RU" sz="2800" dirty="0" err="1"/>
              <a:t>з’єднує</a:t>
            </a:r>
            <a:r>
              <a:rPr lang="ru-RU" sz="2800" dirty="0"/>
              <a:t>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uk-UA" sz="2800" b="1" i="1" dirty="0"/>
              <a:t>x</a:t>
            </a:r>
            <a:r>
              <a:rPr lang="uk-UA" sz="2800" b="1" baseline="-25000" dirty="0"/>
              <a:t>0</a:t>
            </a:r>
            <a:r>
              <a:rPr lang="ru-RU" sz="2800" b="1" dirty="0" smtClean="0"/>
              <a:t> </a:t>
            </a:r>
            <a:r>
              <a:rPr lang="ru-RU" sz="2800" dirty="0"/>
              <a:t>та </a:t>
            </a:r>
            <a:r>
              <a:rPr lang="uk-UA" sz="2800" b="1" i="1" dirty="0"/>
              <a:t>x</a:t>
            </a:r>
            <a:r>
              <a:rPr lang="en-US" sz="2800" baseline="-25000" dirty="0"/>
              <a:t>k</a:t>
            </a:r>
            <a:r>
              <a:rPr lang="ru-RU" sz="2800" dirty="0" smtClean="0"/>
              <a:t>. </a:t>
            </a:r>
          </a:p>
          <a:p>
            <a:pPr algn="just"/>
            <a:r>
              <a:rPr lang="ru-RU" sz="2800" dirty="0" smtClean="0"/>
              <a:t>Число  </a:t>
            </a:r>
            <a:r>
              <a:rPr lang="en-US" sz="2800" i="1" dirty="0" smtClean="0"/>
              <a:t>k</a:t>
            </a:r>
            <a:r>
              <a:rPr lang="en-US" sz="2800" dirty="0" smtClean="0"/>
              <a:t> </a:t>
            </a:r>
            <a:r>
              <a:rPr lang="ru-RU" sz="2800" dirty="0" err="1" smtClean="0"/>
              <a:t>називають</a:t>
            </a:r>
            <a:r>
              <a:rPr lang="ru-RU" sz="2800" dirty="0" smtClean="0"/>
              <a:t> </a:t>
            </a:r>
            <a:r>
              <a:rPr lang="uk-UA" sz="2800" b="1" i="1" dirty="0" smtClean="0"/>
              <a:t>довжиною маршруту</a:t>
            </a:r>
            <a:r>
              <a:rPr lang="uk-UA" sz="2800" dirty="0" smtClean="0"/>
              <a:t>, тобто це </a:t>
            </a:r>
            <a:r>
              <a:rPr lang="ru-RU" sz="2800" dirty="0" err="1" smtClean="0"/>
              <a:t>кількість</a:t>
            </a:r>
            <a:r>
              <a:rPr lang="ru-RU" sz="2800" dirty="0" smtClean="0"/>
              <a:t> </a:t>
            </a:r>
            <a:r>
              <a:rPr lang="ru-RU" sz="2800" dirty="0"/>
              <a:t>ребер,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входять</a:t>
            </a:r>
            <a:r>
              <a:rPr lang="ru-RU" sz="2800" dirty="0"/>
              <a:t> </a:t>
            </a:r>
            <a:r>
              <a:rPr lang="ru-RU" sz="2800" dirty="0" smtClean="0"/>
              <a:t>до</a:t>
            </a:r>
            <a:r>
              <a:rPr lang="en-US" sz="2800" dirty="0" smtClean="0"/>
              <a:t> </a:t>
            </a:r>
            <a:r>
              <a:rPr lang="ru-RU" sz="2800" dirty="0" smtClean="0"/>
              <a:t>маршруту</a:t>
            </a:r>
            <a:r>
              <a:rPr lang="ru-RU" sz="2800" dirty="0"/>
              <a:t>. 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ru-RU" sz="2800" dirty="0" smtClean="0"/>
              <a:t>Маршрут </a:t>
            </a:r>
            <a:r>
              <a:rPr lang="ru-RU" sz="2800" dirty="0" err="1"/>
              <a:t>називають</a:t>
            </a:r>
            <a:r>
              <a:rPr lang="ru-RU" sz="2800" dirty="0"/>
              <a:t> </a:t>
            </a:r>
            <a:r>
              <a:rPr lang="ru-RU" sz="2800" b="1" i="1" dirty="0" err="1"/>
              <a:t>замкненим</a:t>
            </a:r>
            <a:r>
              <a:rPr lang="ru-RU" sz="2800" dirty="0"/>
              <a:t>, </a:t>
            </a:r>
            <a:r>
              <a:rPr lang="ru-RU" sz="2800" dirty="0" err="1"/>
              <a:t>якщо</a:t>
            </a:r>
            <a:r>
              <a:rPr lang="ru-RU" sz="2800" dirty="0"/>
              <a:t> </a:t>
            </a:r>
            <a:r>
              <a:rPr lang="uk-UA" sz="2800" b="1" i="1" dirty="0"/>
              <a:t>x</a:t>
            </a:r>
            <a:r>
              <a:rPr lang="uk-UA" sz="2800" b="1" baseline="-25000" dirty="0"/>
              <a:t>0</a:t>
            </a:r>
            <a:r>
              <a:rPr lang="ru-RU" sz="2800" b="1" dirty="0" smtClean="0"/>
              <a:t> </a:t>
            </a:r>
            <a:r>
              <a:rPr lang="ru-RU" sz="2800" b="1" dirty="0"/>
              <a:t>= </a:t>
            </a:r>
            <a:r>
              <a:rPr lang="uk-UA" sz="2800" b="1" i="1" dirty="0"/>
              <a:t>x</a:t>
            </a:r>
            <a:r>
              <a:rPr lang="en-US" sz="2800" baseline="-25000" dirty="0"/>
              <a:t>k</a:t>
            </a:r>
            <a:r>
              <a:rPr lang="ru-RU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58760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16515</TotalTime>
  <Words>989</Words>
  <Application>Microsoft Office PowerPoint</Application>
  <PresentationFormat>On-screen Show (4:3)</PresentationFormat>
  <Paragraphs>133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9" baseType="lpstr">
      <vt:lpstr>Arial</vt:lpstr>
      <vt:lpstr>Calibri</vt:lpstr>
      <vt:lpstr>Cambria Math</vt:lpstr>
      <vt:lpstr>Corbel</vt:lpstr>
      <vt:lpstr>Gill Sans MT</vt:lpstr>
      <vt:lpstr>Symbol</vt:lpstr>
      <vt:lpstr>Times New Roman</vt:lpstr>
      <vt:lpstr>Verdana</vt:lpstr>
      <vt:lpstr>Wingdings 2</vt:lpstr>
      <vt:lpstr>Солнцестояние</vt:lpstr>
      <vt:lpstr>Microsoft Equation 3.0</vt:lpstr>
      <vt:lpstr>Лекція 2.  Графи.  </vt:lpstr>
      <vt:lpstr>§1 Способи представлення  графів</vt:lpstr>
      <vt:lpstr>1.1 Матриця суміжності</vt:lpstr>
      <vt:lpstr>PowerPoint Presentation</vt:lpstr>
      <vt:lpstr>1.2 Матриця інцидентності</vt:lpstr>
      <vt:lpstr>1.3 Список суміжних вершин </vt:lpstr>
      <vt:lpstr>PowerPoint Presentation</vt:lpstr>
      <vt:lpstr>1.4 Список ребер</vt:lpstr>
      <vt:lpstr>§2 Маршрути, ланцюги та цикли</vt:lpstr>
      <vt:lpstr>PowerPoint Presentation</vt:lpstr>
      <vt:lpstr>PowerPoint Presentation</vt:lpstr>
      <vt:lpstr>§3 Орієнтовані графи</vt:lpstr>
      <vt:lpstr>PowerPoint Presentation</vt:lpstr>
      <vt:lpstr>§4 Способи задання орієнтованих графів</vt:lpstr>
      <vt:lpstr>PowerPoint Presentation</vt:lpstr>
      <vt:lpstr>PowerPoint Presentation</vt:lpstr>
      <vt:lpstr>§5 Маршрути, шляхи та контури орієнтованого графа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Дерева.  Основні операції з деревами.</dc:title>
  <dc:creator>Admin</dc:creator>
  <cp:lastModifiedBy>Андрей</cp:lastModifiedBy>
  <cp:revision>113</cp:revision>
  <dcterms:created xsi:type="dcterms:W3CDTF">2017-10-06T05:13:18Z</dcterms:created>
  <dcterms:modified xsi:type="dcterms:W3CDTF">2019-01-21T15:24:41Z</dcterms:modified>
</cp:coreProperties>
</file>