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26"/>
  </p:notesMasterIdLst>
  <p:sldIdLst>
    <p:sldId id="256" r:id="rId2"/>
    <p:sldId id="322" r:id="rId3"/>
    <p:sldId id="323" r:id="rId4"/>
    <p:sldId id="257" r:id="rId5"/>
    <p:sldId id="312" r:id="rId6"/>
    <p:sldId id="283" r:id="rId7"/>
    <p:sldId id="314" r:id="rId8"/>
    <p:sldId id="313" r:id="rId9"/>
    <p:sldId id="287" r:id="rId10"/>
    <p:sldId id="311" r:id="rId11"/>
    <p:sldId id="285" r:id="rId12"/>
    <p:sldId id="316" r:id="rId13"/>
    <p:sldId id="286" r:id="rId14"/>
    <p:sldId id="315" r:id="rId15"/>
    <p:sldId id="317" r:id="rId16"/>
    <p:sldId id="318" r:id="rId17"/>
    <p:sldId id="319" r:id="rId18"/>
    <p:sldId id="320" r:id="rId19"/>
    <p:sldId id="321" r:id="rId20"/>
    <p:sldId id="284" r:id="rId21"/>
    <p:sldId id="288" r:id="rId22"/>
    <p:sldId id="289" r:id="rId23"/>
    <p:sldId id="290" r:id="rId24"/>
    <p:sldId id="292" r:id="rId25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12C8C85-51F0-491E-9774-3900AFEF0FD7}" styleName="Светлый стиль 2 -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0505E3EF-67EA-436B-97B2-0124C06EBD24}" styleName="Средний стиль 4 -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72833802-FEF1-4C79-8D5D-14CF1EAF98D9}" styleName="Светлый стиль 2 -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38035A-D482-4285-932A-BF89CFA69F5C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3BBC2A-5766-44C9-94D4-FB2C7E89425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916547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t>4</a:t>
            </a:fld>
            <a:endParaRPr lang="uk-UA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601512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3BBC2A-5766-44C9-94D4-FB2C7E894251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586158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68A30EC2-C42D-4BD3-9C64-56AF75CCEF22}" type="datetimeFigureOut">
              <a:rPr lang="uk-UA" smtClean="0"/>
              <a:t>21.01.2019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uk-UA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0744AFD-84E3-488C-8DBB-B6D06268FFE5}" type="slidenum">
              <a:rPr lang="uk-UA" smtClean="0"/>
              <a:t>‹#›</a:t>
            </a:fld>
            <a:endParaRPr lang="uk-UA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4.png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2.wmf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1403648" y="3212976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uk-UA" sz="6000" b="1" i="1" dirty="0" smtClean="0"/>
              <a:t>Лекція </a:t>
            </a:r>
            <a:r>
              <a:rPr lang="en-US" sz="6000" b="1" i="1" smtClean="0"/>
              <a:t>1</a:t>
            </a:r>
            <a:r>
              <a:rPr lang="uk-UA" sz="6000" b="1" i="1" smtClean="0"/>
              <a:t>. </a:t>
            </a:r>
            <a:r>
              <a:rPr lang="en-US" sz="6000" b="1" i="1" dirty="0" smtClean="0"/>
              <a:t/>
            </a:r>
            <a:br>
              <a:rPr lang="en-US" sz="6000" b="1" i="1" dirty="0" smtClean="0"/>
            </a:br>
            <a:r>
              <a:rPr lang="uk-UA" sz="6000" b="1" i="1" dirty="0" smtClean="0"/>
              <a:t>Графи. </a:t>
            </a:r>
            <a:br>
              <a:rPr lang="uk-UA" sz="6000" b="1" i="1" dirty="0" smtClean="0"/>
            </a:br>
            <a:endParaRPr lang="uk-UA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9575" y="404664"/>
            <a:ext cx="4924425" cy="282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52915" y="3645024"/>
            <a:ext cx="4343400" cy="2857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Прямоугольник 1"/>
          <p:cNvSpPr/>
          <p:nvPr/>
        </p:nvSpPr>
        <p:spPr>
          <a:xfrm>
            <a:off x="1043608" y="151179"/>
            <a:ext cx="2592288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i="1" dirty="0" err="1"/>
              <a:t>Мультиграф</a:t>
            </a:r>
            <a:r>
              <a:rPr lang="uk-UA" sz="2800" i="1" dirty="0"/>
              <a:t> – </a:t>
            </a:r>
            <a:r>
              <a:rPr lang="uk-UA" sz="2800" dirty="0"/>
              <a:t>це</a:t>
            </a:r>
            <a:r>
              <a:rPr lang="uk-UA" sz="2800" i="1" dirty="0"/>
              <a:t> </a:t>
            </a:r>
            <a:r>
              <a:rPr lang="uk-UA" sz="2800" dirty="0"/>
              <a:t>граф із кратними ребрами</a:t>
            </a:r>
            <a:r>
              <a:rPr lang="uk-UA" sz="2800" dirty="0" smtClean="0"/>
              <a:t>.</a:t>
            </a:r>
            <a:endParaRPr lang="en-US" sz="2800" dirty="0" smtClean="0"/>
          </a:p>
          <a:p>
            <a:pPr algn="just"/>
            <a:r>
              <a:rPr lang="uk-UA" sz="2800" b="1" i="1" dirty="0" err="1" smtClean="0"/>
              <a:t>Псевдограф</a:t>
            </a:r>
            <a:r>
              <a:rPr lang="uk-UA" sz="2800" i="1" dirty="0" smtClean="0"/>
              <a:t> </a:t>
            </a:r>
            <a:r>
              <a:rPr lang="uk-UA" sz="2800" i="1" dirty="0"/>
              <a:t>– </a:t>
            </a:r>
            <a:r>
              <a:rPr lang="uk-UA" sz="2800" dirty="0"/>
              <a:t>це граф</a:t>
            </a:r>
            <a:r>
              <a:rPr lang="uk-UA" sz="2800" i="1" dirty="0"/>
              <a:t> </a:t>
            </a:r>
            <a:r>
              <a:rPr lang="uk-UA" sz="2800" dirty="0"/>
              <a:t>з петлями. </a:t>
            </a:r>
            <a:endParaRPr lang="en-US" sz="2800" dirty="0" smtClean="0"/>
          </a:p>
          <a:p>
            <a:pPr algn="just"/>
            <a:r>
              <a:rPr lang="uk-UA" sz="2800" dirty="0" smtClean="0"/>
              <a:t>Граф</a:t>
            </a:r>
            <a:r>
              <a:rPr lang="uk-UA" sz="2800" dirty="0"/>
              <a:t>, що не містить петель і кратних </a:t>
            </a:r>
            <a:r>
              <a:rPr lang="uk-UA" sz="2800" dirty="0" err="1"/>
              <a:t>ребер</a:t>
            </a:r>
            <a:r>
              <a:rPr lang="uk-UA" sz="2800" dirty="0"/>
              <a:t>, називається </a:t>
            </a:r>
            <a:r>
              <a:rPr lang="uk-UA" sz="2800" b="1" i="1" dirty="0"/>
              <a:t>звичайним</a:t>
            </a:r>
            <a:r>
              <a:rPr lang="uk-UA" sz="2800" dirty="0"/>
              <a:t>, або </a:t>
            </a:r>
            <a:r>
              <a:rPr lang="uk-UA" sz="2800" b="1" i="1" dirty="0"/>
              <a:t>простим графом</a:t>
            </a:r>
            <a:r>
              <a:rPr lang="uk-UA" sz="2800" dirty="0" smtClean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514066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Объект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0873744"/>
              </p:ext>
            </p:extLst>
          </p:nvPr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23" name="Формула" r:id="rId4" imgW="114120" imgH="215640" progId="Equation.3">
                  <p:embed/>
                </p:oleObj>
              </mc:Choice>
              <mc:Fallback>
                <p:oleObj name="Формула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Rectangle 30"/>
          <p:cNvSpPr>
            <a:spLocks noChangeArrowheads="1"/>
          </p:cNvSpPr>
          <p:nvPr/>
        </p:nvSpPr>
        <p:spPr bwMode="auto">
          <a:xfrm>
            <a:off x="971600" y="0"/>
            <a:ext cx="8172400" cy="13849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fontAlgn="base">
              <a:spcBef>
                <a:spcPct val="0"/>
              </a:spcBef>
              <a:spcAft>
                <a:spcPct val="0"/>
              </a:spcAft>
            </a:pPr>
            <a:r>
              <a:rPr kumimoji="0" lang="uk-UA" altLang="uk-UA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Підграфом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графа G=(X,V) називають граф </a:t>
            </a:r>
            <a:r>
              <a:rPr lang="uk-UA" altLang="uk-UA" sz="2800" dirty="0" smtClean="0">
                <a:ea typeface="Times New Roman" pitchFamily="18" charset="0"/>
                <a:cs typeface="Arial" pitchFamily="34" charset="0"/>
              </a:rPr>
              <a:t>G</a:t>
            </a:r>
            <a:r>
              <a:rPr lang="en-US" altLang="uk-UA" sz="2800" dirty="0" smtClean="0">
                <a:ea typeface="Times New Roman" pitchFamily="18" charset="0"/>
                <a:cs typeface="Arial" pitchFamily="34" charset="0"/>
              </a:rPr>
              <a:t>’</a:t>
            </a:r>
            <a:r>
              <a:rPr lang="uk-UA" altLang="uk-UA" sz="2800" dirty="0" smtClean="0">
                <a:ea typeface="Times New Roman" pitchFamily="18" charset="0"/>
                <a:cs typeface="Arial" pitchFamily="34" charset="0"/>
              </a:rPr>
              <a:t>=(</a:t>
            </a:r>
            <a:r>
              <a:rPr lang="uk-UA" altLang="uk-UA" sz="2800" dirty="0">
                <a:ea typeface="Times New Roman" pitchFamily="18" charset="0"/>
                <a:cs typeface="Arial" pitchFamily="34" charset="0"/>
              </a:rPr>
              <a:t>X</a:t>
            </a:r>
            <a:r>
              <a:rPr lang="uk-UA" altLang="uk-UA" sz="2800" baseline="-30000" dirty="0">
                <a:ea typeface="Times New Roman" pitchFamily="18" charset="0"/>
                <a:cs typeface="Arial" pitchFamily="34" charset="0"/>
              </a:rPr>
              <a:t>1</a:t>
            </a:r>
            <a:r>
              <a:rPr lang="uk-UA" altLang="uk-UA" sz="2800" dirty="0">
                <a:ea typeface="Times New Roman" pitchFamily="18" charset="0"/>
                <a:cs typeface="Arial" pitchFamily="34" charset="0"/>
              </a:rPr>
              <a:t>,V</a:t>
            </a:r>
            <a:r>
              <a:rPr lang="uk-UA" altLang="uk-UA" sz="2800" baseline="-30000" dirty="0">
                <a:ea typeface="Times New Roman" pitchFamily="18" charset="0"/>
                <a:cs typeface="Arial" pitchFamily="34" charset="0"/>
              </a:rPr>
              <a:t>1</a:t>
            </a:r>
            <a:r>
              <a:rPr lang="uk-UA" altLang="uk-UA" sz="2800" dirty="0">
                <a:ea typeface="Times New Roman" pitchFamily="18" charset="0"/>
                <a:cs typeface="Arial" pitchFamily="34" charset="0"/>
              </a:rPr>
              <a:t>), для якого х</a:t>
            </a:r>
            <a:r>
              <a:rPr lang="uk-UA" altLang="uk-UA" sz="2800" baseline="-30000" dirty="0">
                <a:ea typeface="Times New Roman" pitchFamily="18" charset="0"/>
                <a:cs typeface="Arial" pitchFamily="34" charset="0"/>
              </a:rPr>
              <a:t>1</a:t>
            </a:r>
            <a:r>
              <a:rPr lang="uk-UA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</a:t>
            </a:r>
            <a:r>
              <a:rPr lang="en-US" altLang="uk-UA" sz="2800" dirty="0">
                <a:ea typeface="Times New Roman" pitchFamily="18" charset="0"/>
                <a:cs typeface="Arial" pitchFamily="34" charset="0"/>
              </a:rPr>
              <a:t>X</a:t>
            </a:r>
            <a:r>
              <a:rPr lang="uk-UA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, </a:t>
            </a:r>
            <a:r>
              <a:rPr lang="en-US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v</a:t>
            </a:r>
            <a:r>
              <a:rPr lang="uk-UA" altLang="uk-UA" sz="2800" baseline="-300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1</a:t>
            </a:r>
            <a:r>
              <a:rPr lang="uk-UA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</a:t>
            </a:r>
            <a:r>
              <a:rPr lang="en-US" altLang="uk-UA" sz="2800" dirty="0">
                <a:ea typeface="Times New Roman" pitchFamily="18" charset="0"/>
                <a:cs typeface="Arial" pitchFamily="34" charset="0"/>
              </a:rPr>
              <a:t>V</a:t>
            </a:r>
            <a:r>
              <a:rPr lang="uk-UA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. </a:t>
            </a:r>
            <a:r>
              <a:rPr lang="uk-UA" altLang="uk-UA" sz="2800" dirty="0" err="1">
                <a:ea typeface="Times New Roman" pitchFamily="18" charset="0"/>
                <a:cs typeface="Times New Roman" pitchFamily="18" charset="0"/>
                <a:sym typeface="Symbol" pitchFamily="18" charset="2"/>
              </a:rPr>
              <a:t>П</a:t>
            </a:r>
            <a:r>
              <a:rPr lang="uk-UA" altLang="uk-UA" sz="2800" dirty="0" err="1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ідграф</a:t>
            </a:r>
            <a:r>
              <a:rPr lang="uk-UA" altLang="uk-UA" sz="2800" dirty="0" smtClean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 </a:t>
            </a:r>
            <a:r>
              <a:rPr lang="uk-UA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називають </a:t>
            </a:r>
            <a:r>
              <a:rPr lang="uk-UA" altLang="uk-UA" sz="2800" b="1" i="1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власним</a:t>
            </a:r>
            <a:r>
              <a:rPr lang="uk-UA" altLang="uk-UA" sz="2800" dirty="0">
                <a:ea typeface="Times New Roman" pitchFamily="18" charset="0"/>
                <a:cs typeface="Times New Roman" pitchFamily="18" charset="0"/>
                <a:sym typeface="Symbol" pitchFamily="18" charset="2"/>
              </a:rPr>
              <a:t>, якщо він відмінний від самого графа. </a:t>
            </a:r>
            <a:r>
              <a:rPr kumimoji="0" lang="uk-UA" altLang="uk-UA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Arial" pitchFamily="34" charset="0"/>
              </a:rPr>
              <a:t> </a:t>
            </a:r>
            <a:endParaRPr kumimoji="0" lang="uk-UA" altLang="uk-UA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971600" y="3241948"/>
            <a:ext cx="81724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 smtClean="0"/>
              <a:t>Граф </a:t>
            </a:r>
            <a:r>
              <a:rPr lang="en-US" sz="2800" i="1" dirty="0" smtClean="0"/>
              <a:t>G</a:t>
            </a:r>
            <a:r>
              <a:rPr lang="en-US" sz="2400" i="1" dirty="0" smtClean="0">
                <a:sym typeface="Symbol"/>
              </a:rPr>
              <a:t></a:t>
            </a:r>
            <a:r>
              <a:rPr lang="en-US" sz="2800" dirty="0" smtClean="0"/>
              <a:t>=(</a:t>
            </a:r>
            <a:r>
              <a:rPr lang="en-US" sz="2800" i="1" dirty="0" smtClean="0"/>
              <a:t>X</a:t>
            </a:r>
            <a:r>
              <a:rPr lang="en-US" sz="2800" i="1" dirty="0" smtClean="0">
                <a:sym typeface="Symbol"/>
              </a:rPr>
              <a:t></a:t>
            </a:r>
            <a:r>
              <a:rPr lang="en-US" sz="2800" dirty="0" smtClean="0"/>
              <a:t>,</a:t>
            </a:r>
            <a:r>
              <a:rPr lang="en-US" sz="2800" i="1" dirty="0" smtClean="0"/>
              <a:t>V</a:t>
            </a:r>
            <a:r>
              <a:rPr lang="en-US" sz="2800" i="1" dirty="0" smtClean="0">
                <a:sym typeface="Symbol"/>
              </a:rPr>
              <a:t></a:t>
            </a:r>
            <a:r>
              <a:rPr lang="en-US" sz="2800" dirty="0" smtClean="0"/>
              <a:t>) </a:t>
            </a:r>
            <a:r>
              <a:rPr lang="uk-UA" sz="2800" dirty="0" smtClean="0"/>
              <a:t>називається </a:t>
            </a:r>
            <a:r>
              <a:rPr lang="ru-RU" sz="2800" b="1" i="1" dirty="0" err="1" smtClean="0"/>
              <a:t>остовним</a:t>
            </a:r>
            <a:r>
              <a:rPr lang="uk-UA" sz="2800" b="1" i="1" dirty="0" smtClean="0"/>
              <a:t> </a:t>
            </a:r>
            <a:r>
              <a:rPr lang="uk-UA" sz="2800" b="1" i="1" dirty="0" err="1" smtClean="0"/>
              <a:t>підграфом</a:t>
            </a:r>
            <a:r>
              <a:rPr lang="uk-UA" sz="2800" b="1" i="1" dirty="0" smtClean="0"/>
              <a:t> </a:t>
            </a:r>
            <a:r>
              <a:rPr lang="uk-UA" sz="2800" i="1" dirty="0" smtClean="0"/>
              <a:t>графа </a:t>
            </a:r>
            <a:r>
              <a:rPr lang="en-US" sz="2800" i="1" dirty="0" smtClean="0"/>
              <a:t>G</a:t>
            </a:r>
            <a:r>
              <a:rPr lang="en-US" sz="2800" dirty="0" smtClean="0"/>
              <a:t>=(</a:t>
            </a:r>
            <a:r>
              <a:rPr lang="en-US" sz="2800" i="1" dirty="0" smtClean="0"/>
              <a:t>X,V</a:t>
            </a:r>
            <a:r>
              <a:rPr lang="en-US" sz="2800" dirty="0" smtClean="0"/>
              <a:t>),</a:t>
            </a:r>
            <a:r>
              <a:rPr lang="pl-PL" sz="2800" dirty="0" smtClean="0"/>
              <a:t>якщо </a:t>
            </a:r>
            <a:r>
              <a:rPr lang="pl-PL" sz="2800" i="1" dirty="0" smtClean="0"/>
              <a:t>X</a:t>
            </a:r>
            <a:r>
              <a:rPr lang="en-US" sz="2800" i="1" dirty="0" smtClean="0">
                <a:sym typeface="Symbol"/>
              </a:rPr>
              <a:t> </a:t>
            </a:r>
            <a:r>
              <a:rPr lang="pl-PL" sz="2800" i="1" dirty="0" smtClean="0"/>
              <a:t>=X </a:t>
            </a:r>
            <a:r>
              <a:rPr lang="pl-PL" sz="2800" dirty="0" smtClean="0"/>
              <a:t>та </a:t>
            </a:r>
            <a:r>
              <a:rPr lang="en-US" sz="2800" dirty="0" smtClean="0"/>
              <a:t>V</a:t>
            </a:r>
            <a:r>
              <a:rPr lang="en-US" sz="2800" i="1" dirty="0" smtClean="0">
                <a:sym typeface="Symbol"/>
              </a:rPr>
              <a:t> </a:t>
            </a:r>
            <a:r>
              <a:rPr lang="pl-PL" sz="2800" dirty="0" smtClean="0"/>
              <a:t>⊆</a:t>
            </a:r>
            <a:r>
              <a:rPr lang="en-US" sz="2800" dirty="0" smtClean="0"/>
              <a:t>V</a:t>
            </a:r>
            <a:r>
              <a:rPr lang="pl-PL" sz="2800" i="1" dirty="0" smtClean="0"/>
              <a:t>.</a:t>
            </a:r>
          </a:p>
        </p:txBody>
      </p:sp>
      <p:pic>
        <p:nvPicPr>
          <p:cNvPr id="3107" name="Picture 3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5465" y="1286972"/>
            <a:ext cx="7486975" cy="1973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8" name="Picture 36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007" y="4204346"/>
            <a:ext cx="3248025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09" name="Picture 37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2090" y="4309121"/>
            <a:ext cx="28003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40049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971600" y="0"/>
            <a:ext cx="81724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Граф, вершини якого можна розбити на непересічні підмножини V</a:t>
            </a:r>
            <a:r>
              <a:rPr lang="uk-UA" sz="2800" baseline="-25000" dirty="0"/>
              <a:t>1</a:t>
            </a:r>
            <a:r>
              <a:rPr lang="uk-UA" sz="2800" dirty="0"/>
              <a:t> і V</a:t>
            </a:r>
            <a:r>
              <a:rPr lang="uk-UA" sz="2800" baseline="-25000" dirty="0"/>
              <a:t>2</a:t>
            </a:r>
            <a:r>
              <a:rPr lang="uk-UA" sz="2800" dirty="0"/>
              <a:t> так, що ніякі дві вершини, що належать тій самій підмножині, не суміжні, називається </a:t>
            </a:r>
            <a:r>
              <a:rPr lang="uk-UA" sz="2800" b="1" i="1" dirty="0"/>
              <a:t>дводольним</a:t>
            </a:r>
            <a:r>
              <a:rPr lang="uk-UA" sz="2800" dirty="0"/>
              <a:t> (графом </a:t>
            </a:r>
            <a:r>
              <a:rPr lang="uk-UA" sz="2800" dirty="0" err="1"/>
              <a:t>Кеніга</a:t>
            </a:r>
            <a:r>
              <a:rPr lang="uk-UA" sz="2800" dirty="0"/>
              <a:t>) і позначається </a:t>
            </a:r>
            <a:r>
              <a:rPr lang="uk-UA" sz="2800" dirty="0" err="1"/>
              <a:t>B</a:t>
            </a:r>
            <a:r>
              <a:rPr lang="uk-UA" sz="2800" baseline="-25000" dirty="0" err="1"/>
              <a:t>mn</a:t>
            </a:r>
            <a:r>
              <a:rPr lang="uk-UA" sz="2800" dirty="0"/>
              <a:t> (m=|V</a:t>
            </a:r>
            <a:r>
              <a:rPr lang="uk-UA" sz="2800" baseline="-25000" dirty="0"/>
              <a:t>1</a:t>
            </a:r>
            <a:r>
              <a:rPr lang="uk-UA" sz="2800" dirty="0"/>
              <a:t>|, n=|V</a:t>
            </a:r>
            <a:r>
              <a:rPr lang="uk-UA" sz="2800" baseline="-25000" dirty="0"/>
              <a:t>2</a:t>
            </a:r>
            <a:r>
              <a:rPr lang="uk-UA" sz="2800" dirty="0"/>
              <a:t>|, </a:t>
            </a:r>
            <a:r>
              <a:rPr lang="uk-UA" sz="2800" dirty="0" err="1"/>
              <a:t>m+n=</a:t>
            </a:r>
            <a:r>
              <a:rPr lang="uk-UA" sz="2800" dirty="0"/>
              <a:t>|V|). </a:t>
            </a:r>
          </a:p>
        </p:txBody>
      </p:sp>
      <p:pic>
        <p:nvPicPr>
          <p:cNvPr id="5" name="Picture 3" descr="k3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1991" y="2276872"/>
            <a:ext cx="2724919" cy="1349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4860032" y="2564904"/>
            <a:ext cx="90579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b="1" dirty="0" smtClean="0"/>
              <a:t>B</a:t>
            </a:r>
            <a:r>
              <a:rPr lang="uk-UA" sz="3200" b="1" baseline="-25000" dirty="0" smtClean="0"/>
              <a:t>33</a:t>
            </a:r>
            <a:endParaRPr lang="uk-UA" b="1" dirty="0"/>
          </a:p>
        </p:txBody>
      </p:sp>
      <p:pic>
        <p:nvPicPr>
          <p:cNvPr id="23554" name="Picture 2" descr="https://upload.wikimedia.org/wikipedia/commons/thumb/e/e8/Simple-bipartite-graph.svg/600px-Simple-bipartite-graph.svg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0888" y="2314195"/>
            <a:ext cx="1744145" cy="17441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55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058340"/>
            <a:ext cx="2352675" cy="211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078449" y="3838949"/>
            <a:ext cx="5064751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Граф, вершини якого можна розбити на </a:t>
            </a:r>
            <a:r>
              <a:rPr lang="en-US" sz="2800" dirty="0" smtClean="0"/>
              <a:t>n </a:t>
            </a:r>
            <a:r>
              <a:rPr lang="uk-UA" sz="2800" dirty="0" smtClean="0"/>
              <a:t>непересічних підмножини так</a:t>
            </a:r>
            <a:r>
              <a:rPr lang="uk-UA" sz="2800" dirty="0"/>
              <a:t>, що ніякі дві вершини, що належать </a:t>
            </a:r>
            <a:r>
              <a:rPr lang="ru-RU" sz="2800" dirty="0" smtClean="0"/>
              <a:t>од</a:t>
            </a:r>
            <a:r>
              <a:rPr lang="uk-UA" sz="2800" dirty="0" smtClean="0"/>
              <a:t>ній підмножині</a:t>
            </a:r>
            <a:r>
              <a:rPr lang="uk-UA" sz="2800" dirty="0"/>
              <a:t>, не суміжні, називається </a:t>
            </a:r>
            <a:r>
              <a:rPr lang="en-US" sz="2800" b="1" i="1" dirty="0" smtClean="0"/>
              <a:t>n</a:t>
            </a:r>
            <a:r>
              <a:rPr lang="uk-UA" sz="2800" b="1" i="1" dirty="0" smtClean="0"/>
              <a:t>-</a:t>
            </a:r>
            <a:r>
              <a:rPr lang="uk-UA" sz="2800" b="1" i="1" dirty="0" err="1" smtClean="0"/>
              <a:t>дольним</a:t>
            </a:r>
            <a:r>
              <a:rPr lang="uk-UA" sz="2800" dirty="0"/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32497" y="6172890"/>
            <a:ext cx="29115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Тридольний граф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84784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14091" y="148089"/>
            <a:ext cx="7981695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dirty="0"/>
              <a:t>Графи G</a:t>
            </a:r>
            <a:r>
              <a:rPr lang="uk-UA" sz="2800" baseline="-25000" dirty="0"/>
              <a:t>1</a:t>
            </a:r>
            <a:r>
              <a:rPr lang="uk-UA" sz="2800" dirty="0"/>
              <a:t>=(V</a:t>
            </a:r>
            <a:r>
              <a:rPr lang="uk-UA" sz="2800" baseline="-25000" dirty="0"/>
              <a:t>1</a:t>
            </a:r>
            <a:r>
              <a:rPr lang="uk-UA" sz="2800" dirty="0"/>
              <a:t>,E</a:t>
            </a:r>
            <a:r>
              <a:rPr lang="uk-UA" sz="2800" baseline="-25000" dirty="0"/>
              <a:t>1</a:t>
            </a:r>
            <a:r>
              <a:rPr lang="uk-UA" sz="2800" dirty="0"/>
              <a:t>) і G</a:t>
            </a:r>
            <a:r>
              <a:rPr lang="uk-UA" sz="2800" baseline="-25000" dirty="0"/>
              <a:t>2</a:t>
            </a:r>
            <a:r>
              <a:rPr lang="uk-UA" sz="2800" dirty="0"/>
              <a:t>=(V</a:t>
            </a:r>
            <a:r>
              <a:rPr lang="uk-UA" sz="2800" baseline="-25000" dirty="0"/>
              <a:t>2</a:t>
            </a:r>
            <a:r>
              <a:rPr lang="uk-UA" sz="2800" dirty="0"/>
              <a:t>,E</a:t>
            </a:r>
            <a:r>
              <a:rPr lang="uk-UA" sz="2800" baseline="-25000" dirty="0"/>
              <a:t>2</a:t>
            </a:r>
            <a:r>
              <a:rPr lang="uk-UA" sz="2800" dirty="0"/>
              <a:t>) називаються </a:t>
            </a:r>
            <a:r>
              <a:rPr lang="uk-UA" sz="2800" b="1" i="1" dirty="0"/>
              <a:t>ізоморфними</a:t>
            </a:r>
            <a:r>
              <a:rPr lang="uk-UA" sz="2800" dirty="0"/>
              <a:t> (позначення: G</a:t>
            </a:r>
            <a:r>
              <a:rPr lang="uk-UA" sz="2800" baseline="-25000" dirty="0"/>
              <a:t>1</a:t>
            </a:r>
            <a:r>
              <a:rPr lang="uk-UA" sz="2800" dirty="0"/>
              <a:t>~G</a:t>
            </a:r>
            <a:r>
              <a:rPr lang="uk-UA" sz="2800" baseline="-25000" dirty="0"/>
              <a:t>2</a:t>
            </a:r>
            <a:r>
              <a:rPr lang="uk-UA" sz="2800" dirty="0"/>
              <a:t>), якщо між графами існує </a:t>
            </a:r>
            <a:r>
              <a:rPr lang="uk-UA" sz="2800" dirty="0" err="1"/>
              <a:t>взаємо-однозначне</a:t>
            </a:r>
            <a:r>
              <a:rPr lang="uk-UA" sz="2800" dirty="0"/>
              <a:t> відображення j: G</a:t>
            </a:r>
            <a:r>
              <a:rPr lang="uk-UA" sz="2800" baseline="-25000" dirty="0"/>
              <a:t>1</a:t>
            </a:r>
            <a:r>
              <a:rPr lang="uk-UA" sz="2800" dirty="0"/>
              <a:t>&lt;G</a:t>
            </a:r>
            <a:r>
              <a:rPr lang="uk-UA" sz="2800" baseline="-25000" dirty="0"/>
              <a:t>2</a:t>
            </a:r>
            <a:r>
              <a:rPr lang="uk-UA" sz="2800" dirty="0"/>
              <a:t> (V</a:t>
            </a:r>
            <a:r>
              <a:rPr lang="uk-UA" sz="2800" baseline="-25000" dirty="0"/>
              <a:t>1</a:t>
            </a:r>
            <a:r>
              <a:rPr lang="uk-UA" sz="2800" dirty="0"/>
              <a:t>&lt;V</a:t>
            </a:r>
            <a:r>
              <a:rPr lang="uk-UA" sz="2800" baseline="-25000" dirty="0"/>
              <a:t>2</a:t>
            </a:r>
            <a:r>
              <a:rPr lang="uk-UA" sz="2800" dirty="0"/>
              <a:t>, E</a:t>
            </a:r>
            <a:r>
              <a:rPr lang="uk-UA" sz="2800" baseline="-25000" dirty="0"/>
              <a:t>1</a:t>
            </a:r>
            <a:r>
              <a:rPr lang="uk-UA" sz="2800" dirty="0"/>
              <a:t>&lt;E</a:t>
            </a:r>
            <a:r>
              <a:rPr lang="uk-UA" sz="2800" baseline="-25000" dirty="0"/>
              <a:t>2</a:t>
            </a:r>
            <a:r>
              <a:rPr lang="uk-UA" sz="2800" dirty="0"/>
              <a:t>), що зберігає відповідність між ребрами (дугами) </a:t>
            </a:r>
            <a:r>
              <a:rPr lang="uk-UA" sz="2800" dirty="0" smtClean="0"/>
              <a:t>графів.</a:t>
            </a:r>
            <a:endParaRPr lang="uk-UA" sz="2800" dirty="0"/>
          </a:p>
        </p:txBody>
      </p:sp>
      <p:pic>
        <p:nvPicPr>
          <p:cNvPr id="4098" name="Picture 2" descr="is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060848"/>
            <a:ext cx="5112568" cy="26994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9874" y="4653136"/>
            <a:ext cx="4188308" cy="1802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4932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776864" cy="5715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§2 </a:t>
            </a:r>
            <a:r>
              <a:rPr lang="uk-UA" b="1" i="1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Унарні</a:t>
            </a:r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операції над графами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842122"/>
            <a:ext cx="792088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1. Доповнення.</a:t>
            </a:r>
          </a:p>
          <a:p>
            <a:pPr algn="just"/>
            <a:r>
              <a:rPr lang="uk-UA" sz="2800" dirty="0" smtClean="0"/>
              <a:t>Доповненням </a:t>
            </a:r>
            <a:r>
              <a:rPr lang="uk-UA" sz="2800" dirty="0"/>
              <a:t>графа G = (X,V) називають граф </a:t>
            </a:r>
            <a:r>
              <a:rPr lang="uk-UA" sz="2800" dirty="0">
                <a:sym typeface="Symbol"/>
              </a:rPr>
              <a:t></a:t>
            </a:r>
            <a:r>
              <a:rPr lang="uk-UA" sz="2800" dirty="0" smtClean="0"/>
              <a:t>G=(</a:t>
            </a:r>
            <a:r>
              <a:rPr lang="uk-UA" sz="2800" dirty="0"/>
              <a:t>X,V</a:t>
            </a:r>
            <a:r>
              <a:rPr lang="uk-UA" sz="2800" dirty="0">
                <a:sym typeface="Symbol"/>
              </a:rPr>
              <a:t></a:t>
            </a:r>
            <a:r>
              <a:rPr lang="uk-UA" sz="2800" dirty="0"/>
              <a:t>), якщо його ребро (</a:t>
            </a:r>
            <a:r>
              <a:rPr lang="uk-UA" sz="2800" dirty="0" err="1"/>
              <a:t>x</a:t>
            </a:r>
            <a:r>
              <a:rPr lang="uk-UA" sz="2800" baseline="-25000" dirty="0" err="1"/>
              <a:t>i</a:t>
            </a:r>
            <a:r>
              <a:rPr lang="uk-UA" sz="2800" dirty="0" err="1"/>
              <a:t>,x</a:t>
            </a:r>
            <a:r>
              <a:rPr lang="uk-UA" sz="2800" baseline="-25000" dirty="0" err="1"/>
              <a:t>j</a:t>
            </a:r>
            <a:r>
              <a:rPr lang="uk-UA" sz="2800" dirty="0"/>
              <a:t>) входить в V</a:t>
            </a:r>
            <a:r>
              <a:rPr lang="uk-UA" sz="2800" dirty="0">
                <a:sym typeface="Symbol"/>
              </a:rPr>
              <a:t></a:t>
            </a:r>
            <a:r>
              <a:rPr lang="uk-UA" sz="2800" dirty="0"/>
              <a:t> тоді і тільки тоді, коли воно не входить в </a:t>
            </a:r>
            <a:r>
              <a:rPr lang="uk-UA" sz="2800" dirty="0" smtClean="0"/>
              <a:t>V. </a:t>
            </a:r>
            <a:r>
              <a:rPr lang="uk-UA" sz="2800" dirty="0"/>
              <a:t>Іншими словами, дві вершини x</a:t>
            </a:r>
            <a:r>
              <a:rPr lang="uk-UA" sz="2800" baseline="-25000" dirty="0"/>
              <a:t>i</a:t>
            </a:r>
            <a:r>
              <a:rPr lang="uk-UA" sz="2800" dirty="0"/>
              <a:t> і </a:t>
            </a:r>
            <a:r>
              <a:rPr lang="uk-UA" sz="2800" dirty="0" err="1"/>
              <a:t>x</a:t>
            </a:r>
            <a:r>
              <a:rPr lang="uk-UA" sz="2800" baseline="-25000" dirty="0" err="1"/>
              <a:t>j</a:t>
            </a:r>
            <a:r>
              <a:rPr lang="uk-UA" sz="2800" dirty="0"/>
              <a:t> суміжні в </a:t>
            </a:r>
            <a:r>
              <a:rPr lang="uk-UA" sz="2800" dirty="0">
                <a:sym typeface="Symbol"/>
              </a:rPr>
              <a:t></a:t>
            </a:r>
            <a:r>
              <a:rPr lang="uk-UA" sz="2800" dirty="0"/>
              <a:t>G, якщо вони не суміжні в G.</a:t>
            </a:r>
          </a:p>
        </p:txBody>
      </p:sp>
      <p:grpSp>
        <p:nvGrpSpPr>
          <p:cNvPr id="33" name="Группа 32"/>
          <p:cNvGrpSpPr/>
          <p:nvPr/>
        </p:nvGrpSpPr>
        <p:grpSpPr>
          <a:xfrm>
            <a:off x="2109176" y="3853248"/>
            <a:ext cx="1958768" cy="1735992"/>
            <a:chOff x="1475656" y="4653136"/>
            <a:chExt cx="1440160" cy="1368152"/>
          </a:xfrm>
        </p:grpSpPr>
        <p:sp>
          <p:nvSpPr>
            <p:cNvPr id="34" name="Овал 33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7" name="Овал 36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9" name="Прямая соединительная линия 38"/>
            <p:cNvCxnSpPr>
              <a:stCxn id="34" idx="3"/>
              <a:endCxn id="36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6" idx="5"/>
              <a:endCxn id="37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4" idx="4"/>
              <a:endCxn id="37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4" idx="6"/>
              <a:endCxn id="35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4" idx="4"/>
              <a:endCxn id="38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35" idx="4"/>
              <a:endCxn id="38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5" name="Группа 44"/>
          <p:cNvGrpSpPr/>
          <p:nvPr/>
        </p:nvGrpSpPr>
        <p:grpSpPr>
          <a:xfrm>
            <a:off x="5364088" y="3861201"/>
            <a:ext cx="1958768" cy="1735992"/>
            <a:chOff x="1475656" y="4653136"/>
            <a:chExt cx="1440160" cy="1368152"/>
          </a:xfrm>
        </p:grpSpPr>
        <p:sp>
          <p:nvSpPr>
            <p:cNvPr id="46" name="Овал 4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9" name="Овал 4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cxnSp>
        <p:nvCxnSpPr>
          <p:cNvPr id="58" name="Прямая соединительная линия 57"/>
          <p:cNvCxnSpPr>
            <a:stCxn id="48" idx="6"/>
            <a:endCxn id="47" idx="2"/>
          </p:cNvCxnSpPr>
          <p:nvPr/>
        </p:nvCxnSpPr>
        <p:spPr>
          <a:xfrm flipV="1">
            <a:off x="5657903" y="4455093"/>
            <a:ext cx="1371138" cy="2820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Прямая соединительная линия 59"/>
          <p:cNvCxnSpPr>
            <a:stCxn id="48" idx="6"/>
            <a:endCxn id="50" idx="1"/>
          </p:cNvCxnSpPr>
          <p:nvPr/>
        </p:nvCxnSpPr>
        <p:spPr>
          <a:xfrm>
            <a:off x="5657903" y="4737150"/>
            <a:ext cx="1414166" cy="62608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единительная линия 61"/>
          <p:cNvCxnSpPr>
            <a:stCxn id="47" idx="3"/>
            <a:endCxn id="49" idx="7"/>
          </p:cNvCxnSpPr>
          <p:nvPr/>
        </p:nvCxnSpPr>
        <p:spPr>
          <a:xfrm flipH="1">
            <a:off x="6251475" y="4552003"/>
            <a:ext cx="820594" cy="8112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единительная линия 63"/>
          <p:cNvCxnSpPr/>
          <p:nvPr/>
        </p:nvCxnSpPr>
        <p:spPr>
          <a:xfrm>
            <a:off x="6251475" y="5486547"/>
            <a:ext cx="82059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Прямоугольник 64"/>
          <p:cNvSpPr/>
          <p:nvPr/>
        </p:nvSpPr>
        <p:spPr>
          <a:xfrm>
            <a:off x="2494053" y="5805264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 = (X,V)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6" name="Прямоугольник 65"/>
              <p:cNvSpPr/>
              <p:nvPr/>
            </p:nvSpPr>
            <p:spPr>
              <a:xfrm>
                <a:off x="6128217" y="5882208"/>
                <a:ext cx="1408271" cy="52411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sz="2800" b="0" i="1" smtClean="0">
                            <a:latin typeface="Cambria Math"/>
                          </a:rPr>
                          <m:t>𝐺</m:t>
                        </m:r>
                      </m:e>
                    </m:acc>
                  </m:oMath>
                </a14:m>
                <a:r>
                  <a:rPr lang="uk-UA" sz="2800" dirty="0" smtClean="0"/>
                  <a:t>=(</a:t>
                </a:r>
                <a:r>
                  <a:rPr lang="uk-UA" sz="2800" dirty="0"/>
                  <a:t>X,V</a:t>
                </a:r>
                <a:r>
                  <a:rPr lang="uk-UA" sz="2800" dirty="0" smtClean="0">
                    <a:sym typeface="Symbol"/>
                  </a:rPr>
                  <a:t>)</a:t>
                </a:r>
                <a:endParaRPr lang="uk-UA" sz="2800" dirty="0"/>
              </a:p>
            </p:txBody>
          </p:sp>
        </mc:Choice>
        <mc:Fallback xmlns="">
          <p:sp>
            <p:nvSpPr>
              <p:cNvPr id="66" name="Прямоугольник 6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28217" y="5882208"/>
                <a:ext cx="1408271" cy="524118"/>
              </a:xfrm>
              <a:prstGeom prst="rect">
                <a:avLst/>
              </a:prstGeom>
              <a:blipFill rotWithShape="1">
                <a:blip r:embed="rId2"/>
                <a:stretch>
                  <a:fillRect t="-13953" r="-7359" b="-32558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433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81003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</a:rPr>
              <a:t>2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.Видалення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вершини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pPr algn="just"/>
            <a:r>
              <a:rPr lang="uk-UA" sz="2800" dirty="0" smtClean="0"/>
              <a:t> </a:t>
            </a:r>
            <a:r>
              <a:rPr lang="uk-UA" sz="2800" dirty="0"/>
              <a:t>Нехай x</a:t>
            </a:r>
            <a:r>
              <a:rPr lang="uk-UA" sz="2800" baseline="-25000" dirty="0"/>
              <a:t>i</a:t>
            </a:r>
            <a:r>
              <a:rPr lang="uk-UA" sz="2800" dirty="0"/>
              <a:t> – вершина графа G = (X,V</a:t>
            </a:r>
            <a:r>
              <a:rPr lang="uk-UA" sz="2800" dirty="0" smtClean="0"/>
              <a:t>). G-x</a:t>
            </a:r>
            <a:r>
              <a:rPr lang="uk-UA" sz="2800" baseline="-25000" dirty="0" smtClean="0"/>
              <a:t>i</a:t>
            </a:r>
            <a:r>
              <a:rPr lang="uk-UA" sz="2800" dirty="0" smtClean="0"/>
              <a:t> </a:t>
            </a:r>
            <a:r>
              <a:rPr lang="uk-UA" sz="2800" dirty="0"/>
              <a:t>– граф, що отриманий видаленням з графа G вершини </a:t>
            </a:r>
            <a:r>
              <a:rPr lang="uk-UA" sz="2800" dirty="0" err="1"/>
              <a:t>x</a:t>
            </a:r>
            <a:r>
              <a:rPr lang="uk-UA" sz="2800" baseline="-25000" dirty="0" err="1"/>
              <a:t>і</a:t>
            </a:r>
            <a:r>
              <a:rPr lang="uk-UA" sz="2800" dirty="0"/>
              <a:t> та </a:t>
            </a:r>
            <a:r>
              <a:rPr lang="uk-UA" sz="2800" dirty="0" err="1" smtClean="0"/>
              <a:t>ребер</a:t>
            </a:r>
            <a:r>
              <a:rPr lang="uk-UA" sz="2800" dirty="0" smtClean="0"/>
              <a:t> </a:t>
            </a:r>
            <a:r>
              <a:rPr lang="uk-UA" sz="2800" dirty="0" err="1"/>
              <a:t>інциндентних</a:t>
            </a:r>
            <a:r>
              <a:rPr lang="uk-UA" sz="2800" dirty="0"/>
              <a:t> цій </a:t>
            </a:r>
            <a:r>
              <a:rPr lang="uk-UA" sz="2800" dirty="0" smtClean="0"/>
              <a:t>вершині.</a:t>
            </a:r>
            <a:endParaRPr lang="uk-UA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2557025" y="1831788"/>
            <a:ext cx="1958768" cy="1735992"/>
            <a:chOff x="1475656" y="4653136"/>
            <a:chExt cx="1440160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4"/>
              <a:endCxn id="10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0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1527593" y="3024113"/>
            <a:ext cx="146302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 = (X,V)</a:t>
            </a:r>
          </a:p>
        </p:txBody>
      </p:sp>
      <p:grpSp>
        <p:nvGrpSpPr>
          <p:cNvPr id="18" name="Группа 17"/>
          <p:cNvGrpSpPr/>
          <p:nvPr/>
        </p:nvGrpSpPr>
        <p:grpSpPr>
          <a:xfrm>
            <a:off x="5652120" y="1787293"/>
            <a:ext cx="1958768" cy="1735992"/>
            <a:chOff x="1475656" y="4653136"/>
            <a:chExt cx="1440160" cy="1368152"/>
          </a:xfrm>
        </p:grpSpPr>
        <p:sp>
          <p:nvSpPr>
            <p:cNvPr id="19" name="Овал 18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единительная линия 23"/>
            <p:cNvCxnSpPr>
              <a:stCxn id="19" idx="3"/>
              <a:endCxn id="21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5"/>
              <a:endCxn id="2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9" idx="4"/>
              <a:endCxn id="2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9" idx="4"/>
              <a:endCxn id="23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1043608" y="3609116"/>
            <a:ext cx="793893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3. Видалення </a:t>
            </a:r>
            <a:r>
              <a:rPr lang="uk-UA" sz="2800" b="1" dirty="0" err="1">
                <a:solidFill>
                  <a:schemeClr val="accent3">
                    <a:lumMod val="75000"/>
                  </a:schemeClr>
                </a:solidFill>
              </a:rPr>
              <a:t>ребер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. 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/>
              <a:t>Нехай </a:t>
            </a:r>
            <a:r>
              <a:rPr lang="uk-UA" sz="2800" dirty="0"/>
              <a:t>li – ребро графу G = (X,V). Тоді G-(li) – </a:t>
            </a:r>
            <a:r>
              <a:rPr lang="uk-UA" sz="2800" dirty="0" err="1"/>
              <a:t>підграф</a:t>
            </a:r>
            <a:r>
              <a:rPr lang="uk-UA" sz="2800" dirty="0"/>
              <a:t> графу G, який отримано після викидання ребра </a:t>
            </a:r>
            <a:r>
              <a:rPr lang="uk-UA" sz="2800" dirty="0" smtClean="0"/>
              <a:t>li.</a:t>
            </a:r>
            <a:endParaRPr lang="uk-UA" sz="28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3536409" y="4941168"/>
            <a:ext cx="1958768" cy="1735992"/>
            <a:chOff x="1475656" y="4653136"/>
            <a:chExt cx="1440160" cy="1368152"/>
          </a:xfrm>
        </p:grpSpPr>
        <p:sp>
          <p:nvSpPr>
            <p:cNvPr id="32" name="Овал 31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8" name="Прямая соединительная линия 37"/>
            <p:cNvCxnSpPr>
              <a:stCxn id="34" idx="5"/>
              <a:endCxn id="35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2" idx="4"/>
              <a:endCxn id="35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2" idx="4"/>
              <a:endCxn id="36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3" idx="4"/>
              <a:endCxn id="36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410044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50426" y="0"/>
            <a:ext cx="622577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4. Стягування.</a:t>
            </a:r>
          </a:p>
          <a:p>
            <a:pPr algn="just"/>
            <a:r>
              <a:rPr lang="uk-UA" sz="2800" dirty="0" smtClean="0"/>
              <a:t>Стягування </a:t>
            </a:r>
            <a:r>
              <a:rPr lang="uk-UA" sz="2800" dirty="0"/>
              <a:t>– операція видалення ребра l і ототожнювання його кінцевих вершин. Граф G називають стягненим до графу Н, якщо Н можна </a:t>
            </a:r>
            <a:r>
              <a:rPr lang="uk-UA" sz="2800" dirty="0" smtClean="0"/>
              <a:t>отримати </a:t>
            </a:r>
            <a:r>
              <a:rPr lang="uk-UA" sz="2800" dirty="0"/>
              <a:t>з G послідовністю стягувань 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7514136" y="19136"/>
            <a:ext cx="1467295" cy="1383449"/>
            <a:chOff x="1475656" y="4653136"/>
            <a:chExt cx="1440160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4"/>
              <a:endCxn id="10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0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5" name="Группа 34"/>
          <p:cNvGrpSpPr/>
          <p:nvPr/>
        </p:nvGrpSpPr>
        <p:grpSpPr>
          <a:xfrm>
            <a:off x="7514136" y="1545577"/>
            <a:ext cx="1586265" cy="1502030"/>
            <a:chOff x="5140796" y="2248002"/>
            <a:chExt cx="1586265" cy="1502030"/>
          </a:xfrm>
        </p:grpSpPr>
        <p:sp>
          <p:nvSpPr>
            <p:cNvPr id="18" name="Овал 17"/>
            <p:cNvSpPr/>
            <p:nvPr/>
          </p:nvSpPr>
          <p:spPr>
            <a:xfrm>
              <a:off x="5775302" y="2248002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9" name="Овал 18"/>
            <p:cNvSpPr/>
            <p:nvPr/>
          </p:nvSpPr>
          <p:spPr>
            <a:xfrm>
              <a:off x="5894272" y="2312603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5140796" y="2887317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5259766" y="2964285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6489121" y="3512869"/>
              <a:ext cx="237940" cy="237163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3" name="Прямая соединительная линия 22"/>
            <p:cNvCxnSpPr>
              <a:stCxn id="18" idx="3"/>
              <a:endCxn id="20" idx="7"/>
            </p:cNvCxnSpPr>
            <p:nvPr/>
          </p:nvCxnSpPr>
          <p:spPr>
            <a:xfrm flipH="1">
              <a:off x="5343890" y="2450433"/>
              <a:ext cx="466257" cy="47161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18" idx="4"/>
              <a:endCxn id="21" idx="7"/>
            </p:cNvCxnSpPr>
            <p:nvPr/>
          </p:nvCxnSpPr>
          <p:spPr>
            <a:xfrm flipH="1">
              <a:off x="5462860" y="2485165"/>
              <a:ext cx="431412" cy="5138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8" idx="4"/>
              <a:endCxn id="22" idx="1"/>
            </p:cNvCxnSpPr>
            <p:nvPr/>
          </p:nvCxnSpPr>
          <p:spPr>
            <a:xfrm>
              <a:off x="5894272" y="2485165"/>
              <a:ext cx="629695" cy="106243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9" idx="4"/>
              <a:endCxn id="22" idx="0"/>
            </p:cNvCxnSpPr>
            <p:nvPr/>
          </p:nvCxnSpPr>
          <p:spPr>
            <a:xfrm>
              <a:off x="6013242" y="2549766"/>
              <a:ext cx="594849" cy="96310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Прямоугольник 33"/>
          <p:cNvSpPr/>
          <p:nvPr/>
        </p:nvSpPr>
        <p:spPr>
          <a:xfrm>
            <a:off x="1053895" y="2677656"/>
            <a:ext cx="5246297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5</a:t>
            </a:r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. Замкнення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або ототожнювання. 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/>
              <a:t>Кажуть</a:t>
            </a:r>
            <a:r>
              <a:rPr lang="uk-UA" sz="2800" dirty="0"/>
              <a:t>, що пара вершин графу </a:t>
            </a:r>
            <a:r>
              <a:rPr lang="uk-UA" sz="2800" dirty="0" smtClean="0"/>
              <a:t>G </a:t>
            </a:r>
            <a:r>
              <a:rPr lang="uk-UA" sz="2800" dirty="0"/>
              <a:t>x</a:t>
            </a:r>
            <a:r>
              <a:rPr lang="uk-UA" sz="2800" baseline="-25000" dirty="0"/>
              <a:t>i</a:t>
            </a:r>
            <a:r>
              <a:rPr lang="uk-UA" sz="2800" dirty="0"/>
              <a:t> та </a:t>
            </a:r>
            <a:r>
              <a:rPr lang="uk-UA" sz="2800" dirty="0" err="1"/>
              <a:t>x</a:t>
            </a:r>
            <a:r>
              <a:rPr lang="uk-UA" sz="2800" baseline="-25000" dirty="0" err="1"/>
              <a:t>j</a:t>
            </a:r>
            <a:r>
              <a:rPr lang="uk-UA" sz="2800" dirty="0"/>
              <a:t> замикаються (ототожнюються</a:t>
            </a:r>
            <a:r>
              <a:rPr lang="uk-UA" sz="2800" dirty="0" smtClean="0"/>
              <a:t>), якщо </a:t>
            </a:r>
            <a:r>
              <a:rPr lang="uk-UA" sz="2800" dirty="0"/>
              <a:t>вони замінюються новою вершиною, всі ребра графу G </a:t>
            </a:r>
            <a:r>
              <a:rPr lang="uk-UA" sz="2800" dirty="0" err="1"/>
              <a:t>інциндентні</a:t>
            </a:r>
            <a:r>
              <a:rPr lang="uk-UA" sz="2800" dirty="0"/>
              <a:t> x</a:t>
            </a:r>
            <a:r>
              <a:rPr lang="uk-UA" sz="2800" baseline="-25000" dirty="0"/>
              <a:t>i</a:t>
            </a:r>
            <a:r>
              <a:rPr lang="uk-UA" sz="2800" dirty="0"/>
              <a:t> та </a:t>
            </a:r>
            <a:r>
              <a:rPr lang="uk-UA" sz="2800" dirty="0" err="1"/>
              <a:t>x</a:t>
            </a:r>
            <a:r>
              <a:rPr lang="uk-UA" sz="2800" baseline="-25000" dirty="0" err="1"/>
              <a:t>j</a:t>
            </a:r>
            <a:r>
              <a:rPr lang="uk-UA" sz="2800" dirty="0"/>
              <a:t>, стають </a:t>
            </a:r>
            <a:r>
              <a:rPr lang="uk-UA" sz="2800" dirty="0" err="1"/>
              <a:t>інциндентними</a:t>
            </a:r>
            <a:r>
              <a:rPr lang="uk-UA" sz="2800" dirty="0"/>
              <a:t> </a:t>
            </a:r>
            <a:r>
              <a:rPr lang="uk-UA" sz="2800" dirty="0" smtClean="0"/>
              <a:t>новій вершині.</a:t>
            </a:r>
            <a:endParaRPr lang="uk-UA" sz="2800" dirty="0"/>
          </a:p>
        </p:txBody>
      </p:sp>
      <p:grpSp>
        <p:nvGrpSpPr>
          <p:cNvPr id="36" name="Группа 35"/>
          <p:cNvGrpSpPr/>
          <p:nvPr/>
        </p:nvGrpSpPr>
        <p:grpSpPr>
          <a:xfrm>
            <a:off x="6932531" y="3215781"/>
            <a:ext cx="1441621" cy="1370520"/>
            <a:chOff x="1475656" y="4653136"/>
            <a:chExt cx="1440160" cy="1368152"/>
          </a:xfrm>
        </p:grpSpPr>
        <p:sp>
          <p:nvSpPr>
            <p:cNvPr id="37" name="Овал 36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8" name="Овал 37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9" name="Овал 38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  <a:solidFill>
              <a:srgbClr val="FFFF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1" name="Овал 40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2" name="Прямая соединительная линия 41"/>
            <p:cNvCxnSpPr>
              <a:stCxn id="37" idx="3"/>
              <a:endCxn id="39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Прямая соединительная линия 42"/>
            <p:cNvCxnSpPr>
              <a:stCxn id="39" idx="5"/>
              <a:endCxn id="40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37" idx="4"/>
              <a:endCxn id="40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Прямая соединительная линия 44"/>
            <p:cNvCxnSpPr>
              <a:stCxn id="37" idx="6"/>
              <a:endCxn id="38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37" idx="4"/>
              <a:endCxn id="41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Прямая соединительная линия 46"/>
            <p:cNvCxnSpPr>
              <a:stCxn id="38" idx="4"/>
              <a:endCxn id="41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5" name="Группа 74"/>
          <p:cNvGrpSpPr/>
          <p:nvPr/>
        </p:nvGrpSpPr>
        <p:grpSpPr>
          <a:xfrm>
            <a:off x="6991064" y="4812049"/>
            <a:ext cx="1736666" cy="1835922"/>
            <a:chOff x="6991064" y="4812049"/>
            <a:chExt cx="1736666" cy="1835922"/>
          </a:xfrm>
        </p:grpSpPr>
        <p:sp>
          <p:nvSpPr>
            <p:cNvPr id="74" name="Полилиния 73"/>
            <p:cNvSpPr/>
            <p:nvPr/>
          </p:nvSpPr>
          <p:spPr>
            <a:xfrm>
              <a:off x="7964129" y="5338916"/>
              <a:ext cx="472080" cy="958732"/>
            </a:xfrm>
            <a:custGeom>
              <a:avLst/>
              <a:gdLst>
                <a:gd name="connsiteX0" fmla="*/ 0 w 472080"/>
                <a:gd name="connsiteY0" fmla="*/ 0 h 958732"/>
                <a:gd name="connsiteX1" fmla="*/ 265471 w 472080"/>
                <a:gd name="connsiteY1" fmla="*/ 191729 h 958732"/>
                <a:gd name="connsiteX2" fmla="*/ 471948 w 472080"/>
                <a:gd name="connsiteY2" fmla="*/ 575187 h 958732"/>
                <a:gd name="connsiteX3" fmla="*/ 235974 w 472080"/>
                <a:gd name="connsiteY3" fmla="*/ 899652 h 958732"/>
                <a:gd name="connsiteX4" fmla="*/ 147484 w 472080"/>
                <a:gd name="connsiteY4" fmla="*/ 958645 h 9587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72080" h="958732">
                  <a:moveTo>
                    <a:pt x="0" y="0"/>
                  </a:moveTo>
                  <a:cubicBezTo>
                    <a:pt x="93406" y="47932"/>
                    <a:pt x="186813" y="95865"/>
                    <a:pt x="265471" y="191729"/>
                  </a:cubicBezTo>
                  <a:cubicBezTo>
                    <a:pt x="344129" y="287594"/>
                    <a:pt x="476864" y="457200"/>
                    <a:pt x="471948" y="575187"/>
                  </a:cubicBezTo>
                  <a:cubicBezTo>
                    <a:pt x="467032" y="693174"/>
                    <a:pt x="290051" y="835742"/>
                    <a:pt x="235974" y="899652"/>
                  </a:cubicBezTo>
                  <a:cubicBezTo>
                    <a:pt x="181897" y="963562"/>
                    <a:pt x="147484" y="958645"/>
                    <a:pt x="147484" y="958645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9" name="Полилиния 68"/>
            <p:cNvSpPr/>
            <p:nvPr/>
          </p:nvSpPr>
          <p:spPr>
            <a:xfrm>
              <a:off x="8051906" y="4812049"/>
              <a:ext cx="675824" cy="550030"/>
            </a:xfrm>
            <a:custGeom>
              <a:avLst/>
              <a:gdLst>
                <a:gd name="connsiteX0" fmla="*/ 0 w 675824"/>
                <a:gd name="connsiteY0" fmla="*/ 163656 h 550030"/>
                <a:gd name="connsiteX1" fmla="*/ 265471 w 675824"/>
                <a:gd name="connsiteY1" fmla="*/ 1424 h 550030"/>
                <a:gd name="connsiteX2" fmla="*/ 619433 w 675824"/>
                <a:gd name="connsiteY2" fmla="*/ 104663 h 550030"/>
                <a:gd name="connsiteX3" fmla="*/ 663678 w 675824"/>
                <a:gd name="connsiteY3" fmla="*/ 429127 h 550030"/>
                <a:gd name="connsiteX4" fmla="*/ 501446 w 675824"/>
                <a:gd name="connsiteY4" fmla="*/ 547114 h 550030"/>
                <a:gd name="connsiteX5" fmla="*/ 132736 w 675824"/>
                <a:gd name="connsiteY5" fmla="*/ 325888 h 550030"/>
                <a:gd name="connsiteX6" fmla="*/ 162233 w 675824"/>
                <a:gd name="connsiteY6" fmla="*/ 311140 h 55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24" h="550030">
                  <a:moveTo>
                    <a:pt x="0" y="163656"/>
                  </a:moveTo>
                  <a:cubicBezTo>
                    <a:pt x="81116" y="87456"/>
                    <a:pt x="162232" y="11256"/>
                    <a:pt x="265471" y="1424"/>
                  </a:cubicBezTo>
                  <a:cubicBezTo>
                    <a:pt x="368710" y="-8408"/>
                    <a:pt x="553065" y="33379"/>
                    <a:pt x="619433" y="104663"/>
                  </a:cubicBezTo>
                  <a:cubicBezTo>
                    <a:pt x="685801" y="175947"/>
                    <a:pt x="683342" y="355385"/>
                    <a:pt x="663678" y="429127"/>
                  </a:cubicBezTo>
                  <a:cubicBezTo>
                    <a:pt x="644014" y="502869"/>
                    <a:pt x="589936" y="564320"/>
                    <a:pt x="501446" y="547114"/>
                  </a:cubicBezTo>
                  <a:cubicBezTo>
                    <a:pt x="412956" y="529908"/>
                    <a:pt x="189272" y="365217"/>
                    <a:pt x="132736" y="325888"/>
                  </a:cubicBezTo>
                  <a:cubicBezTo>
                    <a:pt x="76201" y="286559"/>
                    <a:pt x="119217" y="298849"/>
                    <a:pt x="162233" y="3111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8" name="Полилиния 67"/>
            <p:cNvSpPr/>
            <p:nvPr/>
          </p:nvSpPr>
          <p:spPr>
            <a:xfrm flipH="1">
              <a:off x="6991064" y="4812049"/>
              <a:ext cx="675824" cy="550030"/>
            </a:xfrm>
            <a:custGeom>
              <a:avLst/>
              <a:gdLst>
                <a:gd name="connsiteX0" fmla="*/ 0 w 675824"/>
                <a:gd name="connsiteY0" fmla="*/ 163656 h 550030"/>
                <a:gd name="connsiteX1" fmla="*/ 265471 w 675824"/>
                <a:gd name="connsiteY1" fmla="*/ 1424 h 550030"/>
                <a:gd name="connsiteX2" fmla="*/ 619433 w 675824"/>
                <a:gd name="connsiteY2" fmla="*/ 104663 h 550030"/>
                <a:gd name="connsiteX3" fmla="*/ 663678 w 675824"/>
                <a:gd name="connsiteY3" fmla="*/ 429127 h 550030"/>
                <a:gd name="connsiteX4" fmla="*/ 501446 w 675824"/>
                <a:gd name="connsiteY4" fmla="*/ 547114 h 550030"/>
                <a:gd name="connsiteX5" fmla="*/ 132736 w 675824"/>
                <a:gd name="connsiteY5" fmla="*/ 325888 h 550030"/>
                <a:gd name="connsiteX6" fmla="*/ 162233 w 675824"/>
                <a:gd name="connsiteY6" fmla="*/ 311140 h 5500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675824" h="550030">
                  <a:moveTo>
                    <a:pt x="0" y="163656"/>
                  </a:moveTo>
                  <a:cubicBezTo>
                    <a:pt x="81116" y="87456"/>
                    <a:pt x="162232" y="11256"/>
                    <a:pt x="265471" y="1424"/>
                  </a:cubicBezTo>
                  <a:cubicBezTo>
                    <a:pt x="368710" y="-8408"/>
                    <a:pt x="553065" y="33379"/>
                    <a:pt x="619433" y="104663"/>
                  </a:cubicBezTo>
                  <a:cubicBezTo>
                    <a:pt x="685801" y="175947"/>
                    <a:pt x="683342" y="355385"/>
                    <a:pt x="663678" y="429127"/>
                  </a:cubicBezTo>
                  <a:cubicBezTo>
                    <a:pt x="644014" y="502869"/>
                    <a:pt x="589936" y="564320"/>
                    <a:pt x="501446" y="547114"/>
                  </a:cubicBezTo>
                  <a:cubicBezTo>
                    <a:pt x="412956" y="529908"/>
                    <a:pt x="189272" y="365217"/>
                    <a:pt x="132736" y="325888"/>
                  </a:cubicBezTo>
                  <a:cubicBezTo>
                    <a:pt x="76201" y="286559"/>
                    <a:pt x="119217" y="298849"/>
                    <a:pt x="162233" y="311140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grpSp>
          <p:nvGrpSpPr>
            <p:cNvPr id="48" name="Группа 47"/>
            <p:cNvGrpSpPr/>
            <p:nvPr/>
          </p:nvGrpSpPr>
          <p:grpSpPr>
            <a:xfrm>
              <a:off x="7479493" y="4812049"/>
              <a:ext cx="761249" cy="1835922"/>
              <a:chOff x="2051721" y="4653135"/>
              <a:chExt cx="558748" cy="1523356"/>
            </a:xfrm>
          </p:grpSpPr>
          <p:sp>
            <p:nvSpPr>
              <p:cNvPr id="49" name="Овал 48"/>
              <p:cNvSpPr/>
              <p:nvPr/>
            </p:nvSpPr>
            <p:spPr>
              <a:xfrm>
                <a:off x="2051721" y="4653135"/>
                <a:ext cx="525163" cy="465628"/>
              </a:xfrm>
              <a:prstGeom prst="ellipse">
                <a:avLst/>
              </a:prstGeom>
              <a:solidFill>
                <a:srgbClr val="FFFF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sp>
            <p:nvSpPr>
              <p:cNvPr id="52" name="Овал 51"/>
              <p:cNvSpPr/>
              <p:nvPr/>
            </p:nvSpPr>
            <p:spPr>
              <a:xfrm>
                <a:off x="2082311" y="5783851"/>
                <a:ext cx="528158" cy="392640"/>
              </a:xfrm>
              <a:prstGeom prst="ellipse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uk-UA"/>
              </a:p>
            </p:txBody>
          </p:sp>
          <p:cxnSp>
            <p:nvCxnSpPr>
              <p:cNvPr id="56" name="Прямая соединительная линия 55"/>
              <p:cNvCxnSpPr>
                <a:stCxn id="49" idx="4"/>
                <a:endCxn id="52" idx="0"/>
              </p:cNvCxnSpPr>
              <p:nvPr/>
            </p:nvCxnSpPr>
            <p:spPr>
              <a:xfrm>
                <a:off x="2314302" y="5118763"/>
                <a:ext cx="32088" cy="665088"/>
              </a:xfrm>
              <a:prstGeom prst="line">
                <a:avLst/>
              </a:prstGeom>
              <a:ln w="28575"/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71" name="Прямая соединительная линия 70"/>
            <p:cNvCxnSpPr>
              <a:endCxn id="52" idx="7"/>
            </p:cNvCxnSpPr>
            <p:nvPr/>
          </p:nvCxnSpPr>
          <p:spPr>
            <a:xfrm>
              <a:off x="7991007" y="5362079"/>
              <a:ext cx="144356" cy="88198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Прямая соединительная линия 72"/>
            <p:cNvCxnSpPr>
              <a:stCxn id="49" idx="3"/>
              <a:endCxn id="52" idx="1"/>
            </p:cNvCxnSpPr>
            <p:nvPr/>
          </p:nvCxnSpPr>
          <p:spPr>
            <a:xfrm>
              <a:off x="7584274" y="5291035"/>
              <a:ext cx="42274" cy="953032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835578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/>
          <p:cNvSpPr txBox="1">
            <a:spLocks/>
          </p:cNvSpPr>
          <p:nvPr/>
        </p:nvSpPr>
        <p:spPr>
          <a:xfrm>
            <a:off x="1187624" y="188640"/>
            <a:ext cx="7776864" cy="571500"/>
          </a:xfrm>
          <a:prstGeom prst="rect">
            <a:avLst/>
          </a:prstGeom>
        </p:spPr>
        <p:txBody>
          <a:bodyPr anchor="ctr">
            <a:normAutofit fontScale="90000" lnSpcReduction="2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300" kern="120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§3 Бінарні операції над графами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043608" y="682375"/>
            <a:ext cx="792088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1. Об’єднання графів.</a:t>
            </a:r>
          </a:p>
          <a:p>
            <a:pPr algn="just"/>
            <a:r>
              <a:rPr lang="uk-UA" sz="2800" dirty="0" smtClean="0"/>
              <a:t>Об’єднанням </a:t>
            </a:r>
            <a:r>
              <a:rPr lang="uk-UA" sz="2800" dirty="0"/>
              <a:t>графів G</a:t>
            </a:r>
            <a:r>
              <a:rPr lang="uk-UA" sz="2800" baseline="-25000" dirty="0"/>
              <a:t>1</a:t>
            </a:r>
            <a:r>
              <a:rPr lang="uk-UA" sz="2800" dirty="0"/>
              <a:t> та G</a:t>
            </a:r>
            <a:r>
              <a:rPr lang="uk-UA" sz="2800" baseline="-25000" dirty="0"/>
              <a:t>2</a:t>
            </a:r>
            <a:r>
              <a:rPr lang="uk-UA" sz="2800" dirty="0"/>
              <a:t>, позначається 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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r>
              <a:rPr lang="uk-UA" sz="2800" dirty="0"/>
              <a:t>, є граф G</a:t>
            </a:r>
            <a:r>
              <a:rPr lang="uk-UA" sz="2800" baseline="-25000" dirty="0"/>
              <a:t>3</a:t>
            </a:r>
            <a:r>
              <a:rPr lang="uk-UA" sz="2800" dirty="0"/>
              <a:t> = (X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</a:t>
            </a:r>
            <a:r>
              <a:rPr lang="uk-UA" sz="2800" dirty="0"/>
              <a:t>X</a:t>
            </a:r>
            <a:r>
              <a:rPr lang="uk-UA" sz="2800" baseline="-25000" dirty="0"/>
              <a:t>2</a:t>
            </a:r>
            <a:r>
              <a:rPr lang="uk-UA" sz="2800" dirty="0"/>
              <a:t>, V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</a:t>
            </a:r>
            <a:r>
              <a:rPr lang="uk-UA" sz="2800" dirty="0"/>
              <a:t>V</a:t>
            </a:r>
            <a:r>
              <a:rPr lang="uk-UA" sz="2800" baseline="-25000" dirty="0"/>
              <a:t>2</a:t>
            </a:r>
            <a:r>
              <a:rPr lang="uk-UA" sz="2800" dirty="0"/>
              <a:t>) множина його вершин є об’єднанням X</a:t>
            </a:r>
            <a:r>
              <a:rPr lang="uk-UA" sz="2800" baseline="-25000" dirty="0"/>
              <a:t>1</a:t>
            </a:r>
            <a:r>
              <a:rPr lang="uk-UA" sz="2800" dirty="0"/>
              <a:t> та X</a:t>
            </a:r>
            <a:r>
              <a:rPr lang="uk-UA" sz="2800" baseline="-25000" dirty="0"/>
              <a:t>2</a:t>
            </a:r>
            <a:r>
              <a:rPr lang="uk-UA" sz="2800" dirty="0"/>
              <a:t>, а множина його </a:t>
            </a:r>
            <a:r>
              <a:rPr lang="uk-UA" sz="2800" dirty="0" err="1"/>
              <a:t>ребер</a:t>
            </a:r>
            <a:r>
              <a:rPr lang="uk-UA" sz="2800" dirty="0"/>
              <a:t> є об’єднанням V</a:t>
            </a:r>
            <a:r>
              <a:rPr lang="uk-UA" sz="2800" baseline="-25000" dirty="0"/>
              <a:t>1</a:t>
            </a:r>
            <a:r>
              <a:rPr lang="uk-UA" sz="2800" dirty="0"/>
              <a:t> та V</a:t>
            </a:r>
            <a:r>
              <a:rPr lang="uk-UA" sz="2800" baseline="-25000" dirty="0"/>
              <a:t>2</a:t>
            </a:r>
            <a:r>
              <a:rPr lang="uk-UA" sz="2800" dirty="0"/>
              <a:t> 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grpSp>
        <p:nvGrpSpPr>
          <p:cNvPr id="6" name="Группа 5"/>
          <p:cNvGrpSpPr/>
          <p:nvPr/>
        </p:nvGrpSpPr>
        <p:grpSpPr>
          <a:xfrm>
            <a:off x="1999941" y="3008261"/>
            <a:ext cx="1811861" cy="1564758"/>
            <a:chOff x="1475656" y="4653136"/>
            <a:chExt cx="1440160" cy="1368152"/>
          </a:xfrm>
        </p:grpSpPr>
        <p:sp>
          <p:nvSpPr>
            <p:cNvPr id="7" name="Овал 6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1" name="Овал 10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2" name="Прямая соединительная линия 11"/>
            <p:cNvCxnSpPr>
              <a:stCxn id="7" idx="3"/>
              <a:endCxn id="9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9" idx="5"/>
              <a:endCxn id="10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7" idx="4"/>
              <a:endCxn id="10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6"/>
              <a:endCxn id="8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1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8" idx="4"/>
              <a:endCxn id="11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Группа 78"/>
          <p:cNvGrpSpPr/>
          <p:nvPr/>
        </p:nvGrpSpPr>
        <p:grpSpPr>
          <a:xfrm>
            <a:off x="3760368" y="4869160"/>
            <a:ext cx="2731893" cy="1776758"/>
            <a:chOff x="3760368" y="4869160"/>
            <a:chExt cx="2731893" cy="1776758"/>
          </a:xfrm>
        </p:grpSpPr>
        <p:sp>
          <p:nvSpPr>
            <p:cNvPr id="52" name="Овал 51"/>
            <p:cNvSpPr/>
            <p:nvPr/>
          </p:nvSpPr>
          <p:spPr>
            <a:xfrm>
              <a:off x="4485112" y="4869160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5300450" y="5280938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3760368" y="5535174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5" name="Овал 54"/>
            <p:cNvSpPr/>
            <p:nvPr/>
          </p:nvSpPr>
          <p:spPr>
            <a:xfrm>
              <a:off x="4349223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6" name="Овал 55"/>
            <p:cNvSpPr/>
            <p:nvPr/>
          </p:nvSpPr>
          <p:spPr>
            <a:xfrm>
              <a:off x="5300450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57" name="Прямая соединительная линия 56"/>
            <p:cNvCxnSpPr>
              <a:stCxn id="52" idx="3"/>
              <a:endCxn id="54" idx="7"/>
            </p:cNvCxnSpPr>
            <p:nvPr/>
          </p:nvCxnSpPr>
          <p:spPr>
            <a:xfrm flipH="1">
              <a:off x="3992346" y="5080045"/>
              <a:ext cx="532568" cy="49131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Прямая соединительная линия 57"/>
            <p:cNvCxnSpPr>
              <a:stCxn id="54" idx="5"/>
              <a:endCxn id="55" idx="0"/>
            </p:cNvCxnSpPr>
            <p:nvPr/>
          </p:nvCxnSpPr>
          <p:spPr>
            <a:xfrm>
              <a:off x="3992346" y="5746059"/>
              <a:ext cx="492766" cy="44079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Прямая соединительная линия 58"/>
            <p:cNvCxnSpPr>
              <a:stCxn id="52" idx="4"/>
              <a:endCxn id="55" idx="7"/>
            </p:cNvCxnSpPr>
            <p:nvPr/>
          </p:nvCxnSpPr>
          <p:spPr>
            <a:xfrm flipH="1">
              <a:off x="4581201" y="5116227"/>
              <a:ext cx="39801" cy="1106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Прямая соединительная линия 59"/>
            <p:cNvCxnSpPr>
              <a:stCxn id="52" idx="6"/>
              <a:endCxn id="53" idx="2"/>
            </p:cNvCxnSpPr>
            <p:nvPr/>
          </p:nvCxnSpPr>
          <p:spPr>
            <a:xfrm>
              <a:off x="4756892" y="4992694"/>
              <a:ext cx="543558" cy="411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Прямая соединительная линия 60"/>
            <p:cNvCxnSpPr>
              <a:stCxn id="52" idx="4"/>
              <a:endCxn id="56" idx="1"/>
            </p:cNvCxnSpPr>
            <p:nvPr/>
          </p:nvCxnSpPr>
          <p:spPr>
            <a:xfrm>
              <a:off x="4621002" y="5116227"/>
              <a:ext cx="719249" cy="1106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Прямая соединительная линия 61"/>
            <p:cNvCxnSpPr>
              <a:stCxn id="53" idx="4"/>
              <a:endCxn id="56" idx="2"/>
            </p:cNvCxnSpPr>
            <p:nvPr/>
          </p:nvCxnSpPr>
          <p:spPr>
            <a:xfrm flipH="1">
              <a:off x="5300450" y="5528005"/>
              <a:ext cx="135890" cy="782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Овал 64"/>
            <p:cNvSpPr/>
            <p:nvPr/>
          </p:nvSpPr>
          <p:spPr>
            <a:xfrm>
              <a:off x="6138665" y="4908732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6" name="Овал 65"/>
            <p:cNvSpPr/>
            <p:nvPr/>
          </p:nvSpPr>
          <p:spPr>
            <a:xfrm>
              <a:off x="6220482" y="6193451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68" name="Прямая соединительная линия 67"/>
            <p:cNvCxnSpPr>
              <a:stCxn id="52" idx="6"/>
              <a:endCxn id="65" idx="2"/>
            </p:cNvCxnSpPr>
            <p:nvPr/>
          </p:nvCxnSpPr>
          <p:spPr>
            <a:xfrm>
              <a:off x="4756891" y="4992694"/>
              <a:ext cx="1381774" cy="39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Прямая соединительная линия 70"/>
            <p:cNvCxnSpPr>
              <a:stCxn id="65" idx="4"/>
              <a:endCxn id="66" idx="0"/>
            </p:cNvCxnSpPr>
            <p:nvPr/>
          </p:nvCxnSpPr>
          <p:spPr>
            <a:xfrm>
              <a:off x="6274555" y="5155799"/>
              <a:ext cx="81817" cy="10376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2" name="Полилиния 71"/>
            <p:cNvSpPr/>
            <p:nvPr/>
          </p:nvSpPr>
          <p:spPr>
            <a:xfrm>
              <a:off x="4586748" y="6341806"/>
              <a:ext cx="1696065" cy="304112"/>
            </a:xfrm>
            <a:custGeom>
              <a:avLst/>
              <a:gdLst>
                <a:gd name="connsiteX0" fmla="*/ 0 w 1696065"/>
                <a:gd name="connsiteY0" fmla="*/ 0 h 304112"/>
                <a:gd name="connsiteX1" fmla="*/ 486697 w 1696065"/>
                <a:gd name="connsiteY1" fmla="*/ 235975 h 304112"/>
                <a:gd name="connsiteX2" fmla="*/ 899652 w 1696065"/>
                <a:gd name="connsiteY2" fmla="*/ 294968 h 304112"/>
                <a:gd name="connsiteX3" fmla="*/ 1696065 w 1696065"/>
                <a:gd name="connsiteY3" fmla="*/ 73742 h 30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065" h="304112">
                  <a:moveTo>
                    <a:pt x="0" y="0"/>
                  </a:moveTo>
                  <a:cubicBezTo>
                    <a:pt x="168377" y="93407"/>
                    <a:pt x="336755" y="186814"/>
                    <a:pt x="486697" y="235975"/>
                  </a:cubicBezTo>
                  <a:cubicBezTo>
                    <a:pt x="636639" y="285136"/>
                    <a:pt x="698091" y="322007"/>
                    <a:pt x="899652" y="294968"/>
                  </a:cubicBezTo>
                  <a:cubicBezTo>
                    <a:pt x="1101213" y="267929"/>
                    <a:pt x="1398639" y="170835"/>
                    <a:pt x="1696065" y="73742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73" name="Прямоугольник 72"/>
          <p:cNvSpPr/>
          <p:nvPr/>
        </p:nvSpPr>
        <p:spPr>
          <a:xfrm>
            <a:off x="1603312" y="4141337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endParaRPr lang="uk-UA" sz="2800" dirty="0"/>
          </a:p>
        </p:txBody>
      </p:sp>
      <p:grpSp>
        <p:nvGrpSpPr>
          <p:cNvPr id="76" name="Группа 75"/>
          <p:cNvGrpSpPr/>
          <p:nvPr/>
        </p:nvGrpSpPr>
        <p:grpSpPr>
          <a:xfrm>
            <a:off x="4995583" y="3032380"/>
            <a:ext cx="2490807" cy="1578276"/>
            <a:chOff x="4995583" y="3032380"/>
            <a:chExt cx="2490807" cy="1578276"/>
          </a:xfrm>
        </p:grpSpPr>
        <p:sp>
          <p:nvSpPr>
            <p:cNvPr id="19" name="Овал 18"/>
            <p:cNvSpPr/>
            <p:nvPr/>
          </p:nvSpPr>
          <p:spPr>
            <a:xfrm>
              <a:off x="5687212" y="3039684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6602537" y="3032380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4995583" y="3708343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5557532" y="4362608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6624072" y="4324971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единительная линия 23"/>
            <p:cNvCxnSpPr>
              <a:stCxn id="19" idx="3"/>
              <a:endCxn id="21" idx="7"/>
            </p:cNvCxnSpPr>
            <p:nvPr/>
          </p:nvCxnSpPr>
          <p:spPr>
            <a:xfrm flipH="1">
              <a:off x="5216961" y="3251406"/>
              <a:ext cx="508234" cy="493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5"/>
              <a:endCxn id="22" idx="0"/>
            </p:cNvCxnSpPr>
            <p:nvPr/>
          </p:nvCxnSpPr>
          <p:spPr>
            <a:xfrm>
              <a:off x="5216961" y="3920066"/>
              <a:ext cx="470251" cy="44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9" idx="4"/>
              <a:endCxn id="22" idx="7"/>
            </p:cNvCxnSpPr>
            <p:nvPr/>
          </p:nvCxnSpPr>
          <p:spPr>
            <a:xfrm flipH="1">
              <a:off x="5778911" y="3287732"/>
              <a:ext cx="37982" cy="11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9" idx="6"/>
              <a:endCxn id="20" idx="2"/>
            </p:cNvCxnSpPr>
            <p:nvPr/>
          </p:nvCxnSpPr>
          <p:spPr>
            <a:xfrm flipV="1">
              <a:off x="5946573" y="3156404"/>
              <a:ext cx="655964" cy="7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20" idx="4"/>
              <a:endCxn id="23" idx="0"/>
            </p:cNvCxnSpPr>
            <p:nvPr/>
          </p:nvCxnSpPr>
          <p:spPr>
            <a:xfrm>
              <a:off x="6732218" y="3280428"/>
              <a:ext cx="21535" cy="1044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>
              <a:stCxn id="23" idx="2"/>
              <a:endCxn id="22" idx="6"/>
            </p:cNvCxnSpPr>
            <p:nvPr/>
          </p:nvCxnSpPr>
          <p:spPr>
            <a:xfrm flipH="1">
              <a:off x="5816893" y="4448995"/>
              <a:ext cx="807179" cy="3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4" name="Прямоугольник 73"/>
            <p:cNvSpPr/>
            <p:nvPr/>
          </p:nvSpPr>
          <p:spPr>
            <a:xfrm>
              <a:off x="6939445" y="3658456"/>
              <a:ext cx="5469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800" dirty="0"/>
                <a:t>G</a:t>
              </a:r>
              <a:r>
                <a:rPr lang="uk-UA" sz="2800" baseline="-25000" dirty="0"/>
                <a:t>2</a:t>
              </a:r>
              <a:endParaRPr lang="uk-UA" sz="2800" dirty="0"/>
            </a:p>
          </p:txBody>
        </p:sp>
      </p:grpSp>
      <p:sp>
        <p:nvSpPr>
          <p:cNvPr id="75" name="Прямоугольник 74"/>
          <p:cNvSpPr/>
          <p:nvPr/>
        </p:nvSpPr>
        <p:spPr>
          <a:xfrm>
            <a:off x="6663133" y="5663631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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4056121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366"/>
            <a:ext cx="8100392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2.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Перетин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/>
              <a:t>Перетином </a:t>
            </a:r>
            <a:r>
              <a:rPr lang="uk-UA" sz="2800" dirty="0"/>
              <a:t>графів G</a:t>
            </a:r>
            <a:r>
              <a:rPr lang="uk-UA" sz="2800" baseline="-25000" dirty="0"/>
              <a:t>1</a:t>
            </a:r>
            <a:r>
              <a:rPr lang="uk-UA" sz="2800" dirty="0"/>
              <a:t> та G</a:t>
            </a:r>
            <a:r>
              <a:rPr lang="uk-UA" sz="2800" baseline="-25000" dirty="0"/>
              <a:t>2</a:t>
            </a:r>
            <a:r>
              <a:rPr lang="uk-UA" sz="2800" dirty="0"/>
              <a:t>, позначається 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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r>
              <a:rPr lang="uk-UA" sz="2800" dirty="0"/>
              <a:t> є граф G</a:t>
            </a:r>
            <a:r>
              <a:rPr lang="uk-UA" sz="2800" baseline="-25000" dirty="0"/>
              <a:t>3</a:t>
            </a:r>
            <a:r>
              <a:rPr lang="uk-UA" sz="2800" dirty="0"/>
              <a:t> = (X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</a:t>
            </a:r>
            <a:r>
              <a:rPr lang="uk-UA" sz="2800" dirty="0"/>
              <a:t>X</a:t>
            </a:r>
            <a:r>
              <a:rPr lang="uk-UA" sz="2800" baseline="-25000" dirty="0"/>
              <a:t>2</a:t>
            </a:r>
            <a:r>
              <a:rPr lang="uk-UA" sz="2800" dirty="0"/>
              <a:t>,V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</a:t>
            </a:r>
            <a:r>
              <a:rPr lang="uk-UA" sz="2800" dirty="0"/>
              <a:t>V</a:t>
            </a:r>
            <a:r>
              <a:rPr lang="uk-UA" sz="2800" baseline="-25000" dirty="0"/>
              <a:t>2</a:t>
            </a:r>
            <a:r>
              <a:rPr lang="uk-UA" sz="2800" dirty="0"/>
              <a:t>), тобто множина його вершин складається лише з тих вершин, які є одночасно в G</a:t>
            </a:r>
            <a:r>
              <a:rPr lang="uk-UA" sz="2800" baseline="-25000" dirty="0"/>
              <a:t>1</a:t>
            </a:r>
            <a:r>
              <a:rPr lang="uk-UA" sz="2800" dirty="0"/>
              <a:t> та G</a:t>
            </a:r>
            <a:r>
              <a:rPr lang="uk-UA" sz="2800" baseline="-25000" dirty="0"/>
              <a:t>2</a:t>
            </a:r>
            <a:r>
              <a:rPr lang="uk-UA" sz="2800" dirty="0"/>
              <a:t>, а множина </a:t>
            </a:r>
            <a:r>
              <a:rPr lang="uk-UA" sz="2800" dirty="0" err="1"/>
              <a:t>ребер</a:t>
            </a:r>
            <a:r>
              <a:rPr lang="uk-UA" sz="2800" dirty="0"/>
              <a:t> G</a:t>
            </a:r>
            <a:r>
              <a:rPr lang="uk-UA" sz="2800" baseline="-25000" dirty="0"/>
              <a:t>3</a:t>
            </a:r>
            <a:r>
              <a:rPr lang="uk-UA" sz="2800" dirty="0"/>
              <a:t> складається з </a:t>
            </a:r>
            <a:r>
              <a:rPr lang="uk-UA" sz="2800" dirty="0" err="1"/>
              <a:t>ребер</a:t>
            </a:r>
            <a:r>
              <a:rPr lang="uk-UA" sz="2800" dirty="0"/>
              <a:t>, які одночасно присутні в G</a:t>
            </a:r>
            <a:r>
              <a:rPr lang="uk-UA" sz="2800" baseline="-25000" dirty="0"/>
              <a:t>1</a:t>
            </a:r>
            <a:r>
              <a:rPr lang="uk-UA" sz="2800" dirty="0"/>
              <a:t> та G</a:t>
            </a:r>
            <a:r>
              <a:rPr lang="uk-UA" sz="2800" baseline="-25000" dirty="0"/>
              <a:t>2</a:t>
            </a:r>
            <a:r>
              <a:rPr lang="uk-UA" sz="2800" dirty="0"/>
              <a:t> </a:t>
            </a:r>
            <a:r>
              <a:rPr lang="uk-UA" sz="2800" dirty="0" smtClean="0"/>
              <a:t>.</a:t>
            </a:r>
            <a:endParaRPr lang="uk-UA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1999941" y="3008261"/>
            <a:ext cx="1811861" cy="1564758"/>
            <a:chOff x="1475656" y="4653136"/>
            <a:chExt cx="1440160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4"/>
              <a:endCxn id="10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7" idx="4"/>
              <a:endCxn id="10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7" name="Прямоугольник 16"/>
          <p:cNvSpPr/>
          <p:nvPr/>
        </p:nvSpPr>
        <p:spPr>
          <a:xfrm>
            <a:off x="1708310" y="4039117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endParaRPr lang="uk-UA" sz="2800" dirty="0"/>
          </a:p>
        </p:txBody>
      </p:sp>
      <p:grpSp>
        <p:nvGrpSpPr>
          <p:cNvPr id="29" name="Группа 28"/>
          <p:cNvGrpSpPr/>
          <p:nvPr/>
        </p:nvGrpSpPr>
        <p:grpSpPr>
          <a:xfrm>
            <a:off x="5080164" y="3019593"/>
            <a:ext cx="2490807" cy="1578276"/>
            <a:chOff x="4995583" y="3032380"/>
            <a:chExt cx="2490807" cy="1578276"/>
          </a:xfrm>
        </p:grpSpPr>
        <p:sp>
          <p:nvSpPr>
            <p:cNvPr id="30" name="Овал 29"/>
            <p:cNvSpPr/>
            <p:nvPr/>
          </p:nvSpPr>
          <p:spPr>
            <a:xfrm>
              <a:off x="5687212" y="3039684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1" name="Овал 30"/>
            <p:cNvSpPr/>
            <p:nvPr/>
          </p:nvSpPr>
          <p:spPr>
            <a:xfrm>
              <a:off x="6602537" y="3032380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4995583" y="3708343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557532" y="4362608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6624072" y="4324971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5" name="Прямая соединительная линия 34"/>
            <p:cNvCxnSpPr>
              <a:stCxn id="30" idx="3"/>
              <a:endCxn id="32" idx="7"/>
            </p:cNvCxnSpPr>
            <p:nvPr/>
          </p:nvCxnSpPr>
          <p:spPr>
            <a:xfrm flipH="1">
              <a:off x="5216961" y="3251406"/>
              <a:ext cx="508234" cy="493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Прямая соединительная линия 35"/>
            <p:cNvCxnSpPr>
              <a:stCxn id="32" idx="5"/>
              <a:endCxn id="33" idx="0"/>
            </p:cNvCxnSpPr>
            <p:nvPr/>
          </p:nvCxnSpPr>
          <p:spPr>
            <a:xfrm>
              <a:off x="5216961" y="3920066"/>
              <a:ext cx="470251" cy="44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>
              <a:stCxn id="30" idx="4"/>
              <a:endCxn id="33" idx="7"/>
            </p:cNvCxnSpPr>
            <p:nvPr/>
          </p:nvCxnSpPr>
          <p:spPr>
            <a:xfrm flipH="1">
              <a:off x="5778911" y="3287732"/>
              <a:ext cx="37982" cy="11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30" idx="6"/>
              <a:endCxn id="31" idx="2"/>
            </p:cNvCxnSpPr>
            <p:nvPr/>
          </p:nvCxnSpPr>
          <p:spPr>
            <a:xfrm flipV="1">
              <a:off x="5946573" y="3156404"/>
              <a:ext cx="655964" cy="7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1" idx="4"/>
              <a:endCxn id="34" idx="0"/>
            </p:cNvCxnSpPr>
            <p:nvPr/>
          </p:nvCxnSpPr>
          <p:spPr>
            <a:xfrm>
              <a:off x="6732218" y="3280428"/>
              <a:ext cx="21535" cy="1044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4" idx="2"/>
              <a:endCxn id="33" idx="6"/>
            </p:cNvCxnSpPr>
            <p:nvPr/>
          </p:nvCxnSpPr>
          <p:spPr>
            <a:xfrm flipH="1">
              <a:off x="5816893" y="4448995"/>
              <a:ext cx="807179" cy="3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Прямоугольник 40"/>
            <p:cNvSpPr/>
            <p:nvPr/>
          </p:nvSpPr>
          <p:spPr>
            <a:xfrm>
              <a:off x="6939445" y="3658456"/>
              <a:ext cx="5469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800" dirty="0"/>
                <a:t>G</a:t>
              </a:r>
              <a:r>
                <a:rPr lang="uk-UA" sz="2800" baseline="-25000" dirty="0"/>
                <a:t>2</a:t>
              </a:r>
              <a:endParaRPr lang="uk-UA" sz="2800" dirty="0"/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5230671" y="5877272"/>
            <a:ext cx="12426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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r>
              <a:rPr lang="uk-UA" sz="2800" dirty="0"/>
              <a:t> </a:t>
            </a:r>
          </a:p>
        </p:txBody>
      </p:sp>
      <p:grpSp>
        <p:nvGrpSpPr>
          <p:cNvPr id="43" name="Группа 42"/>
          <p:cNvGrpSpPr/>
          <p:nvPr/>
        </p:nvGrpSpPr>
        <p:grpSpPr>
          <a:xfrm>
            <a:off x="3986227" y="5094893"/>
            <a:ext cx="996524" cy="1564758"/>
            <a:chOff x="1475656" y="4653136"/>
            <a:chExt cx="792088" cy="1368152"/>
          </a:xfrm>
        </p:grpSpPr>
        <p:sp>
          <p:nvSpPr>
            <p:cNvPr id="44" name="Овал 43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6" name="Овал 45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7" name="Овал 46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9" name="Прямая соединительная линия 48"/>
            <p:cNvCxnSpPr>
              <a:stCxn id="44" idx="3"/>
              <a:endCxn id="46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>
              <a:stCxn id="46" idx="5"/>
              <a:endCxn id="47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Прямая соединительная линия 50"/>
            <p:cNvCxnSpPr>
              <a:stCxn id="44" idx="4"/>
              <a:endCxn id="47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0414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0"/>
            <a:ext cx="799288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dirty="0" smtClean="0">
                <a:solidFill>
                  <a:schemeClr val="accent3">
                    <a:lumMod val="75000"/>
                  </a:schemeClr>
                </a:solidFill>
              </a:rPr>
              <a:t>3. </a:t>
            </a:r>
            <a:r>
              <a:rPr lang="uk-UA" sz="2800" b="1" dirty="0">
                <a:solidFill>
                  <a:schemeClr val="accent3">
                    <a:lumMod val="75000"/>
                  </a:schemeClr>
                </a:solidFill>
              </a:rPr>
              <a:t>Кільцева сума </a:t>
            </a:r>
            <a:endParaRPr lang="uk-UA" sz="2800" b="1" dirty="0" smtClean="0">
              <a:solidFill>
                <a:schemeClr val="accent3">
                  <a:lumMod val="75000"/>
                </a:schemeClr>
              </a:solidFill>
            </a:endParaRPr>
          </a:p>
          <a:p>
            <a:pPr algn="just"/>
            <a:r>
              <a:rPr lang="uk-UA" sz="2800" dirty="0" smtClean="0"/>
              <a:t>Кільцева </a:t>
            </a:r>
            <a:r>
              <a:rPr lang="uk-UA" sz="2800" dirty="0"/>
              <a:t>сума двох графів G</a:t>
            </a:r>
            <a:r>
              <a:rPr lang="uk-UA" sz="2800" baseline="-25000" dirty="0"/>
              <a:t>1</a:t>
            </a:r>
            <a:r>
              <a:rPr lang="uk-UA" sz="2800" dirty="0"/>
              <a:t> та G</a:t>
            </a:r>
            <a:r>
              <a:rPr lang="uk-UA" sz="2800" baseline="-25000" dirty="0"/>
              <a:t>2</a:t>
            </a:r>
            <a:r>
              <a:rPr lang="uk-UA" sz="2800" dirty="0"/>
              <a:t> позначається 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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r>
              <a:rPr lang="uk-UA" sz="2800" dirty="0"/>
              <a:t>, являє собою граф G</a:t>
            </a:r>
            <a:r>
              <a:rPr lang="uk-UA" sz="2800" baseline="-25000" dirty="0"/>
              <a:t>3</a:t>
            </a:r>
            <a:r>
              <a:rPr lang="uk-UA" sz="2800" dirty="0"/>
              <a:t>, який </a:t>
            </a:r>
            <a:r>
              <a:rPr lang="uk-UA" sz="2800" dirty="0" smtClean="0"/>
              <a:t>складається </a:t>
            </a:r>
            <a:r>
              <a:rPr lang="uk-UA" sz="2800" dirty="0"/>
              <a:t>з </a:t>
            </a:r>
            <a:r>
              <a:rPr lang="uk-UA" sz="2800" dirty="0" err="1"/>
              <a:t>ребер</a:t>
            </a:r>
            <a:r>
              <a:rPr lang="uk-UA" sz="2800" dirty="0"/>
              <a:t>, що присутні або в G</a:t>
            </a:r>
            <a:r>
              <a:rPr lang="uk-UA" sz="2800" baseline="-25000" dirty="0"/>
              <a:t>1</a:t>
            </a:r>
            <a:r>
              <a:rPr lang="uk-UA" sz="2800" dirty="0"/>
              <a:t>, або в G</a:t>
            </a:r>
            <a:r>
              <a:rPr lang="uk-UA" sz="2800" baseline="-25000" dirty="0"/>
              <a:t>2</a:t>
            </a:r>
            <a:r>
              <a:rPr lang="uk-UA" sz="2800" dirty="0"/>
              <a:t>, але не в обох </a:t>
            </a:r>
            <a:r>
              <a:rPr lang="uk-UA" sz="2800" dirty="0" smtClean="0"/>
              <a:t>одночасно.</a:t>
            </a:r>
            <a:endParaRPr lang="uk-UA" sz="2800" dirty="0"/>
          </a:p>
        </p:txBody>
      </p:sp>
      <p:grpSp>
        <p:nvGrpSpPr>
          <p:cNvPr id="5" name="Группа 4"/>
          <p:cNvGrpSpPr/>
          <p:nvPr/>
        </p:nvGrpSpPr>
        <p:grpSpPr>
          <a:xfrm>
            <a:off x="5301542" y="2730501"/>
            <a:ext cx="2490807" cy="1578276"/>
            <a:chOff x="4995583" y="3032380"/>
            <a:chExt cx="2490807" cy="1578276"/>
          </a:xfrm>
        </p:grpSpPr>
        <p:sp>
          <p:nvSpPr>
            <p:cNvPr id="6" name="Овал 5"/>
            <p:cNvSpPr/>
            <p:nvPr/>
          </p:nvSpPr>
          <p:spPr>
            <a:xfrm>
              <a:off x="5687212" y="3039684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6602537" y="3032380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4995583" y="3708343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5557532" y="4362608"/>
              <a:ext cx="259361" cy="248048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6624072" y="4324971"/>
              <a:ext cx="259361" cy="248048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6" idx="3"/>
              <a:endCxn id="8" idx="7"/>
            </p:cNvCxnSpPr>
            <p:nvPr/>
          </p:nvCxnSpPr>
          <p:spPr>
            <a:xfrm flipH="1">
              <a:off x="5216961" y="3251406"/>
              <a:ext cx="508234" cy="49326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8" idx="5"/>
              <a:endCxn id="9" idx="0"/>
            </p:cNvCxnSpPr>
            <p:nvPr/>
          </p:nvCxnSpPr>
          <p:spPr>
            <a:xfrm>
              <a:off x="5216961" y="3920066"/>
              <a:ext cx="470251" cy="44254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6" idx="4"/>
              <a:endCxn id="9" idx="7"/>
            </p:cNvCxnSpPr>
            <p:nvPr/>
          </p:nvCxnSpPr>
          <p:spPr>
            <a:xfrm flipH="1">
              <a:off x="5778911" y="3287732"/>
              <a:ext cx="37982" cy="111120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6" idx="6"/>
              <a:endCxn id="7" idx="2"/>
            </p:cNvCxnSpPr>
            <p:nvPr/>
          </p:nvCxnSpPr>
          <p:spPr>
            <a:xfrm flipV="1">
              <a:off x="5946573" y="3156404"/>
              <a:ext cx="655964" cy="730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7" idx="4"/>
              <a:endCxn id="10" idx="0"/>
            </p:cNvCxnSpPr>
            <p:nvPr/>
          </p:nvCxnSpPr>
          <p:spPr>
            <a:xfrm>
              <a:off x="6732218" y="3280428"/>
              <a:ext cx="21535" cy="10445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10" idx="2"/>
              <a:endCxn id="9" idx="6"/>
            </p:cNvCxnSpPr>
            <p:nvPr/>
          </p:nvCxnSpPr>
          <p:spPr>
            <a:xfrm flipH="1">
              <a:off x="5816893" y="4448995"/>
              <a:ext cx="807179" cy="37637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Прямоугольник 16"/>
            <p:cNvSpPr/>
            <p:nvPr/>
          </p:nvSpPr>
          <p:spPr>
            <a:xfrm>
              <a:off x="6939445" y="3658456"/>
              <a:ext cx="546945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uk-UA" sz="2800" dirty="0"/>
                <a:t>G</a:t>
              </a:r>
              <a:r>
                <a:rPr lang="uk-UA" sz="2800" baseline="-25000" dirty="0"/>
                <a:t>2</a:t>
              </a:r>
              <a:endParaRPr lang="uk-UA" sz="2800" dirty="0"/>
            </a:p>
          </p:txBody>
        </p:sp>
      </p:grpSp>
      <p:grpSp>
        <p:nvGrpSpPr>
          <p:cNvPr id="18" name="Группа 17"/>
          <p:cNvGrpSpPr/>
          <p:nvPr/>
        </p:nvGrpSpPr>
        <p:grpSpPr>
          <a:xfrm>
            <a:off x="2470059" y="2677656"/>
            <a:ext cx="1811861" cy="1564758"/>
            <a:chOff x="1475656" y="4653136"/>
            <a:chExt cx="1440160" cy="1368152"/>
          </a:xfrm>
        </p:grpSpPr>
        <p:sp>
          <p:nvSpPr>
            <p:cNvPr id="19" name="Овал 18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0" name="Овал 19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1" name="Овал 20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2" name="Овал 2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23" name="Овал 22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единительная линия 23"/>
            <p:cNvCxnSpPr>
              <a:stCxn id="19" idx="3"/>
              <a:endCxn id="21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21" idx="5"/>
              <a:endCxn id="2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Прямая соединительная линия 25"/>
            <p:cNvCxnSpPr>
              <a:stCxn id="19" idx="4"/>
              <a:endCxn id="2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Прямая соединительная линия 26"/>
            <p:cNvCxnSpPr>
              <a:stCxn id="19" idx="6"/>
              <a:endCxn id="20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единительная линия 27"/>
            <p:cNvCxnSpPr>
              <a:stCxn id="19" idx="4"/>
              <a:endCxn id="23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Прямая соединительная линия 28"/>
            <p:cNvCxnSpPr>
              <a:stCxn id="20" idx="4"/>
              <a:endCxn id="23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Прямоугольник 29"/>
          <p:cNvSpPr/>
          <p:nvPr/>
        </p:nvSpPr>
        <p:spPr>
          <a:xfrm>
            <a:off x="1974569" y="3717728"/>
            <a:ext cx="53251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endParaRPr lang="uk-UA" sz="2800" dirty="0"/>
          </a:p>
        </p:txBody>
      </p:sp>
      <p:grpSp>
        <p:nvGrpSpPr>
          <p:cNvPr id="31" name="Группа 30"/>
          <p:cNvGrpSpPr/>
          <p:nvPr/>
        </p:nvGrpSpPr>
        <p:grpSpPr>
          <a:xfrm>
            <a:off x="3703396" y="4633323"/>
            <a:ext cx="2731893" cy="1776758"/>
            <a:chOff x="3760368" y="4869160"/>
            <a:chExt cx="2731893" cy="1776758"/>
          </a:xfrm>
        </p:grpSpPr>
        <p:sp>
          <p:nvSpPr>
            <p:cNvPr id="32" name="Овал 31"/>
            <p:cNvSpPr/>
            <p:nvPr/>
          </p:nvSpPr>
          <p:spPr>
            <a:xfrm>
              <a:off x="4485112" y="4869160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5300450" y="5280938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3760368" y="5535174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4349223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5300450" y="6186851"/>
              <a:ext cx="271779" cy="24706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0" name="Прямая соединительная линия 39"/>
            <p:cNvCxnSpPr>
              <a:stCxn id="32" idx="6"/>
              <a:endCxn id="33" idx="2"/>
            </p:cNvCxnSpPr>
            <p:nvPr/>
          </p:nvCxnSpPr>
          <p:spPr>
            <a:xfrm>
              <a:off x="4756892" y="4992694"/>
              <a:ext cx="543558" cy="41177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2" idx="4"/>
              <a:endCxn id="36" idx="1"/>
            </p:cNvCxnSpPr>
            <p:nvPr/>
          </p:nvCxnSpPr>
          <p:spPr>
            <a:xfrm>
              <a:off x="4621002" y="5116227"/>
              <a:ext cx="719249" cy="110680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3" idx="4"/>
              <a:endCxn id="36" idx="2"/>
            </p:cNvCxnSpPr>
            <p:nvPr/>
          </p:nvCxnSpPr>
          <p:spPr>
            <a:xfrm flipH="1">
              <a:off x="5300450" y="5528005"/>
              <a:ext cx="135890" cy="78237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Овал 42"/>
            <p:cNvSpPr/>
            <p:nvPr/>
          </p:nvSpPr>
          <p:spPr>
            <a:xfrm>
              <a:off x="6138665" y="4908732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6220482" y="6193451"/>
              <a:ext cx="271779" cy="24706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45" name="Прямая соединительная линия 44"/>
            <p:cNvCxnSpPr>
              <a:stCxn id="32" idx="6"/>
              <a:endCxn id="43" idx="2"/>
            </p:cNvCxnSpPr>
            <p:nvPr/>
          </p:nvCxnSpPr>
          <p:spPr>
            <a:xfrm>
              <a:off x="4756891" y="4992694"/>
              <a:ext cx="1381774" cy="3957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>
              <a:stCxn id="43" idx="4"/>
              <a:endCxn id="44" idx="0"/>
            </p:cNvCxnSpPr>
            <p:nvPr/>
          </p:nvCxnSpPr>
          <p:spPr>
            <a:xfrm>
              <a:off x="6274555" y="5155799"/>
              <a:ext cx="81817" cy="1037652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7" name="Полилиния 46"/>
            <p:cNvSpPr/>
            <p:nvPr/>
          </p:nvSpPr>
          <p:spPr>
            <a:xfrm>
              <a:off x="4586748" y="6341806"/>
              <a:ext cx="1696065" cy="304112"/>
            </a:xfrm>
            <a:custGeom>
              <a:avLst/>
              <a:gdLst>
                <a:gd name="connsiteX0" fmla="*/ 0 w 1696065"/>
                <a:gd name="connsiteY0" fmla="*/ 0 h 304112"/>
                <a:gd name="connsiteX1" fmla="*/ 486697 w 1696065"/>
                <a:gd name="connsiteY1" fmla="*/ 235975 h 304112"/>
                <a:gd name="connsiteX2" fmla="*/ 899652 w 1696065"/>
                <a:gd name="connsiteY2" fmla="*/ 294968 h 304112"/>
                <a:gd name="connsiteX3" fmla="*/ 1696065 w 1696065"/>
                <a:gd name="connsiteY3" fmla="*/ 73742 h 3041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96065" h="304112">
                  <a:moveTo>
                    <a:pt x="0" y="0"/>
                  </a:moveTo>
                  <a:cubicBezTo>
                    <a:pt x="168377" y="93407"/>
                    <a:pt x="336755" y="186814"/>
                    <a:pt x="486697" y="235975"/>
                  </a:cubicBezTo>
                  <a:cubicBezTo>
                    <a:pt x="636639" y="285136"/>
                    <a:pt x="698091" y="322007"/>
                    <a:pt x="899652" y="294968"/>
                  </a:cubicBezTo>
                  <a:cubicBezTo>
                    <a:pt x="1101213" y="267929"/>
                    <a:pt x="1398639" y="170835"/>
                    <a:pt x="1696065" y="73742"/>
                  </a:cubicBezTo>
                </a:path>
              </a:pathLst>
            </a:custGeom>
            <a:noFill/>
            <a:ln w="9525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</p:grpSp>
      <p:sp>
        <p:nvSpPr>
          <p:cNvPr id="48" name="Прямоугольник 47"/>
          <p:cNvSpPr/>
          <p:nvPr/>
        </p:nvSpPr>
        <p:spPr>
          <a:xfrm>
            <a:off x="6435289" y="5248612"/>
            <a:ext cx="11705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800" dirty="0"/>
              <a:t>G</a:t>
            </a:r>
            <a:r>
              <a:rPr lang="uk-UA" sz="2800" baseline="-25000" dirty="0"/>
              <a:t>1</a:t>
            </a:r>
            <a:r>
              <a:rPr lang="uk-UA" sz="2800" dirty="0">
                <a:sym typeface="Symbol"/>
              </a:rPr>
              <a:t></a:t>
            </a:r>
            <a:r>
              <a:rPr lang="uk-UA" sz="2800" dirty="0"/>
              <a:t>G</a:t>
            </a:r>
            <a:r>
              <a:rPr lang="uk-UA" sz="2800" baseline="-25000" dirty="0"/>
              <a:t>2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3285121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399" y="404664"/>
            <a:ext cx="7915351" cy="5900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4432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16632"/>
            <a:ext cx="7956376" cy="792088"/>
          </a:xfrm>
        </p:spPr>
        <p:txBody>
          <a:bodyPr>
            <a:normAutofit fontScale="90000"/>
          </a:bodyPr>
          <a:lstStyle/>
          <a:p>
            <a:pPr algn="just"/>
            <a:r>
              <a:rPr lang="uk-UA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§4 Способи представлення  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графів</a:t>
            </a:r>
            <a:endParaRPr lang="uk-UA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052736"/>
            <a:ext cx="7890080" cy="5400600"/>
          </a:xfrm>
        </p:spPr>
        <p:txBody>
          <a:bodyPr>
            <a:normAutofit/>
          </a:bodyPr>
          <a:lstStyle/>
          <a:p>
            <a:pPr marL="82296" indent="0" algn="just">
              <a:buNone/>
            </a:pPr>
            <a:r>
              <a:rPr lang="uk-UA" sz="2800" dirty="0" smtClean="0"/>
              <a:t>Представлення графа в пам'яті (формат збереження) визначає обчислювальну складність операцій над графом і об'єм необхідної пам'яті. </a:t>
            </a:r>
          </a:p>
          <a:p>
            <a:pPr marL="82296" indent="0" algn="just">
              <a:buNone/>
            </a:pPr>
            <a:r>
              <a:rPr lang="uk-UA" sz="2800" dirty="0" smtClean="0"/>
              <a:t>Основні способи представлення – це: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Матриця суміжності</a:t>
            </a:r>
            <a:r>
              <a:rPr lang="uk-UA" sz="2800" dirty="0" smtClean="0">
                <a:solidFill>
                  <a:srgbClr val="C00000"/>
                </a:solidFill>
              </a:rPr>
              <a:t> </a:t>
            </a:r>
            <a:r>
              <a:rPr lang="uk-UA" sz="2800" dirty="0" smtClean="0"/>
              <a:t>- ефективна для насичених графів;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Список суміжних вершин </a:t>
            </a:r>
            <a:r>
              <a:rPr lang="uk-UA" sz="2800" dirty="0" smtClean="0"/>
              <a:t>– ефективний для розріджених графів.</a:t>
            </a:r>
          </a:p>
          <a:p>
            <a:pPr algn="just"/>
            <a:r>
              <a:rPr lang="uk-UA" sz="2800" b="1" i="1" dirty="0" smtClean="0">
                <a:solidFill>
                  <a:srgbClr val="C00000"/>
                </a:solidFill>
              </a:rPr>
              <a:t>Список ребер</a:t>
            </a:r>
            <a:r>
              <a:rPr lang="uk-UA" sz="2800" b="1" i="1" dirty="0">
                <a:solidFill>
                  <a:srgbClr val="C00000"/>
                </a:solidFill>
              </a:rPr>
              <a:t> </a:t>
            </a:r>
            <a:r>
              <a:rPr lang="uk-UA" sz="2800" dirty="0"/>
              <a:t>– ефективний для розріджених графів.</a:t>
            </a:r>
          </a:p>
        </p:txBody>
      </p:sp>
    </p:spTree>
    <p:extLst>
      <p:ext uri="{BB962C8B-B14F-4D97-AF65-F5344CB8AC3E}">
        <p14:creationId xmlns:p14="http://schemas.microsoft.com/office/powerpoint/2010/main" val="3047516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-171400"/>
            <a:ext cx="7498080" cy="1143000"/>
          </a:xfrm>
        </p:spPr>
        <p:txBody>
          <a:bodyPr>
            <a:normAutofit/>
          </a:bodyPr>
          <a:lstStyle/>
          <a:p>
            <a:pPr algn="ctr"/>
            <a:r>
              <a:rPr lang="uk-UA" sz="4000" dirty="0" smtClean="0"/>
              <a:t>4.1 Матриця суміжності</a:t>
            </a:r>
            <a:endParaRPr lang="uk-UA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764704"/>
            <a:ext cx="7920880" cy="1872208"/>
          </a:xfrm>
        </p:spPr>
        <p:txBody>
          <a:bodyPr>
            <a:normAutofit/>
          </a:bodyPr>
          <a:lstStyle/>
          <a:p>
            <a:pPr marL="82296" lvl="0" indent="0" algn="just">
              <a:buNone/>
            </a:pPr>
            <a:r>
              <a:rPr lang="uk-UA" sz="2800" b="1" i="1" dirty="0"/>
              <a:t>Матрицею суміжності </a:t>
            </a:r>
            <a:r>
              <a:rPr lang="uk-UA" sz="2800" dirty="0"/>
              <a:t>графа  </a:t>
            </a:r>
            <a:r>
              <a:rPr lang="en-US" sz="2800" dirty="0"/>
              <a:t>G </a:t>
            </a:r>
            <a:r>
              <a:rPr lang="uk-UA" sz="2800" dirty="0"/>
              <a:t>, яка відповідає заданій нумерації вершин, називають </a:t>
            </a:r>
            <a:r>
              <a:rPr lang="uk-UA" sz="2800" dirty="0" err="1"/>
              <a:t>булеву</a:t>
            </a:r>
            <a:r>
              <a:rPr lang="uk-UA" sz="2800" dirty="0"/>
              <a:t>  квадратну матрицю А з елементами  </a:t>
            </a:r>
            <a:r>
              <a:rPr lang="uk-UA" sz="2800" i="1" dirty="0"/>
              <a:t>а</a:t>
            </a:r>
            <a:r>
              <a:rPr lang="en-US" sz="2800" i="1" baseline="-25000" dirty="0" err="1"/>
              <a:t>ij</a:t>
            </a:r>
            <a:r>
              <a:rPr lang="uk-UA" sz="2800" dirty="0"/>
              <a:t>(</a:t>
            </a:r>
            <a:r>
              <a:rPr lang="en-US" sz="2800" i="1" dirty="0" err="1"/>
              <a:t>i</a:t>
            </a:r>
            <a:r>
              <a:rPr lang="uk-UA" sz="2800" i="1" dirty="0" smtClean="0"/>
              <a:t>,</a:t>
            </a:r>
            <a:r>
              <a:rPr lang="en-US" sz="2800" i="1" dirty="0" smtClean="0"/>
              <a:t>j</a:t>
            </a:r>
            <a:r>
              <a:rPr lang="en-US" sz="2800" dirty="0" smtClean="0"/>
              <a:t> </a:t>
            </a:r>
            <a:r>
              <a:rPr lang="uk-UA" sz="2800" dirty="0"/>
              <a:t>=1</a:t>
            </a:r>
            <a:r>
              <a:rPr lang="uk-UA" sz="2800" dirty="0" smtClean="0"/>
              <a:t>,..., </a:t>
            </a:r>
            <a:r>
              <a:rPr lang="en-US" sz="2800" i="1" dirty="0"/>
              <a:t>n</a:t>
            </a:r>
            <a:r>
              <a:rPr lang="uk-UA" sz="2800" dirty="0"/>
              <a:t>,) де</a:t>
            </a:r>
          </a:p>
          <a:p>
            <a:pPr marL="82296" lvl="0" indent="0" algn="just">
              <a:buNone/>
            </a:pPr>
            <a:endParaRPr lang="en-US" sz="2800" dirty="0" smtClean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sp>
        <p:nvSpPr>
          <p:cNvPr id="7" name="TextBox 6"/>
          <p:cNvSpPr txBox="1"/>
          <p:nvPr/>
        </p:nvSpPr>
        <p:spPr>
          <a:xfrm>
            <a:off x="965831" y="4221088"/>
            <a:ext cx="81724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82296" lvl="0" indent="0" algn="ctr">
              <a:buNone/>
            </a:pPr>
            <a:r>
              <a:rPr lang="uk-UA" sz="2800" b="1" i="1" dirty="0">
                <a:solidFill>
                  <a:schemeClr val="accent4">
                    <a:lumMod val="75000"/>
                  </a:schemeClr>
                </a:solidFill>
              </a:rPr>
              <a:t>Властивості: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Об'єм необхідної пам'яті О(|V</a:t>
            </a:r>
            <a:r>
              <a:rPr lang="uk-UA" sz="2800" baseline="30000" dirty="0"/>
              <a:t>2 </a:t>
            </a:r>
            <a:r>
              <a:rPr lang="uk-UA" sz="2800" dirty="0"/>
              <a:t>|). 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Швидке визначення присутності ребра (</a:t>
            </a:r>
            <a:r>
              <a:rPr lang="en-US" sz="2800" i="1" dirty="0" err="1"/>
              <a:t>i,j</a:t>
            </a:r>
            <a:r>
              <a:rPr lang="en-US" sz="2800" dirty="0"/>
              <a:t>) </a:t>
            </a:r>
            <a:r>
              <a:rPr lang="uk-UA" sz="2800" dirty="0"/>
              <a:t>в графі.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uk-UA" sz="2800" dirty="0"/>
              <a:t>За час О(1) отримуємо доступ до елементу </a:t>
            </a:r>
            <a:r>
              <a:rPr lang="uk-UA" sz="2800" i="1" dirty="0"/>
              <a:t>а</a:t>
            </a:r>
            <a:r>
              <a:rPr lang="en-US" sz="2800" i="1" baseline="-25000" dirty="0" err="1" smtClean="0"/>
              <a:t>ij</a:t>
            </a:r>
            <a:r>
              <a:rPr lang="uk-UA" sz="2800" baseline="-25000" dirty="0" smtClean="0"/>
              <a:t> </a:t>
            </a:r>
            <a:r>
              <a:rPr lang="uk-UA" sz="2800" dirty="0"/>
              <a:t>матриці</a:t>
            </a:r>
            <a:r>
              <a:rPr lang="uk-UA" dirty="0"/>
              <a:t>.</a:t>
            </a:r>
          </a:p>
          <a:p>
            <a:endParaRPr lang="uk-UA" dirty="0"/>
          </a:p>
        </p:txBody>
      </p:sp>
      <p:sp>
        <p:nvSpPr>
          <p:cNvPr id="8" name="TextBox 7"/>
          <p:cNvSpPr txBox="1"/>
          <p:nvPr/>
        </p:nvSpPr>
        <p:spPr>
          <a:xfrm>
            <a:off x="971600" y="3365348"/>
            <a:ext cx="81724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800" dirty="0"/>
              <a:t>Для неорієнтованого графа матриця суміжності </a:t>
            </a:r>
            <a:r>
              <a:rPr lang="uk-UA" sz="2800" dirty="0" smtClean="0"/>
              <a:t>симетрична відносно головної діагоналі. </a:t>
            </a:r>
            <a:endParaRPr lang="en-US" sz="2800" dirty="0"/>
          </a:p>
          <a:p>
            <a:endParaRPr lang="uk-UA" dirty="0"/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197381"/>
              </p:ext>
            </p:extLst>
          </p:nvPr>
        </p:nvGraphicFramePr>
        <p:xfrm>
          <a:off x="2329681" y="2204864"/>
          <a:ext cx="5456237" cy="11763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58" name="Формула" r:id="rId3" imgW="2679480" imgH="685800" progId="Equation.3">
                  <p:embed/>
                </p:oleObj>
              </mc:Choice>
              <mc:Fallback>
                <p:oleObj name="Формула" r:id="rId3" imgW="2679480" imgH="6858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29681" y="2204864"/>
                        <a:ext cx="5456237" cy="11763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01691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0"/>
            <a:ext cx="7498080" cy="908720"/>
          </a:xfrm>
        </p:spPr>
        <p:txBody>
          <a:bodyPr>
            <a:normAutofit/>
          </a:bodyPr>
          <a:lstStyle/>
          <a:p>
            <a:r>
              <a:rPr lang="uk-UA" sz="4000" dirty="0" smtClean="0">
                <a:solidFill>
                  <a:schemeClr val="accent3">
                    <a:lumMod val="50000"/>
                  </a:schemeClr>
                </a:solidFill>
              </a:rPr>
              <a:t>4.2 </a:t>
            </a:r>
            <a:r>
              <a:rPr lang="uk-UA" sz="4000" dirty="0">
                <a:solidFill>
                  <a:schemeClr val="accent3">
                    <a:lumMod val="50000"/>
                  </a:schemeClr>
                </a:solidFill>
              </a:rPr>
              <a:t>Список суміжних вершин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7568" y="1048972"/>
            <a:ext cx="7962088" cy="1368152"/>
          </a:xfrm>
        </p:spPr>
        <p:txBody>
          <a:bodyPr>
            <a:normAutofit lnSpcReduction="10000"/>
          </a:bodyPr>
          <a:lstStyle/>
          <a:p>
            <a:pPr marL="82296" indent="0" algn="just">
              <a:buNone/>
            </a:pPr>
            <a:r>
              <a:rPr lang="uk-UA" sz="2800" b="1" i="1" dirty="0"/>
              <a:t>Список суміжних </a:t>
            </a:r>
            <a:r>
              <a:rPr lang="uk-UA" sz="2800" b="1" i="1" dirty="0" smtClean="0"/>
              <a:t>вершин – </a:t>
            </a:r>
            <a:r>
              <a:rPr lang="uk-UA" sz="2800" dirty="0" smtClean="0"/>
              <a:t>це масив </a:t>
            </a:r>
            <a:r>
              <a:rPr lang="en-US" sz="2800" dirty="0" smtClean="0"/>
              <a:t>A[</a:t>
            </a:r>
            <a:r>
              <a:rPr lang="en-US" sz="2800" i="1" dirty="0" smtClean="0"/>
              <a:t>n</a:t>
            </a:r>
            <a:r>
              <a:rPr lang="en-US" sz="2800" dirty="0" smtClean="0"/>
              <a:t>]</a:t>
            </a:r>
            <a:r>
              <a:rPr lang="uk-UA" sz="2800" dirty="0" smtClean="0"/>
              <a:t>, кожен елемент</a:t>
            </a:r>
            <a:r>
              <a:rPr lang="en-US" sz="2800" dirty="0" smtClean="0"/>
              <a:t> A[</a:t>
            </a:r>
            <a:r>
              <a:rPr lang="en-US" sz="2800" i="1" dirty="0" err="1" smtClean="0"/>
              <a:t>i</a:t>
            </a:r>
            <a:r>
              <a:rPr lang="en-US" sz="2800" dirty="0" smtClean="0"/>
              <a:t>]</a:t>
            </a:r>
            <a:r>
              <a:rPr lang="uk-UA" sz="2800" dirty="0" smtClean="0"/>
              <a:t> якого містить список вузлів суміжних з вершиною </a:t>
            </a:r>
            <a:r>
              <a:rPr lang="uk-UA" sz="2800" i="1" dirty="0" smtClean="0"/>
              <a:t>і</a:t>
            </a:r>
            <a:r>
              <a:rPr lang="uk-UA" sz="2800" dirty="0" smtClean="0"/>
              <a:t>.</a:t>
            </a:r>
          </a:p>
          <a:p>
            <a:pPr marL="82296" indent="0" algn="just">
              <a:buNone/>
            </a:pPr>
            <a:endParaRPr lang="uk-UA" sz="2800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0200" y="2420888"/>
            <a:ext cx="7416824" cy="322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631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836712"/>
            <a:ext cx="8095165" cy="48517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59632" y="692696"/>
            <a:ext cx="4896544" cy="1844824"/>
          </a:xfrm>
        </p:spPr>
        <p:txBody>
          <a:bodyPr>
            <a:normAutofit fontScale="92500"/>
          </a:bodyPr>
          <a:lstStyle/>
          <a:p>
            <a:pPr marL="82296" indent="0">
              <a:buNone/>
            </a:pPr>
            <a:r>
              <a:rPr lang="uk-UA" sz="3300" dirty="0" smtClean="0"/>
              <a:t>Реалізація списку суміжних вершин на основі масивів </a:t>
            </a:r>
            <a:r>
              <a:rPr lang="en-US" sz="3300" dirty="0" smtClean="0">
                <a:latin typeface="Corbel" panose="020B0503020204020204" pitchFamily="34" charset="0"/>
              </a:rPr>
              <a:t>A[</a:t>
            </a:r>
            <a:r>
              <a:rPr lang="en-US" sz="3300" i="1" dirty="0" smtClean="0">
                <a:latin typeface="Corbel" panose="020B0503020204020204" pitchFamily="34" charset="0"/>
              </a:rPr>
              <a:t>n</a:t>
            </a:r>
            <a:r>
              <a:rPr lang="uk-UA" sz="3300" i="1" dirty="0" smtClean="0">
                <a:latin typeface="Corbel" panose="020B0503020204020204" pitchFamily="34" charset="0"/>
              </a:rPr>
              <a:t>+1</a:t>
            </a:r>
            <a:r>
              <a:rPr lang="en-US" sz="3300" dirty="0" smtClean="0">
                <a:latin typeface="Corbel" panose="020B0503020204020204" pitchFamily="34" charset="0"/>
              </a:rPr>
              <a:t>]  </a:t>
            </a:r>
            <a:r>
              <a:rPr lang="uk-UA" sz="3300" dirty="0" smtClean="0">
                <a:latin typeface="Corbel" panose="020B0503020204020204" pitchFamily="34" charset="0"/>
              </a:rPr>
              <a:t>та </a:t>
            </a:r>
            <a:r>
              <a:rPr lang="en-US" sz="3300" dirty="0" smtClean="0">
                <a:latin typeface="Corbel" panose="020B0503020204020204" pitchFamily="34" charset="0"/>
              </a:rPr>
              <a:t>L[</a:t>
            </a:r>
            <a:r>
              <a:rPr lang="en-US" sz="3300" i="1" dirty="0" smtClean="0">
                <a:latin typeface="Corbel" panose="020B0503020204020204" pitchFamily="34" charset="0"/>
              </a:rPr>
              <a:t>2m</a:t>
            </a:r>
            <a:r>
              <a:rPr lang="en-US" sz="3300" dirty="0" smtClean="0">
                <a:latin typeface="Corbel" panose="020B0503020204020204" pitchFamily="34" charset="0"/>
              </a:rPr>
              <a:t>]</a:t>
            </a:r>
            <a:r>
              <a:rPr lang="uk-UA" sz="3300" dirty="0" smtClean="0">
                <a:latin typeface="Corbel" panose="020B0503020204020204" pitchFamily="34" charset="0"/>
              </a:rPr>
              <a:t>.</a:t>
            </a:r>
          </a:p>
          <a:p>
            <a:pPr marL="82296" indent="0">
              <a:buNone/>
            </a:pPr>
            <a:endParaRPr lang="uk-UA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0554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21497"/>
            <a:ext cx="7498080" cy="671199"/>
          </a:xfrm>
        </p:spPr>
        <p:txBody>
          <a:bodyPr>
            <a:normAutofit fontScale="90000"/>
          </a:bodyPr>
          <a:lstStyle/>
          <a:p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4.3 </a:t>
            </a:r>
            <a:r>
              <a:rPr lang="uk-UA" sz="4400" dirty="0">
                <a:solidFill>
                  <a:schemeClr val="accent3">
                    <a:lumMod val="50000"/>
                  </a:schemeClr>
                </a:solidFill>
              </a:rPr>
              <a:t>Список </a:t>
            </a:r>
            <a:r>
              <a:rPr lang="uk-UA" sz="4400" dirty="0" smtClean="0">
                <a:solidFill>
                  <a:schemeClr val="accent3">
                    <a:lumMod val="50000"/>
                  </a:schemeClr>
                </a:solidFill>
              </a:rPr>
              <a:t>ребер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692696"/>
            <a:ext cx="7962088" cy="4176464"/>
          </a:xfrm>
        </p:spPr>
        <p:txBody>
          <a:bodyPr>
            <a:normAutofit fontScale="92500"/>
          </a:bodyPr>
          <a:lstStyle/>
          <a:p>
            <a:pPr marL="82296" lvl="0" indent="0" algn="just">
              <a:buNone/>
            </a:pPr>
            <a:r>
              <a:rPr lang="uk-UA" sz="3000" dirty="0"/>
              <a:t>Пара [</a:t>
            </a:r>
            <a:r>
              <a:rPr lang="en-US" sz="3000" i="1" dirty="0">
                <a:latin typeface="Corbel" panose="020B0503020204020204" pitchFamily="34" charset="0"/>
              </a:rPr>
              <a:t>u</a:t>
            </a:r>
            <a:r>
              <a:rPr lang="uk-UA" sz="3000" i="1" baseline="-25000" dirty="0">
                <a:latin typeface="Corbel" panose="020B0503020204020204" pitchFamily="34" charset="0"/>
              </a:rPr>
              <a:t>, </a:t>
            </a:r>
            <a:r>
              <a:rPr lang="en-US" sz="3000" i="1" dirty="0">
                <a:latin typeface="Corbel" panose="020B0503020204020204" pitchFamily="34" charset="0"/>
              </a:rPr>
              <a:t>v</a:t>
            </a:r>
            <a:r>
              <a:rPr lang="uk-UA" sz="3000" dirty="0"/>
              <a:t>]</a:t>
            </a:r>
            <a:r>
              <a:rPr lang="uk-UA" sz="3000" i="1" dirty="0"/>
              <a:t> </a:t>
            </a:r>
            <a:r>
              <a:rPr lang="uk-UA" sz="3000" dirty="0"/>
              <a:t>відповідає ребру </a:t>
            </a:r>
            <a:r>
              <a:rPr lang="uk-UA" sz="3000" dirty="0" smtClean="0"/>
              <a:t>{</a:t>
            </a:r>
            <a:r>
              <a:rPr lang="en-US" sz="3000" i="1" dirty="0">
                <a:latin typeface="Corbel" panose="020B0503020204020204" pitchFamily="34" charset="0"/>
              </a:rPr>
              <a:t>u</a:t>
            </a:r>
            <a:r>
              <a:rPr lang="uk-UA" sz="3000" i="1" baseline="-25000" dirty="0" smtClean="0">
                <a:latin typeface="Corbel" panose="020B0503020204020204" pitchFamily="34" charset="0"/>
              </a:rPr>
              <a:t>,</a:t>
            </a:r>
            <a:r>
              <a:rPr lang="en-US" sz="3000" i="1" dirty="0" smtClean="0">
                <a:latin typeface="Corbel" panose="020B0503020204020204" pitchFamily="34" charset="0"/>
              </a:rPr>
              <a:t>v</a:t>
            </a:r>
            <a:r>
              <a:rPr lang="uk-UA" sz="3000" dirty="0" smtClean="0"/>
              <a:t>}, </a:t>
            </a:r>
            <a:r>
              <a:rPr lang="uk-UA" sz="3000" dirty="0"/>
              <a:t>якщо граф неорієнтований, і дузі </a:t>
            </a:r>
            <a:r>
              <a:rPr lang="uk-UA" sz="3000" dirty="0" smtClean="0"/>
              <a:t>(</a:t>
            </a:r>
            <a:r>
              <a:rPr lang="en-US" sz="3000" i="1" dirty="0">
                <a:latin typeface="Corbel" panose="020B0503020204020204" pitchFamily="34" charset="0"/>
              </a:rPr>
              <a:t>u</a:t>
            </a:r>
            <a:r>
              <a:rPr lang="uk-UA" sz="3000" i="1" baseline="-25000" dirty="0" smtClean="0">
                <a:latin typeface="Corbel" panose="020B0503020204020204" pitchFamily="34" charset="0"/>
              </a:rPr>
              <a:t>,</a:t>
            </a:r>
            <a:r>
              <a:rPr lang="en-US" sz="3000" i="1" dirty="0" smtClean="0">
                <a:latin typeface="Corbel" panose="020B0503020204020204" pitchFamily="34" charset="0"/>
              </a:rPr>
              <a:t>v</a:t>
            </a:r>
            <a:r>
              <a:rPr lang="uk-UA" sz="3000" dirty="0" smtClean="0"/>
              <a:t>), </a:t>
            </a:r>
            <a:r>
              <a:rPr lang="uk-UA" sz="3000" dirty="0"/>
              <a:t>якщо граф орієнтований. </a:t>
            </a:r>
          </a:p>
          <a:p>
            <a:pPr marL="82296" indent="0" algn="just">
              <a:buNone/>
            </a:pPr>
            <a:r>
              <a:rPr lang="uk-UA" sz="3000" dirty="0" smtClean="0"/>
              <a:t>Об'єм </a:t>
            </a:r>
            <a:r>
              <a:rPr lang="uk-UA" sz="3000" dirty="0"/>
              <a:t>пам'яті у випадку </a:t>
            </a:r>
            <a:r>
              <a:rPr lang="uk-UA" sz="3000" dirty="0" smtClean="0"/>
              <a:t>представлення </a:t>
            </a:r>
            <a:r>
              <a:rPr lang="uk-UA" sz="3000" dirty="0"/>
              <a:t>графа списком </a:t>
            </a:r>
            <a:r>
              <a:rPr lang="uk-UA" sz="3000" dirty="0" smtClean="0"/>
              <a:t>ребер </a:t>
            </a:r>
            <a:r>
              <a:rPr lang="uk-UA" sz="3000" dirty="0"/>
              <a:t>дорівнює </a:t>
            </a:r>
            <a:r>
              <a:rPr lang="uk-UA" sz="3000" i="1" dirty="0"/>
              <a:t>2т </a:t>
            </a:r>
            <a:r>
              <a:rPr lang="uk-UA" sz="3000" dirty="0"/>
              <a:t>(</a:t>
            </a:r>
            <a:r>
              <a:rPr lang="uk-UA" sz="3000" i="1" dirty="0"/>
              <a:t>т - </a:t>
            </a:r>
            <a:r>
              <a:rPr lang="uk-UA" sz="3000" dirty="0"/>
              <a:t>кількість ребер або дуг) - це </a:t>
            </a:r>
            <a:r>
              <a:rPr lang="uk-UA" sz="3000" dirty="0" err="1"/>
              <a:t>найекономніший</a:t>
            </a:r>
            <a:r>
              <a:rPr lang="uk-UA" sz="3000" dirty="0"/>
              <a:t> щодо пам'яті спосіб. Недолік - велика (порядку </a:t>
            </a:r>
            <a:r>
              <a:rPr lang="uk-UA" sz="3000" i="1" dirty="0"/>
              <a:t>т</a:t>
            </a:r>
            <a:r>
              <a:rPr lang="uk-UA" sz="3000" dirty="0"/>
              <a:t>)</a:t>
            </a:r>
            <a:r>
              <a:rPr lang="uk-UA" sz="3000" i="1" dirty="0"/>
              <a:t> </a:t>
            </a:r>
            <a:r>
              <a:rPr lang="uk-UA" sz="3000" dirty="0"/>
              <a:t>кількість кроків для знаходження множини вершин, до яких ідуть ребра або дуги із заданої вершини</a:t>
            </a:r>
            <a:r>
              <a:rPr lang="uk-UA" sz="3000" dirty="0" smtClean="0"/>
              <a:t>.</a:t>
            </a:r>
            <a:endParaRPr lang="uk-UA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4653136"/>
            <a:ext cx="6586996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4000" b="1" dirty="0" smtClean="0">
                <a:solidFill>
                  <a:schemeClr val="accent3">
                    <a:lumMod val="50000"/>
                  </a:schemeClr>
                </a:solidFill>
                <a:latin typeface="+mj-lt"/>
              </a:rPr>
              <a:t>4.4 Графічне представлення</a:t>
            </a:r>
            <a:endParaRPr lang="uk-UA" sz="4000" b="1" dirty="0">
              <a:latin typeface="+mj-lt"/>
            </a:endParaRPr>
          </a:p>
        </p:txBody>
      </p:sp>
      <p:grpSp>
        <p:nvGrpSpPr>
          <p:cNvPr id="5" name="Группа 4"/>
          <p:cNvGrpSpPr/>
          <p:nvPr/>
        </p:nvGrpSpPr>
        <p:grpSpPr>
          <a:xfrm rot="4039084">
            <a:off x="3986227" y="5094893"/>
            <a:ext cx="996524" cy="1564758"/>
            <a:chOff x="1475656" y="4653136"/>
            <a:chExt cx="792088" cy="1368152"/>
          </a:xfrm>
        </p:grpSpPr>
        <p:sp>
          <p:nvSpPr>
            <p:cNvPr id="6" name="Овал 5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9" name="Прямая соединительная линия 8"/>
            <p:cNvCxnSpPr>
              <a:stCxn id="6" idx="3"/>
              <a:endCxn id="7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>
              <a:stCxn id="7" idx="5"/>
              <a:endCxn id="8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>
              <a:stCxn id="6" idx="4"/>
              <a:endCxn id="8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51034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0"/>
            <a:ext cx="7207899" cy="2788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1115616" y="2896308"/>
            <a:ext cx="7877471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/>
              <a:t>Необхідно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знайти</a:t>
            </a:r>
            <a:r>
              <a:rPr lang="ru-RU" sz="2800" dirty="0"/>
              <a:t> </a:t>
            </a:r>
            <a:r>
              <a:rPr lang="ru-RU" sz="2800" dirty="0" err="1"/>
              <a:t>такий</a:t>
            </a:r>
            <a:r>
              <a:rPr lang="ru-RU" sz="2800" dirty="0"/>
              <a:t> маршрут через </a:t>
            </a:r>
            <a:r>
              <a:rPr lang="ru-RU" sz="2800" dirty="0" err="1"/>
              <a:t>місто</a:t>
            </a:r>
            <a:r>
              <a:rPr lang="ru-RU" sz="2800" dirty="0"/>
              <a:t>, </a:t>
            </a:r>
            <a:r>
              <a:rPr lang="ru-RU" sz="2800" dirty="0" err="1"/>
              <a:t>щоб</a:t>
            </a:r>
            <a:r>
              <a:rPr lang="ru-RU" sz="2800" dirty="0"/>
              <a:t> пройти </a:t>
            </a:r>
            <a:r>
              <a:rPr lang="ru-RU" sz="2800" dirty="0" err="1"/>
              <a:t>всі</a:t>
            </a:r>
            <a:r>
              <a:rPr lang="ru-RU" sz="2800" dirty="0"/>
              <a:t> </a:t>
            </a:r>
            <a:r>
              <a:rPr lang="ru-RU" sz="2800" dirty="0" err="1"/>
              <a:t>сім</a:t>
            </a:r>
            <a:r>
              <a:rPr lang="ru-RU" sz="2800" dirty="0"/>
              <a:t> </a:t>
            </a:r>
            <a:r>
              <a:rPr lang="ru-RU" sz="2800" dirty="0" err="1"/>
              <a:t>мостів</a:t>
            </a:r>
            <a:r>
              <a:rPr lang="ru-RU" sz="2800" dirty="0"/>
              <a:t> і </a:t>
            </a:r>
            <a:r>
              <a:rPr lang="ru-RU" sz="2800" dirty="0" err="1"/>
              <a:t>кожним</a:t>
            </a:r>
            <a:r>
              <a:rPr lang="ru-RU" sz="2800" dirty="0"/>
              <a:t> мостом пройти </a:t>
            </a:r>
            <a:r>
              <a:rPr lang="ru-RU" sz="2800" dirty="0" err="1"/>
              <a:t>рівно</a:t>
            </a:r>
            <a:r>
              <a:rPr lang="ru-RU" sz="2800" dirty="0"/>
              <a:t> один раз. На </a:t>
            </a:r>
            <a:r>
              <a:rPr lang="ru-RU" sz="2800" dirty="0" err="1"/>
              <a:t>острів</a:t>
            </a:r>
            <a:r>
              <a:rPr lang="ru-RU" sz="2800" dirty="0"/>
              <a:t> не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</a:t>
            </a:r>
            <a:r>
              <a:rPr lang="ru-RU" sz="2800" dirty="0" err="1"/>
              <a:t>потрапити</a:t>
            </a:r>
            <a:r>
              <a:rPr lang="ru-RU" sz="2800" dirty="0"/>
              <a:t> </a:t>
            </a:r>
            <a:r>
              <a:rPr lang="ru-RU" sz="2800" dirty="0" err="1"/>
              <a:t>інакше</a:t>
            </a:r>
            <a:r>
              <a:rPr lang="ru-RU" sz="2800" dirty="0"/>
              <a:t> як через </a:t>
            </a:r>
            <a:r>
              <a:rPr lang="ru-RU" sz="2800" dirty="0" err="1"/>
              <a:t>міст</a:t>
            </a:r>
            <a:r>
              <a:rPr lang="ru-RU" sz="2800" dirty="0"/>
              <a:t>, і </a:t>
            </a:r>
            <a:r>
              <a:rPr lang="ru-RU" sz="2800" dirty="0" err="1"/>
              <a:t>кожен</a:t>
            </a:r>
            <a:r>
              <a:rPr lang="ru-RU" sz="2800" dirty="0"/>
              <a:t> з </a:t>
            </a:r>
            <a:r>
              <a:rPr lang="ru-RU" sz="2800" dirty="0" err="1"/>
              <a:t>мостів</a:t>
            </a:r>
            <a:r>
              <a:rPr lang="ru-RU" sz="2800" dirty="0"/>
              <a:t> </a:t>
            </a:r>
            <a:r>
              <a:rPr lang="ru-RU" sz="2800" dirty="0" err="1"/>
              <a:t>мав</a:t>
            </a:r>
            <a:r>
              <a:rPr lang="ru-RU" sz="2800" dirty="0"/>
              <a:t> бути </a:t>
            </a:r>
            <a:r>
              <a:rPr lang="ru-RU" sz="2800" dirty="0" err="1"/>
              <a:t>пройденим</a:t>
            </a:r>
            <a:r>
              <a:rPr lang="ru-RU" sz="2800" dirty="0"/>
              <a:t> за один раз (</a:t>
            </a:r>
            <a:r>
              <a:rPr lang="ru-RU" sz="2800" dirty="0" err="1"/>
              <a:t>тобто</a:t>
            </a:r>
            <a:r>
              <a:rPr lang="ru-RU" sz="2800" dirty="0"/>
              <a:t> не </a:t>
            </a:r>
            <a:r>
              <a:rPr lang="ru-RU" sz="2800" dirty="0" err="1"/>
              <a:t>можна</a:t>
            </a:r>
            <a:r>
              <a:rPr lang="ru-RU" sz="2800" dirty="0"/>
              <a:t> </a:t>
            </a:r>
            <a:r>
              <a:rPr lang="ru-RU" sz="2800" dirty="0" err="1"/>
              <a:t>було</a:t>
            </a:r>
            <a:r>
              <a:rPr lang="ru-RU" sz="2800" dirty="0"/>
              <a:t> пройти на середину мосту і </a:t>
            </a:r>
            <a:r>
              <a:rPr lang="ru-RU" sz="2800" dirty="0" err="1"/>
              <a:t>повернутися</a:t>
            </a:r>
            <a:r>
              <a:rPr lang="ru-RU" sz="2800" dirty="0"/>
              <a:t> назад, а </a:t>
            </a:r>
            <a:r>
              <a:rPr lang="ru-RU" sz="2800" dirty="0" err="1"/>
              <a:t>потім</a:t>
            </a:r>
            <a:r>
              <a:rPr lang="ru-RU" sz="2800" dirty="0"/>
              <a:t> з </a:t>
            </a:r>
            <a:r>
              <a:rPr lang="ru-RU" sz="2800" dirty="0" err="1"/>
              <a:t>іншого</a:t>
            </a:r>
            <a:r>
              <a:rPr lang="ru-RU" sz="2800" dirty="0"/>
              <a:t> берега пройти другу половину). </a:t>
            </a:r>
            <a:r>
              <a:rPr lang="ru-RU" sz="2800" dirty="0" err="1"/>
              <a:t>Ейлер</a:t>
            </a:r>
            <a:r>
              <a:rPr lang="ru-RU" sz="2800" dirty="0"/>
              <a:t> </a:t>
            </a:r>
            <a:r>
              <a:rPr lang="ru-RU" sz="2800" dirty="0" err="1"/>
              <a:t>довів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розв'язку</a:t>
            </a:r>
            <a:r>
              <a:rPr lang="ru-RU" sz="2800" dirty="0"/>
              <a:t> </a:t>
            </a:r>
            <a:r>
              <a:rPr lang="ru-RU" sz="2800" b="1" dirty="0"/>
              <a:t>не</a:t>
            </a:r>
            <a:r>
              <a:rPr lang="ru-RU" sz="2800" dirty="0"/>
              <a:t> </a:t>
            </a:r>
            <a:r>
              <a:rPr lang="ru-RU" sz="2800" dirty="0" err="1"/>
              <a:t>існує</a:t>
            </a:r>
            <a:r>
              <a:rPr lang="ru-RU" sz="2800" dirty="0"/>
              <a:t>.</a:t>
            </a:r>
            <a:endParaRPr lang="uk-UA" sz="2800" dirty="0"/>
          </a:p>
        </p:txBody>
      </p:sp>
    </p:spTree>
    <p:extLst>
      <p:ext uri="{BB962C8B-B14F-4D97-AF65-F5344CB8AC3E}">
        <p14:creationId xmlns:p14="http://schemas.microsoft.com/office/powerpoint/2010/main" val="249785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14" y="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uk-UA" b="1" i="1" dirty="0" smtClean="0"/>
              <a:t>§1. Графи.</a:t>
            </a:r>
            <a:r>
              <a:rPr lang="uk-UA" dirty="0" smtClean="0"/>
              <a:t> </a:t>
            </a:r>
            <a:r>
              <a:rPr lang="uk-UA" b="1" i="1" dirty="0" smtClean="0"/>
              <a:t>Основні поняття і визначення</a:t>
            </a: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00100" y="1071546"/>
            <a:ext cx="8143900" cy="1133318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uk-UA" b="1" i="1" dirty="0"/>
              <a:t>Граф </a:t>
            </a:r>
            <a:r>
              <a:rPr lang="uk-UA" dirty="0"/>
              <a:t>G=(V,E</a:t>
            </a:r>
            <a:r>
              <a:rPr lang="uk-UA" dirty="0" smtClean="0"/>
              <a:t>) – це сукупність </a:t>
            </a:r>
            <a:r>
              <a:rPr lang="uk-UA" dirty="0" err="1" smtClean="0"/>
              <a:t>непорожньої</a:t>
            </a:r>
            <a:r>
              <a:rPr lang="uk-UA" dirty="0" smtClean="0"/>
              <a:t> множини </a:t>
            </a:r>
            <a:r>
              <a:rPr lang="uk-UA" i="1" dirty="0" smtClean="0"/>
              <a:t>вершин</a:t>
            </a:r>
            <a:r>
              <a:rPr lang="uk-UA" dirty="0" smtClean="0"/>
              <a:t> </a:t>
            </a:r>
            <a:r>
              <a:rPr lang="uk-UA" dirty="0"/>
              <a:t>V </a:t>
            </a:r>
            <a:r>
              <a:rPr lang="uk-UA" dirty="0" smtClean="0"/>
              <a:t>та </a:t>
            </a:r>
            <a:r>
              <a:rPr lang="uk-UA" dirty="0"/>
              <a:t>множини </a:t>
            </a:r>
            <a:r>
              <a:rPr lang="uk-UA" i="1" dirty="0" smtClean="0"/>
              <a:t>ребер </a:t>
            </a:r>
            <a:r>
              <a:rPr lang="uk-UA" dirty="0" smtClean="0"/>
              <a:t>E. </a:t>
            </a:r>
          </a:p>
          <a:p>
            <a:pPr>
              <a:buNone/>
            </a:pPr>
            <a:endParaRPr lang="uk-UA" dirty="0"/>
          </a:p>
        </p:txBody>
      </p:sp>
      <p:sp>
        <p:nvSpPr>
          <p:cNvPr id="207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3221" y="2124617"/>
            <a:ext cx="2481676" cy="6563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Прямоугольник 5"/>
          <p:cNvSpPr/>
          <p:nvPr/>
        </p:nvSpPr>
        <p:spPr>
          <a:xfrm>
            <a:off x="1115616" y="2690336"/>
            <a:ext cx="792088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3200" b="1" i="1" dirty="0" smtClean="0"/>
              <a:t>Орієнтований граф (</a:t>
            </a:r>
            <a:r>
              <a:rPr lang="uk-UA" sz="3200" b="1" i="1" dirty="0" err="1" smtClean="0"/>
              <a:t>орграф</a:t>
            </a:r>
            <a:r>
              <a:rPr lang="uk-UA" sz="3200" b="1" i="1" dirty="0" smtClean="0"/>
              <a:t>) </a:t>
            </a:r>
            <a:r>
              <a:rPr lang="uk-UA" sz="3200" dirty="0" smtClean="0"/>
              <a:t>- це граф, ребра якого мають напрям. </a:t>
            </a:r>
          </a:p>
          <a:p>
            <a:pPr algn="just"/>
            <a:r>
              <a:rPr lang="uk-UA" sz="3200" dirty="0" smtClean="0"/>
              <a:t>Ребра </a:t>
            </a:r>
            <a:r>
              <a:rPr lang="uk-UA" sz="3200" dirty="0" err="1"/>
              <a:t>орграфа</a:t>
            </a:r>
            <a:r>
              <a:rPr lang="uk-UA" sz="3200" dirty="0"/>
              <a:t> називаються </a:t>
            </a:r>
            <a:r>
              <a:rPr lang="uk-UA" sz="3200" b="1" i="1" dirty="0"/>
              <a:t>дугами</a:t>
            </a:r>
            <a:r>
              <a:rPr lang="uk-UA" sz="3200" dirty="0"/>
              <a:t>. </a:t>
            </a:r>
          </a:p>
        </p:txBody>
      </p:sp>
      <p:grpSp>
        <p:nvGrpSpPr>
          <p:cNvPr id="2064" name="Группа 2063"/>
          <p:cNvGrpSpPr/>
          <p:nvPr/>
        </p:nvGrpSpPr>
        <p:grpSpPr>
          <a:xfrm>
            <a:off x="2051720" y="4753348"/>
            <a:ext cx="1440160" cy="1368152"/>
            <a:chOff x="1475656" y="4653136"/>
            <a:chExt cx="1440160" cy="1368152"/>
          </a:xfrm>
        </p:grpSpPr>
        <p:sp>
          <p:nvSpPr>
            <p:cNvPr id="8" name="Овал 7"/>
            <p:cNvSpPr/>
            <p:nvPr/>
          </p:nvSpPr>
          <p:spPr>
            <a:xfrm>
              <a:off x="205172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0" name="Овал 29"/>
            <p:cNvSpPr/>
            <p:nvPr/>
          </p:nvSpPr>
          <p:spPr>
            <a:xfrm>
              <a:off x="2699792" y="50131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0" name="Овал 39"/>
            <p:cNvSpPr/>
            <p:nvPr/>
          </p:nvSpPr>
          <p:spPr>
            <a:xfrm>
              <a:off x="1475656" y="523546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2" name="Овал 41"/>
            <p:cNvSpPr/>
            <p:nvPr/>
          </p:nvSpPr>
          <p:spPr>
            <a:xfrm>
              <a:off x="1943708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4" name="Овал 43"/>
            <p:cNvSpPr/>
            <p:nvPr/>
          </p:nvSpPr>
          <p:spPr>
            <a:xfrm>
              <a:off x="2699792" y="5805264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0" name="Прямая соединительная линия 9"/>
            <p:cNvCxnSpPr>
              <a:stCxn id="8" idx="3"/>
              <a:endCxn id="40" idx="7"/>
            </p:cNvCxnSpPr>
            <p:nvPr/>
          </p:nvCxnSpPr>
          <p:spPr>
            <a:xfrm flipH="1">
              <a:off x="1660044" y="4837524"/>
              <a:ext cx="423312" cy="42958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>
              <a:stCxn id="40" idx="5"/>
              <a:endCxn id="42" idx="0"/>
            </p:cNvCxnSpPr>
            <p:nvPr/>
          </p:nvCxnSpPr>
          <p:spPr>
            <a:xfrm>
              <a:off x="1660044" y="5419856"/>
              <a:ext cx="391676" cy="38540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Прямая соединительная линия 13"/>
            <p:cNvCxnSpPr>
              <a:stCxn id="8" idx="4"/>
              <a:endCxn id="42" idx="7"/>
            </p:cNvCxnSpPr>
            <p:nvPr/>
          </p:nvCxnSpPr>
          <p:spPr>
            <a:xfrm flipH="1">
              <a:off x="2128096" y="4869160"/>
              <a:ext cx="3163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>
              <a:stCxn id="8" idx="6"/>
              <a:endCxn id="30" idx="2"/>
            </p:cNvCxnSpPr>
            <p:nvPr/>
          </p:nvCxnSpPr>
          <p:spPr>
            <a:xfrm>
              <a:off x="2267744" y="4761148"/>
              <a:ext cx="432048" cy="3600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Прямая соединительная линия 17"/>
            <p:cNvCxnSpPr>
              <a:stCxn id="8" idx="4"/>
              <a:endCxn id="44" idx="1"/>
            </p:cNvCxnSpPr>
            <p:nvPr/>
          </p:nvCxnSpPr>
          <p:spPr>
            <a:xfrm>
              <a:off x="2159732" y="4869160"/>
              <a:ext cx="571696" cy="96774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Прямая соединительная линия 19"/>
            <p:cNvCxnSpPr>
              <a:stCxn id="30" idx="4"/>
              <a:endCxn id="44" idx="2"/>
            </p:cNvCxnSpPr>
            <p:nvPr/>
          </p:nvCxnSpPr>
          <p:spPr>
            <a:xfrm flipH="1">
              <a:off x="2699792" y="5229200"/>
              <a:ext cx="108012" cy="684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65" name="Группа 2064"/>
          <p:cNvGrpSpPr/>
          <p:nvPr/>
        </p:nvGrpSpPr>
        <p:grpSpPr>
          <a:xfrm>
            <a:off x="5275326" y="4664503"/>
            <a:ext cx="2625796" cy="1584176"/>
            <a:chOff x="5618873" y="4653136"/>
            <a:chExt cx="2625796" cy="1584176"/>
          </a:xfrm>
        </p:grpSpPr>
        <p:sp>
          <p:nvSpPr>
            <p:cNvPr id="22" name="Овал 21"/>
            <p:cNvSpPr/>
            <p:nvPr/>
          </p:nvSpPr>
          <p:spPr>
            <a:xfrm>
              <a:off x="6372200" y="465313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8" name="Овал 47"/>
            <p:cNvSpPr/>
            <p:nvPr/>
          </p:nvSpPr>
          <p:spPr>
            <a:xfrm>
              <a:off x="5618873" y="5193265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0" name="Овал 49"/>
            <p:cNvSpPr/>
            <p:nvPr/>
          </p:nvSpPr>
          <p:spPr>
            <a:xfrm>
              <a:off x="6372200" y="602128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2" name="Овал 51"/>
            <p:cNvSpPr/>
            <p:nvPr/>
          </p:nvSpPr>
          <p:spPr>
            <a:xfrm>
              <a:off x="7236296" y="56208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3" name="Овал 52"/>
            <p:cNvSpPr/>
            <p:nvPr/>
          </p:nvSpPr>
          <p:spPr>
            <a:xfrm>
              <a:off x="7812360" y="4753348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4" name="Овал 53"/>
            <p:cNvSpPr/>
            <p:nvPr/>
          </p:nvSpPr>
          <p:spPr>
            <a:xfrm>
              <a:off x="8028645" y="5913276"/>
              <a:ext cx="216024" cy="216024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4" name="Прямая со стрелкой 23"/>
            <p:cNvCxnSpPr>
              <a:stCxn id="48" idx="5"/>
              <a:endCxn id="50" idx="1"/>
            </p:cNvCxnSpPr>
            <p:nvPr/>
          </p:nvCxnSpPr>
          <p:spPr>
            <a:xfrm>
              <a:off x="5803261" y="5377653"/>
              <a:ext cx="600575" cy="675271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Прямая со стрелкой 27"/>
            <p:cNvCxnSpPr>
              <a:stCxn id="50" idx="0"/>
              <a:endCxn id="22" idx="4"/>
            </p:cNvCxnSpPr>
            <p:nvPr/>
          </p:nvCxnSpPr>
          <p:spPr>
            <a:xfrm flipV="1">
              <a:off x="6480212" y="4869160"/>
              <a:ext cx="0" cy="1152128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48" name="Прямая со стрелкой 2047"/>
            <p:cNvCxnSpPr>
              <a:stCxn id="22" idx="2"/>
              <a:endCxn id="48" idx="7"/>
            </p:cNvCxnSpPr>
            <p:nvPr/>
          </p:nvCxnSpPr>
          <p:spPr>
            <a:xfrm flipH="1">
              <a:off x="5803261" y="4761148"/>
              <a:ext cx="568939" cy="463753"/>
            </a:xfrm>
            <a:prstGeom prst="straightConnector1">
              <a:avLst/>
            </a:prstGeom>
            <a:ln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3" name="Прямая со стрелкой 2052"/>
            <p:cNvCxnSpPr>
              <a:stCxn id="22" idx="6"/>
              <a:endCxn id="52" idx="1"/>
            </p:cNvCxnSpPr>
            <p:nvPr/>
          </p:nvCxnSpPr>
          <p:spPr>
            <a:xfrm>
              <a:off x="6588224" y="4761148"/>
              <a:ext cx="679708" cy="891364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5" name="Прямая со стрелкой 2054"/>
            <p:cNvCxnSpPr>
              <a:stCxn id="50" idx="6"/>
              <a:endCxn id="52" idx="3"/>
            </p:cNvCxnSpPr>
            <p:nvPr/>
          </p:nvCxnSpPr>
          <p:spPr>
            <a:xfrm flipV="1">
              <a:off x="6588224" y="5805264"/>
              <a:ext cx="679708" cy="32403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7" name="Прямая со стрелкой 2056"/>
            <p:cNvCxnSpPr>
              <a:stCxn id="22" idx="6"/>
              <a:endCxn id="53" idx="2"/>
            </p:cNvCxnSpPr>
            <p:nvPr/>
          </p:nvCxnSpPr>
          <p:spPr>
            <a:xfrm>
              <a:off x="6588224" y="4761148"/>
              <a:ext cx="1224136" cy="100212"/>
            </a:xfrm>
            <a:prstGeom prst="straightConnector1">
              <a:avLst/>
            </a:prstGeom>
            <a:ln>
              <a:headEnd type="none"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59" name="Прямая со стрелкой 2058"/>
            <p:cNvCxnSpPr>
              <a:stCxn id="53" idx="5"/>
              <a:endCxn id="54" idx="1"/>
            </p:cNvCxnSpPr>
            <p:nvPr/>
          </p:nvCxnSpPr>
          <p:spPr>
            <a:xfrm>
              <a:off x="7996748" y="4937736"/>
              <a:ext cx="63533" cy="1007176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1" name="Прямая со стрелкой 2060"/>
            <p:cNvCxnSpPr>
              <a:stCxn id="54" idx="3"/>
              <a:endCxn id="50" idx="5"/>
            </p:cNvCxnSpPr>
            <p:nvPr/>
          </p:nvCxnSpPr>
          <p:spPr>
            <a:xfrm flipH="1">
              <a:off x="6556588" y="6097664"/>
              <a:ext cx="1503693" cy="108012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63" name="Прямая со стрелкой 2062"/>
            <p:cNvCxnSpPr>
              <a:stCxn id="52" idx="0"/>
              <a:endCxn id="53" idx="3"/>
            </p:cNvCxnSpPr>
            <p:nvPr/>
          </p:nvCxnSpPr>
          <p:spPr>
            <a:xfrm flipV="1">
              <a:off x="7344308" y="4937736"/>
              <a:ext cx="499688" cy="683140"/>
            </a:xfrm>
            <a:prstGeom prst="straightConnector1">
              <a:avLst/>
            </a:prstGeom>
            <a:ln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30851" y="-30848"/>
            <a:ext cx="8113149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За </a:t>
            </a:r>
            <a:r>
              <a:rPr lang="ru-RU" sz="2800" dirty="0" err="1"/>
              <a:t>наочного</a:t>
            </a:r>
            <a:r>
              <a:rPr lang="ru-RU" sz="2800" dirty="0"/>
              <a:t> </a:t>
            </a:r>
            <a:r>
              <a:rPr lang="ru-RU" sz="2800" dirty="0" err="1"/>
              <a:t>подавання</a:t>
            </a:r>
            <a:r>
              <a:rPr lang="ru-RU" sz="2800" dirty="0"/>
              <a:t> графа </a:t>
            </a:r>
            <a:r>
              <a:rPr lang="ru-RU" sz="2800" dirty="0" err="1"/>
              <a:t>вершини</a:t>
            </a:r>
            <a:r>
              <a:rPr lang="ru-RU" sz="2800" dirty="0"/>
              <a:t> </a:t>
            </a:r>
            <a:r>
              <a:rPr lang="ru-RU" sz="2800" dirty="0" err="1"/>
              <a:t>зображуються</a:t>
            </a:r>
            <a:r>
              <a:rPr lang="ru-RU" sz="2800" dirty="0"/>
              <a:t> </a:t>
            </a:r>
            <a:r>
              <a:rPr lang="ru-RU" sz="2800" b="1" i="1" dirty="0"/>
              <a:t>точками</a:t>
            </a:r>
            <a:r>
              <a:rPr lang="ru-RU" sz="2800" dirty="0"/>
              <a:t>, ребра </a:t>
            </a:r>
            <a:r>
              <a:rPr lang="ru-RU" sz="2800" b="1" i="1" dirty="0" smtClean="0"/>
              <a:t>–</a:t>
            </a:r>
            <a:r>
              <a:rPr lang="en-US" sz="2800" b="1" i="1" dirty="0" smtClean="0"/>
              <a:t> </a:t>
            </a:r>
            <a:r>
              <a:rPr lang="uk-UA" sz="2800" b="1" i="1" dirty="0" smtClean="0"/>
              <a:t>лініями</a:t>
            </a:r>
            <a:r>
              <a:rPr lang="uk-UA" sz="2800" dirty="0"/>
              <a:t>, які з’єднують точки</a:t>
            </a:r>
            <a:r>
              <a:rPr lang="uk-UA" sz="2800" dirty="0" smtClean="0"/>
              <a:t>.</a:t>
            </a:r>
          </a:p>
          <a:p>
            <a:pPr algn="just"/>
            <a:endParaRPr lang="uk-UA" sz="1200" dirty="0" smtClean="0"/>
          </a:p>
          <a:p>
            <a:pPr algn="just"/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Кількість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ребер,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інцидентних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до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певної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вершини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i="1" dirty="0">
                <a:solidFill>
                  <a:schemeClr val="accent3">
                    <a:lumMod val="75000"/>
                  </a:schemeClr>
                </a:solidFill>
              </a:rPr>
              <a:t>x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,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називається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степенем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 smtClean="0">
                <a:solidFill>
                  <a:schemeClr val="accent3">
                    <a:lumMod val="75000"/>
                  </a:schemeClr>
                </a:solidFill>
              </a:rPr>
              <a:t>цієї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вершини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і </a:t>
            </a:r>
            <a:r>
              <a:rPr lang="ru-RU" sz="2800" dirty="0" err="1">
                <a:solidFill>
                  <a:schemeClr val="accent3">
                    <a:lumMod val="75000"/>
                  </a:schemeClr>
                </a:solidFill>
              </a:rPr>
              <a:t>позначається</a:t>
            </a:r>
            <a:r>
              <a:rPr lang="ru-RU" sz="2800" dirty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d(</a:t>
            </a:r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x</a:t>
            </a:r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</a:rPr>
              <a:t>)</a:t>
            </a:r>
            <a:r>
              <a:rPr lang="ru-RU" sz="2800" dirty="0" smtClean="0">
                <a:solidFill>
                  <a:schemeClr val="accent3">
                    <a:lumMod val="75000"/>
                  </a:schemeClr>
                </a:solidFill>
              </a:rPr>
              <a:t>.</a:t>
            </a:r>
          </a:p>
          <a:p>
            <a:endParaRPr lang="ru-RU" sz="1200" dirty="0" smtClean="0"/>
          </a:p>
          <a:p>
            <a:pPr algn="just"/>
            <a:r>
              <a:rPr lang="ru-RU" sz="2800" dirty="0" smtClean="0"/>
              <a:t>Вершина</a:t>
            </a:r>
            <a:r>
              <a:rPr lang="ru-RU" sz="2800" dirty="0"/>
              <a:t>, в </a:t>
            </a:r>
            <a:r>
              <a:rPr lang="ru-RU" sz="2800" dirty="0" err="1"/>
              <a:t>якої</a:t>
            </a:r>
            <a:r>
              <a:rPr lang="ru-RU" sz="2800" dirty="0"/>
              <a:t> </a:t>
            </a:r>
            <a:r>
              <a:rPr lang="ru-RU" sz="2800" dirty="0" err="1"/>
              <a:t>степінь</a:t>
            </a:r>
            <a:r>
              <a:rPr lang="ru-RU" sz="2800" dirty="0"/>
              <a:t> </a:t>
            </a:r>
            <a:r>
              <a:rPr lang="ru-RU" sz="2800" dirty="0" err="1"/>
              <a:t>дорівнює</a:t>
            </a:r>
            <a:r>
              <a:rPr lang="ru-RU" sz="2800" dirty="0"/>
              <a:t> </a:t>
            </a:r>
            <a:r>
              <a:rPr lang="ru-RU" sz="2800" dirty="0" smtClean="0"/>
              <a:t>0,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 smtClean="0"/>
              <a:t>ізольованою</a:t>
            </a:r>
            <a:r>
              <a:rPr lang="ru-RU" sz="2800" dirty="0" smtClean="0"/>
              <a:t>. </a:t>
            </a:r>
            <a:r>
              <a:rPr lang="ru-RU" sz="2800" dirty="0" err="1"/>
              <a:t>Вершини</a:t>
            </a:r>
            <a:r>
              <a:rPr lang="ru-RU" sz="2800" dirty="0"/>
              <a:t>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/>
              <a:t>степінь</a:t>
            </a:r>
            <a:r>
              <a:rPr lang="ru-RU" sz="2800" dirty="0"/>
              <a:t> 1, </a:t>
            </a:r>
            <a:r>
              <a:rPr lang="ru-RU" sz="2800" dirty="0" err="1" smtClean="0"/>
              <a:t>називаються</a:t>
            </a:r>
            <a:r>
              <a:rPr lang="ru-RU" sz="2800" dirty="0" smtClean="0"/>
              <a:t> </a:t>
            </a:r>
            <a:r>
              <a:rPr lang="ru-RU" sz="2800" b="1" i="1" dirty="0"/>
              <a:t>висячими</a:t>
            </a:r>
            <a:r>
              <a:rPr lang="ru-RU" sz="2800" dirty="0"/>
              <a:t>, </a:t>
            </a:r>
            <a:r>
              <a:rPr lang="ru-RU" sz="2800" dirty="0" err="1"/>
              <a:t>або</a:t>
            </a:r>
            <a:r>
              <a:rPr lang="ru-RU" sz="2800" dirty="0"/>
              <a:t> </a:t>
            </a:r>
            <a:r>
              <a:rPr lang="ru-RU" sz="2800" b="1" i="1" dirty="0" err="1" smtClean="0"/>
              <a:t>кінцевими</a:t>
            </a:r>
            <a:r>
              <a:rPr lang="ru-RU" sz="2800" b="1" i="1" dirty="0" smtClean="0"/>
              <a:t> </a:t>
            </a:r>
            <a:r>
              <a:rPr lang="uk-UA" sz="2800" dirty="0" smtClean="0"/>
              <a:t>.</a:t>
            </a:r>
            <a:endParaRPr lang="en-US" sz="2800" dirty="0" smtClean="0"/>
          </a:p>
          <a:p>
            <a:pPr algn="just"/>
            <a:endParaRPr lang="ru-RU" sz="1200" b="1" i="1" dirty="0" smtClean="0"/>
          </a:p>
          <a:p>
            <a:pPr algn="just"/>
            <a:r>
              <a:rPr lang="ru-RU" sz="2800" b="1" i="1" dirty="0" smtClean="0">
                <a:solidFill>
                  <a:schemeClr val="accent3">
                    <a:lumMod val="75000"/>
                  </a:schemeClr>
                </a:solidFill>
              </a:rPr>
              <a:t>П</a:t>
            </a:r>
            <a:r>
              <a:rPr lang="uk-UA" sz="2800" b="1" i="1" dirty="0" err="1" smtClean="0">
                <a:solidFill>
                  <a:schemeClr val="accent3">
                    <a:lumMod val="75000"/>
                  </a:schemeClr>
                </a:solidFill>
              </a:rPr>
              <a:t>етлями</a:t>
            </a:r>
            <a:r>
              <a:rPr lang="uk-UA" sz="2800" b="1" i="1" dirty="0" smtClean="0">
                <a:solidFill>
                  <a:schemeClr val="accent3">
                    <a:lumMod val="75000"/>
                  </a:schemeClr>
                </a:solidFill>
              </a:rPr>
              <a:t> </a:t>
            </a:r>
            <a:r>
              <a:rPr lang="uk-UA" sz="2800" dirty="0" smtClean="0">
                <a:solidFill>
                  <a:schemeClr val="accent3">
                    <a:lumMod val="75000"/>
                  </a:schemeClr>
                </a:solidFill>
              </a:rPr>
              <a:t>називають ребра, які мають збіжні кінці.</a:t>
            </a:r>
          </a:p>
          <a:p>
            <a:pPr algn="just"/>
            <a:endParaRPr lang="ru-RU" sz="1200" dirty="0" smtClean="0"/>
          </a:p>
          <a:p>
            <a:pPr algn="just"/>
            <a:r>
              <a:rPr lang="ru-RU" sz="2800" dirty="0" smtClean="0"/>
              <a:t>Граф</a:t>
            </a:r>
            <a:r>
              <a:rPr lang="ru-RU" sz="2800" dirty="0"/>
              <a:t>, </a:t>
            </a:r>
            <a:r>
              <a:rPr lang="ru-RU" sz="2800" dirty="0" err="1"/>
              <a:t>який</a:t>
            </a:r>
            <a:r>
              <a:rPr lang="ru-RU" sz="2800" dirty="0"/>
              <a:t> не </a:t>
            </a:r>
            <a:r>
              <a:rPr lang="ru-RU" sz="2800" dirty="0" err="1"/>
              <a:t>має</a:t>
            </a:r>
            <a:r>
              <a:rPr lang="ru-RU" sz="2800" dirty="0"/>
              <a:t> ребер </a:t>
            </a:r>
            <a:r>
              <a:rPr lang="ru-RU" sz="2800" dirty="0" smtClean="0"/>
              <a:t>(</a:t>
            </a:r>
            <a:r>
              <a:rPr lang="en-US" sz="2800" b="1" i="1" dirty="0"/>
              <a:t>E</a:t>
            </a:r>
            <a:r>
              <a:rPr lang="ru-RU" sz="2800" b="1" i="1" dirty="0" smtClean="0"/>
              <a:t> </a:t>
            </a:r>
            <a:r>
              <a:rPr lang="ru-RU" sz="2800" b="1" dirty="0"/>
              <a:t>= </a:t>
            </a:r>
            <a:r>
              <a:rPr lang="ru-RU" sz="2800" dirty="0"/>
              <a:t>∅), </a:t>
            </a:r>
            <a:r>
              <a:rPr lang="ru-RU" sz="2800" dirty="0" err="1"/>
              <a:t>називається</a:t>
            </a:r>
            <a:r>
              <a:rPr lang="ru-RU" sz="2800" dirty="0"/>
              <a:t> </a:t>
            </a:r>
            <a:r>
              <a:rPr lang="ru-RU" sz="2800" b="1" i="1" dirty="0" err="1"/>
              <a:t>порожнім</a:t>
            </a:r>
            <a:r>
              <a:rPr lang="ru-RU" sz="2800" dirty="0"/>
              <a:t>. </a:t>
            </a:r>
            <a:r>
              <a:rPr lang="ru-RU" sz="2800" dirty="0" err="1"/>
              <a:t>Усі</a:t>
            </a:r>
            <a:r>
              <a:rPr lang="ru-RU" sz="2800" dirty="0"/>
              <a:t> </a:t>
            </a:r>
            <a:r>
              <a:rPr lang="ru-RU" sz="2800" dirty="0" err="1" smtClean="0"/>
              <a:t>вершини</a:t>
            </a:r>
            <a:r>
              <a:rPr lang="en-US" sz="2800" dirty="0" smtClean="0"/>
              <a:t> </a:t>
            </a:r>
            <a:r>
              <a:rPr lang="uk-UA" sz="2800" dirty="0" smtClean="0"/>
              <a:t>порожнього </a:t>
            </a:r>
            <a:r>
              <a:rPr lang="uk-UA" sz="2800" dirty="0"/>
              <a:t>графа є </a:t>
            </a:r>
            <a:r>
              <a:rPr lang="uk-UA" sz="2800" b="1" i="1" dirty="0"/>
              <a:t>ізольовані</a:t>
            </a:r>
            <a:r>
              <a:rPr lang="uk-UA" sz="2800" dirty="0"/>
              <a:t>.</a:t>
            </a:r>
            <a:endParaRPr lang="uk-UA" sz="2800" dirty="0" smtClean="0"/>
          </a:p>
          <a:p>
            <a:pPr algn="just"/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73398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2" name="Группа 51"/>
          <p:cNvGrpSpPr/>
          <p:nvPr/>
        </p:nvGrpSpPr>
        <p:grpSpPr>
          <a:xfrm>
            <a:off x="1538107" y="764974"/>
            <a:ext cx="6666685" cy="5545839"/>
            <a:chOff x="1538107" y="764974"/>
            <a:chExt cx="6666685" cy="5545839"/>
          </a:xfrm>
        </p:grpSpPr>
        <p:sp>
          <p:nvSpPr>
            <p:cNvPr id="26" name="Полилиния 25"/>
            <p:cNvSpPr/>
            <p:nvPr/>
          </p:nvSpPr>
          <p:spPr>
            <a:xfrm rot="14686043">
              <a:off x="2432400" y="3044537"/>
              <a:ext cx="845820" cy="837981"/>
            </a:xfrm>
            <a:custGeom>
              <a:avLst/>
              <a:gdLst>
                <a:gd name="connsiteX0" fmla="*/ 0 w 807403"/>
                <a:gd name="connsiteY0" fmla="*/ 643293 h 798037"/>
                <a:gd name="connsiteX1" fmla="*/ 196947 w 807403"/>
                <a:gd name="connsiteY1" fmla="*/ 122788 h 798037"/>
                <a:gd name="connsiteX2" fmla="*/ 633046 w 807403"/>
                <a:gd name="connsiteY2" fmla="*/ 10247 h 798037"/>
                <a:gd name="connsiteX3" fmla="*/ 787790 w 807403"/>
                <a:gd name="connsiteY3" fmla="*/ 305668 h 798037"/>
                <a:gd name="connsiteX4" fmla="*/ 731520 w 807403"/>
                <a:gd name="connsiteY4" fmla="*/ 572954 h 798037"/>
                <a:gd name="connsiteX5" fmla="*/ 126609 w 807403"/>
                <a:gd name="connsiteY5" fmla="*/ 798037 h 7980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807403" h="798037">
                  <a:moveTo>
                    <a:pt x="0" y="643293"/>
                  </a:moveTo>
                  <a:cubicBezTo>
                    <a:pt x="45719" y="435794"/>
                    <a:pt x="91439" y="228296"/>
                    <a:pt x="196947" y="122788"/>
                  </a:cubicBezTo>
                  <a:cubicBezTo>
                    <a:pt x="302455" y="17280"/>
                    <a:pt x="534572" y="-20233"/>
                    <a:pt x="633046" y="10247"/>
                  </a:cubicBezTo>
                  <a:cubicBezTo>
                    <a:pt x="731520" y="40727"/>
                    <a:pt x="771378" y="211883"/>
                    <a:pt x="787790" y="305668"/>
                  </a:cubicBezTo>
                  <a:cubicBezTo>
                    <a:pt x="804202" y="399452"/>
                    <a:pt x="841717" y="490893"/>
                    <a:pt x="731520" y="572954"/>
                  </a:cubicBezTo>
                  <a:cubicBezTo>
                    <a:pt x="621323" y="655015"/>
                    <a:pt x="373966" y="726526"/>
                    <a:pt x="126609" y="798037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5" name="Полилиния 14"/>
            <p:cNvSpPr/>
            <p:nvPr/>
          </p:nvSpPr>
          <p:spPr>
            <a:xfrm>
              <a:off x="3281857" y="1691877"/>
              <a:ext cx="1708607" cy="261587"/>
            </a:xfrm>
            <a:custGeom>
              <a:avLst/>
              <a:gdLst>
                <a:gd name="connsiteX0" fmla="*/ 0 w 1627163"/>
                <a:gd name="connsiteY0" fmla="*/ 197292 h 249706"/>
                <a:gd name="connsiteX1" fmla="*/ 633046 w 1627163"/>
                <a:gd name="connsiteY1" fmla="*/ 344 h 249706"/>
                <a:gd name="connsiteX2" fmla="*/ 1561514 w 1627163"/>
                <a:gd name="connsiteY2" fmla="*/ 239495 h 249706"/>
                <a:gd name="connsiteX3" fmla="*/ 1477108 w 1627163"/>
                <a:gd name="connsiteY3" fmla="*/ 183224 h 249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27163" h="249706">
                  <a:moveTo>
                    <a:pt x="0" y="197292"/>
                  </a:moveTo>
                  <a:cubicBezTo>
                    <a:pt x="186397" y="95301"/>
                    <a:pt x="372794" y="-6690"/>
                    <a:pt x="633046" y="344"/>
                  </a:cubicBezTo>
                  <a:cubicBezTo>
                    <a:pt x="893298" y="7378"/>
                    <a:pt x="1420837" y="209015"/>
                    <a:pt x="1561514" y="239495"/>
                  </a:cubicBezTo>
                  <a:cubicBezTo>
                    <a:pt x="1702191" y="269975"/>
                    <a:pt x="1589649" y="226599"/>
                    <a:pt x="1477108" y="183224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4" name="Овал 3"/>
            <p:cNvSpPr/>
            <p:nvPr/>
          </p:nvSpPr>
          <p:spPr>
            <a:xfrm>
              <a:off x="4776052" y="1887359"/>
              <a:ext cx="302449" cy="30173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/>
            <p:cNvSpPr/>
            <p:nvPr/>
          </p:nvSpPr>
          <p:spPr>
            <a:xfrm>
              <a:off x="4171155" y="2792570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5380950" y="3546912"/>
              <a:ext cx="302449" cy="301737"/>
            </a:xfrm>
            <a:prstGeom prst="ellipse">
              <a:avLst/>
            </a:prstGeom>
            <a:solidFill>
              <a:schemeClr val="accent3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4465844" y="4225820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3263808" y="3534225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10" name="Овал 9"/>
            <p:cNvSpPr/>
            <p:nvPr/>
          </p:nvSpPr>
          <p:spPr>
            <a:xfrm>
              <a:off x="3069762" y="1887359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2" name="Прямая соединительная линия 11"/>
            <p:cNvCxnSpPr>
              <a:stCxn id="10" idx="4"/>
              <a:endCxn id="9" idx="0"/>
            </p:cNvCxnSpPr>
            <p:nvPr/>
          </p:nvCxnSpPr>
          <p:spPr>
            <a:xfrm>
              <a:off x="3220987" y="2189096"/>
              <a:ext cx="194046" cy="1345129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10" idx="6"/>
              <a:endCxn id="4" idx="2"/>
            </p:cNvCxnSpPr>
            <p:nvPr/>
          </p:nvCxnSpPr>
          <p:spPr>
            <a:xfrm>
              <a:off x="3372211" y="2038227"/>
              <a:ext cx="1403841" cy="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4" idx="3"/>
              <a:endCxn id="6" idx="7"/>
            </p:cNvCxnSpPr>
            <p:nvPr/>
          </p:nvCxnSpPr>
          <p:spPr>
            <a:xfrm flipH="1">
              <a:off x="4429311" y="2144908"/>
              <a:ext cx="391033" cy="6918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10" idx="5"/>
              <a:endCxn id="6" idx="1"/>
            </p:cNvCxnSpPr>
            <p:nvPr/>
          </p:nvCxnSpPr>
          <p:spPr>
            <a:xfrm>
              <a:off x="3327919" y="2144908"/>
              <a:ext cx="887528" cy="691850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Прямая соединительная линия 22"/>
            <p:cNvCxnSpPr>
              <a:stCxn id="9" idx="6"/>
              <a:endCxn id="7" idx="2"/>
            </p:cNvCxnSpPr>
            <p:nvPr/>
          </p:nvCxnSpPr>
          <p:spPr>
            <a:xfrm>
              <a:off x="3566257" y="3685093"/>
              <a:ext cx="1814693" cy="12687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Прямая соединительная линия 24"/>
            <p:cNvCxnSpPr>
              <a:stCxn id="4" idx="5"/>
              <a:endCxn id="7" idx="0"/>
            </p:cNvCxnSpPr>
            <p:nvPr/>
          </p:nvCxnSpPr>
          <p:spPr>
            <a:xfrm>
              <a:off x="5034209" y="2144908"/>
              <a:ext cx="497966" cy="1402004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2972743" y="764974"/>
              <a:ext cx="2301592" cy="548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Кратні ребра</a:t>
              </a:r>
              <a:endParaRPr lang="uk-UA" sz="2800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456698" y="1545812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1</a:t>
              </a:r>
              <a:endParaRPr lang="uk-UA" sz="3200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5060538" y="1576497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2</a:t>
              </a:r>
              <a:endParaRPr lang="uk-UA" sz="3200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4462745" y="2761784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3</a:t>
              </a:r>
              <a:endParaRPr lang="uk-UA" sz="3200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775466" y="3802370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4</a:t>
              </a:r>
              <a:endParaRPr lang="uk-UA" sz="3200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388524" y="3764090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5</a:t>
              </a:r>
              <a:endParaRPr lang="uk-UA" sz="3200" dirty="0"/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3929202" y="4092919"/>
              <a:ext cx="790791" cy="6125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uk-UA" sz="3200" dirty="0" smtClean="0"/>
                <a:t>V</a:t>
              </a:r>
              <a:r>
                <a:rPr lang="en-US" sz="3200" baseline="-25000" dirty="0" smtClean="0"/>
                <a:t>6</a:t>
              </a:r>
              <a:endParaRPr lang="uk-UA" sz="3200" dirty="0"/>
            </a:p>
          </p:txBody>
        </p:sp>
        <p:cxnSp>
          <p:nvCxnSpPr>
            <p:cNvPr id="36" name="Прямая со стрелкой 35"/>
            <p:cNvCxnSpPr>
              <a:stCxn id="28" idx="2"/>
              <a:endCxn id="15" idx="1"/>
            </p:cNvCxnSpPr>
            <p:nvPr/>
          </p:nvCxnSpPr>
          <p:spPr>
            <a:xfrm flipH="1">
              <a:off x="3946589" y="1313090"/>
              <a:ext cx="176950" cy="37914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Прямая со стрелкой 37"/>
            <p:cNvCxnSpPr>
              <a:stCxn id="28" idx="2"/>
            </p:cNvCxnSpPr>
            <p:nvPr/>
          </p:nvCxnSpPr>
          <p:spPr>
            <a:xfrm flipH="1">
              <a:off x="4035063" y="1313090"/>
              <a:ext cx="88475" cy="72513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1538107" y="2189096"/>
              <a:ext cx="1155106" cy="5481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Петля</a:t>
              </a:r>
              <a:endParaRPr lang="uk-UA" sz="2800" dirty="0"/>
            </a:p>
          </p:txBody>
        </p:sp>
        <p:cxnSp>
          <p:nvCxnSpPr>
            <p:cNvPr id="45" name="Прямая со стрелкой 44"/>
            <p:cNvCxnSpPr>
              <a:stCxn id="48" idx="0"/>
              <a:endCxn id="34" idx="2"/>
            </p:cNvCxnSpPr>
            <p:nvPr/>
          </p:nvCxnSpPr>
          <p:spPr>
            <a:xfrm flipV="1">
              <a:off x="3456061" y="4705518"/>
              <a:ext cx="868537" cy="433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8" name="TextBox 47"/>
            <p:cNvSpPr txBox="1"/>
            <p:nvPr/>
          </p:nvSpPr>
          <p:spPr>
            <a:xfrm>
              <a:off x="2477555" y="5139106"/>
              <a:ext cx="1957011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Ізольована </a:t>
              </a:r>
            </a:p>
            <a:p>
              <a:r>
                <a:rPr lang="uk-UA" sz="2800" dirty="0" smtClean="0"/>
                <a:t>вершина</a:t>
              </a:r>
              <a:endParaRPr lang="uk-UA" sz="2800" dirty="0"/>
            </a:p>
          </p:txBody>
        </p:sp>
        <p:cxnSp>
          <p:nvCxnSpPr>
            <p:cNvPr id="53" name="Прямая со стрелкой 52"/>
            <p:cNvCxnSpPr>
              <a:stCxn id="43" idx="2"/>
            </p:cNvCxnSpPr>
            <p:nvPr/>
          </p:nvCxnSpPr>
          <p:spPr>
            <a:xfrm>
              <a:off x="2115660" y="2737212"/>
              <a:ext cx="361895" cy="33087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090261" y="2189096"/>
              <a:ext cx="1725656" cy="99950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Суміжні</a:t>
              </a:r>
            </a:p>
            <a:p>
              <a:r>
                <a:rPr lang="uk-UA" sz="2800" dirty="0" smtClean="0"/>
                <a:t> вершини</a:t>
              </a:r>
              <a:endParaRPr lang="uk-UA" sz="2800" dirty="0"/>
            </a:p>
          </p:txBody>
        </p:sp>
        <p:cxnSp>
          <p:nvCxnSpPr>
            <p:cNvPr id="62" name="Прямая со стрелкой 61"/>
            <p:cNvCxnSpPr>
              <a:stCxn id="56" idx="1"/>
            </p:cNvCxnSpPr>
            <p:nvPr/>
          </p:nvCxnSpPr>
          <p:spPr>
            <a:xfrm flipH="1" flipV="1">
              <a:off x="5060538" y="2144908"/>
              <a:ext cx="1029723" cy="54394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Прямая со стрелкой 63"/>
            <p:cNvCxnSpPr>
              <a:stCxn id="56" idx="1"/>
              <a:endCxn id="7" idx="7"/>
            </p:cNvCxnSpPr>
            <p:nvPr/>
          </p:nvCxnSpPr>
          <p:spPr>
            <a:xfrm flipH="1">
              <a:off x="5639107" y="2688849"/>
              <a:ext cx="451154" cy="902251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Овал 38"/>
            <p:cNvSpPr/>
            <p:nvPr/>
          </p:nvSpPr>
          <p:spPr>
            <a:xfrm>
              <a:off x="7482294" y="4550331"/>
              <a:ext cx="302449" cy="301737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22" name="Прямая соединительная линия 21"/>
            <p:cNvCxnSpPr>
              <a:stCxn id="7" idx="6"/>
              <a:endCxn id="39" idx="1"/>
            </p:cNvCxnSpPr>
            <p:nvPr/>
          </p:nvCxnSpPr>
          <p:spPr>
            <a:xfrm>
              <a:off x="5683399" y="3697781"/>
              <a:ext cx="1843188" cy="896738"/>
            </a:xfrm>
            <a:prstGeom prst="line">
              <a:avLst/>
            </a:prstGeom>
            <a:ln w="28575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Прямая со стрелкой 45"/>
            <p:cNvCxnSpPr>
              <a:stCxn id="50" idx="0"/>
            </p:cNvCxnSpPr>
            <p:nvPr/>
          </p:nvCxnSpPr>
          <p:spPr>
            <a:xfrm flipV="1">
              <a:off x="5732363" y="4165847"/>
              <a:ext cx="857622" cy="50344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092829" y="4669291"/>
              <a:ext cx="1279068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Висяче</a:t>
              </a:r>
            </a:p>
            <a:p>
              <a:r>
                <a:rPr lang="uk-UA" sz="2800" dirty="0" smtClean="0"/>
                <a:t> ребро</a:t>
              </a:r>
              <a:endParaRPr lang="uk-UA" sz="28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6582232" y="5356706"/>
              <a:ext cx="1622560" cy="95410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uk-UA" sz="2800" dirty="0" smtClean="0"/>
                <a:t>Висяча</a:t>
              </a:r>
            </a:p>
            <a:p>
              <a:r>
                <a:rPr lang="uk-UA" sz="2800" dirty="0" smtClean="0"/>
                <a:t> вершина</a:t>
              </a:r>
              <a:endParaRPr lang="uk-UA" sz="2800" dirty="0"/>
            </a:p>
          </p:txBody>
        </p:sp>
        <p:cxnSp>
          <p:nvCxnSpPr>
            <p:cNvPr id="57" name="Прямая со стрелкой 56"/>
            <p:cNvCxnSpPr>
              <a:stCxn id="55" idx="0"/>
            </p:cNvCxnSpPr>
            <p:nvPr/>
          </p:nvCxnSpPr>
          <p:spPr>
            <a:xfrm flipV="1">
              <a:off x="7393512" y="4922312"/>
              <a:ext cx="152109" cy="434394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68358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43608" y="116632"/>
            <a:ext cx="7992888" cy="16927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2600" dirty="0"/>
              <a:t>Звичайний граф з </a:t>
            </a:r>
            <a:r>
              <a:rPr lang="uk-UA" sz="2600" i="1" dirty="0"/>
              <a:t>n</a:t>
            </a:r>
            <a:r>
              <a:rPr lang="uk-UA" sz="2600" dirty="0"/>
              <a:t> вершинами, будь-яка пара вершин якого з'єднана ребром, називається </a:t>
            </a:r>
            <a:r>
              <a:rPr lang="uk-UA" sz="2600" b="1" i="1" dirty="0"/>
              <a:t>повним</a:t>
            </a:r>
            <a:r>
              <a:rPr lang="uk-UA" sz="2600" b="1" dirty="0"/>
              <a:t> </a:t>
            </a:r>
            <a:r>
              <a:rPr lang="uk-UA" sz="2600" dirty="0"/>
              <a:t>і позначається </a:t>
            </a:r>
            <a:r>
              <a:rPr lang="uk-UA" sz="2600" dirty="0" err="1" smtClean="0"/>
              <a:t>K</a:t>
            </a:r>
            <a:r>
              <a:rPr lang="uk-UA" sz="2600" baseline="-25000" dirty="0" err="1" smtClean="0"/>
              <a:t>n</a:t>
            </a:r>
            <a:r>
              <a:rPr lang="uk-UA" sz="2600" dirty="0" smtClean="0"/>
              <a:t>.</a:t>
            </a:r>
          </a:p>
          <a:p>
            <a:pPr algn="just"/>
            <a:r>
              <a:rPr lang="uk-UA" sz="2600" dirty="0" smtClean="0"/>
              <a:t>Кількість ребер в </a:t>
            </a:r>
            <a:r>
              <a:rPr lang="uk-UA" sz="2600" dirty="0"/>
              <a:t>повному графі </a:t>
            </a:r>
            <a:r>
              <a:rPr lang="uk-UA" sz="2600" dirty="0" smtClean="0"/>
              <a:t>дорівнює</a:t>
            </a:r>
            <a:endParaRPr lang="uk-UA" sz="2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7092280" y="963017"/>
                <a:ext cx="2051720" cy="8066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𝑚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𝑛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𝑛</m:t>
                              </m:r>
                              <m:r>
                                <a:rPr lang="en-US" sz="2400" i="1">
                                  <a:latin typeface="Cambria Math"/>
                                </a:rPr>
                                <m:t>−1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2</m:t>
                          </m:r>
                        </m:den>
                      </m:f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2280" y="963017"/>
                <a:ext cx="2051720" cy="806696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k1234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29089" y="1707426"/>
            <a:ext cx="4536504" cy="15649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187624" y="3429000"/>
            <a:ext cx="78488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/>
              <a:t>Граф, </a:t>
            </a:r>
            <a:r>
              <a:rPr lang="ru-RU" sz="2800" dirty="0" err="1"/>
              <a:t>який</a:t>
            </a:r>
            <a:r>
              <a:rPr lang="ru-RU" sz="2800" dirty="0"/>
              <a:t> </a:t>
            </a:r>
            <a:r>
              <a:rPr lang="ru-RU" sz="2800" dirty="0" err="1"/>
              <a:t>може</a:t>
            </a:r>
            <a:r>
              <a:rPr lang="ru-RU" sz="2800" dirty="0"/>
              <a:t> бути </a:t>
            </a:r>
            <a:r>
              <a:rPr lang="ru-RU" sz="2800" dirty="0" err="1"/>
              <a:t>зображено</a:t>
            </a:r>
            <a:r>
              <a:rPr lang="ru-RU" sz="2800" dirty="0"/>
              <a:t> на </a:t>
            </a:r>
            <a:r>
              <a:rPr lang="ru-RU" sz="2800" dirty="0" err="1" smtClean="0"/>
              <a:t>площині</a:t>
            </a:r>
            <a:r>
              <a:rPr lang="ru-RU" sz="2800" dirty="0" smtClean="0"/>
              <a:t> (без </a:t>
            </a:r>
            <a:r>
              <a:rPr lang="ru-RU" sz="2800" dirty="0" err="1" smtClean="0"/>
              <a:t>перетину</a:t>
            </a:r>
            <a:r>
              <a:rPr lang="ru-RU" sz="2800" dirty="0" smtClean="0"/>
              <a:t> ребер), </a:t>
            </a:r>
            <a:r>
              <a:rPr lang="ru-RU" sz="2800" dirty="0" err="1" smtClean="0"/>
              <a:t>називається</a:t>
            </a:r>
            <a:r>
              <a:rPr lang="ru-RU" sz="2800" dirty="0" smtClean="0"/>
              <a:t> </a:t>
            </a:r>
            <a:r>
              <a:rPr lang="uk-UA" sz="2800" b="1" i="1" dirty="0" err="1" smtClean="0"/>
              <a:t>планарним</a:t>
            </a:r>
            <a:r>
              <a:rPr lang="uk-UA" sz="2800" b="1" i="1" dirty="0" smtClean="0"/>
              <a:t>.</a:t>
            </a:r>
            <a:endParaRPr lang="uk-UA" sz="2800" dirty="0"/>
          </a:p>
        </p:txBody>
      </p:sp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383107"/>
            <a:ext cx="4464496" cy="223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3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4337413"/>
            <a:ext cx="2409547" cy="23297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5779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29863"/>
            <a:ext cx="8100392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Теорема 1</a:t>
            </a:r>
            <a:r>
              <a:rPr lang="ru-RU" sz="2800" dirty="0"/>
              <a:t>. Сума </a:t>
            </a:r>
            <a:r>
              <a:rPr lang="ru-RU" sz="2800" dirty="0" err="1"/>
              <a:t>степенів</a:t>
            </a:r>
            <a:r>
              <a:rPr lang="ru-RU" sz="2800" dirty="0"/>
              <a:t> </a:t>
            </a:r>
            <a:r>
              <a:rPr lang="ru-RU" sz="2800" dirty="0" err="1"/>
              <a:t>усіх</a:t>
            </a:r>
            <a:r>
              <a:rPr lang="ru-RU" sz="2800" dirty="0"/>
              <a:t> вершин графа </a:t>
            </a:r>
            <a:r>
              <a:rPr lang="ru-RU" sz="2800" dirty="0" err="1"/>
              <a:t>дорівнює</a:t>
            </a:r>
            <a:r>
              <a:rPr lang="ru-RU" sz="2800" dirty="0"/>
              <a:t> </a:t>
            </a:r>
            <a:r>
              <a:rPr lang="ru-RU" sz="2800" dirty="0" err="1" smtClean="0"/>
              <a:t>подвоєній</a:t>
            </a:r>
            <a:r>
              <a:rPr lang="ru-RU" sz="2800" dirty="0" smtClean="0"/>
              <a:t> </a:t>
            </a:r>
            <a:r>
              <a:rPr lang="uk-UA" sz="2800" dirty="0" smtClean="0"/>
              <a:t>кількості </a:t>
            </a:r>
            <a:r>
              <a:rPr lang="uk-UA" sz="2800" dirty="0" err="1"/>
              <a:t>ребер</a:t>
            </a:r>
            <a:r>
              <a:rPr lang="uk-UA" sz="2800" dirty="0"/>
              <a:t>.</a:t>
            </a:r>
          </a:p>
          <a:p>
            <a:pPr algn="just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я</a:t>
            </a:r>
          </a:p>
          <a:p>
            <a:pPr algn="just"/>
            <a:r>
              <a:rPr lang="ru-RU" sz="2800" dirty="0" err="1"/>
              <a:t>Кожне</a:t>
            </a:r>
            <a:r>
              <a:rPr lang="ru-RU" sz="2800" dirty="0"/>
              <a:t> ребро </a:t>
            </a:r>
            <a:r>
              <a:rPr lang="ru-RU" sz="2800" dirty="0" err="1"/>
              <a:t>двічі</a:t>
            </a:r>
            <a:r>
              <a:rPr lang="ru-RU" sz="2800" dirty="0"/>
              <a:t> входить до </a:t>
            </a:r>
            <a:r>
              <a:rPr lang="ru-RU" sz="2800" dirty="0" err="1"/>
              <a:t>суми</a:t>
            </a:r>
            <a:r>
              <a:rPr lang="ru-RU" sz="2800" dirty="0"/>
              <a:t>, </a:t>
            </a:r>
            <a:r>
              <a:rPr lang="ru-RU" sz="2800" dirty="0" err="1"/>
              <a:t>звідки</a:t>
            </a:r>
            <a:r>
              <a:rPr lang="ru-RU" sz="2800" dirty="0"/>
              <a:t> й </a:t>
            </a:r>
            <a:r>
              <a:rPr lang="ru-RU" sz="2800" dirty="0" err="1"/>
              <a:t>випливає</a:t>
            </a:r>
            <a:r>
              <a:rPr lang="ru-RU" sz="2800" dirty="0"/>
              <a:t> </a:t>
            </a:r>
            <a:r>
              <a:rPr lang="ru-RU" sz="2800" dirty="0" err="1"/>
              <a:t>твердження</a:t>
            </a:r>
            <a:r>
              <a:rPr lang="ru-RU" sz="2800" dirty="0"/>
              <a:t>.</a:t>
            </a:r>
            <a:endParaRPr lang="uk-UA" sz="2800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036670" y="2213366"/>
            <a:ext cx="8107329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b="1" dirty="0"/>
              <a:t>Теорема 2. </a:t>
            </a:r>
            <a:r>
              <a:rPr lang="ru-RU" sz="2800" dirty="0"/>
              <a:t>У кожному </a:t>
            </a:r>
            <a:r>
              <a:rPr lang="ru-RU" sz="2800" dirty="0" err="1" smtClean="0"/>
              <a:t>графі</a:t>
            </a:r>
            <a:r>
              <a:rPr lang="ru-RU" sz="2800" dirty="0" smtClean="0"/>
              <a:t> </a:t>
            </a:r>
            <a:r>
              <a:rPr lang="ru-RU" sz="2800" dirty="0"/>
              <a:t>число вершин, </a:t>
            </a:r>
            <a:r>
              <a:rPr lang="ru-RU" sz="2800" dirty="0" err="1"/>
              <a:t>які</a:t>
            </a:r>
            <a:r>
              <a:rPr lang="ru-RU" sz="2800" dirty="0"/>
              <a:t> </a:t>
            </a:r>
            <a:r>
              <a:rPr lang="ru-RU" sz="2800" dirty="0" err="1"/>
              <a:t>мають</a:t>
            </a:r>
            <a:r>
              <a:rPr lang="ru-RU" sz="2800" dirty="0"/>
              <a:t> </a:t>
            </a:r>
            <a:r>
              <a:rPr lang="ru-RU" sz="2800" dirty="0" err="1" smtClean="0"/>
              <a:t>непарний</a:t>
            </a:r>
            <a:r>
              <a:rPr lang="ru-RU" sz="2800" dirty="0" smtClean="0"/>
              <a:t> </a:t>
            </a:r>
            <a:r>
              <a:rPr lang="uk-UA" sz="2800" dirty="0" smtClean="0"/>
              <a:t>степінь</a:t>
            </a:r>
            <a:r>
              <a:rPr lang="uk-UA" sz="2800" dirty="0"/>
              <a:t>, є парне.</a:t>
            </a:r>
          </a:p>
          <a:p>
            <a:pPr algn="just"/>
            <a:r>
              <a:rPr lang="ru-RU" sz="2800" dirty="0"/>
              <a:t>Д о в е д е н </a:t>
            </a:r>
            <a:r>
              <a:rPr lang="ru-RU" sz="2800" dirty="0" err="1"/>
              <a:t>н</a:t>
            </a:r>
            <a:r>
              <a:rPr lang="ru-RU" sz="2800" dirty="0"/>
              <a:t> я</a:t>
            </a:r>
          </a:p>
          <a:p>
            <a:pPr algn="just"/>
            <a:r>
              <a:rPr lang="ru-RU" sz="2800" dirty="0"/>
              <a:t>Нехай </a:t>
            </a:r>
            <a:r>
              <a:rPr lang="ru-RU" sz="2800" b="1" i="1" dirty="0"/>
              <a:t>X</a:t>
            </a:r>
            <a:r>
              <a:rPr lang="ru-RU" sz="2800" b="1" dirty="0"/>
              <a:t>1 </a:t>
            </a:r>
            <a:r>
              <a:rPr lang="ru-RU" sz="2800" dirty="0"/>
              <a:t>⊆ </a:t>
            </a:r>
            <a:r>
              <a:rPr lang="ru-RU" sz="2800" b="1" i="1" dirty="0"/>
              <a:t>X </a:t>
            </a:r>
            <a:r>
              <a:rPr lang="ru-RU" sz="2800" dirty="0"/>
              <a:t>– </a:t>
            </a:r>
            <a:r>
              <a:rPr lang="ru-RU" sz="2800" dirty="0" err="1"/>
              <a:t>множина</a:t>
            </a:r>
            <a:r>
              <a:rPr lang="ru-RU" sz="2800" dirty="0"/>
              <a:t> вершин непарного </a:t>
            </a:r>
            <a:r>
              <a:rPr lang="ru-RU" sz="2800" dirty="0" err="1"/>
              <a:t>степеня</a:t>
            </a:r>
            <a:r>
              <a:rPr lang="ru-RU" sz="2800" dirty="0"/>
              <a:t>; </a:t>
            </a:r>
            <a:r>
              <a:rPr lang="ru-RU" sz="2800" b="1" i="1" dirty="0"/>
              <a:t>X</a:t>
            </a:r>
            <a:r>
              <a:rPr lang="ru-RU" sz="2800" b="1" dirty="0"/>
              <a:t>2 </a:t>
            </a:r>
            <a:r>
              <a:rPr lang="ru-RU" sz="2800" dirty="0"/>
              <a:t>⊆ </a:t>
            </a:r>
            <a:r>
              <a:rPr lang="ru-RU" sz="2800" b="1" i="1" dirty="0"/>
              <a:t>X </a:t>
            </a:r>
            <a:r>
              <a:rPr lang="ru-RU" sz="2800" dirty="0"/>
              <a:t>– </a:t>
            </a:r>
            <a:r>
              <a:rPr lang="ru-RU" sz="2800" dirty="0" err="1" smtClean="0"/>
              <a:t>множина</a:t>
            </a:r>
            <a:r>
              <a:rPr lang="ru-RU" sz="2800" dirty="0" smtClean="0"/>
              <a:t> вершин </a:t>
            </a:r>
            <a:r>
              <a:rPr lang="ru-RU" sz="2800" dirty="0"/>
              <a:t>парного </a:t>
            </a:r>
            <a:r>
              <a:rPr lang="ru-RU" sz="2800" dirty="0" err="1"/>
              <a:t>степеня</a:t>
            </a:r>
            <a:r>
              <a:rPr lang="ru-RU" sz="2800" dirty="0"/>
              <a:t>. </a:t>
            </a:r>
            <a:r>
              <a:rPr lang="ru-RU" sz="2800" dirty="0" err="1"/>
              <a:t>Зазначимо</a:t>
            </a:r>
            <a:r>
              <a:rPr lang="ru-RU" sz="2800" dirty="0"/>
              <a:t>, </a:t>
            </a:r>
            <a:r>
              <a:rPr lang="ru-RU" sz="2800" dirty="0" err="1" smtClean="0"/>
              <a:t>що</a:t>
            </a:r>
            <a:r>
              <a:rPr lang="ru-RU" sz="2800" dirty="0" smtClean="0"/>
              <a:t> </a:t>
            </a:r>
            <a:r>
              <a:rPr lang="en-US" sz="2800" b="1" i="1" dirty="0" smtClean="0">
                <a:latin typeface="Corbel" panose="020B0503020204020204" pitchFamily="34" charset="0"/>
              </a:rPr>
              <a:t>X </a:t>
            </a:r>
            <a:r>
              <a:rPr lang="en-US" sz="2800" b="1" dirty="0">
                <a:latin typeface="Corbel" panose="020B0503020204020204" pitchFamily="34" charset="0"/>
              </a:rPr>
              <a:t>= </a:t>
            </a:r>
            <a:r>
              <a:rPr lang="en-US" sz="2800" b="1" i="1" dirty="0">
                <a:latin typeface="Corbel" panose="020B0503020204020204" pitchFamily="34" charset="0"/>
              </a:rPr>
              <a:t>X</a:t>
            </a:r>
            <a:r>
              <a:rPr lang="en-US" sz="2800" b="1" dirty="0">
                <a:latin typeface="Corbel" panose="020B0503020204020204" pitchFamily="34" charset="0"/>
              </a:rPr>
              <a:t>1 </a:t>
            </a:r>
            <a:r>
              <a:rPr lang="en-US" sz="2800" dirty="0">
                <a:latin typeface="Corbel" panose="020B0503020204020204" pitchFamily="34" charset="0"/>
              </a:rPr>
              <a:t>∪ </a:t>
            </a:r>
            <a:r>
              <a:rPr lang="en-US" sz="2800" b="1" i="1" dirty="0">
                <a:latin typeface="Corbel" panose="020B0503020204020204" pitchFamily="34" charset="0"/>
              </a:rPr>
              <a:t>X</a:t>
            </a:r>
            <a:r>
              <a:rPr lang="en-US" sz="2800" b="1" dirty="0">
                <a:latin typeface="Corbel" panose="020B0503020204020204" pitchFamily="34" charset="0"/>
              </a:rPr>
              <a:t>2</a:t>
            </a:r>
            <a:r>
              <a:rPr lang="en-US" sz="2800" dirty="0">
                <a:latin typeface="Corbel" panose="020B0503020204020204" pitchFamily="34" charset="0"/>
              </a:rPr>
              <a:t>; </a:t>
            </a:r>
            <a:r>
              <a:rPr lang="en-US" sz="2800" b="1" i="1" dirty="0">
                <a:latin typeface="Corbel" panose="020B0503020204020204" pitchFamily="34" charset="0"/>
              </a:rPr>
              <a:t>X</a:t>
            </a:r>
            <a:r>
              <a:rPr lang="en-US" sz="2800" b="1" dirty="0">
                <a:latin typeface="Corbel" panose="020B0503020204020204" pitchFamily="34" charset="0"/>
              </a:rPr>
              <a:t>1 </a:t>
            </a:r>
            <a:r>
              <a:rPr lang="en-US" sz="2800" dirty="0">
                <a:latin typeface="Corbel" panose="020B0503020204020204" pitchFamily="34" charset="0"/>
              </a:rPr>
              <a:t>∩ </a:t>
            </a:r>
            <a:r>
              <a:rPr lang="en-US" sz="2800" b="1" i="1" dirty="0">
                <a:latin typeface="Corbel" panose="020B0503020204020204" pitchFamily="34" charset="0"/>
              </a:rPr>
              <a:t>X</a:t>
            </a:r>
            <a:r>
              <a:rPr lang="en-US" sz="2800" b="1" dirty="0">
                <a:latin typeface="Corbel" panose="020B0503020204020204" pitchFamily="34" charset="0"/>
              </a:rPr>
              <a:t>2 = </a:t>
            </a:r>
            <a:r>
              <a:rPr lang="en-US" sz="2800" dirty="0" smtClean="0">
                <a:latin typeface="Corbel" panose="020B0503020204020204" pitchFamily="34" charset="0"/>
              </a:rPr>
              <a:t>∅</a:t>
            </a:r>
            <a:r>
              <a:rPr lang="uk-UA" sz="2800" dirty="0" smtClean="0">
                <a:latin typeface="Corbel" panose="020B0503020204020204" pitchFamily="34" charset="0"/>
              </a:rPr>
              <a:t>.</a:t>
            </a:r>
            <a:endParaRPr lang="uk-UA" sz="2800" dirty="0">
              <a:latin typeface="Corbel" panose="020B0503020204020204" pitchFamily="34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187624" y="4725144"/>
                <a:ext cx="7113422" cy="79733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pHide m:val="on"/>
                          <m:ctrlPr>
                            <a:rPr lang="uk-UA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7"/>
                            </m:rPr>
                            <a:rPr lang="en-US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𝜖</m:t>
                          </m:r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𝑋</m:t>
                          </m:r>
                        </m:sub>
                        <m:sup/>
                        <m:e>
                          <m:r>
                            <a:rPr lang="en-US" b="0" i="1" smtClean="0">
                              <a:latin typeface="Cambria Math"/>
                            </a:rPr>
                            <m:t>𝑑</m:t>
                          </m:r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</m:d>
                          <m:r>
                            <a:rPr lang="en-US" b="0" i="1" smtClean="0">
                              <a:latin typeface="Cambria Math"/>
                            </a:rPr>
                            <m:t>=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uk-UA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1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</m:e>
                          </m:nary>
                          <m:r>
                            <a:rPr lang="en-US" b="0" i="1" smtClean="0">
                              <a:latin typeface="Cambria Math"/>
                            </a:rPr>
                            <m:t>+</m:t>
                          </m:r>
                          <m:nary>
                            <m:naryPr>
                              <m:chr m:val="∑"/>
                              <m:supHide m:val="on"/>
                              <m:ctrlPr>
                                <a:rPr lang="uk-UA" i="1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/>
                                </a:rPr>
                                <m:t>𝑥</m:t>
                              </m:r>
                              <m:r>
                                <a:rPr lang="en-US" i="1">
                                  <a:latin typeface="Cambria Math"/>
                                  <a:ea typeface="Cambria Math"/>
                                </a:rPr>
                                <m:t>𝜖</m:t>
                              </m:r>
                              <m:sSub>
                                <m:sSubPr>
                                  <m:ctrlPr>
                                    <a:rPr lang="en-US" i="1" smtClean="0">
                                      <a:latin typeface="Cambria Math" panose="02040503050406030204" pitchFamily="18" charset="0"/>
                                      <a:ea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𝑋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/>
                                      <a:ea typeface="Cambria Math"/>
                                    </a:rPr>
                                    <m:t>2</m:t>
                                  </m:r>
                                </m:sub>
                              </m:sSub>
                            </m:sub>
                            <m:sup/>
                            <m:e>
                              <m:r>
                                <a:rPr lang="en-US" i="1">
                                  <a:latin typeface="Cambria Math"/>
                                </a:rPr>
                                <m:t>𝑑</m:t>
                              </m:r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</m:d>
                              <m:r>
                                <a:rPr lang="en-US" b="0" i="1" smtClean="0">
                                  <a:latin typeface="Cambria Math"/>
                                </a:rPr>
                                <m:t> </m:t>
                              </m:r>
                              <m:r>
                                <a:rPr lang="en-US" b="0" i="1" smtClean="0">
                                  <a:latin typeface="Cambria Math"/>
                                  <a:ea typeface="Cambria Math"/>
                                </a:rPr>
                                <m:t>→</m:t>
                              </m:r>
                              <m:nary>
                                <m:naryPr>
                                  <m:chr m:val="∑"/>
                                  <m:supHide m:val="on"/>
                                  <m:ctrlPr>
                                    <a:rPr lang="uk-UA" i="1">
                                      <a:latin typeface="Cambria Math" panose="02040503050406030204" pitchFamily="18" charset="0"/>
                                    </a:rPr>
                                  </m:ctrlPr>
                                </m:naryPr>
                                <m:sub>
                                  <m:r>
                                    <m:rPr>
                                      <m:brk m:alnAt="7"/>
                                    </m:rPr>
                                    <a:rPr lang="en-US" i="1">
                                      <a:latin typeface="Cambria Math"/>
                                    </a:rPr>
                                    <m:t>𝑥</m:t>
                                  </m:r>
                                  <m:r>
                                    <a:rPr lang="en-US" i="1">
                                      <a:latin typeface="Cambria Math"/>
                                      <a:ea typeface="Cambria Math"/>
                                    </a:rPr>
                                    <m:t>𝜖</m:t>
                                  </m:r>
                                  <m:sSub>
                                    <m:sSubPr>
                                      <m:ctrlPr>
                                        <a:rPr lang="en-US" i="1" smtClean="0">
                                          <a:latin typeface="Cambria Math" panose="02040503050406030204" pitchFamily="18" charset="0"/>
                                          <a:ea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e>
                                    <m:sub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sub>
                                <m:sup/>
                                <m:e>
                                  <m:r>
                                    <a:rPr lang="en-US" i="1">
                                      <a:latin typeface="Cambria Math"/>
                                    </a:rPr>
                                    <m:t>𝑑</m:t>
                                  </m:r>
                                  <m:d>
                                    <m:d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</m:e>
                                  </m:d>
                                  <m:r>
                                    <a:rPr lang="en-US" i="1">
                                      <a:latin typeface="Cambria Math"/>
                                    </a:rPr>
                                    <m:t>=</m:t>
                                  </m:r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r>
                                        <a:rPr lang="en-US" b="0" i="1" smtClean="0">
                                          <a:latin typeface="Cambria Math"/>
                                          <a:ea typeface="Cambria Math"/>
                                        </a:rPr>
                                        <m:t>𝑋</m:t>
                                      </m:r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</m:e>
                                  </m:nary>
                                  <m:r>
                                    <a:rPr lang="en-US" b="0" i="1" smtClean="0">
                                      <a:latin typeface="Cambria Math"/>
                                    </a:rPr>
                                    <m:t>−</m:t>
                                  </m:r>
                                  <m:nary>
                                    <m:naryPr>
                                      <m:chr m:val="∑"/>
                                      <m:supHide m:val="on"/>
                                      <m:ctrlPr>
                                        <a:rPr lang="uk-UA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7"/>
                                        </m:rPr>
                                        <a:rPr lang="en-US" i="1">
                                          <a:latin typeface="Cambria Math"/>
                                        </a:rPr>
                                        <m:t>𝑥</m:t>
                                      </m:r>
                                      <m:r>
                                        <a:rPr lang="en-US" i="1">
                                          <a:latin typeface="Cambria Math"/>
                                          <a:ea typeface="Cambria Math"/>
                                        </a:rPr>
                                        <m:t>𝜖</m:t>
                                      </m:r>
                                      <m:sSub>
                                        <m:sSub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  <a:ea typeface="Cambria Math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  <m:t>𝑋</m:t>
                                          </m:r>
                                        </m:e>
                                        <m:sub>
                                          <m:r>
                                            <a:rPr lang="en-US" i="1">
                                              <a:latin typeface="Cambria Math"/>
                                              <a:ea typeface="Cambria Math"/>
                                            </a:rPr>
                                            <m:t>2</m:t>
                                          </m:r>
                                        </m:sub>
                                      </m:sSub>
                                    </m:sub>
                                    <m:sup/>
                                    <m:e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𝑑</m:t>
                                      </m:r>
                                      <m:d>
                                        <m:dPr>
                                          <m:ctrlPr>
                                            <a:rPr lang="en-US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i="1">
                                              <a:latin typeface="Cambria Math"/>
                                            </a:rPr>
                                            <m:t>𝑥</m:t>
                                          </m:r>
                                        </m:e>
                                      </m:d>
                                      <m:r>
                                        <a:rPr lang="en-US" i="1">
                                          <a:latin typeface="Cambria Math"/>
                                        </a:rPr>
                                        <m:t>  </m:t>
                                      </m:r>
                                    </m:e>
                                  </m:nary>
                                </m:e>
                              </m:nary>
                              <m:r>
                                <m:rPr>
                                  <m:nor/>
                                </m:rPr>
                                <a:rPr lang="uk-UA" dirty="0"/>
                                <m:t> </m:t>
                              </m:r>
                            </m:e>
                          </m:nary>
                        </m:e>
                      </m:nary>
                    </m:oMath>
                  </m:oMathPara>
                </a14:m>
                <a:endParaRPr lang="uk-UA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87624" y="4725144"/>
                <a:ext cx="7113422" cy="797334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Прямоугольник 9"/>
              <p:cNvSpPr/>
              <p:nvPr/>
            </p:nvSpPr>
            <p:spPr>
              <a:xfrm>
                <a:off x="1043608" y="5438836"/>
                <a:ext cx="7887915" cy="147296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uk-UA" sz="2800" dirty="0" smtClean="0"/>
                  <a:t>Вочевидь,</a:t>
                </a:r>
                <a:r>
                  <a:rPr lang="ru-RU" sz="2800" dirty="0"/>
                  <a:t> </a:t>
                </a:r>
                <a:r>
                  <a:rPr lang="uk-UA" sz="2800" dirty="0" smtClean="0"/>
                  <a:t>що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uk-UA" sz="28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b="0" i="1" smtClean="0">
                            <a:latin typeface="Cambria Math"/>
                          </a:rPr>
                          <m:t>𝑥</m:t>
                        </m:r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∈</m:t>
                        </m:r>
                        <m:sSub>
                          <m:sSub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800" b="0" i="1" smtClean="0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𝑥</m:t>
                            </m:r>
                          </m:e>
                        </m:d>
                        <m:r>
                          <a:rPr lang="en-US" sz="2800" b="0" i="1" smtClean="0">
                            <a:latin typeface="Cambria Math"/>
                          </a:rPr>
                          <m:t> </m:t>
                        </m:r>
                      </m:e>
                    </m:nary>
                  </m:oMath>
                </a14:m>
                <a:r>
                  <a:rPr lang="ru-RU" sz="2800" dirty="0"/>
                  <a:t>є парна як сума </a:t>
                </a:r>
                <a:r>
                  <a:rPr lang="ru-RU" sz="2800" dirty="0" err="1"/>
                  <a:t>парних</a:t>
                </a:r>
                <a:r>
                  <a:rPr lang="ru-RU" sz="2800" dirty="0"/>
                  <a:t> </a:t>
                </a:r>
                <a:r>
                  <a:rPr lang="ru-RU" sz="2800" dirty="0" smtClean="0"/>
                  <a:t>чисел,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𝜖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𝑋</m:t>
                        </m:r>
                      </m:sub>
                      <m:sup/>
                      <m:e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r>
                  <a:rPr lang="uk-UA" sz="2800" dirty="0"/>
                  <a:t> − </a:t>
                </a:r>
                <a:r>
                  <a:rPr lang="uk-UA" sz="2800" dirty="0" smtClean="0"/>
                  <a:t>парна </a:t>
                </a:r>
                <a:r>
                  <a:rPr lang="ru-RU" sz="2800" dirty="0" err="1" smtClean="0"/>
                  <a:t>відповідно</a:t>
                </a:r>
                <a:r>
                  <a:rPr lang="ru-RU" sz="2800" dirty="0" smtClean="0"/>
                  <a:t> </a:t>
                </a:r>
                <a:r>
                  <a:rPr lang="ru-RU" sz="2800" dirty="0"/>
                  <a:t>до </a:t>
                </a:r>
                <a:r>
                  <a:rPr lang="ru-RU" sz="2800" dirty="0" err="1"/>
                  <a:t>теореми</a:t>
                </a:r>
                <a:r>
                  <a:rPr lang="ru-RU" sz="2800" dirty="0"/>
                  <a:t> 1. </a:t>
                </a:r>
                <a:r>
                  <a:rPr lang="ru-RU" sz="2800" dirty="0" err="1"/>
                  <a:t>Отже</a:t>
                </a:r>
                <a:r>
                  <a:rPr lang="ru-RU" sz="2800" dirty="0" smtClean="0"/>
                  <a:t>,</a:t>
                </a:r>
                <a:r>
                  <a:rPr lang="uk-UA" sz="2800" dirty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supHide m:val="on"/>
                        <m:ctrlPr>
                          <a:rPr lang="uk-UA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7"/>
                          </m:rPr>
                          <a:rPr lang="en-US" sz="2800" i="1">
                            <a:latin typeface="Cambria Math"/>
                          </a:rPr>
                          <m:t>𝑥</m:t>
                        </m:r>
                        <m:r>
                          <a:rPr lang="en-US" sz="2800" i="1">
                            <a:latin typeface="Cambria Math"/>
                            <a:ea typeface="Cambria Math"/>
                          </a:rPr>
                          <m:t>𝜖</m:t>
                        </m:r>
                        <m:sSub>
                          <m:sSubPr>
                            <m:ctrlPr>
                              <a:rPr lang="en-US" sz="2800" i="1">
                                <a:latin typeface="Cambria Math" panose="02040503050406030204" pitchFamily="18" charset="0"/>
                                <a:ea typeface="Cambria Math"/>
                              </a:rPr>
                            </m:ctrlPr>
                          </m:sSubPr>
                          <m:e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800" i="1">
                                <a:latin typeface="Cambria Math"/>
                                <a:ea typeface="Cambria Math"/>
                              </a:rPr>
                              <m:t>1</m:t>
                            </m:r>
                          </m:sub>
                        </m:sSub>
                      </m:sub>
                      <m:sup/>
                      <m:e>
                        <m:r>
                          <a:rPr lang="en-US" sz="2800" i="1">
                            <a:latin typeface="Cambria Math"/>
                          </a:rPr>
                          <m:t>𝑑</m:t>
                        </m:r>
                        <m:d>
                          <m:dPr>
                            <m:ctrlPr>
                              <a:rPr lang="en-US" sz="28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</m:d>
                      </m:e>
                    </m:nary>
                  </m:oMath>
                </a14:m>
                <a:r>
                  <a:rPr lang="uk-UA" sz="2800" dirty="0"/>
                  <a:t>– </a:t>
                </a:r>
                <a:r>
                  <a:rPr lang="uk-UA" sz="2800" dirty="0" smtClean="0"/>
                  <a:t>парна.</a:t>
                </a:r>
                <a:endParaRPr lang="uk-UA" sz="2800" dirty="0"/>
              </a:p>
            </p:txBody>
          </p:sp>
        </mc:Choice>
        <mc:Fallback xmlns="">
          <p:sp>
            <p:nvSpPr>
              <p:cNvPr id="10" name="Прямоугольник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3608" y="5438836"/>
                <a:ext cx="7887915" cy="1472967"/>
              </a:xfrm>
              <a:prstGeom prst="rect">
                <a:avLst/>
              </a:prstGeom>
              <a:blipFill rotWithShape="1">
                <a:blip r:embed="rId3"/>
                <a:stretch>
                  <a:fillRect l="-1546" t="-3719" r="-1623" b="-8264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638910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>
              <a:xfrm>
                <a:off x="960160" y="26435"/>
                <a:ext cx="8172400" cy="4221088"/>
              </a:xfrm>
            </p:spPr>
            <p:txBody>
              <a:bodyPr>
                <a:normAutofit fontScale="92500" lnSpcReduction="10000"/>
              </a:bodyPr>
              <a:lstStyle/>
              <a:p>
                <a:pPr marL="82296" indent="0" algn="just">
                  <a:buNone/>
                </a:pPr>
                <a:r>
                  <a:rPr lang="uk-UA" sz="2800" b="1" i="1" dirty="0" smtClean="0"/>
                  <a:t>Насиченість графа </a:t>
                </a:r>
                <a:r>
                  <a:rPr lang="en-US" sz="2800" b="1" i="1" dirty="0" smtClean="0"/>
                  <a:t>D</a:t>
                </a:r>
                <a:r>
                  <a:rPr lang="uk-UA" sz="2800" b="1" i="1" dirty="0" smtClean="0"/>
                  <a:t> </a:t>
                </a:r>
                <a:r>
                  <a:rPr lang="uk-UA" sz="2800" dirty="0" smtClean="0"/>
                  <a:t>визначається: </a:t>
                </a:r>
                <a:r>
                  <a:rPr lang="uk-UA" sz="2800" b="1" i="1" dirty="0" smtClean="0"/>
                  <a:t> </a:t>
                </a:r>
              </a:p>
              <a:p>
                <a:pPr marL="82296" indent="0" algn="just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1" i="1" smtClean="0">
                          <a:latin typeface="Cambria Math"/>
                        </a:rPr>
                        <m:t>𝑫</m:t>
                      </m:r>
                      <m:r>
                        <a:rPr lang="en-US" sz="2800" b="1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8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b="1" i="1" smtClean="0">
                              <a:latin typeface="Cambria Math"/>
                            </a:rPr>
                            <m:t>𝟐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𝒎</m:t>
                          </m:r>
                        </m:num>
                        <m:den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(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−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𝟏</m:t>
                          </m:r>
                          <m:r>
                            <a:rPr lang="en-US" sz="2800" b="1" i="1" smtClean="0">
                              <a:latin typeface="Cambria Math"/>
                            </a:rPr>
                            <m:t>)</m:t>
                          </m:r>
                        </m:den>
                      </m:f>
                      <m:r>
                        <a:rPr lang="ru-RU" sz="2800" b="1" i="1" smtClean="0">
                          <a:latin typeface="Cambria Math"/>
                        </a:rPr>
                        <m:t>.</m:t>
                      </m:r>
                    </m:oMath>
                  </m:oMathPara>
                </a14:m>
                <a:endParaRPr lang="uk-UA" sz="2800" b="1" i="1" dirty="0" smtClean="0"/>
              </a:p>
              <a:p>
                <a:pPr marL="82296" indent="0" algn="just">
                  <a:buNone/>
                </a:pPr>
                <a:r>
                  <a:rPr lang="uk-UA" sz="2800" dirty="0" smtClean="0"/>
                  <a:t>Для повного графа </a:t>
                </a:r>
                <a:r>
                  <a:rPr lang="en-US" sz="2800" dirty="0" smtClean="0"/>
                  <a:t>D</a:t>
                </a:r>
                <a:r>
                  <a:rPr lang="uk-UA" sz="2800" dirty="0" smtClean="0"/>
                  <a:t>=1.</a:t>
                </a:r>
              </a:p>
              <a:p>
                <a:pPr marL="82296" indent="0" algn="just">
                  <a:buNone/>
                </a:pPr>
                <a:r>
                  <a:rPr lang="uk-UA" sz="2800" b="1" i="1" dirty="0" smtClean="0"/>
                  <a:t>Насичений граф </a:t>
                </a:r>
                <a:r>
                  <a:rPr lang="uk-UA" sz="2800" dirty="0" smtClean="0"/>
                  <a:t>– це граф, в якому кількість ребер наближається до максимально можливої:</a:t>
                </a:r>
              </a:p>
              <a:p>
                <a:pPr marL="82296" indent="0" algn="ctr">
                  <a:buNone/>
                </a:pPr>
                <a:r>
                  <a:rPr lang="uk-UA" sz="2800" dirty="0" smtClean="0"/>
                  <a:t>|Е| =О(|V</a:t>
                </a:r>
                <a:r>
                  <a:rPr lang="uk-UA" sz="2800" baseline="30000" dirty="0" smtClean="0"/>
                  <a:t>2 </a:t>
                </a:r>
                <a:r>
                  <a:rPr lang="uk-UA" sz="2800" dirty="0" smtClean="0"/>
                  <a:t>|). </a:t>
                </a:r>
              </a:p>
              <a:p>
                <a:pPr marL="82296" indent="0" algn="just">
                  <a:buNone/>
                </a:pPr>
                <a:r>
                  <a:rPr lang="uk-UA" sz="2800" b="1" i="1" dirty="0" smtClean="0"/>
                  <a:t>Розріджений </a:t>
                </a:r>
                <a:r>
                  <a:rPr lang="uk-UA" sz="2800" b="1" i="1" dirty="0"/>
                  <a:t>граф </a:t>
                </a:r>
                <a:r>
                  <a:rPr lang="uk-UA" sz="2800" dirty="0"/>
                  <a:t>– це граф, в якому кількість ребер наближається </a:t>
                </a:r>
                <a:r>
                  <a:rPr lang="uk-UA" sz="2800" dirty="0" smtClean="0"/>
                  <a:t>до кількості вершин:</a:t>
                </a:r>
              </a:p>
              <a:p>
                <a:pPr marL="82296" indent="0" algn="ctr">
                  <a:buNone/>
                </a:pPr>
                <a:r>
                  <a:rPr lang="uk-UA" sz="2800" dirty="0" smtClean="0"/>
                  <a:t> |Е</a:t>
                </a:r>
                <a:r>
                  <a:rPr lang="uk-UA" sz="2800" dirty="0"/>
                  <a:t>| =О(|</a:t>
                </a:r>
                <a:r>
                  <a:rPr lang="uk-UA" sz="2800" dirty="0" smtClean="0"/>
                  <a:t>V|). </a:t>
                </a:r>
                <a:endParaRPr lang="uk-UA" sz="2800" dirty="0"/>
              </a:p>
              <a:p>
                <a:pPr marL="82296" indent="0" algn="just">
                  <a:buNone/>
                </a:pPr>
                <a:endParaRPr lang="uk-UA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60160" y="26435"/>
                <a:ext cx="8172400" cy="4221088"/>
              </a:xfrm>
              <a:blipFill rotWithShape="1">
                <a:blip r:embed="rId2"/>
                <a:stretch>
                  <a:fillRect l="-299" t="-2309" r="-1343" b="-1732"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2" name="Группа 21"/>
          <p:cNvGrpSpPr/>
          <p:nvPr/>
        </p:nvGrpSpPr>
        <p:grpSpPr>
          <a:xfrm>
            <a:off x="5097478" y="4088022"/>
            <a:ext cx="1709561" cy="1774873"/>
            <a:chOff x="1332075" y="4509120"/>
            <a:chExt cx="1871773" cy="2088232"/>
          </a:xfrm>
        </p:grpSpPr>
        <p:sp>
          <p:nvSpPr>
            <p:cNvPr id="4" name="Овал 3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5" name="Овал 4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7" name="Овал 6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8" name="Овал 7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9" name="Овал 8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11" name="Прямая соединительная линия 10"/>
            <p:cNvCxnSpPr>
              <a:stCxn id="4" idx="3"/>
              <a:endCxn id="5" idx="7"/>
            </p:cNvCxnSpPr>
            <p:nvPr/>
          </p:nvCxnSpPr>
          <p:spPr>
            <a:xfrm flipH="1">
              <a:off x="1587413" y="4754970"/>
              <a:ext cx="548669" cy="36800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>
              <a:stCxn id="5" idx="4"/>
              <a:endCxn id="6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Прямая соединительная линия 14"/>
            <p:cNvCxnSpPr>
              <a:stCxn id="6" idx="5"/>
              <a:endCxn id="7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>
              <a:stCxn id="4" idx="5"/>
              <a:endCxn id="9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Прямая соединительная линия 18"/>
            <p:cNvCxnSpPr>
              <a:stCxn id="9" idx="4"/>
              <a:endCxn id="8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Прямая соединительная линия 20"/>
            <p:cNvCxnSpPr>
              <a:stCxn id="8" idx="3"/>
              <a:endCxn id="7" idx="6"/>
            </p:cNvCxnSpPr>
            <p:nvPr/>
          </p:nvCxnSpPr>
          <p:spPr>
            <a:xfrm flipH="1">
              <a:off x="2483768" y="6051115"/>
              <a:ext cx="474229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Группа 29"/>
          <p:cNvGrpSpPr/>
          <p:nvPr/>
        </p:nvGrpSpPr>
        <p:grpSpPr>
          <a:xfrm>
            <a:off x="2771922" y="4104092"/>
            <a:ext cx="1574254" cy="1800200"/>
            <a:chOff x="1332075" y="4509120"/>
            <a:chExt cx="1871773" cy="2088232"/>
          </a:xfrm>
        </p:grpSpPr>
        <p:sp>
          <p:nvSpPr>
            <p:cNvPr id="31" name="Овал 30"/>
            <p:cNvSpPr/>
            <p:nvPr/>
          </p:nvSpPr>
          <p:spPr>
            <a:xfrm>
              <a:off x="2093901" y="45091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2" name="Овал 31"/>
            <p:cNvSpPr/>
            <p:nvPr/>
          </p:nvSpPr>
          <p:spPr>
            <a:xfrm>
              <a:off x="1341562" y="5080789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3" name="Овал 32"/>
            <p:cNvSpPr/>
            <p:nvPr/>
          </p:nvSpPr>
          <p:spPr>
            <a:xfrm>
              <a:off x="1332075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4" name="Овал 33"/>
            <p:cNvSpPr/>
            <p:nvPr/>
          </p:nvSpPr>
          <p:spPr>
            <a:xfrm>
              <a:off x="2195736" y="6309320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5" name="Овал 34"/>
            <p:cNvSpPr/>
            <p:nvPr/>
          </p:nvSpPr>
          <p:spPr>
            <a:xfrm>
              <a:off x="2915816" y="5805264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36" name="Овал 35"/>
            <p:cNvSpPr/>
            <p:nvPr/>
          </p:nvSpPr>
          <p:spPr>
            <a:xfrm>
              <a:off x="2915816" y="5109338"/>
              <a:ext cx="288032" cy="288032"/>
            </a:xfrm>
            <a:prstGeom prst="ellipse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cxnSp>
          <p:nvCxnSpPr>
            <p:cNvPr id="37" name="Прямая соединительная линия 36"/>
            <p:cNvCxnSpPr>
              <a:stCxn id="31" idx="3"/>
              <a:endCxn id="32" idx="7"/>
            </p:cNvCxnSpPr>
            <p:nvPr/>
          </p:nvCxnSpPr>
          <p:spPr>
            <a:xfrm flipH="1">
              <a:off x="1587412" y="4754970"/>
              <a:ext cx="548670" cy="3680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Прямая соединительная линия 37"/>
            <p:cNvCxnSpPr>
              <a:stCxn id="32" idx="4"/>
              <a:endCxn id="33" idx="0"/>
            </p:cNvCxnSpPr>
            <p:nvPr/>
          </p:nvCxnSpPr>
          <p:spPr>
            <a:xfrm flipH="1">
              <a:off x="1476091" y="5368821"/>
              <a:ext cx="9487" cy="436443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Прямая соединительная линия 38"/>
            <p:cNvCxnSpPr>
              <a:stCxn id="33" idx="5"/>
              <a:endCxn id="34" idx="2"/>
            </p:cNvCxnSpPr>
            <p:nvPr/>
          </p:nvCxnSpPr>
          <p:spPr>
            <a:xfrm>
              <a:off x="1577926" y="6051115"/>
              <a:ext cx="617810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Прямая соединительная линия 39"/>
            <p:cNvCxnSpPr>
              <a:stCxn id="31" idx="5"/>
              <a:endCxn id="36" idx="1"/>
            </p:cNvCxnSpPr>
            <p:nvPr/>
          </p:nvCxnSpPr>
          <p:spPr>
            <a:xfrm>
              <a:off x="2339752" y="4754971"/>
              <a:ext cx="618245" cy="39654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Прямая соединительная линия 40"/>
            <p:cNvCxnSpPr>
              <a:stCxn id="36" idx="4"/>
              <a:endCxn id="35" idx="0"/>
            </p:cNvCxnSpPr>
            <p:nvPr/>
          </p:nvCxnSpPr>
          <p:spPr>
            <a:xfrm>
              <a:off x="3059832" y="5397370"/>
              <a:ext cx="0" cy="407894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>
              <a:stCxn id="35" idx="3"/>
              <a:endCxn id="34" idx="6"/>
            </p:cNvCxnSpPr>
            <p:nvPr/>
          </p:nvCxnSpPr>
          <p:spPr>
            <a:xfrm flipH="1">
              <a:off x="2483768" y="6051115"/>
              <a:ext cx="474229" cy="4022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44" name="Прямая соединительная линия 43"/>
          <p:cNvCxnSpPr>
            <a:stCxn id="31" idx="4"/>
            <a:endCxn id="33" idx="7"/>
          </p:cNvCxnSpPr>
          <p:nvPr/>
        </p:nvCxnSpPr>
        <p:spPr>
          <a:xfrm flipH="1">
            <a:off x="2978694" y="4352395"/>
            <a:ext cx="555086" cy="90542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единительная линия 45"/>
          <p:cNvCxnSpPr>
            <a:stCxn id="31" idx="4"/>
            <a:endCxn id="34" idx="0"/>
          </p:cNvCxnSpPr>
          <p:nvPr/>
        </p:nvCxnSpPr>
        <p:spPr>
          <a:xfrm>
            <a:off x="3533780" y="4352395"/>
            <a:ext cx="85649" cy="13035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единительная линия 47"/>
          <p:cNvCxnSpPr>
            <a:stCxn id="31" idx="4"/>
            <a:endCxn id="35" idx="2"/>
          </p:cNvCxnSpPr>
          <p:nvPr/>
        </p:nvCxnSpPr>
        <p:spPr>
          <a:xfrm>
            <a:off x="3533780" y="4352395"/>
            <a:ext cx="570147" cy="99321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Прямая соединительная линия 49"/>
          <p:cNvCxnSpPr>
            <a:stCxn id="36" idx="3"/>
            <a:endCxn id="33" idx="7"/>
          </p:cNvCxnSpPr>
          <p:nvPr/>
        </p:nvCxnSpPr>
        <p:spPr>
          <a:xfrm flipH="1">
            <a:off x="2978694" y="4833461"/>
            <a:ext cx="1160710" cy="42436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единительная линия 51"/>
          <p:cNvCxnSpPr>
            <a:stCxn id="36" idx="3"/>
            <a:endCxn id="34" idx="0"/>
          </p:cNvCxnSpPr>
          <p:nvPr/>
        </p:nvCxnSpPr>
        <p:spPr>
          <a:xfrm flipH="1">
            <a:off x="3619429" y="4833461"/>
            <a:ext cx="519975" cy="822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единительная линия 53"/>
          <p:cNvCxnSpPr>
            <a:stCxn id="36" idx="3"/>
            <a:endCxn id="32" idx="6"/>
          </p:cNvCxnSpPr>
          <p:nvPr/>
        </p:nvCxnSpPr>
        <p:spPr>
          <a:xfrm flipH="1" flipV="1">
            <a:off x="3022150" y="4721062"/>
            <a:ext cx="1117254" cy="11239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878455" y="4556282"/>
            <a:ext cx="1893467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Насичений</a:t>
            </a:r>
            <a:endParaRPr lang="en-US" sz="2800" dirty="0" smtClean="0"/>
          </a:p>
          <a:p>
            <a:pPr algn="ctr"/>
            <a:r>
              <a:rPr lang="uk-UA" sz="2800" dirty="0" smtClean="0"/>
              <a:t> граф</a:t>
            </a:r>
            <a:endParaRPr lang="uk-UA" sz="2800" dirty="0"/>
          </a:p>
        </p:txBody>
      </p:sp>
      <p:sp>
        <p:nvSpPr>
          <p:cNvPr id="56" name="TextBox 55"/>
          <p:cNvSpPr txBox="1"/>
          <p:nvPr/>
        </p:nvSpPr>
        <p:spPr>
          <a:xfrm>
            <a:off x="6807039" y="4440402"/>
            <a:ext cx="2201180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dirty="0" smtClean="0"/>
              <a:t>Розріджений</a:t>
            </a:r>
            <a:endParaRPr lang="en-US" sz="2800" dirty="0" smtClean="0"/>
          </a:p>
          <a:p>
            <a:pPr algn="ctr"/>
            <a:r>
              <a:rPr lang="uk-UA" sz="2800" dirty="0" smtClean="0"/>
              <a:t> граф</a:t>
            </a:r>
            <a:endParaRPr lang="uk-UA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1065574" y="5966465"/>
                <a:ext cx="327031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2∗12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6∗5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=0,8&gt;0,5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574" y="5966465"/>
                <a:ext cx="3270319" cy="786177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57"/>
              <p:cNvSpPr txBox="1"/>
              <p:nvPr/>
            </p:nvSpPr>
            <p:spPr>
              <a:xfrm>
                <a:off x="5032293" y="5962264"/>
                <a:ext cx="3100401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/>
                        </a:rPr>
                        <m:t>𝐷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2∗6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</a:rPr>
                            <m:t>6∗5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=0,4&lt;0,5</m:t>
                      </m:r>
                    </m:oMath>
                  </m:oMathPara>
                </a14:m>
                <a:endParaRPr lang="uk-UA" sz="2400" dirty="0"/>
              </a:p>
            </p:txBody>
          </p:sp>
        </mc:Choice>
        <mc:Fallback xmlns="">
          <p:sp>
            <p:nvSpPr>
              <p:cNvPr id="58" name="TextBox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32293" y="5962264"/>
                <a:ext cx="3100401" cy="786177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uk-UA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94304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8006</TotalTime>
  <Words>1259</Words>
  <Application>Microsoft Office PowerPoint</Application>
  <PresentationFormat>On-screen Show (4:3)</PresentationFormat>
  <Paragraphs>119</Paragraphs>
  <Slides>24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35" baseType="lpstr">
      <vt:lpstr>Arial</vt:lpstr>
      <vt:lpstr>Calibri</vt:lpstr>
      <vt:lpstr>Cambria Math</vt:lpstr>
      <vt:lpstr>Corbel</vt:lpstr>
      <vt:lpstr>Gill Sans MT</vt:lpstr>
      <vt:lpstr>Symbol</vt:lpstr>
      <vt:lpstr>Times New Roman</vt:lpstr>
      <vt:lpstr>Verdana</vt:lpstr>
      <vt:lpstr>Wingdings 2</vt:lpstr>
      <vt:lpstr>Солнцестояние</vt:lpstr>
      <vt:lpstr>Формула</vt:lpstr>
      <vt:lpstr>Лекція 1.  Графи.  </vt:lpstr>
      <vt:lpstr>PowerPoint Presentation</vt:lpstr>
      <vt:lpstr>PowerPoint Presentation</vt:lpstr>
      <vt:lpstr>§1. Графи. Основні поняття і визначення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§4 Способи представлення  графів</vt:lpstr>
      <vt:lpstr>4.1 Матриця суміжності</vt:lpstr>
      <vt:lpstr>4.2 Список суміжних вершин </vt:lpstr>
      <vt:lpstr>PowerPoint Presentation</vt:lpstr>
      <vt:lpstr>4.3 Список ребер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5.   Дерева.  Основні операції з деревами.</dc:title>
  <dc:creator>Admin</dc:creator>
  <cp:lastModifiedBy>Андрей</cp:lastModifiedBy>
  <cp:revision>83</cp:revision>
  <dcterms:created xsi:type="dcterms:W3CDTF">2017-10-06T05:13:18Z</dcterms:created>
  <dcterms:modified xsi:type="dcterms:W3CDTF">2019-01-21T15:23:52Z</dcterms:modified>
</cp:coreProperties>
</file>