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Relationship Id="rId6" Type="http://schemas.openxmlformats.org/officeDocument/2006/relationships/image" Target="../media/image10.wmf"/><Relationship Id="rId5" Type="http://schemas.openxmlformats.org/officeDocument/2006/relationships/image" Target="../media/image9.wmf"/><Relationship Id="rId4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Relationship Id="rId4" Type="http://schemas.openxmlformats.org/officeDocument/2006/relationships/image" Target="../media/image1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8EE12-9ADB-4040-8622-E5F33AA18D75}" type="datetimeFigureOut">
              <a:rPr lang="uk-UA" smtClean="0"/>
              <a:t>14.10.2019</a:t>
            </a:fld>
            <a:endParaRPr lang="uk-UA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4CF6B-E835-4467-9F93-AAA2CF8E924C}" type="slidenum">
              <a:rPr lang="uk-UA" smtClean="0"/>
              <a:t>‹#›</a:t>
            </a:fld>
            <a:endParaRPr lang="uk-UA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8EE12-9ADB-4040-8622-E5F33AA18D75}" type="datetimeFigureOut">
              <a:rPr lang="uk-UA" smtClean="0"/>
              <a:t>14.10.2019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4CF6B-E835-4467-9F93-AAA2CF8E924C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8EE12-9ADB-4040-8622-E5F33AA18D75}" type="datetimeFigureOut">
              <a:rPr lang="uk-UA" smtClean="0"/>
              <a:t>14.10.2019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4CF6B-E835-4467-9F93-AAA2CF8E924C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8EE12-9ADB-4040-8622-E5F33AA18D75}" type="datetimeFigureOut">
              <a:rPr lang="uk-UA" smtClean="0"/>
              <a:t>14.10.2019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4CF6B-E835-4467-9F93-AAA2CF8E924C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8EE12-9ADB-4040-8622-E5F33AA18D75}" type="datetimeFigureOut">
              <a:rPr lang="uk-UA" smtClean="0"/>
              <a:t>14.10.2019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4CF6B-E835-4467-9F93-AAA2CF8E924C}" type="slidenum">
              <a:rPr lang="uk-UA" smtClean="0"/>
              <a:t>‹#›</a:t>
            </a:fld>
            <a:endParaRPr lang="uk-UA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8EE12-9ADB-4040-8622-E5F33AA18D75}" type="datetimeFigureOut">
              <a:rPr lang="uk-UA" smtClean="0"/>
              <a:t>14.10.2019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4CF6B-E835-4467-9F93-AAA2CF8E924C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8EE12-9ADB-4040-8622-E5F33AA18D75}" type="datetimeFigureOut">
              <a:rPr lang="uk-UA" smtClean="0"/>
              <a:t>14.10.2019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4CF6B-E835-4467-9F93-AAA2CF8E924C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8EE12-9ADB-4040-8622-E5F33AA18D75}" type="datetimeFigureOut">
              <a:rPr lang="uk-UA" smtClean="0"/>
              <a:t>14.10.2019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4CF6B-E835-4467-9F93-AAA2CF8E924C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8EE12-9ADB-4040-8622-E5F33AA18D75}" type="datetimeFigureOut">
              <a:rPr lang="uk-UA" smtClean="0"/>
              <a:t>14.10.2019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4CF6B-E835-4467-9F93-AAA2CF8E924C}" type="slidenum">
              <a:rPr lang="uk-UA" smtClean="0"/>
              <a:t>‹#›</a:t>
            </a:fld>
            <a:endParaRPr lang="uk-UA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8EE12-9ADB-4040-8622-E5F33AA18D75}" type="datetimeFigureOut">
              <a:rPr lang="uk-UA" smtClean="0"/>
              <a:t>14.10.2019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4CF6B-E835-4467-9F93-AAA2CF8E924C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8EE12-9ADB-4040-8622-E5F33AA18D75}" type="datetimeFigureOut">
              <a:rPr lang="uk-UA" smtClean="0"/>
              <a:t>14.10.2019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4CF6B-E835-4467-9F93-AAA2CF8E924C}" type="slidenum">
              <a:rPr lang="uk-UA" smtClean="0"/>
              <a:t>‹#›</a:t>
            </a:fld>
            <a:endParaRPr lang="uk-UA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D6A8EE12-9ADB-4040-8622-E5F33AA18D75}" type="datetimeFigureOut">
              <a:rPr lang="uk-UA" smtClean="0"/>
              <a:t>14.10.2019</a:t>
            </a:fld>
            <a:endParaRPr lang="uk-UA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uk-UA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F344CF6B-E835-4467-9F93-AAA2CF8E924C}" type="slidenum">
              <a:rPr lang="uk-UA" smtClean="0"/>
              <a:t>‹#›</a:t>
            </a:fld>
            <a:endParaRPr lang="uk-UA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3.w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13" Type="http://schemas.openxmlformats.org/officeDocument/2006/relationships/oleObject" Target="../embeddings/oleObject9.bin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6.bin"/><Relationship Id="rId12" Type="http://schemas.openxmlformats.org/officeDocument/2006/relationships/image" Target="../media/image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6.wmf"/><Relationship Id="rId11" Type="http://schemas.openxmlformats.org/officeDocument/2006/relationships/oleObject" Target="../embeddings/oleObject8.bin"/><Relationship Id="rId5" Type="http://schemas.openxmlformats.org/officeDocument/2006/relationships/oleObject" Target="../embeddings/oleObject5.bin"/><Relationship Id="rId10" Type="http://schemas.openxmlformats.org/officeDocument/2006/relationships/image" Target="../media/image8.wmf"/><Relationship Id="rId4" Type="http://schemas.openxmlformats.org/officeDocument/2006/relationships/image" Target="../media/image5.wmf"/><Relationship Id="rId9" Type="http://schemas.openxmlformats.org/officeDocument/2006/relationships/oleObject" Target="../embeddings/oleObject7.bin"/><Relationship Id="rId14" Type="http://schemas.openxmlformats.org/officeDocument/2006/relationships/image" Target="../media/image10.w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oleObject" Target="../embeddings/oleObject10.bin"/><Relationship Id="rId7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2.wmf"/><Relationship Id="rId5" Type="http://schemas.openxmlformats.org/officeDocument/2006/relationships/oleObject" Target="../embeddings/oleObject11.bin"/><Relationship Id="rId10" Type="http://schemas.openxmlformats.org/officeDocument/2006/relationships/image" Target="../media/image14.wmf"/><Relationship Id="rId4" Type="http://schemas.openxmlformats.org/officeDocument/2006/relationships/image" Target="../media/image11.wmf"/><Relationship Id="rId9" Type="http://schemas.openxmlformats.org/officeDocument/2006/relationships/oleObject" Target="../embeddings/oleObject13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85852" y="2428868"/>
            <a:ext cx="7406640" cy="1472184"/>
          </a:xfrm>
        </p:spPr>
        <p:txBody>
          <a:bodyPr>
            <a:noAutofit/>
          </a:bodyPr>
          <a:lstStyle/>
          <a:p>
            <a:pPr algn="ctr"/>
            <a:r>
              <a:rPr lang="uk-UA" sz="5400" b="1" i="1" dirty="0" smtClean="0"/>
              <a:t>Лекція </a:t>
            </a:r>
            <a:r>
              <a:rPr lang="en-US" sz="5400" b="1" i="1" dirty="0"/>
              <a:t>9</a:t>
            </a:r>
            <a:r>
              <a:rPr lang="uk-UA" sz="5400" b="1" i="1" smtClean="0"/>
              <a:t>. </a:t>
            </a:r>
            <a:r>
              <a:rPr lang="en-US" sz="5400" b="1" i="1" dirty="0" smtClean="0"/>
              <a:t/>
            </a:r>
            <a:br>
              <a:rPr lang="en-US" sz="5400" b="1" i="1" dirty="0" smtClean="0"/>
            </a:br>
            <a:r>
              <a:rPr lang="uk-UA" sz="5400" b="1" i="1" dirty="0" smtClean="0"/>
              <a:t>Пошук найкоротшого шляху в графі</a:t>
            </a:r>
            <a:endParaRPr lang="uk-UA" sz="5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0"/>
            <a:ext cx="7933588" cy="785794"/>
          </a:xfrm>
        </p:spPr>
        <p:txBody>
          <a:bodyPr/>
          <a:lstStyle/>
          <a:p>
            <a:r>
              <a:rPr lang="uk-UA" b="1" dirty="0" smtClean="0"/>
              <a:t>§</a:t>
            </a:r>
            <a:r>
              <a:rPr lang="en-US" b="1" dirty="0" smtClean="0">
                <a:latin typeface="Corbel" pitchFamily="34" charset="0"/>
              </a:rPr>
              <a:t>3</a:t>
            </a:r>
            <a:r>
              <a:rPr lang="uk-UA" b="1" dirty="0" smtClean="0"/>
              <a:t> Алгоритм </a:t>
            </a:r>
            <a:r>
              <a:rPr lang="uk-UA" b="1" dirty="0" err="1" smtClean="0"/>
              <a:t>Флойда</a:t>
            </a: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857232"/>
            <a:ext cx="7933588" cy="5391168"/>
          </a:xfrm>
        </p:spPr>
        <p:txBody>
          <a:bodyPr/>
          <a:lstStyle/>
          <a:p>
            <a:pPr algn="just">
              <a:buNone/>
            </a:pPr>
            <a:r>
              <a:rPr lang="uk-UA" dirty="0" smtClean="0"/>
              <a:t>Алгоритм </a:t>
            </a:r>
            <a:r>
              <a:rPr lang="uk-UA" dirty="0" err="1" smtClean="0"/>
              <a:t>Флойда</a:t>
            </a:r>
            <a:r>
              <a:rPr lang="uk-UA" dirty="0" smtClean="0"/>
              <a:t> – алгоритм пошуку в графі найкоротших шляхів між кожною парою вершин. </a:t>
            </a:r>
          </a:p>
          <a:p>
            <a:pPr algn="just">
              <a:buNone/>
            </a:pPr>
            <a:r>
              <a:rPr lang="uk-UA" dirty="0" smtClean="0"/>
              <a:t>В алгоритмі </a:t>
            </a:r>
            <a:r>
              <a:rPr lang="uk-UA" dirty="0" err="1" smtClean="0"/>
              <a:t>Флойда</a:t>
            </a:r>
            <a:r>
              <a:rPr lang="uk-UA" dirty="0" smtClean="0"/>
              <a:t> для довжин дуг дозволені від'ємні значення, проте не дозволена наявність циклів від'ємної довжини.</a:t>
            </a:r>
          </a:p>
          <a:p>
            <a:pPr algn="just">
              <a:buNone/>
            </a:pPr>
            <a:r>
              <a:rPr lang="uk-UA" dirty="0" smtClean="0"/>
              <a:t>Використовує матрицю суміжності ваг та матрицю маршрутів.</a:t>
            </a:r>
          </a:p>
          <a:p>
            <a:pPr algn="just">
              <a:buNone/>
            </a:pPr>
            <a:endParaRPr lang="uk-UA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0"/>
            <a:ext cx="8143900" cy="6858000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uk-UA" dirty="0" smtClean="0"/>
              <a:t>Ідея алгоритму </a:t>
            </a:r>
            <a:r>
              <a:rPr lang="uk-UA" dirty="0" err="1" smtClean="0"/>
              <a:t>Флойда</a:t>
            </a:r>
            <a:r>
              <a:rPr lang="uk-UA" dirty="0" smtClean="0"/>
              <a:t>:</a:t>
            </a:r>
          </a:p>
          <a:p>
            <a:pPr algn="just">
              <a:buNone/>
            </a:pPr>
            <a:r>
              <a:rPr lang="uk-UA" dirty="0" smtClean="0"/>
              <a:t>Припустимо, що нам відомі:</a:t>
            </a:r>
          </a:p>
          <a:p>
            <a:pPr lvl="0" algn="just">
              <a:buNone/>
            </a:pPr>
            <a:r>
              <a:rPr lang="uk-UA" dirty="0" smtClean="0"/>
              <a:t>1) найкоротший шлях з вершини  </a:t>
            </a:r>
            <a:r>
              <a:rPr lang="en-US" i="1" dirty="0" err="1" smtClean="0"/>
              <a:t>i</a:t>
            </a:r>
            <a:r>
              <a:rPr lang="en-US" dirty="0" smtClean="0"/>
              <a:t> </a:t>
            </a:r>
            <a:r>
              <a:rPr lang="uk-UA" dirty="0" smtClean="0"/>
              <a:t>у вершину</a:t>
            </a:r>
            <a:r>
              <a:rPr lang="en-US" dirty="0" smtClean="0"/>
              <a:t> k</a:t>
            </a:r>
            <a:r>
              <a:rPr lang="uk-UA" dirty="0" smtClean="0"/>
              <a:t> , в якому як внутрішні допускають використання лише перших </a:t>
            </a:r>
            <a:r>
              <a:rPr lang="en-US" dirty="0" smtClean="0"/>
              <a:t>(k-</a:t>
            </a:r>
            <a:r>
              <a:rPr lang="en-US" dirty="0" smtClean="0">
                <a:latin typeface="Corbel" pitchFamily="34" charset="0"/>
              </a:rPr>
              <a:t>1</a:t>
            </a:r>
            <a:r>
              <a:rPr lang="en-US" dirty="0" smtClean="0"/>
              <a:t>)</a:t>
            </a:r>
            <a:r>
              <a:rPr lang="uk-UA" dirty="0" smtClean="0"/>
              <a:t> вершин;</a:t>
            </a:r>
          </a:p>
          <a:p>
            <a:pPr lvl="0" algn="just">
              <a:buNone/>
            </a:pPr>
            <a:r>
              <a:rPr lang="uk-UA" dirty="0" smtClean="0"/>
              <a:t>2) найкоротший шлях з вершини </a:t>
            </a:r>
            <a:r>
              <a:rPr lang="en-US" dirty="0" smtClean="0"/>
              <a:t>k</a:t>
            </a:r>
            <a:r>
              <a:rPr lang="uk-UA" dirty="0" smtClean="0"/>
              <a:t> у вершину</a:t>
            </a:r>
            <a:r>
              <a:rPr lang="en-US" dirty="0" smtClean="0"/>
              <a:t> </a:t>
            </a:r>
            <a:r>
              <a:rPr lang="en-US" i="1" dirty="0" smtClean="0"/>
              <a:t>j</a:t>
            </a:r>
            <a:r>
              <a:rPr lang="uk-UA" i="1" dirty="0" smtClean="0"/>
              <a:t> </a:t>
            </a:r>
            <a:r>
              <a:rPr lang="uk-UA" dirty="0" smtClean="0"/>
              <a:t>, у якому як внутрішні допускають використання лише перших </a:t>
            </a:r>
            <a:r>
              <a:rPr lang="en-US" dirty="0" smtClean="0"/>
              <a:t>(k-</a:t>
            </a:r>
            <a:r>
              <a:rPr lang="en-US" dirty="0" smtClean="0">
                <a:latin typeface="Corbel" pitchFamily="34" charset="0"/>
              </a:rPr>
              <a:t>1</a:t>
            </a:r>
            <a:r>
              <a:rPr lang="en-US" dirty="0" smtClean="0"/>
              <a:t>)</a:t>
            </a:r>
            <a:r>
              <a:rPr lang="uk-UA" dirty="0" smtClean="0"/>
              <a:t> вершин;</a:t>
            </a:r>
          </a:p>
          <a:p>
            <a:pPr lvl="0" algn="just">
              <a:buNone/>
            </a:pPr>
            <a:r>
              <a:rPr lang="uk-UA" dirty="0" smtClean="0"/>
              <a:t>3) найкоротший шлях з вершини  </a:t>
            </a:r>
            <a:r>
              <a:rPr lang="en-US" i="1" dirty="0" err="1" smtClean="0"/>
              <a:t>i</a:t>
            </a:r>
            <a:r>
              <a:rPr lang="en-US" dirty="0" smtClean="0"/>
              <a:t> </a:t>
            </a:r>
            <a:r>
              <a:rPr lang="uk-UA" dirty="0" smtClean="0"/>
              <a:t>у вершину </a:t>
            </a:r>
            <a:r>
              <a:rPr lang="en-US" i="1" dirty="0" smtClean="0"/>
              <a:t>j</a:t>
            </a:r>
            <a:r>
              <a:rPr lang="uk-UA" dirty="0" smtClean="0"/>
              <a:t>, у якому як внутрішні допускають використання лише перших </a:t>
            </a:r>
            <a:r>
              <a:rPr lang="en-US" dirty="0" smtClean="0"/>
              <a:t>(k-</a:t>
            </a:r>
            <a:r>
              <a:rPr lang="en-US" dirty="0" smtClean="0">
                <a:latin typeface="Corbel" pitchFamily="34" charset="0"/>
              </a:rPr>
              <a:t>1</a:t>
            </a:r>
            <a:r>
              <a:rPr lang="en-US" dirty="0" smtClean="0"/>
              <a:t>)</a:t>
            </a:r>
            <a:r>
              <a:rPr lang="uk-UA" dirty="0" smtClean="0"/>
              <a:t> вершин.</a:t>
            </a:r>
          </a:p>
          <a:p>
            <a:pPr algn="just">
              <a:buNone/>
            </a:pPr>
            <a:endParaRPr lang="uk-UA" dirty="0" smtClean="0"/>
          </a:p>
          <a:p>
            <a:pPr algn="just">
              <a:buNone/>
            </a:pPr>
            <a:r>
              <a:rPr lang="uk-UA" dirty="0" smtClean="0"/>
              <a:t>Оскільки за припущенням граф </a:t>
            </a:r>
            <a:r>
              <a:rPr lang="en-US" dirty="0" smtClean="0"/>
              <a:t>G</a:t>
            </a:r>
            <a:r>
              <a:rPr lang="uk-UA" dirty="0" smtClean="0"/>
              <a:t> не містить циклів від'ємної довжини, то один з двох шляхів – шлях 3) або об'єднання шляхів 1) та 2) – є найкоротшим шляхом з вершини </a:t>
            </a:r>
            <a:r>
              <a:rPr lang="en-US" dirty="0" err="1" smtClean="0"/>
              <a:t>i</a:t>
            </a:r>
            <a:r>
              <a:rPr lang="uk-UA" dirty="0" smtClean="0"/>
              <a:t> у вершину</a:t>
            </a:r>
            <a:r>
              <a:rPr lang="en-US" dirty="0" smtClean="0"/>
              <a:t> j</a:t>
            </a:r>
            <a:r>
              <a:rPr lang="uk-UA" dirty="0" smtClean="0"/>
              <a:t>, у якому як внутрішні допускають використання лише перших </a:t>
            </a:r>
            <a:r>
              <a:rPr lang="en-US" dirty="0" smtClean="0"/>
              <a:t>k</a:t>
            </a:r>
            <a:r>
              <a:rPr lang="uk-UA" dirty="0" smtClean="0"/>
              <a:t> вершин.</a:t>
            </a:r>
          </a:p>
          <a:p>
            <a:pPr algn="just">
              <a:buNone/>
            </a:pPr>
            <a:endParaRPr lang="uk-UA" dirty="0"/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19457" name="Object 1"/>
          <p:cNvGraphicFramePr>
            <a:graphicFrameLocks noChangeAspect="1"/>
          </p:cNvGraphicFramePr>
          <p:nvPr/>
        </p:nvGraphicFramePr>
        <p:xfrm>
          <a:off x="3428991" y="6143644"/>
          <a:ext cx="5421779" cy="7143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58" name="Формула" r:id="rId3" imgW="2819400" imgH="368300" progId="Equation.3">
                  <p:embed/>
                </p:oleObj>
              </mc:Choice>
              <mc:Fallback>
                <p:oleObj name="Формула" r:id="rId3" imgW="2819400" imgH="368300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28991" y="6143644"/>
                        <a:ext cx="5421779" cy="71435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0"/>
            <a:ext cx="8143900" cy="92867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uk-UA" dirty="0" smtClean="0"/>
              <a:t>Приклад. Знайти найкоротший шлях між всіма парами вершин.</a:t>
            </a:r>
            <a:endParaRPr lang="uk-UA" dirty="0"/>
          </a:p>
        </p:txBody>
      </p:sp>
      <p:sp>
        <p:nvSpPr>
          <p:cNvPr id="24610" name="Rectangle 3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pSp>
        <p:nvGrpSpPr>
          <p:cNvPr id="24577" name="Group 1"/>
          <p:cNvGrpSpPr>
            <a:grpSpLocks/>
          </p:cNvGrpSpPr>
          <p:nvPr/>
        </p:nvGrpSpPr>
        <p:grpSpPr bwMode="auto">
          <a:xfrm>
            <a:off x="2428860" y="1000107"/>
            <a:ext cx="4643470" cy="2876837"/>
            <a:chOff x="3037" y="3730"/>
            <a:chExt cx="3320" cy="2631"/>
          </a:xfrm>
        </p:grpSpPr>
        <p:sp>
          <p:nvSpPr>
            <p:cNvPr id="24609" name="Freeform 33"/>
            <p:cNvSpPr>
              <a:spLocks/>
            </p:cNvSpPr>
            <p:nvPr/>
          </p:nvSpPr>
          <p:spPr bwMode="auto">
            <a:xfrm>
              <a:off x="3472" y="4139"/>
              <a:ext cx="1260" cy="126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20" y="360"/>
                </a:cxn>
                <a:cxn ang="0">
                  <a:pos x="1260" y="1260"/>
                </a:cxn>
              </a:cxnLst>
              <a:rect l="0" t="0" r="r" b="b"/>
              <a:pathLst>
                <a:path w="1260" h="1260">
                  <a:moveTo>
                    <a:pt x="0" y="0"/>
                  </a:moveTo>
                  <a:cubicBezTo>
                    <a:pt x="255" y="75"/>
                    <a:pt x="510" y="150"/>
                    <a:pt x="720" y="360"/>
                  </a:cubicBezTo>
                  <a:cubicBezTo>
                    <a:pt x="930" y="570"/>
                    <a:pt x="1095" y="915"/>
                    <a:pt x="1260" y="126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608" name="Line 32"/>
            <p:cNvSpPr>
              <a:spLocks noChangeShapeType="1"/>
            </p:cNvSpPr>
            <p:nvPr/>
          </p:nvSpPr>
          <p:spPr bwMode="auto">
            <a:xfrm>
              <a:off x="4812" y="5540"/>
              <a:ext cx="108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607" name="Line 31"/>
            <p:cNvSpPr>
              <a:spLocks noChangeShapeType="1"/>
            </p:cNvSpPr>
            <p:nvPr/>
          </p:nvSpPr>
          <p:spPr bwMode="auto">
            <a:xfrm>
              <a:off x="4728" y="4133"/>
              <a:ext cx="1260" cy="12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606" name="Line 30"/>
            <p:cNvSpPr>
              <a:spLocks noChangeShapeType="1"/>
            </p:cNvSpPr>
            <p:nvPr/>
          </p:nvSpPr>
          <p:spPr bwMode="auto">
            <a:xfrm flipH="1">
              <a:off x="3407" y="4211"/>
              <a:ext cx="1260" cy="12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605" name="Oval 29"/>
            <p:cNvSpPr>
              <a:spLocks noChangeArrowheads="1"/>
            </p:cNvSpPr>
            <p:nvPr/>
          </p:nvSpPr>
          <p:spPr bwMode="auto">
            <a:xfrm>
              <a:off x="3177" y="3930"/>
              <a:ext cx="360" cy="36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604" name="Text Box 28"/>
            <p:cNvSpPr txBox="1">
              <a:spLocks noChangeArrowheads="1"/>
            </p:cNvSpPr>
            <p:nvPr/>
          </p:nvSpPr>
          <p:spPr bwMode="auto">
            <a:xfrm>
              <a:off x="3117" y="3830"/>
              <a:ext cx="54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8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v</a:t>
              </a:r>
              <a:r>
                <a:rPr kumimoji="0" lang="en-US" sz="2800" b="0" i="0" u="none" strike="noStrike" cap="none" normalizeH="0" baseline="-30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2</a:t>
              </a:r>
              <a:endPara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603" name="Oval 27"/>
            <p:cNvSpPr>
              <a:spLocks noChangeArrowheads="1"/>
            </p:cNvSpPr>
            <p:nvPr/>
          </p:nvSpPr>
          <p:spPr bwMode="auto">
            <a:xfrm>
              <a:off x="4617" y="3930"/>
              <a:ext cx="360" cy="36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602" name="Text Box 26"/>
            <p:cNvSpPr txBox="1">
              <a:spLocks noChangeArrowheads="1"/>
            </p:cNvSpPr>
            <p:nvPr/>
          </p:nvSpPr>
          <p:spPr bwMode="auto">
            <a:xfrm>
              <a:off x="4557" y="3830"/>
              <a:ext cx="54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8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v</a:t>
              </a:r>
              <a:r>
                <a:rPr kumimoji="0" lang="en-US" sz="2800" b="0" i="0" u="none" strike="noStrike" cap="none" normalizeH="0" baseline="-30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4</a:t>
              </a:r>
              <a:endPara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601" name="Oval 25"/>
            <p:cNvSpPr>
              <a:spLocks noChangeArrowheads="1"/>
            </p:cNvSpPr>
            <p:nvPr/>
          </p:nvSpPr>
          <p:spPr bwMode="auto">
            <a:xfrm>
              <a:off x="3177" y="5370"/>
              <a:ext cx="360" cy="36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600" name="Text Box 24"/>
            <p:cNvSpPr txBox="1">
              <a:spLocks noChangeArrowheads="1"/>
            </p:cNvSpPr>
            <p:nvPr/>
          </p:nvSpPr>
          <p:spPr bwMode="auto">
            <a:xfrm>
              <a:off x="3117" y="5270"/>
              <a:ext cx="54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8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v</a:t>
              </a:r>
              <a:r>
                <a:rPr kumimoji="0" lang="en-US" sz="2800" b="0" i="0" u="none" strike="noStrike" cap="none" normalizeH="0" baseline="-30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1</a:t>
              </a:r>
              <a:endPara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4597" name="Group 21"/>
            <p:cNvGrpSpPr>
              <a:grpSpLocks/>
            </p:cNvGrpSpPr>
            <p:nvPr/>
          </p:nvGrpSpPr>
          <p:grpSpPr bwMode="auto">
            <a:xfrm>
              <a:off x="4557" y="5270"/>
              <a:ext cx="540" cy="540"/>
              <a:chOff x="5653" y="15828"/>
              <a:chExt cx="540" cy="540"/>
            </a:xfrm>
          </p:grpSpPr>
          <p:sp>
            <p:nvSpPr>
              <p:cNvPr id="24599" name="Oval 23"/>
              <p:cNvSpPr>
                <a:spLocks noChangeArrowheads="1"/>
              </p:cNvSpPr>
              <p:nvPr/>
            </p:nvSpPr>
            <p:spPr bwMode="auto">
              <a:xfrm>
                <a:off x="5713" y="15928"/>
                <a:ext cx="360" cy="36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4598" name="Text Box 22"/>
              <p:cNvSpPr txBox="1">
                <a:spLocks noChangeArrowheads="1"/>
              </p:cNvSpPr>
              <p:nvPr/>
            </p:nvSpPr>
            <p:spPr bwMode="auto">
              <a:xfrm>
                <a:off x="5653" y="15828"/>
                <a:ext cx="540" cy="5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2800" b="0" i="1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v</a:t>
                </a:r>
                <a:r>
                  <a:rPr kumimoji="0" lang="en-US" sz="2800" b="0" i="0" u="none" strike="noStrike" cap="none" normalizeH="0" baseline="-3000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3</a:t>
                </a:r>
                <a:endParaRPr kumimoji="0" lang="en-US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24594" name="Group 18"/>
            <p:cNvGrpSpPr>
              <a:grpSpLocks/>
            </p:cNvGrpSpPr>
            <p:nvPr/>
          </p:nvGrpSpPr>
          <p:grpSpPr bwMode="auto">
            <a:xfrm>
              <a:off x="5817" y="5270"/>
              <a:ext cx="540" cy="540"/>
              <a:chOff x="6913" y="15828"/>
              <a:chExt cx="540" cy="540"/>
            </a:xfrm>
          </p:grpSpPr>
          <p:sp>
            <p:nvSpPr>
              <p:cNvPr id="24596" name="Oval 20"/>
              <p:cNvSpPr>
                <a:spLocks noChangeArrowheads="1"/>
              </p:cNvSpPr>
              <p:nvPr/>
            </p:nvSpPr>
            <p:spPr bwMode="auto">
              <a:xfrm>
                <a:off x="6973" y="15928"/>
                <a:ext cx="360" cy="36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4595" name="Text Box 19"/>
              <p:cNvSpPr txBox="1">
                <a:spLocks noChangeArrowheads="1"/>
              </p:cNvSpPr>
              <p:nvPr/>
            </p:nvSpPr>
            <p:spPr bwMode="auto">
              <a:xfrm>
                <a:off x="6913" y="15828"/>
                <a:ext cx="540" cy="5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2800" b="0" i="1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v</a:t>
                </a:r>
                <a:r>
                  <a:rPr kumimoji="0" lang="en-US" sz="2800" b="0" i="0" u="none" strike="noStrike" cap="none" normalizeH="0" baseline="-3000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5</a:t>
                </a:r>
                <a:endParaRPr kumimoji="0" lang="en-US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24593" name="Line 17"/>
            <p:cNvSpPr>
              <a:spLocks noChangeShapeType="1"/>
            </p:cNvSpPr>
            <p:nvPr/>
          </p:nvSpPr>
          <p:spPr bwMode="auto">
            <a:xfrm>
              <a:off x="3357" y="4293"/>
              <a:ext cx="0" cy="10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592" name="Line 16"/>
            <p:cNvSpPr>
              <a:spLocks noChangeShapeType="1"/>
            </p:cNvSpPr>
            <p:nvPr/>
          </p:nvSpPr>
          <p:spPr bwMode="auto">
            <a:xfrm>
              <a:off x="4783" y="4293"/>
              <a:ext cx="0" cy="10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591" name="Text Box 15"/>
            <p:cNvSpPr txBox="1">
              <a:spLocks noChangeArrowheads="1"/>
            </p:cNvSpPr>
            <p:nvPr/>
          </p:nvSpPr>
          <p:spPr bwMode="auto">
            <a:xfrm>
              <a:off x="3037" y="4590"/>
              <a:ext cx="54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3</a:t>
              </a:r>
              <a:endPara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590" name="Text Box 14"/>
            <p:cNvSpPr txBox="1">
              <a:spLocks noChangeArrowheads="1"/>
            </p:cNvSpPr>
            <p:nvPr/>
          </p:nvSpPr>
          <p:spPr bwMode="auto">
            <a:xfrm>
              <a:off x="3837" y="3730"/>
              <a:ext cx="54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1</a:t>
              </a:r>
              <a:endPara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589" name="Text Box 13"/>
            <p:cNvSpPr txBox="1">
              <a:spLocks noChangeArrowheads="1"/>
            </p:cNvSpPr>
            <p:nvPr/>
          </p:nvSpPr>
          <p:spPr bwMode="auto">
            <a:xfrm>
              <a:off x="4774" y="4645"/>
              <a:ext cx="54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2</a:t>
              </a:r>
              <a:endPara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588" name="Text Box 12"/>
            <p:cNvSpPr txBox="1">
              <a:spLocks noChangeArrowheads="1"/>
            </p:cNvSpPr>
            <p:nvPr/>
          </p:nvSpPr>
          <p:spPr bwMode="auto">
            <a:xfrm>
              <a:off x="5277" y="5450"/>
              <a:ext cx="54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7</a:t>
              </a:r>
              <a:endPara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587" name="Text Box 11"/>
            <p:cNvSpPr txBox="1">
              <a:spLocks noChangeArrowheads="1"/>
            </p:cNvSpPr>
            <p:nvPr/>
          </p:nvSpPr>
          <p:spPr bwMode="auto">
            <a:xfrm>
              <a:off x="3803" y="5167"/>
              <a:ext cx="54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4</a:t>
              </a:r>
              <a:endPara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586" name="Text Box 10"/>
            <p:cNvSpPr txBox="1">
              <a:spLocks noChangeArrowheads="1"/>
            </p:cNvSpPr>
            <p:nvPr/>
          </p:nvSpPr>
          <p:spPr bwMode="auto">
            <a:xfrm>
              <a:off x="3350" y="4962"/>
              <a:ext cx="54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5</a:t>
              </a:r>
              <a:endPara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585" name="Text Box 9"/>
            <p:cNvSpPr txBox="1">
              <a:spLocks noChangeArrowheads="1"/>
            </p:cNvSpPr>
            <p:nvPr/>
          </p:nvSpPr>
          <p:spPr bwMode="auto">
            <a:xfrm>
              <a:off x="3956" y="4122"/>
              <a:ext cx="54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1</a:t>
              </a:r>
              <a:endPara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584" name="Text Box 8"/>
            <p:cNvSpPr txBox="1">
              <a:spLocks noChangeArrowheads="1"/>
            </p:cNvSpPr>
            <p:nvPr/>
          </p:nvSpPr>
          <p:spPr bwMode="auto">
            <a:xfrm>
              <a:off x="5113" y="4319"/>
              <a:ext cx="54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6</a:t>
              </a:r>
              <a:endPara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583" name="Line 7"/>
            <p:cNvSpPr>
              <a:spLocks noChangeShapeType="1"/>
            </p:cNvSpPr>
            <p:nvPr/>
          </p:nvSpPr>
          <p:spPr bwMode="auto">
            <a:xfrm>
              <a:off x="3524" y="4085"/>
              <a:ext cx="108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582" name="Line 6"/>
            <p:cNvSpPr>
              <a:spLocks noChangeShapeType="1"/>
            </p:cNvSpPr>
            <p:nvPr/>
          </p:nvSpPr>
          <p:spPr bwMode="auto">
            <a:xfrm>
              <a:off x="3524" y="5540"/>
              <a:ext cx="108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581" name="Freeform 5"/>
            <p:cNvSpPr>
              <a:spLocks/>
            </p:cNvSpPr>
            <p:nvPr/>
          </p:nvSpPr>
          <p:spPr bwMode="auto">
            <a:xfrm>
              <a:off x="3470" y="5710"/>
              <a:ext cx="1260" cy="180"/>
            </a:xfrm>
            <a:custGeom>
              <a:avLst/>
              <a:gdLst/>
              <a:ahLst/>
              <a:cxnLst>
                <a:cxn ang="0">
                  <a:pos x="1080" y="0"/>
                </a:cxn>
                <a:cxn ang="0">
                  <a:pos x="540" y="180"/>
                </a:cxn>
                <a:cxn ang="0">
                  <a:pos x="0" y="0"/>
                </a:cxn>
              </a:cxnLst>
              <a:rect l="0" t="0" r="r" b="b"/>
              <a:pathLst>
                <a:path w="1080" h="180">
                  <a:moveTo>
                    <a:pt x="1080" y="0"/>
                  </a:moveTo>
                  <a:cubicBezTo>
                    <a:pt x="900" y="90"/>
                    <a:pt x="720" y="180"/>
                    <a:pt x="540" y="180"/>
                  </a:cubicBezTo>
                  <a:cubicBezTo>
                    <a:pt x="360" y="180"/>
                    <a:pt x="180" y="90"/>
                    <a:pt x="0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580" name="Text Box 4"/>
            <p:cNvSpPr txBox="1">
              <a:spLocks noChangeArrowheads="1"/>
            </p:cNvSpPr>
            <p:nvPr/>
          </p:nvSpPr>
          <p:spPr bwMode="auto">
            <a:xfrm>
              <a:off x="3803" y="5821"/>
              <a:ext cx="54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8</a:t>
              </a:r>
              <a:endPara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579" name="Freeform 3"/>
            <p:cNvSpPr>
              <a:spLocks/>
            </p:cNvSpPr>
            <p:nvPr/>
          </p:nvSpPr>
          <p:spPr bwMode="auto">
            <a:xfrm rot="-186548">
              <a:off x="3521" y="4202"/>
              <a:ext cx="1080" cy="1260"/>
            </a:xfrm>
            <a:custGeom>
              <a:avLst/>
              <a:gdLst/>
              <a:ahLst/>
              <a:cxnLst>
                <a:cxn ang="0">
                  <a:pos x="1080" y="1260"/>
                </a:cxn>
                <a:cxn ang="0">
                  <a:pos x="540" y="900"/>
                </a:cxn>
                <a:cxn ang="0">
                  <a:pos x="0" y="0"/>
                </a:cxn>
              </a:cxnLst>
              <a:rect l="0" t="0" r="r" b="b"/>
              <a:pathLst>
                <a:path w="1080" h="1260">
                  <a:moveTo>
                    <a:pt x="1080" y="1260"/>
                  </a:moveTo>
                  <a:cubicBezTo>
                    <a:pt x="900" y="1185"/>
                    <a:pt x="720" y="1110"/>
                    <a:pt x="540" y="900"/>
                  </a:cubicBezTo>
                  <a:cubicBezTo>
                    <a:pt x="360" y="690"/>
                    <a:pt x="180" y="345"/>
                    <a:pt x="0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578" name="Text Box 2"/>
            <p:cNvSpPr txBox="1">
              <a:spLocks noChangeArrowheads="1"/>
            </p:cNvSpPr>
            <p:nvPr/>
          </p:nvSpPr>
          <p:spPr bwMode="auto">
            <a:xfrm>
              <a:off x="4212" y="4971"/>
              <a:ext cx="54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2</a:t>
              </a:r>
              <a:endPara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4626" name="Rectangle 50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1071538" y="3643314"/>
            <a:ext cx="388087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err="1"/>
              <a:t>Матриця</a:t>
            </a:r>
            <a:r>
              <a:rPr lang="ru-RU" sz="2800" dirty="0"/>
              <a:t> </a:t>
            </a:r>
            <a:r>
              <a:rPr lang="ru-RU" sz="2800" dirty="0" err="1" smtClean="0"/>
              <a:t>суміжності</a:t>
            </a:r>
            <a:r>
              <a:rPr lang="ru-RU" sz="2800" dirty="0" smtClean="0"/>
              <a:t> ваг</a:t>
            </a:r>
            <a:endParaRPr lang="uk-UA" sz="2800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5429256" y="3643314"/>
            <a:ext cx="311944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err="1"/>
              <a:t>Матриця</a:t>
            </a:r>
            <a:r>
              <a:rPr lang="ru-RU" sz="2800" dirty="0"/>
              <a:t> </a:t>
            </a:r>
            <a:r>
              <a:rPr lang="ru-RU" sz="2800" dirty="0" err="1"/>
              <a:t>маршру</a:t>
            </a:r>
            <a:r>
              <a:rPr lang="uk-UA" sz="2800" dirty="0" err="1"/>
              <a:t>ів</a:t>
            </a:r>
            <a:endParaRPr lang="uk-UA" sz="2800" dirty="0"/>
          </a:p>
        </p:txBody>
      </p:sp>
      <p:sp>
        <p:nvSpPr>
          <p:cNvPr id="24628" name="Rectangle 5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24627" name="Object 51"/>
          <p:cNvGraphicFramePr>
            <a:graphicFrameLocks noChangeAspect="1"/>
          </p:cNvGraphicFramePr>
          <p:nvPr/>
        </p:nvGraphicFramePr>
        <p:xfrm>
          <a:off x="1017873" y="4071943"/>
          <a:ext cx="3738277" cy="25717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30" name="Формула" r:id="rId3" imgW="2031840" imgH="1396800" progId="Equation.3">
                  <p:embed/>
                </p:oleObj>
              </mc:Choice>
              <mc:Fallback>
                <p:oleObj name="Формула" r:id="rId3" imgW="2031840" imgH="1396800" progId="Equation.3">
                  <p:embed/>
                  <p:pic>
                    <p:nvPicPr>
                      <p:cNvPr id="0" name="Picture 5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17873" y="4071943"/>
                        <a:ext cx="3738277" cy="257174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4" name="Прямая соединительная линия 43"/>
          <p:cNvCxnSpPr/>
          <p:nvPr/>
        </p:nvCxnSpPr>
        <p:spPr>
          <a:xfrm>
            <a:off x="1571604" y="4714884"/>
            <a:ext cx="235745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 rot="5400000">
            <a:off x="714348" y="5572140"/>
            <a:ext cx="200026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630" name="Rectangle 5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24629" name="Object 53"/>
          <p:cNvGraphicFramePr>
            <a:graphicFrameLocks noChangeAspect="1"/>
          </p:cNvGraphicFramePr>
          <p:nvPr/>
        </p:nvGraphicFramePr>
        <p:xfrm>
          <a:off x="5429256" y="4071942"/>
          <a:ext cx="3071834" cy="25803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31" name="Формула" r:id="rId5" imgW="1663700" imgH="1397000" progId="Equation.3">
                  <p:embed/>
                </p:oleObj>
              </mc:Choice>
              <mc:Fallback>
                <p:oleObj name="Формула" r:id="rId5" imgW="1663700" imgH="1397000" progId="Equation.3">
                  <p:embed/>
                  <p:pic>
                    <p:nvPicPr>
                      <p:cNvPr id="0" name="Picture 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29256" y="4071942"/>
                        <a:ext cx="3071834" cy="258034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25601" name="Object 1"/>
          <p:cNvGraphicFramePr>
            <a:graphicFrameLocks noChangeAspect="1"/>
          </p:cNvGraphicFramePr>
          <p:nvPr/>
        </p:nvGraphicFramePr>
        <p:xfrm>
          <a:off x="1071539" y="0"/>
          <a:ext cx="3414104" cy="22145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12" name="Формула" r:id="rId3" imgW="1765080" imgH="1143000" progId="Equation.3">
                  <p:embed/>
                </p:oleObj>
              </mc:Choice>
              <mc:Fallback>
                <p:oleObj name="Формула" r:id="rId3" imgW="1765080" imgH="1143000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1539" y="0"/>
                        <a:ext cx="3414104" cy="221455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25603" name="Object 3"/>
          <p:cNvGraphicFramePr>
            <a:graphicFrameLocks noChangeAspect="1"/>
          </p:cNvGraphicFramePr>
          <p:nvPr/>
        </p:nvGraphicFramePr>
        <p:xfrm>
          <a:off x="5429256" y="0"/>
          <a:ext cx="2071702" cy="20717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13" name="Формула" r:id="rId5" imgW="1143000" imgH="1143000" progId="Equation.3">
                  <p:embed/>
                </p:oleObj>
              </mc:Choice>
              <mc:Fallback>
                <p:oleObj name="Формула" r:id="rId5" imgW="1143000" imgH="11430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29256" y="0"/>
                        <a:ext cx="2071702" cy="207170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9" name="Прямая соединительная линия 8"/>
          <p:cNvCxnSpPr/>
          <p:nvPr/>
        </p:nvCxnSpPr>
        <p:spPr>
          <a:xfrm>
            <a:off x="1142976" y="642918"/>
            <a:ext cx="257176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5400000">
            <a:off x="786580" y="1070776"/>
            <a:ext cx="214314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60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25605" name="Object 5"/>
          <p:cNvGraphicFramePr>
            <a:graphicFrameLocks noChangeAspect="1"/>
          </p:cNvGraphicFramePr>
          <p:nvPr/>
        </p:nvGraphicFramePr>
        <p:xfrm>
          <a:off x="1022350" y="2357438"/>
          <a:ext cx="3494088" cy="2214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14" name="Формула" r:id="rId7" imgW="1803240" imgH="1143000" progId="Equation.3">
                  <p:embed/>
                </p:oleObj>
              </mc:Choice>
              <mc:Fallback>
                <p:oleObj name="Формула" r:id="rId7" imgW="1803240" imgH="11430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22350" y="2357438"/>
                        <a:ext cx="3494088" cy="22145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0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25607" name="Object 7"/>
          <p:cNvGraphicFramePr>
            <a:graphicFrameLocks noChangeAspect="1"/>
          </p:cNvGraphicFramePr>
          <p:nvPr/>
        </p:nvGraphicFramePr>
        <p:xfrm>
          <a:off x="5343525" y="2143125"/>
          <a:ext cx="2387600" cy="2214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15" name="Формула" r:id="rId9" imgW="1231560" imgH="1143000" progId="Equation.3">
                  <p:embed/>
                </p:oleObj>
              </mc:Choice>
              <mc:Fallback>
                <p:oleObj name="Формула" r:id="rId9" imgW="1231560" imgH="114300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43525" y="2143125"/>
                        <a:ext cx="2387600" cy="22145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10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25609" name="Object 9"/>
          <p:cNvGraphicFramePr>
            <a:graphicFrameLocks noChangeAspect="1"/>
          </p:cNvGraphicFramePr>
          <p:nvPr/>
        </p:nvGraphicFramePr>
        <p:xfrm>
          <a:off x="1117600" y="4643438"/>
          <a:ext cx="3517900" cy="2214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16" name="Формула" r:id="rId11" imgW="1815840" imgH="1143000" progId="Equation.3">
                  <p:embed/>
                </p:oleObj>
              </mc:Choice>
              <mc:Fallback>
                <p:oleObj name="Формула" r:id="rId11" imgW="1815840" imgH="114300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7600" y="4643438"/>
                        <a:ext cx="3517900" cy="22145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9" name="Прямая соединительная линия 18"/>
          <p:cNvCxnSpPr/>
          <p:nvPr/>
        </p:nvCxnSpPr>
        <p:spPr>
          <a:xfrm>
            <a:off x="1142976" y="3429000"/>
            <a:ext cx="250033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5400000">
            <a:off x="1357290" y="3500438"/>
            <a:ext cx="200026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1357290" y="6215082"/>
            <a:ext cx="235745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rot="5400000">
            <a:off x="1821649" y="5750723"/>
            <a:ext cx="221455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612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25611" name="Object 11"/>
          <p:cNvGraphicFramePr>
            <a:graphicFrameLocks noChangeAspect="1"/>
          </p:cNvGraphicFramePr>
          <p:nvPr/>
        </p:nvGraphicFramePr>
        <p:xfrm>
          <a:off x="5499100" y="4643438"/>
          <a:ext cx="2362200" cy="2214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17" name="Формула" r:id="rId13" imgW="1218960" imgH="1143000" progId="Equation.3">
                  <p:embed/>
                </p:oleObj>
              </mc:Choice>
              <mc:Fallback>
                <p:oleObj name="Формула" r:id="rId13" imgW="1218960" imgH="1143000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99100" y="4643438"/>
                        <a:ext cx="2362200" cy="22145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26625" name="Object 1"/>
          <p:cNvGraphicFramePr>
            <a:graphicFrameLocks noChangeAspect="1"/>
          </p:cNvGraphicFramePr>
          <p:nvPr/>
        </p:nvGraphicFramePr>
        <p:xfrm>
          <a:off x="1227138" y="214313"/>
          <a:ext cx="3611168" cy="22145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32" name="Формула" r:id="rId3" imgW="1866600" imgH="1143000" progId="Equation.3">
                  <p:embed/>
                </p:oleObj>
              </mc:Choice>
              <mc:Fallback>
                <p:oleObj name="Формула" r:id="rId3" imgW="1866600" imgH="1143000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27138" y="214313"/>
                        <a:ext cx="3611168" cy="221455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26627" name="Object 3"/>
          <p:cNvGraphicFramePr>
            <a:graphicFrameLocks noChangeAspect="1"/>
          </p:cNvGraphicFramePr>
          <p:nvPr/>
        </p:nvGraphicFramePr>
        <p:xfrm>
          <a:off x="5214942" y="214290"/>
          <a:ext cx="2387647" cy="22145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33" name="Формула" r:id="rId5" imgW="1231560" imgH="1143000" progId="Equation.3">
                  <p:embed/>
                </p:oleObj>
              </mc:Choice>
              <mc:Fallback>
                <p:oleObj name="Формула" r:id="rId5" imgW="1231560" imgH="11430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14942" y="214290"/>
                        <a:ext cx="2387647" cy="221455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26629" name="Object 5"/>
          <p:cNvGraphicFramePr>
            <a:graphicFrameLocks noChangeAspect="1"/>
          </p:cNvGraphicFramePr>
          <p:nvPr/>
        </p:nvGraphicFramePr>
        <p:xfrm>
          <a:off x="1309688" y="3214688"/>
          <a:ext cx="2884487" cy="2214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34" name="Формула" r:id="rId7" imgW="1485720" imgH="1143000" progId="Equation.3">
                  <p:embed/>
                </p:oleObj>
              </mc:Choice>
              <mc:Fallback>
                <p:oleObj name="Формула" r:id="rId7" imgW="1485720" imgH="11430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09688" y="3214688"/>
                        <a:ext cx="2884487" cy="22145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3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26631" name="Object 7"/>
          <p:cNvGraphicFramePr>
            <a:graphicFrameLocks noChangeAspect="1"/>
          </p:cNvGraphicFramePr>
          <p:nvPr/>
        </p:nvGraphicFramePr>
        <p:xfrm>
          <a:off x="5357818" y="3071810"/>
          <a:ext cx="2286016" cy="22860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35" name="Формула" r:id="rId9" imgW="1143000" imgH="1143000" progId="Equation.3">
                  <p:embed/>
                </p:oleObj>
              </mc:Choice>
              <mc:Fallback>
                <p:oleObj name="Формула" r:id="rId9" imgW="1143000" imgH="114300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57818" y="3071810"/>
                        <a:ext cx="2286016" cy="228601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1357290" y="2643182"/>
            <a:ext cx="18669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800" dirty="0" smtClean="0"/>
              <a:t>Відповідь: </a:t>
            </a:r>
            <a:endParaRPr lang="uk-UA" sz="2800" dirty="0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 rot="16200000" flipH="1">
            <a:off x="2393153" y="1321567"/>
            <a:ext cx="2285992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1428728" y="2214554"/>
            <a:ext cx="242889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0"/>
            <a:ext cx="8143900" cy="857272"/>
          </a:xfrm>
        </p:spPr>
        <p:txBody>
          <a:bodyPr/>
          <a:lstStyle/>
          <a:p>
            <a:r>
              <a:rPr lang="uk-UA" b="1" dirty="0" smtClean="0"/>
              <a:t>§</a:t>
            </a:r>
            <a:r>
              <a:rPr lang="en-US" b="1" dirty="0" smtClean="0">
                <a:latin typeface="Corbel" pitchFamily="34" charset="0"/>
              </a:rPr>
              <a:t>1</a:t>
            </a:r>
            <a:r>
              <a:rPr lang="uk-UA" b="1" dirty="0" smtClean="0"/>
              <a:t> Постановка задачі</a:t>
            </a:r>
            <a:endParaRPr lang="uk-UA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1214422"/>
            <a:ext cx="8072462" cy="5248292"/>
          </a:xfrm>
        </p:spPr>
        <p:txBody>
          <a:bodyPr>
            <a:normAutofit fontScale="85000" lnSpcReduction="10000"/>
          </a:bodyPr>
          <a:lstStyle/>
          <a:p>
            <a:pPr algn="just">
              <a:buNone/>
            </a:pPr>
            <a:r>
              <a:rPr lang="uk-UA" i="1" dirty="0" smtClean="0"/>
              <a:t>Задача про найкоротший шлях</a:t>
            </a:r>
            <a:r>
              <a:rPr lang="uk-UA" dirty="0" smtClean="0"/>
              <a:t> полягає у знаходженні найкоротшого шляху від заданої початкової вершини </a:t>
            </a:r>
            <a:r>
              <a:rPr lang="uk-UA" i="1" dirty="0" smtClean="0"/>
              <a:t>а</a:t>
            </a:r>
            <a:r>
              <a:rPr lang="uk-UA" dirty="0" smtClean="0"/>
              <a:t> до заданої вершини </a:t>
            </a:r>
            <a:r>
              <a:rPr lang="en-US" i="1" dirty="0" smtClean="0"/>
              <a:t>z</a:t>
            </a:r>
            <a:r>
              <a:rPr lang="uk-UA" dirty="0" smtClean="0"/>
              <a:t>.</a:t>
            </a:r>
          </a:p>
          <a:p>
            <a:pPr algn="just">
              <a:buNone/>
            </a:pPr>
            <a:r>
              <a:rPr lang="uk-UA" dirty="0" smtClean="0"/>
              <a:t>Наступні дві задачі є безпосередніми узагальненнями сформульованої задачі про найкоротший шлях.</a:t>
            </a:r>
          </a:p>
          <a:p>
            <a:pPr algn="just">
              <a:buNone/>
            </a:pPr>
            <a:r>
              <a:rPr lang="uk-UA" dirty="0" smtClean="0"/>
              <a:t>1.	Для заданої початкової вершини  знайти найкоротші шляхи від </a:t>
            </a:r>
            <a:r>
              <a:rPr lang="uk-UA" i="1" dirty="0" smtClean="0"/>
              <a:t>а</a:t>
            </a:r>
            <a:r>
              <a:rPr lang="uk-UA" dirty="0" smtClean="0"/>
              <a:t> до всіх інших вершин.</a:t>
            </a:r>
          </a:p>
          <a:p>
            <a:pPr algn="just">
              <a:buNone/>
            </a:pPr>
            <a:r>
              <a:rPr lang="uk-UA" dirty="0" smtClean="0"/>
              <a:t>2.Знайти найкоротші шляхи між всіма парами вершин.</a:t>
            </a:r>
            <a:endParaRPr lang="en-US" dirty="0" smtClean="0"/>
          </a:p>
          <a:p>
            <a:pPr algn="just">
              <a:buNone/>
            </a:pPr>
            <a:r>
              <a:rPr lang="uk-UA" dirty="0" smtClean="0"/>
              <a:t>Розглянемо два алгоритми. Перший алгоритм розв'язує задачу 1, другий - спеціально призначений для розв'язування задачі 2.</a:t>
            </a:r>
            <a:endParaRPr lang="uk-U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0"/>
            <a:ext cx="7498080" cy="857232"/>
          </a:xfrm>
        </p:spPr>
        <p:txBody>
          <a:bodyPr/>
          <a:lstStyle/>
          <a:p>
            <a:r>
              <a:rPr lang="uk-UA" b="1" dirty="0" smtClean="0"/>
              <a:t>§</a:t>
            </a:r>
            <a:r>
              <a:rPr lang="en-US" b="1" dirty="0" smtClean="0">
                <a:latin typeface="Corbel" pitchFamily="34" charset="0"/>
              </a:rPr>
              <a:t>2</a:t>
            </a:r>
            <a:r>
              <a:rPr lang="uk-UA" b="1" dirty="0" smtClean="0"/>
              <a:t> Алгоритм </a:t>
            </a:r>
            <a:r>
              <a:rPr lang="uk-UA" b="1" dirty="0" err="1" smtClean="0"/>
              <a:t>Дейкстри</a:t>
            </a: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928670"/>
            <a:ext cx="8358214" cy="5786478"/>
          </a:xfrm>
        </p:spPr>
        <p:txBody>
          <a:bodyPr/>
          <a:lstStyle/>
          <a:p>
            <a:pPr algn="just">
              <a:buNone/>
            </a:pPr>
            <a:r>
              <a:rPr lang="uk-UA" dirty="0" smtClean="0"/>
              <a:t>Найефективнішим алгоритмом знаходження довжини найкоротшого шляху від фіксованої вершини до будь-якої іншої є алгоритм, запропонований 1959 р. нідерландським математиком Е. </a:t>
            </a:r>
            <a:r>
              <a:rPr lang="uk-UA" dirty="0" err="1" smtClean="0"/>
              <a:t>Дейкстрою</a:t>
            </a:r>
            <a:r>
              <a:rPr lang="uk-UA" dirty="0" smtClean="0"/>
              <a:t> (Е. </a:t>
            </a:r>
            <a:r>
              <a:rPr lang="en-US" dirty="0" err="1" smtClean="0"/>
              <a:t>Dijkstra</a:t>
            </a:r>
            <a:r>
              <a:rPr lang="uk-UA" dirty="0" smtClean="0"/>
              <a:t>). </a:t>
            </a:r>
          </a:p>
          <a:p>
            <a:pPr algn="just">
              <a:buNone/>
            </a:pPr>
            <a:r>
              <a:rPr lang="uk-UA" dirty="0" smtClean="0"/>
              <a:t>Цей алгоритм застосовується лише у випадку, коли </a:t>
            </a:r>
            <a:r>
              <a:rPr lang="uk-UA" b="1" dirty="0" smtClean="0"/>
              <a:t>вага кожної дуги </a:t>
            </a:r>
            <a:r>
              <a:rPr lang="uk-UA" b="1" dirty="0" err="1" smtClean="0"/>
              <a:t>додатня</a:t>
            </a:r>
            <a:r>
              <a:rPr lang="uk-UA" dirty="0" smtClean="0"/>
              <a:t>. </a:t>
            </a:r>
          </a:p>
          <a:p>
            <a:pPr algn="just">
              <a:buNone/>
            </a:pPr>
            <a:r>
              <a:rPr lang="uk-UA" dirty="0" smtClean="0"/>
              <a:t>Нехай G=(V,E) – орієнтований граф, </a:t>
            </a:r>
            <a:r>
              <a:rPr lang="en-US" i="1" dirty="0" smtClean="0"/>
              <a:t>w</a:t>
            </a:r>
            <a:r>
              <a:rPr lang="ru-RU" dirty="0" smtClean="0"/>
              <a:t>(</a:t>
            </a:r>
            <a:r>
              <a:rPr lang="en-US" i="1" dirty="0" smtClean="0"/>
              <a:t>v</a:t>
            </a:r>
            <a:r>
              <a:rPr lang="en-US" i="1" baseline="-25000" dirty="0" smtClean="0"/>
              <a:t>i</a:t>
            </a:r>
            <a:r>
              <a:rPr lang="ru-RU" i="1" dirty="0" smtClean="0"/>
              <a:t>,</a:t>
            </a:r>
            <a:r>
              <a:rPr lang="en-US" i="1" dirty="0" err="1" smtClean="0"/>
              <a:t>v</a:t>
            </a:r>
            <a:r>
              <a:rPr lang="en-US" i="1" baseline="-25000" dirty="0" err="1" smtClean="0"/>
              <a:t>j</a:t>
            </a:r>
            <a:r>
              <a:rPr lang="ru-RU" dirty="0" smtClean="0"/>
              <a:t>) – вага дуги (</a:t>
            </a:r>
            <a:r>
              <a:rPr lang="en-US" i="1" dirty="0" smtClean="0"/>
              <a:t>v</a:t>
            </a:r>
            <a:r>
              <a:rPr lang="en-US" i="1" baseline="-25000" dirty="0" smtClean="0"/>
              <a:t>i</a:t>
            </a:r>
            <a:r>
              <a:rPr lang="ru-RU" i="1" dirty="0" smtClean="0"/>
              <a:t>,</a:t>
            </a:r>
            <a:r>
              <a:rPr lang="en-US" i="1" dirty="0" err="1" smtClean="0"/>
              <a:t>v</a:t>
            </a:r>
            <a:r>
              <a:rPr lang="en-US" i="1" baseline="-25000" dirty="0" err="1" smtClean="0"/>
              <a:t>j</a:t>
            </a:r>
            <a:r>
              <a:rPr lang="ru-RU" dirty="0" smtClean="0"/>
              <a:t>)</a:t>
            </a:r>
            <a:r>
              <a:rPr lang="uk-UA" dirty="0" smtClean="0"/>
              <a:t> .</a:t>
            </a:r>
          </a:p>
          <a:p>
            <a:pPr>
              <a:buNone/>
            </a:pPr>
            <a:endParaRPr lang="uk-U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0"/>
            <a:ext cx="8143900" cy="6858000"/>
          </a:xfrm>
        </p:spPr>
        <p:txBody>
          <a:bodyPr>
            <a:normAutofit fontScale="92500"/>
          </a:bodyPr>
          <a:lstStyle/>
          <a:p>
            <a:pPr algn="just">
              <a:buNone/>
            </a:pPr>
            <a:r>
              <a:rPr lang="uk-UA" dirty="0" smtClean="0"/>
              <a:t>Пошук мінімального шляху здійснюється за допомогою присвоювання вершинам міток. Мітки є двох типів - тимчасові й постійні. Вершини з постійними мітками групують у множину М, яку називають </a:t>
            </a:r>
            <a:r>
              <a:rPr lang="uk-UA" i="1" dirty="0" smtClean="0"/>
              <a:t>множиною позначених вершин</a:t>
            </a:r>
            <a:r>
              <a:rPr lang="uk-UA" dirty="0" smtClean="0"/>
              <a:t>. Решта вершин має тимчасові мітки, і множину таких вершин позначають через </a:t>
            </a:r>
            <a:r>
              <a:rPr lang="en-US" dirty="0" smtClean="0"/>
              <a:t>T (T=V\M)</a:t>
            </a:r>
            <a:r>
              <a:rPr lang="uk-UA" dirty="0" smtClean="0"/>
              <a:t>. </a:t>
            </a:r>
            <a:endParaRPr lang="en-US" dirty="0" smtClean="0"/>
          </a:p>
          <a:p>
            <a:pPr algn="just">
              <a:buNone/>
            </a:pPr>
            <a:r>
              <a:rPr lang="uk-UA" dirty="0" smtClean="0"/>
              <a:t>Величина постійної мітки вершини</a:t>
            </a:r>
            <a:r>
              <a:rPr lang="en-US" dirty="0" smtClean="0"/>
              <a:t> l(v) </a:t>
            </a:r>
            <a:r>
              <a:rPr lang="uk-UA" dirty="0" smtClean="0"/>
              <a:t>дорівнює довжині найкоротшого шляху від вершини </a:t>
            </a:r>
            <a:r>
              <a:rPr lang="en-US" i="1" dirty="0" smtClean="0"/>
              <a:t>a</a:t>
            </a:r>
            <a:r>
              <a:rPr lang="uk-UA" dirty="0" smtClean="0"/>
              <a:t> до вершини </a:t>
            </a:r>
            <a:r>
              <a:rPr lang="en-US" i="1" dirty="0" smtClean="0"/>
              <a:t>v</a:t>
            </a:r>
            <a:r>
              <a:rPr lang="uk-UA" dirty="0" smtClean="0"/>
              <a:t>. Якщо ж мітка  тимчасова, то вона дорівнює довжині найкоротшого шляху, який проходить лише через вершини з постійними мітками.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0"/>
            <a:ext cx="8143900" cy="6248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dirty="0" smtClean="0"/>
              <a:t>Формальний опис алгоритму </a:t>
            </a:r>
            <a:r>
              <a:rPr lang="uk-UA" dirty="0" err="1" smtClean="0"/>
              <a:t>Дейкстри</a:t>
            </a:r>
            <a:r>
              <a:rPr lang="uk-UA" dirty="0" smtClean="0"/>
              <a:t>:</a:t>
            </a:r>
          </a:p>
          <a:p>
            <a:pPr algn="just">
              <a:buNone/>
            </a:pPr>
            <a:r>
              <a:rPr lang="uk-UA" dirty="0" smtClean="0"/>
              <a:t>Крок 1. </a:t>
            </a:r>
            <a:r>
              <a:rPr lang="uk-UA" i="1" dirty="0" smtClean="0">
                <a:solidFill>
                  <a:schemeClr val="accent6">
                    <a:lumMod val="75000"/>
                  </a:schemeClr>
                </a:solidFill>
              </a:rPr>
              <a:t>Присвоювання початкових значень</a:t>
            </a:r>
            <a:r>
              <a:rPr lang="uk-UA" dirty="0" smtClean="0">
                <a:solidFill>
                  <a:schemeClr val="accent6">
                    <a:lumMod val="75000"/>
                  </a:schemeClr>
                </a:solidFill>
              </a:rPr>
              <a:t>. </a:t>
            </a:r>
            <a:r>
              <a:rPr lang="uk-UA" dirty="0" smtClean="0"/>
              <a:t>Виконати </a:t>
            </a:r>
            <a:r>
              <a:rPr lang="en-US" i="1" dirty="0" smtClean="0"/>
              <a:t>l</a:t>
            </a:r>
            <a:r>
              <a:rPr lang="en-US" dirty="0" smtClean="0"/>
              <a:t>(</a:t>
            </a:r>
            <a:r>
              <a:rPr lang="en-US" i="1" dirty="0" smtClean="0"/>
              <a:t>a</a:t>
            </a:r>
            <a:r>
              <a:rPr lang="en-US" dirty="0" smtClean="0"/>
              <a:t>)=0</a:t>
            </a:r>
            <a:r>
              <a:rPr lang="uk-UA" dirty="0" smtClean="0"/>
              <a:t> і вважати цю мітку постійною. Виконати</a:t>
            </a:r>
            <a:r>
              <a:rPr lang="en-US" dirty="0" smtClean="0"/>
              <a:t> l(v)=∞</a:t>
            </a:r>
            <a:r>
              <a:rPr lang="uk-UA" dirty="0" smtClean="0"/>
              <a:t>  для всіх</a:t>
            </a:r>
            <a:r>
              <a:rPr lang="en-US" dirty="0" smtClean="0"/>
              <a:t> </a:t>
            </a:r>
            <a:r>
              <a:rPr lang="en-US" i="1" dirty="0" err="1" smtClean="0"/>
              <a:t>v</a:t>
            </a:r>
            <a:r>
              <a:rPr lang="en-US" dirty="0" err="1" smtClean="0"/>
              <a:t>≠</a:t>
            </a:r>
            <a:r>
              <a:rPr lang="en-US" i="1" dirty="0" err="1" smtClean="0"/>
              <a:t>a</a:t>
            </a:r>
            <a:r>
              <a:rPr lang="uk-UA" dirty="0" smtClean="0"/>
              <a:t>  і вважати ці мітки тимчасовими. Виконати </a:t>
            </a:r>
            <a:r>
              <a:rPr lang="en-US" i="1" dirty="0" smtClean="0"/>
              <a:t>x</a:t>
            </a:r>
            <a:r>
              <a:rPr lang="en-US" dirty="0" smtClean="0"/>
              <a:t>=</a:t>
            </a:r>
            <a:r>
              <a:rPr lang="en-US" i="1" dirty="0" smtClean="0"/>
              <a:t>a</a:t>
            </a:r>
            <a:r>
              <a:rPr lang="en-US" dirty="0" smtClean="0"/>
              <a:t>, M={</a:t>
            </a:r>
            <a:r>
              <a:rPr lang="en-US" i="1" dirty="0" smtClean="0"/>
              <a:t>a</a:t>
            </a:r>
            <a:r>
              <a:rPr lang="en-US" dirty="0" smtClean="0"/>
              <a:t>}</a:t>
            </a:r>
            <a:r>
              <a:rPr lang="uk-UA" dirty="0" smtClean="0"/>
              <a:t>.</a:t>
            </a:r>
            <a:endParaRPr lang="en-US" dirty="0" smtClean="0"/>
          </a:p>
          <a:p>
            <a:pPr algn="just">
              <a:buNone/>
            </a:pPr>
            <a:r>
              <a:rPr lang="uk-UA" dirty="0" smtClean="0"/>
              <a:t>Крок 2. </a:t>
            </a:r>
            <a:r>
              <a:rPr lang="uk-UA" i="1" dirty="0" smtClean="0">
                <a:solidFill>
                  <a:schemeClr val="accent6">
                    <a:lumMod val="75000"/>
                  </a:schemeClr>
                </a:solidFill>
              </a:rPr>
              <a:t>Оновлення міток</a:t>
            </a:r>
            <a:r>
              <a:rPr lang="uk-UA" dirty="0" smtClean="0">
                <a:solidFill>
                  <a:schemeClr val="accent6">
                    <a:lumMod val="75000"/>
                  </a:schemeClr>
                </a:solidFill>
              </a:rPr>
              <a:t>. </a:t>
            </a:r>
            <a:r>
              <a:rPr lang="uk-UA" dirty="0" smtClean="0"/>
              <a:t>Для кожної вершини </a:t>
            </a:r>
            <a:r>
              <a:rPr lang="en-US" dirty="0" err="1" smtClean="0"/>
              <a:t>v</a:t>
            </a:r>
            <a:r>
              <a:rPr lang="en-US" dirty="0" err="1" smtClean="0">
                <a:sym typeface="Symbol"/>
              </a:rPr>
              <a:t>V</a:t>
            </a:r>
            <a:r>
              <a:rPr lang="en-US" dirty="0" smtClean="0">
                <a:sym typeface="Symbol"/>
              </a:rPr>
              <a:t>\M</a:t>
            </a:r>
            <a:r>
              <a:rPr lang="uk-UA" dirty="0" smtClean="0"/>
              <a:t> замінити мітки: </a:t>
            </a:r>
            <a:endParaRPr lang="en-US" dirty="0" smtClean="0"/>
          </a:p>
          <a:p>
            <a:pPr algn="ctr">
              <a:buNone/>
            </a:pPr>
            <a:r>
              <a:rPr lang="en-US" dirty="0" smtClean="0"/>
              <a:t>l(v)=min{ l(v), l(x)+w(</a:t>
            </a:r>
            <a:r>
              <a:rPr lang="en-US" dirty="0" err="1" smtClean="0"/>
              <a:t>x,v</a:t>
            </a:r>
            <a:r>
              <a:rPr lang="en-US" dirty="0" smtClean="0"/>
              <a:t>) }</a:t>
            </a:r>
            <a:r>
              <a:rPr lang="uk-UA" dirty="0" smtClean="0"/>
              <a:t>,</a:t>
            </a:r>
            <a:endParaRPr lang="en-US" dirty="0" smtClean="0"/>
          </a:p>
          <a:p>
            <a:pPr algn="just">
              <a:buNone/>
            </a:pPr>
            <a:r>
              <a:rPr lang="uk-UA" dirty="0" smtClean="0"/>
              <a:t> тобто оновлювати тимчасові мітки вершин, у які з вершини </a:t>
            </a:r>
            <a:r>
              <a:rPr lang="en-US" i="1" dirty="0" smtClean="0"/>
              <a:t>x</a:t>
            </a:r>
            <a:r>
              <a:rPr lang="uk-UA" dirty="0" smtClean="0"/>
              <a:t> іде дуга.</a:t>
            </a:r>
          </a:p>
          <a:p>
            <a:pPr algn="just">
              <a:buNone/>
            </a:pPr>
            <a:endParaRPr lang="uk-UA" dirty="0" smtClean="0"/>
          </a:p>
          <a:p>
            <a:pPr>
              <a:buNone/>
            </a:pPr>
            <a:endParaRPr lang="uk-U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0"/>
            <a:ext cx="8143900" cy="6858000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uk-UA" dirty="0" smtClean="0"/>
              <a:t>Крок 3. </a:t>
            </a:r>
            <a:r>
              <a:rPr lang="uk-UA" i="1" dirty="0" smtClean="0">
                <a:solidFill>
                  <a:schemeClr val="accent6">
                    <a:lumMod val="75000"/>
                  </a:schemeClr>
                </a:solidFill>
              </a:rPr>
              <a:t>Перетворення мітки у постійну. </a:t>
            </a:r>
            <a:r>
              <a:rPr lang="uk-UA" dirty="0" smtClean="0"/>
              <a:t>Серед усіх вершин з тимчасовими мітками знайти вершину з мінімальною міткою, тобто знайти вершину </a:t>
            </a:r>
            <a:r>
              <a:rPr lang="en-US" i="1" dirty="0" smtClean="0"/>
              <a:t>v</a:t>
            </a:r>
            <a:r>
              <a:rPr lang="uk-UA" dirty="0" smtClean="0"/>
              <a:t>* з умови </a:t>
            </a:r>
            <a:endParaRPr lang="en-US" dirty="0" smtClean="0"/>
          </a:p>
          <a:p>
            <a:pPr algn="ctr">
              <a:buNone/>
            </a:pPr>
            <a:r>
              <a:rPr lang="en-US" dirty="0" smtClean="0"/>
              <a:t>l(v*)=min l(v), </a:t>
            </a:r>
            <a:r>
              <a:rPr lang="en-US" dirty="0" err="1" smtClean="0"/>
              <a:t>v</a:t>
            </a:r>
            <a:r>
              <a:rPr lang="en-US" dirty="0" err="1" smtClean="0">
                <a:sym typeface="Symbol"/>
              </a:rPr>
              <a:t>T</a:t>
            </a:r>
            <a:r>
              <a:rPr lang="en-US" dirty="0" smtClean="0">
                <a:sym typeface="Symbol"/>
              </a:rPr>
              <a:t>,   </a:t>
            </a:r>
            <a:r>
              <a:rPr lang="en-US" dirty="0" smtClean="0"/>
              <a:t>T=V\M.</a:t>
            </a:r>
            <a:endParaRPr lang="uk-UA" dirty="0" smtClean="0"/>
          </a:p>
          <a:p>
            <a:pPr>
              <a:buNone/>
            </a:pPr>
            <a:r>
              <a:rPr lang="uk-UA" dirty="0" smtClean="0"/>
              <a:t>Крок 4. Вважати мітку вершини </a:t>
            </a:r>
            <a:r>
              <a:rPr lang="en-US" i="1" dirty="0" smtClean="0"/>
              <a:t>v</a:t>
            </a:r>
            <a:r>
              <a:rPr lang="uk-UA" dirty="0" smtClean="0"/>
              <a:t>* постійною і покласти М=М</a:t>
            </a:r>
            <a:r>
              <a:rPr lang="uk-UA" dirty="0" smtClean="0">
                <a:sym typeface="Symbol"/>
              </a:rPr>
              <a:t></a:t>
            </a:r>
            <a:r>
              <a:rPr lang="en-US" i="1" dirty="0" smtClean="0"/>
              <a:t> v</a:t>
            </a:r>
            <a:r>
              <a:rPr lang="uk-UA" dirty="0" smtClean="0"/>
              <a:t>*, х=</a:t>
            </a:r>
            <a:r>
              <a:rPr lang="en-US" i="1" dirty="0" smtClean="0"/>
              <a:t> v</a:t>
            </a:r>
            <a:r>
              <a:rPr lang="uk-UA" dirty="0" smtClean="0"/>
              <a:t>* . </a:t>
            </a:r>
          </a:p>
          <a:p>
            <a:pPr algn="just">
              <a:buNone/>
            </a:pPr>
            <a:r>
              <a:rPr lang="uk-UA" dirty="0" smtClean="0"/>
              <a:t>Крок 5. (</a:t>
            </a:r>
            <a:r>
              <a:rPr lang="uk-UA" i="1" dirty="0" smtClean="0"/>
              <a:t>а</a:t>
            </a:r>
            <a:r>
              <a:rPr lang="uk-UA" dirty="0" smtClean="0"/>
              <a:t>) (Якщо потрібно знайти шлях від  </a:t>
            </a:r>
            <a:r>
              <a:rPr lang="en-US" i="1" dirty="0" smtClean="0"/>
              <a:t>a</a:t>
            </a:r>
            <a:r>
              <a:rPr lang="en-US" dirty="0" smtClean="0"/>
              <a:t> </a:t>
            </a:r>
            <a:r>
              <a:rPr lang="uk-UA" dirty="0" smtClean="0"/>
              <a:t>до </a:t>
            </a:r>
            <a:r>
              <a:rPr lang="en-US" i="1" dirty="0" smtClean="0"/>
              <a:t>z</a:t>
            </a:r>
            <a:r>
              <a:rPr lang="uk-UA" dirty="0" smtClean="0"/>
              <a:t>.) Якщо , </a:t>
            </a:r>
            <a:r>
              <a:rPr lang="en-US" dirty="0" smtClean="0"/>
              <a:t>x=</a:t>
            </a:r>
            <a:r>
              <a:rPr lang="en-US" i="1" dirty="0" smtClean="0"/>
              <a:t>z</a:t>
            </a:r>
            <a:r>
              <a:rPr lang="en-US" dirty="0" smtClean="0"/>
              <a:t>, </a:t>
            </a:r>
            <a:r>
              <a:rPr lang="uk-UA" dirty="0" smtClean="0"/>
              <a:t>то </a:t>
            </a:r>
            <a:r>
              <a:rPr lang="en-US" i="1" dirty="0" smtClean="0"/>
              <a:t>l</a:t>
            </a:r>
            <a:r>
              <a:rPr lang="en-US" dirty="0" smtClean="0"/>
              <a:t>(</a:t>
            </a:r>
            <a:r>
              <a:rPr lang="en-US" i="1" dirty="0" smtClean="0"/>
              <a:t>z</a:t>
            </a:r>
            <a:r>
              <a:rPr lang="en-US" dirty="0" smtClean="0"/>
              <a:t>)</a:t>
            </a:r>
            <a:r>
              <a:rPr lang="uk-UA" dirty="0" smtClean="0"/>
              <a:t> – довжина найкоротшого шляху від  </a:t>
            </a:r>
            <a:r>
              <a:rPr lang="en-US" i="1" dirty="0" smtClean="0"/>
              <a:t>a</a:t>
            </a:r>
            <a:r>
              <a:rPr lang="en-US" dirty="0" smtClean="0"/>
              <a:t> </a:t>
            </a:r>
            <a:r>
              <a:rPr lang="uk-UA" dirty="0" smtClean="0"/>
              <a:t>до</a:t>
            </a:r>
            <a:r>
              <a:rPr lang="en-US" dirty="0" smtClean="0"/>
              <a:t> </a:t>
            </a:r>
            <a:r>
              <a:rPr lang="en-US" i="1" dirty="0" smtClean="0"/>
              <a:t>z</a:t>
            </a:r>
            <a:r>
              <a:rPr lang="uk-UA" dirty="0" smtClean="0"/>
              <a:t>; зупинитись. Якщо </a:t>
            </a:r>
            <a:r>
              <a:rPr lang="en-US" dirty="0" err="1" smtClean="0"/>
              <a:t>x≠</a:t>
            </a:r>
            <a:r>
              <a:rPr lang="en-US" i="1" dirty="0" err="1" smtClean="0"/>
              <a:t>z</a:t>
            </a:r>
            <a:r>
              <a:rPr lang="uk-UA" dirty="0" smtClean="0"/>
              <a:t>, то перейти до кроку 2.</a:t>
            </a:r>
          </a:p>
          <a:p>
            <a:pPr algn="just">
              <a:buNone/>
            </a:pPr>
            <a:r>
              <a:rPr lang="uk-UA" dirty="0" smtClean="0"/>
              <a:t>(</a:t>
            </a:r>
            <a:r>
              <a:rPr lang="uk-UA" i="1" dirty="0" smtClean="0"/>
              <a:t>б</a:t>
            </a:r>
            <a:r>
              <a:rPr lang="uk-UA" dirty="0" smtClean="0"/>
              <a:t>) (Якщо потрібно знайти шлях від  </a:t>
            </a:r>
            <a:r>
              <a:rPr lang="en-US" i="1" dirty="0" smtClean="0"/>
              <a:t>a</a:t>
            </a:r>
            <a:r>
              <a:rPr lang="en-US" dirty="0" smtClean="0"/>
              <a:t> </a:t>
            </a:r>
            <a:r>
              <a:rPr lang="uk-UA" dirty="0" smtClean="0"/>
              <a:t>до всіх інших вершин.) Якщо всі вершини отримали постійні мітки (включені у множину М), то ці мітки дають довжини найкоротших шляхів; зупинитись. Якщо деякі вершини мають тимчасові мітки, то перейти до кроку 2.</a:t>
            </a:r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endParaRPr lang="uk-UA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0"/>
            <a:ext cx="7933588" cy="114298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i="1" dirty="0" smtClean="0"/>
              <a:t>Приклад</a:t>
            </a:r>
            <a:r>
              <a:rPr lang="uk-UA" dirty="0" smtClean="0"/>
              <a:t>. Знайти найкоротший шлях від вершини </a:t>
            </a:r>
            <a:r>
              <a:rPr lang="en-US" dirty="0" smtClean="0"/>
              <a:t>V1 </a:t>
            </a:r>
            <a:r>
              <a:rPr lang="uk-UA" dirty="0" smtClean="0"/>
              <a:t>до вершини </a:t>
            </a:r>
            <a:r>
              <a:rPr lang="en-US" dirty="0" smtClean="0"/>
              <a:t>V7</a:t>
            </a:r>
            <a:r>
              <a:rPr lang="uk-UA" dirty="0" smtClean="0"/>
              <a:t>.</a:t>
            </a:r>
          </a:p>
          <a:p>
            <a:pPr>
              <a:buNone/>
            </a:pPr>
            <a:endParaRPr lang="uk-UA" dirty="0"/>
          </a:p>
        </p:txBody>
      </p:sp>
      <p:grpSp>
        <p:nvGrpSpPr>
          <p:cNvPr id="4" name="Группа 3"/>
          <p:cNvGrpSpPr/>
          <p:nvPr/>
        </p:nvGrpSpPr>
        <p:grpSpPr>
          <a:xfrm>
            <a:off x="1643042" y="871518"/>
            <a:ext cx="6912768" cy="3055770"/>
            <a:chOff x="1907704" y="1990080"/>
            <a:chExt cx="6912768" cy="3055770"/>
          </a:xfrm>
        </p:grpSpPr>
        <p:sp>
          <p:nvSpPr>
            <p:cNvPr id="5" name="Овал 4"/>
            <p:cNvSpPr/>
            <p:nvPr/>
          </p:nvSpPr>
          <p:spPr>
            <a:xfrm>
              <a:off x="2051720" y="2132856"/>
              <a:ext cx="864096" cy="864096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uk-UA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V1</a:t>
              </a:r>
              <a:endParaRPr lang="uk-UA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" name="Овал 5"/>
            <p:cNvSpPr/>
            <p:nvPr/>
          </p:nvSpPr>
          <p:spPr>
            <a:xfrm>
              <a:off x="2051720" y="4077072"/>
              <a:ext cx="864096" cy="864096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uk-UA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V4</a:t>
              </a:r>
              <a:endParaRPr lang="uk-UA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" name="Овал 6"/>
            <p:cNvSpPr/>
            <p:nvPr/>
          </p:nvSpPr>
          <p:spPr>
            <a:xfrm>
              <a:off x="4017394" y="2128382"/>
              <a:ext cx="864096" cy="864096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uk-UA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V2</a:t>
              </a:r>
              <a:endParaRPr lang="uk-UA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Овал 7"/>
            <p:cNvSpPr/>
            <p:nvPr/>
          </p:nvSpPr>
          <p:spPr>
            <a:xfrm>
              <a:off x="4038139" y="4077072"/>
              <a:ext cx="864096" cy="864096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uk-UA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V5</a:t>
              </a:r>
              <a:endParaRPr lang="uk-UA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" name="Овал 8"/>
            <p:cNvSpPr/>
            <p:nvPr/>
          </p:nvSpPr>
          <p:spPr>
            <a:xfrm>
              <a:off x="6056280" y="2128382"/>
              <a:ext cx="864096" cy="864096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uk-UA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V3</a:t>
              </a:r>
              <a:endParaRPr lang="uk-UA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Овал 9"/>
            <p:cNvSpPr/>
            <p:nvPr/>
          </p:nvSpPr>
          <p:spPr>
            <a:xfrm>
              <a:off x="6084168" y="4078740"/>
              <a:ext cx="864096" cy="864096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uk-UA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V6</a:t>
              </a:r>
              <a:endParaRPr lang="uk-UA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Овал 10"/>
            <p:cNvSpPr/>
            <p:nvPr/>
          </p:nvSpPr>
          <p:spPr>
            <a:xfrm>
              <a:off x="7956376" y="3052156"/>
              <a:ext cx="864096" cy="864096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uk-UA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V7</a:t>
              </a:r>
              <a:endParaRPr lang="uk-UA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2" name="Прямая соединительная линия 11"/>
            <p:cNvCxnSpPr>
              <a:stCxn id="5" idx="4"/>
              <a:endCxn id="6" idx="0"/>
            </p:cNvCxnSpPr>
            <p:nvPr/>
          </p:nvCxnSpPr>
          <p:spPr>
            <a:xfrm>
              <a:off x="2483768" y="2996952"/>
              <a:ext cx="0" cy="1080120"/>
            </a:xfrm>
            <a:prstGeom prst="line">
              <a:avLst/>
            </a:prstGeom>
            <a:ln>
              <a:headEnd type="none" w="med" len="med"/>
              <a:tailEnd type="stealth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>
              <a:stCxn id="5" idx="6"/>
              <a:endCxn id="7" idx="2"/>
            </p:cNvCxnSpPr>
            <p:nvPr/>
          </p:nvCxnSpPr>
          <p:spPr>
            <a:xfrm flipV="1">
              <a:off x="2915816" y="2560430"/>
              <a:ext cx="1101578" cy="4474"/>
            </a:xfrm>
            <a:prstGeom prst="line">
              <a:avLst/>
            </a:prstGeom>
            <a:ln>
              <a:headEnd type="none" w="med" len="med"/>
              <a:tailEnd type="stealth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>
              <a:stCxn id="6" idx="6"/>
              <a:endCxn id="8" idx="2"/>
            </p:cNvCxnSpPr>
            <p:nvPr/>
          </p:nvCxnSpPr>
          <p:spPr>
            <a:xfrm>
              <a:off x="2915816" y="4509120"/>
              <a:ext cx="1122323" cy="0"/>
            </a:xfrm>
            <a:prstGeom prst="line">
              <a:avLst/>
            </a:prstGeom>
            <a:ln>
              <a:tailEnd type="stealth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>
              <a:stCxn id="7" idx="6"/>
              <a:endCxn id="9" idx="2"/>
            </p:cNvCxnSpPr>
            <p:nvPr/>
          </p:nvCxnSpPr>
          <p:spPr>
            <a:xfrm>
              <a:off x="4881490" y="2560430"/>
              <a:ext cx="1174790" cy="0"/>
            </a:xfrm>
            <a:prstGeom prst="line">
              <a:avLst/>
            </a:prstGeom>
            <a:ln>
              <a:tailEnd type="stealth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>
              <a:off x="4902235" y="4507452"/>
              <a:ext cx="1181933" cy="1668"/>
            </a:xfrm>
            <a:prstGeom prst="line">
              <a:avLst/>
            </a:prstGeom>
            <a:ln>
              <a:tailEnd type="stealth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>
              <a:stCxn id="9" idx="4"/>
              <a:endCxn id="10" idx="0"/>
            </p:cNvCxnSpPr>
            <p:nvPr/>
          </p:nvCxnSpPr>
          <p:spPr>
            <a:xfrm>
              <a:off x="6488328" y="2992478"/>
              <a:ext cx="27888" cy="1086262"/>
            </a:xfrm>
            <a:prstGeom prst="line">
              <a:avLst/>
            </a:prstGeom>
            <a:ln>
              <a:tailEnd type="stealth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>
              <a:stCxn id="10" idx="6"/>
              <a:endCxn id="11" idx="2"/>
            </p:cNvCxnSpPr>
            <p:nvPr/>
          </p:nvCxnSpPr>
          <p:spPr>
            <a:xfrm flipV="1">
              <a:off x="6948264" y="3484204"/>
              <a:ext cx="1008112" cy="1026584"/>
            </a:xfrm>
            <a:prstGeom prst="line">
              <a:avLst/>
            </a:prstGeom>
            <a:ln>
              <a:tailEnd type="stealth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>
              <a:stCxn id="9" idx="6"/>
              <a:endCxn id="11" idx="2"/>
            </p:cNvCxnSpPr>
            <p:nvPr/>
          </p:nvCxnSpPr>
          <p:spPr>
            <a:xfrm>
              <a:off x="6920376" y="2560430"/>
              <a:ext cx="1036000" cy="923774"/>
            </a:xfrm>
            <a:prstGeom prst="line">
              <a:avLst/>
            </a:prstGeom>
            <a:ln>
              <a:tailEnd type="stealth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>
              <a:stCxn id="7" idx="4"/>
              <a:endCxn id="8" idx="0"/>
            </p:cNvCxnSpPr>
            <p:nvPr/>
          </p:nvCxnSpPr>
          <p:spPr>
            <a:xfrm>
              <a:off x="4449442" y="2992478"/>
              <a:ext cx="20745" cy="1084594"/>
            </a:xfrm>
            <a:prstGeom prst="line">
              <a:avLst/>
            </a:prstGeom>
            <a:ln>
              <a:tailEnd type="stealth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>
              <a:stCxn id="7" idx="3"/>
              <a:endCxn id="6" idx="7"/>
            </p:cNvCxnSpPr>
            <p:nvPr/>
          </p:nvCxnSpPr>
          <p:spPr>
            <a:xfrm flipH="1">
              <a:off x="2789272" y="2865934"/>
              <a:ext cx="1354666" cy="1337682"/>
            </a:xfrm>
            <a:prstGeom prst="line">
              <a:avLst/>
            </a:prstGeom>
            <a:ln>
              <a:tailEnd type="stealth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>
              <a:stCxn id="9" idx="3"/>
              <a:endCxn id="8" idx="7"/>
            </p:cNvCxnSpPr>
            <p:nvPr/>
          </p:nvCxnSpPr>
          <p:spPr>
            <a:xfrm flipH="1">
              <a:off x="4775691" y="2865934"/>
              <a:ext cx="1407133" cy="1337682"/>
            </a:xfrm>
            <a:prstGeom prst="line">
              <a:avLst/>
            </a:prstGeom>
            <a:ln>
              <a:headEnd type="stealth" w="lg" len="lg"/>
              <a:tailEnd type="none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>
              <a:stCxn id="5" idx="5"/>
              <a:endCxn id="8" idx="1"/>
            </p:cNvCxnSpPr>
            <p:nvPr/>
          </p:nvCxnSpPr>
          <p:spPr>
            <a:xfrm>
              <a:off x="2789272" y="2870408"/>
              <a:ext cx="1375411" cy="1333208"/>
            </a:xfrm>
            <a:prstGeom prst="line">
              <a:avLst/>
            </a:prstGeom>
            <a:ln>
              <a:headEnd type="none" w="med" len="med"/>
              <a:tailEnd type="stealth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TextBox 86"/>
            <p:cNvSpPr txBox="1"/>
            <p:nvPr/>
          </p:nvSpPr>
          <p:spPr>
            <a:xfrm>
              <a:off x="3188945" y="1990080"/>
              <a:ext cx="57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uk-UA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" name="TextBox 87"/>
            <p:cNvSpPr txBox="1"/>
            <p:nvPr/>
          </p:nvSpPr>
          <p:spPr>
            <a:xfrm>
              <a:off x="5191225" y="2000341"/>
              <a:ext cx="57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uk-UA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uk-UA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7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" name="TextBox 88"/>
            <p:cNvSpPr txBox="1"/>
            <p:nvPr/>
          </p:nvSpPr>
          <p:spPr>
            <a:xfrm>
              <a:off x="7264432" y="2459664"/>
              <a:ext cx="57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uk-UA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uk-UA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8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" name="TextBox 89"/>
            <p:cNvSpPr txBox="1"/>
            <p:nvPr/>
          </p:nvSpPr>
          <p:spPr>
            <a:xfrm>
              <a:off x="1907704" y="3275402"/>
              <a:ext cx="57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uk-UA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" name="TextBox 90"/>
            <p:cNvSpPr txBox="1"/>
            <p:nvPr/>
          </p:nvSpPr>
          <p:spPr>
            <a:xfrm>
              <a:off x="2972088" y="2734274"/>
              <a:ext cx="57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uk-UA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8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" name="TextBox 91"/>
            <p:cNvSpPr txBox="1"/>
            <p:nvPr/>
          </p:nvSpPr>
          <p:spPr>
            <a:xfrm>
              <a:off x="3619916" y="2734274"/>
              <a:ext cx="57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uk-UA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" name="TextBox 92"/>
            <p:cNvSpPr txBox="1"/>
            <p:nvPr/>
          </p:nvSpPr>
          <p:spPr>
            <a:xfrm>
              <a:off x="4038139" y="3241056"/>
              <a:ext cx="57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uk-UA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" name="TextBox 93"/>
            <p:cNvSpPr txBox="1"/>
            <p:nvPr/>
          </p:nvSpPr>
          <p:spPr>
            <a:xfrm>
              <a:off x="5468885" y="2802587"/>
              <a:ext cx="57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uk-UA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uk-UA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" name="TextBox 94"/>
            <p:cNvSpPr txBox="1"/>
            <p:nvPr/>
          </p:nvSpPr>
          <p:spPr>
            <a:xfrm>
              <a:off x="6140440" y="3204685"/>
              <a:ext cx="57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uk-UA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7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3" name="TextBox 95"/>
            <p:cNvSpPr txBox="1"/>
            <p:nvPr/>
          </p:nvSpPr>
          <p:spPr>
            <a:xfrm>
              <a:off x="3277049" y="4510788"/>
              <a:ext cx="57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uk-UA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" name="TextBox 96"/>
            <p:cNvSpPr txBox="1"/>
            <p:nvPr/>
          </p:nvSpPr>
          <p:spPr>
            <a:xfrm>
              <a:off x="5275509" y="4522630"/>
              <a:ext cx="57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uk-UA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5" name="TextBox 97"/>
            <p:cNvSpPr txBox="1"/>
            <p:nvPr/>
          </p:nvSpPr>
          <p:spPr>
            <a:xfrm>
              <a:off x="7334772" y="3987568"/>
              <a:ext cx="57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uk-UA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uk-UA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9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1000100" y="3757612"/>
            <a:ext cx="81439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>
                <a:solidFill>
                  <a:srgbClr val="00B050"/>
                </a:solidFill>
              </a:rPr>
              <a:t>Початкові значення:</a:t>
            </a:r>
            <a:endParaRPr lang="en-US" sz="2800" dirty="0" smtClean="0">
              <a:solidFill>
                <a:srgbClr val="00B050"/>
              </a:solidFill>
            </a:endParaRPr>
          </a:p>
          <a:p>
            <a:r>
              <a:rPr lang="uk-UA" sz="2800" dirty="0" smtClean="0">
                <a:solidFill>
                  <a:srgbClr val="00B050"/>
                </a:solidFill>
              </a:rPr>
              <a:t>М=</a:t>
            </a:r>
            <a:r>
              <a:rPr lang="en-US" sz="2800" dirty="0" smtClean="0">
                <a:solidFill>
                  <a:srgbClr val="00B050"/>
                </a:solidFill>
              </a:rPr>
              <a:t>{V</a:t>
            </a:r>
            <a:r>
              <a:rPr lang="en-US" sz="2800" dirty="0" smtClean="0">
                <a:solidFill>
                  <a:srgbClr val="00B050"/>
                </a:solidFill>
                <a:latin typeface="Corbel" pitchFamily="34" charset="0"/>
              </a:rPr>
              <a:t>1</a:t>
            </a:r>
            <a:r>
              <a:rPr lang="en-US" sz="2800" dirty="0" smtClean="0">
                <a:solidFill>
                  <a:srgbClr val="00B050"/>
                </a:solidFill>
              </a:rPr>
              <a:t>}</a:t>
            </a:r>
            <a:r>
              <a:rPr lang="uk-UA" sz="2800" dirty="0" smtClean="0">
                <a:solidFill>
                  <a:srgbClr val="00B050"/>
                </a:solidFill>
              </a:rPr>
              <a:t>, Т=</a:t>
            </a:r>
            <a:r>
              <a:rPr lang="uk-UA" sz="2800" dirty="0" smtClean="0">
                <a:solidFill>
                  <a:srgbClr val="00B050"/>
                </a:solidFill>
                <a:sym typeface="Symbol"/>
              </a:rPr>
              <a:t>,</a:t>
            </a:r>
            <a:r>
              <a:rPr lang="en-US" sz="2800" i="1" dirty="0" smtClean="0">
                <a:solidFill>
                  <a:srgbClr val="00B050"/>
                </a:solidFill>
              </a:rPr>
              <a:t> l</a:t>
            </a:r>
            <a:r>
              <a:rPr lang="en-US" sz="2800" dirty="0" smtClean="0">
                <a:solidFill>
                  <a:srgbClr val="00B050"/>
                </a:solidFill>
              </a:rPr>
              <a:t>(V</a:t>
            </a:r>
            <a:r>
              <a:rPr lang="en-US" sz="2800" dirty="0" smtClean="0">
                <a:solidFill>
                  <a:srgbClr val="00B050"/>
                </a:solidFill>
                <a:latin typeface="Corbel" pitchFamily="34" charset="0"/>
              </a:rPr>
              <a:t>1</a:t>
            </a:r>
            <a:r>
              <a:rPr lang="en-US" sz="2800" dirty="0" smtClean="0">
                <a:solidFill>
                  <a:srgbClr val="00B050"/>
                </a:solidFill>
              </a:rPr>
              <a:t>)=0</a:t>
            </a:r>
            <a:r>
              <a:rPr lang="uk-UA" sz="2800" dirty="0" smtClean="0">
                <a:solidFill>
                  <a:srgbClr val="00B050"/>
                </a:solidFill>
              </a:rPr>
              <a:t>,</a:t>
            </a:r>
            <a:r>
              <a:rPr lang="en-US" sz="2800" i="1" dirty="0" smtClean="0">
                <a:solidFill>
                  <a:srgbClr val="00B050"/>
                </a:solidFill>
              </a:rPr>
              <a:t> l</a:t>
            </a:r>
            <a:r>
              <a:rPr lang="en-US" sz="2800" dirty="0" smtClean="0">
                <a:solidFill>
                  <a:srgbClr val="00B050"/>
                </a:solidFill>
              </a:rPr>
              <a:t>(V</a:t>
            </a:r>
            <a:r>
              <a:rPr lang="uk-UA" sz="2800" dirty="0" smtClean="0">
                <a:solidFill>
                  <a:srgbClr val="00B050"/>
                </a:solidFill>
              </a:rPr>
              <a:t>2</a:t>
            </a:r>
            <a:r>
              <a:rPr lang="en-US" sz="2800" dirty="0" smtClean="0">
                <a:solidFill>
                  <a:srgbClr val="00B050"/>
                </a:solidFill>
              </a:rPr>
              <a:t>)=</a:t>
            </a:r>
            <a:r>
              <a:rPr lang="en-US" sz="2800" i="1" dirty="0" smtClean="0">
                <a:solidFill>
                  <a:srgbClr val="00B050"/>
                </a:solidFill>
              </a:rPr>
              <a:t> l</a:t>
            </a:r>
            <a:r>
              <a:rPr lang="en-US" sz="2800" dirty="0" smtClean="0">
                <a:solidFill>
                  <a:srgbClr val="00B050"/>
                </a:solidFill>
              </a:rPr>
              <a:t>(V</a:t>
            </a:r>
            <a:r>
              <a:rPr lang="uk-UA" sz="2800" dirty="0" smtClean="0">
                <a:solidFill>
                  <a:srgbClr val="00B050"/>
                </a:solidFill>
              </a:rPr>
              <a:t>3</a:t>
            </a:r>
            <a:r>
              <a:rPr lang="en-US" sz="2800" dirty="0" smtClean="0">
                <a:solidFill>
                  <a:srgbClr val="00B050"/>
                </a:solidFill>
              </a:rPr>
              <a:t>)=</a:t>
            </a:r>
            <a:r>
              <a:rPr lang="uk-UA" sz="2800" dirty="0" smtClean="0">
                <a:solidFill>
                  <a:srgbClr val="00B050"/>
                </a:solidFill>
              </a:rPr>
              <a:t>…</a:t>
            </a:r>
            <a:r>
              <a:rPr lang="en-US" sz="2800" i="1" dirty="0" smtClean="0">
                <a:solidFill>
                  <a:srgbClr val="00B050"/>
                </a:solidFill>
              </a:rPr>
              <a:t> l</a:t>
            </a:r>
            <a:r>
              <a:rPr lang="en-US" sz="2800" dirty="0" smtClean="0">
                <a:solidFill>
                  <a:srgbClr val="00B050"/>
                </a:solidFill>
              </a:rPr>
              <a:t>(V</a:t>
            </a:r>
            <a:r>
              <a:rPr lang="uk-UA" sz="2800" dirty="0" smtClean="0">
                <a:solidFill>
                  <a:srgbClr val="00B050"/>
                </a:solidFill>
              </a:rPr>
              <a:t>7</a:t>
            </a:r>
            <a:r>
              <a:rPr lang="en-US" sz="2800" dirty="0" smtClean="0">
                <a:solidFill>
                  <a:srgbClr val="00B050"/>
                </a:solidFill>
              </a:rPr>
              <a:t>)=∞</a:t>
            </a:r>
            <a:endParaRPr lang="uk-UA" sz="2800" dirty="0" smtClean="0">
              <a:solidFill>
                <a:srgbClr val="00B050"/>
              </a:solidFill>
            </a:endParaRPr>
          </a:p>
          <a:p>
            <a:r>
              <a:rPr lang="uk-UA" sz="2800" dirty="0" smtClean="0"/>
              <a:t>Крок 1. Т</a:t>
            </a:r>
            <a:r>
              <a:rPr lang="en-US" sz="2800" dirty="0" smtClean="0">
                <a:latin typeface="Corbel" pitchFamily="34" charset="0"/>
              </a:rPr>
              <a:t>1</a:t>
            </a:r>
            <a:r>
              <a:rPr lang="uk-UA" sz="2800" dirty="0" smtClean="0"/>
              <a:t>=</a:t>
            </a:r>
            <a:r>
              <a:rPr lang="en-US" sz="2800" dirty="0" smtClean="0"/>
              <a:t> {V</a:t>
            </a:r>
            <a:r>
              <a:rPr lang="uk-UA" sz="2800" dirty="0" smtClean="0"/>
              <a:t>2(1, </a:t>
            </a:r>
            <a:r>
              <a:rPr lang="en-US" sz="2800" dirty="0" smtClean="0"/>
              <a:t>V</a:t>
            </a:r>
            <a:r>
              <a:rPr lang="en-US" sz="2800" dirty="0" smtClean="0">
                <a:latin typeface="Corbel" pitchFamily="34" charset="0"/>
              </a:rPr>
              <a:t>1</a:t>
            </a:r>
            <a:r>
              <a:rPr lang="uk-UA" sz="2800" dirty="0" smtClean="0"/>
              <a:t>)</a:t>
            </a:r>
            <a:r>
              <a:rPr lang="en-US" sz="2800" dirty="0" smtClean="0"/>
              <a:t>, V4(4, V</a:t>
            </a:r>
            <a:r>
              <a:rPr lang="en-US" sz="2800" dirty="0" smtClean="0">
                <a:latin typeface="Corbel" pitchFamily="34" charset="0"/>
              </a:rPr>
              <a:t>1</a:t>
            </a:r>
            <a:r>
              <a:rPr lang="en-US" sz="2800" dirty="0" smtClean="0"/>
              <a:t>), V5(8,V</a:t>
            </a:r>
            <a:r>
              <a:rPr lang="en-US" sz="2800" dirty="0" smtClean="0">
                <a:latin typeface="Corbel" pitchFamily="34" charset="0"/>
              </a:rPr>
              <a:t>1</a:t>
            </a:r>
            <a:r>
              <a:rPr lang="en-US" sz="2800" dirty="0" smtClean="0"/>
              <a:t>)} – min V2</a:t>
            </a:r>
          </a:p>
          <a:p>
            <a:r>
              <a:rPr lang="en-US" sz="2800" dirty="0" smtClean="0"/>
              <a:t>		M</a:t>
            </a:r>
            <a:r>
              <a:rPr lang="en-US" sz="2800" dirty="0" smtClean="0">
                <a:latin typeface="Corbel" pitchFamily="34" charset="0"/>
              </a:rPr>
              <a:t>1</a:t>
            </a:r>
            <a:r>
              <a:rPr lang="en-US" sz="2800" dirty="0" smtClean="0"/>
              <a:t>= {V</a:t>
            </a:r>
            <a:r>
              <a:rPr lang="en-US" sz="2800" dirty="0" smtClean="0">
                <a:latin typeface="Corbel" pitchFamily="34" charset="0"/>
              </a:rPr>
              <a:t>1, </a:t>
            </a:r>
            <a:r>
              <a:rPr lang="en-US" sz="2800" dirty="0" smtClean="0"/>
              <a:t>V</a:t>
            </a:r>
            <a:r>
              <a:rPr lang="uk-UA" sz="2800" dirty="0" smtClean="0"/>
              <a:t>2(1, </a:t>
            </a:r>
            <a:r>
              <a:rPr lang="en-US" sz="2800" dirty="0" smtClean="0"/>
              <a:t>V</a:t>
            </a:r>
            <a:r>
              <a:rPr lang="en-US" sz="2800" dirty="0" smtClean="0">
                <a:latin typeface="Corbel" pitchFamily="34" charset="0"/>
              </a:rPr>
              <a:t>1</a:t>
            </a:r>
            <a:r>
              <a:rPr lang="uk-UA" sz="2800" dirty="0" smtClean="0"/>
              <a:t>)</a:t>
            </a:r>
            <a:r>
              <a:rPr lang="en-US" sz="2800" dirty="0" smtClean="0"/>
              <a:t>}</a:t>
            </a:r>
          </a:p>
          <a:p>
            <a:r>
              <a:rPr lang="uk-UA" sz="2800" dirty="0" smtClean="0"/>
              <a:t>Крок </a:t>
            </a:r>
            <a:r>
              <a:rPr lang="en-US" sz="2800" dirty="0" smtClean="0"/>
              <a:t>2</a:t>
            </a:r>
            <a:r>
              <a:rPr lang="uk-UA" sz="2800" dirty="0" smtClean="0"/>
              <a:t>. Т</a:t>
            </a:r>
            <a:r>
              <a:rPr lang="en-US" sz="2800" dirty="0" smtClean="0">
                <a:latin typeface="Corbel" pitchFamily="34" charset="0"/>
              </a:rPr>
              <a:t>2</a:t>
            </a:r>
            <a:r>
              <a:rPr lang="uk-UA" sz="2800" dirty="0" smtClean="0"/>
              <a:t>=</a:t>
            </a:r>
            <a:r>
              <a:rPr lang="en-US" sz="2800" dirty="0" smtClean="0"/>
              <a:t> {V4(4, V</a:t>
            </a:r>
            <a:r>
              <a:rPr lang="en-US" sz="2800" dirty="0" smtClean="0">
                <a:latin typeface="Corbel" pitchFamily="34" charset="0"/>
              </a:rPr>
              <a:t>1</a:t>
            </a:r>
            <a:r>
              <a:rPr lang="en-US" sz="2800" dirty="0" smtClean="0"/>
              <a:t>), V5(8,V</a:t>
            </a:r>
            <a:r>
              <a:rPr lang="en-US" sz="2800" dirty="0" smtClean="0">
                <a:latin typeface="Corbel" pitchFamily="34" charset="0"/>
              </a:rPr>
              <a:t>1</a:t>
            </a:r>
            <a:r>
              <a:rPr lang="en-US" sz="2800" dirty="0" smtClean="0"/>
              <a:t>), V4(4, V</a:t>
            </a:r>
            <a:r>
              <a:rPr lang="en-US" sz="2800" dirty="0" smtClean="0">
                <a:latin typeface="Corbel" pitchFamily="34" charset="0"/>
              </a:rPr>
              <a:t>2</a:t>
            </a:r>
            <a:r>
              <a:rPr lang="en-US" sz="2800" dirty="0" smtClean="0"/>
              <a:t>), V5(3,V</a:t>
            </a:r>
            <a:r>
              <a:rPr lang="en-US" sz="2800" dirty="0" smtClean="0">
                <a:latin typeface="Corbel" pitchFamily="34" charset="0"/>
              </a:rPr>
              <a:t>2</a:t>
            </a:r>
            <a:r>
              <a:rPr lang="en-US" sz="2800" dirty="0" smtClean="0"/>
              <a:t>), V3(8,V</a:t>
            </a:r>
            <a:r>
              <a:rPr lang="en-US" sz="2800" dirty="0" smtClean="0">
                <a:latin typeface="Corbel" pitchFamily="34" charset="0"/>
              </a:rPr>
              <a:t>2</a:t>
            </a:r>
            <a:r>
              <a:rPr lang="en-US" sz="2800" dirty="0" smtClean="0"/>
              <a:t>)}= {V4(4, V</a:t>
            </a:r>
            <a:r>
              <a:rPr lang="en-US" sz="2800" dirty="0" smtClean="0">
                <a:latin typeface="Corbel" pitchFamily="34" charset="0"/>
              </a:rPr>
              <a:t>1</a:t>
            </a:r>
            <a:r>
              <a:rPr lang="en-US" sz="2800" dirty="0" smtClean="0"/>
              <a:t>), V5(3,V</a:t>
            </a:r>
            <a:r>
              <a:rPr lang="en-US" sz="2800" dirty="0" smtClean="0">
                <a:latin typeface="Corbel" pitchFamily="34" charset="0"/>
              </a:rPr>
              <a:t>2</a:t>
            </a:r>
            <a:r>
              <a:rPr lang="en-US" sz="2800" dirty="0" smtClean="0"/>
              <a:t>), V3(8,V</a:t>
            </a:r>
            <a:r>
              <a:rPr lang="en-US" sz="2800" dirty="0" smtClean="0">
                <a:latin typeface="Corbel" pitchFamily="34" charset="0"/>
              </a:rPr>
              <a:t>2</a:t>
            </a:r>
            <a:r>
              <a:rPr lang="en-US" sz="2800" dirty="0" smtClean="0"/>
              <a:t>)}– min V5</a:t>
            </a:r>
          </a:p>
          <a:p>
            <a:r>
              <a:rPr lang="en-US" sz="2800" dirty="0" smtClean="0"/>
              <a:t>		M</a:t>
            </a:r>
            <a:r>
              <a:rPr lang="en-US" sz="2800" dirty="0" smtClean="0">
                <a:latin typeface="Corbel" pitchFamily="34" charset="0"/>
              </a:rPr>
              <a:t>2</a:t>
            </a:r>
            <a:r>
              <a:rPr lang="en-US" sz="2800" dirty="0" smtClean="0"/>
              <a:t>= {V</a:t>
            </a:r>
            <a:r>
              <a:rPr lang="en-US" sz="2800" dirty="0" smtClean="0">
                <a:latin typeface="Corbel" pitchFamily="34" charset="0"/>
              </a:rPr>
              <a:t>1, </a:t>
            </a:r>
            <a:r>
              <a:rPr lang="en-US" sz="2800" dirty="0" smtClean="0"/>
              <a:t>V</a:t>
            </a:r>
            <a:r>
              <a:rPr lang="uk-UA" sz="2800" dirty="0" smtClean="0"/>
              <a:t>2(1, </a:t>
            </a:r>
            <a:r>
              <a:rPr lang="en-US" sz="2800" dirty="0" smtClean="0"/>
              <a:t>V</a:t>
            </a:r>
            <a:r>
              <a:rPr lang="en-US" sz="2800" dirty="0" smtClean="0">
                <a:latin typeface="Corbel" pitchFamily="34" charset="0"/>
              </a:rPr>
              <a:t>1</a:t>
            </a:r>
            <a:r>
              <a:rPr lang="uk-UA" sz="2800" dirty="0" smtClean="0"/>
              <a:t>)</a:t>
            </a:r>
            <a:r>
              <a:rPr lang="en-US" sz="2800" dirty="0" smtClean="0"/>
              <a:t>, V5(3,V</a:t>
            </a:r>
            <a:r>
              <a:rPr lang="en-US" sz="2800" dirty="0" smtClean="0">
                <a:latin typeface="Corbel" pitchFamily="34" charset="0"/>
              </a:rPr>
              <a:t>2</a:t>
            </a:r>
            <a:r>
              <a:rPr lang="en-US" sz="2800" dirty="0" smtClean="0"/>
              <a:t>)}</a:t>
            </a:r>
            <a:endParaRPr lang="uk-UA" sz="2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28662" y="0"/>
            <a:ext cx="8358246" cy="95718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/>
              <a:t>Крок </a:t>
            </a:r>
            <a:r>
              <a:rPr lang="en-US" sz="2800" dirty="0" smtClean="0"/>
              <a:t>3</a:t>
            </a:r>
            <a:r>
              <a:rPr lang="uk-UA" sz="2800" dirty="0" smtClean="0"/>
              <a:t>. Т</a:t>
            </a:r>
            <a:r>
              <a:rPr lang="en-US" sz="2800" dirty="0" smtClean="0">
                <a:latin typeface="Corbel" pitchFamily="34" charset="0"/>
              </a:rPr>
              <a:t>3</a:t>
            </a:r>
            <a:r>
              <a:rPr lang="uk-UA" sz="2800" dirty="0" smtClean="0"/>
              <a:t>=</a:t>
            </a:r>
            <a:r>
              <a:rPr lang="en-US" sz="2800" dirty="0" smtClean="0"/>
              <a:t> {V4(4, V</a:t>
            </a:r>
            <a:r>
              <a:rPr lang="en-US" sz="2800" dirty="0" smtClean="0">
                <a:latin typeface="Corbel" pitchFamily="34" charset="0"/>
              </a:rPr>
              <a:t>1</a:t>
            </a:r>
            <a:r>
              <a:rPr lang="en-US" sz="2800" dirty="0" smtClean="0"/>
              <a:t>), V3(8,V</a:t>
            </a:r>
            <a:r>
              <a:rPr lang="en-US" sz="2800" dirty="0" smtClean="0">
                <a:latin typeface="Corbel" pitchFamily="34" charset="0"/>
              </a:rPr>
              <a:t>2</a:t>
            </a:r>
            <a:r>
              <a:rPr lang="en-US" sz="2800" dirty="0" smtClean="0"/>
              <a:t>), V3(7,V</a:t>
            </a:r>
            <a:r>
              <a:rPr lang="en-US" sz="2800" dirty="0" smtClean="0">
                <a:latin typeface="Corbel" pitchFamily="34" charset="0"/>
              </a:rPr>
              <a:t>5</a:t>
            </a:r>
            <a:r>
              <a:rPr lang="en-US" sz="2800" dirty="0" smtClean="0"/>
              <a:t>), V6(8,V</a:t>
            </a:r>
            <a:r>
              <a:rPr lang="en-US" sz="2800" dirty="0" smtClean="0">
                <a:latin typeface="Corbel" pitchFamily="34" charset="0"/>
              </a:rPr>
              <a:t>5</a:t>
            </a:r>
            <a:r>
              <a:rPr lang="en-US" sz="2800" dirty="0" smtClean="0"/>
              <a:t>)}=</a:t>
            </a:r>
          </a:p>
          <a:p>
            <a:r>
              <a:rPr lang="uk-UA" sz="2800" dirty="0" smtClean="0"/>
              <a:t>=</a:t>
            </a:r>
            <a:r>
              <a:rPr lang="en-US" sz="2800" dirty="0" smtClean="0"/>
              <a:t> {V4(4, V</a:t>
            </a:r>
            <a:r>
              <a:rPr lang="en-US" sz="2800" dirty="0" smtClean="0">
                <a:latin typeface="Corbel" pitchFamily="34" charset="0"/>
              </a:rPr>
              <a:t>1</a:t>
            </a:r>
            <a:r>
              <a:rPr lang="en-US" sz="2800" dirty="0" smtClean="0"/>
              <a:t>), V3(7,V</a:t>
            </a:r>
            <a:r>
              <a:rPr lang="en-US" sz="2800" dirty="0" smtClean="0">
                <a:latin typeface="Corbel" pitchFamily="34" charset="0"/>
              </a:rPr>
              <a:t>5</a:t>
            </a:r>
            <a:r>
              <a:rPr lang="en-US" sz="2800" dirty="0" smtClean="0"/>
              <a:t>), V6(8,V</a:t>
            </a:r>
            <a:r>
              <a:rPr lang="en-US" sz="2800" dirty="0" smtClean="0">
                <a:latin typeface="Corbel" pitchFamily="34" charset="0"/>
              </a:rPr>
              <a:t>5</a:t>
            </a:r>
            <a:r>
              <a:rPr lang="en-US" sz="2800" dirty="0" smtClean="0"/>
              <a:t>)} – min V4</a:t>
            </a:r>
          </a:p>
          <a:p>
            <a:r>
              <a:rPr lang="en-US" sz="2800" dirty="0" smtClean="0"/>
              <a:t>	M</a:t>
            </a:r>
            <a:r>
              <a:rPr lang="en-US" sz="2800" dirty="0" smtClean="0">
                <a:latin typeface="Corbel" pitchFamily="34" charset="0"/>
              </a:rPr>
              <a:t>3</a:t>
            </a:r>
            <a:r>
              <a:rPr lang="en-US" sz="2800" dirty="0" smtClean="0"/>
              <a:t>= {V</a:t>
            </a:r>
            <a:r>
              <a:rPr lang="en-US" sz="2800" dirty="0" smtClean="0">
                <a:latin typeface="Corbel" pitchFamily="34" charset="0"/>
              </a:rPr>
              <a:t>1, </a:t>
            </a:r>
            <a:r>
              <a:rPr lang="en-US" sz="2800" dirty="0" smtClean="0"/>
              <a:t>V</a:t>
            </a:r>
            <a:r>
              <a:rPr lang="uk-UA" sz="2800" dirty="0" smtClean="0"/>
              <a:t>2(1, </a:t>
            </a:r>
            <a:r>
              <a:rPr lang="en-US" sz="2800" dirty="0" smtClean="0"/>
              <a:t>V</a:t>
            </a:r>
            <a:r>
              <a:rPr lang="en-US" sz="2800" dirty="0" smtClean="0">
                <a:latin typeface="Corbel" pitchFamily="34" charset="0"/>
              </a:rPr>
              <a:t>1</a:t>
            </a:r>
            <a:r>
              <a:rPr lang="uk-UA" sz="2800" dirty="0" smtClean="0"/>
              <a:t>)</a:t>
            </a:r>
            <a:r>
              <a:rPr lang="en-US" sz="2800" dirty="0" smtClean="0"/>
              <a:t>, V5(3,V</a:t>
            </a:r>
            <a:r>
              <a:rPr lang="en-US" sz="2800" dirty="0" smtClean="0">
                <a:latin typeface="Corbel" pitchFamily="34" charset="0"/>
              </a:rPr>
              <a:t>2</a:t>
            </a:r>
            <a:r>
              <a:rPr lang="en-US" sz="2800" dirty="0" smtClean="0"/>
              <a:t>), V4(4, V</a:t>
            </a:r>
            <a:r>
              <a:rPr lang="en-US" sz="2800" dirty="0" smtClean="0">
                <a:latin typeface="Corbel" pitchFamily="34" charset="0"/>
              </a:rPr>
              <a:t>1</a:t>
            </a:r>
            <a:r>
              <a:rPr lang="en-US" sz="2800" dirty="0" smtClean="0"/>
              <a:t>)}</a:t>
            </a:r>
          </a:p>
          <a:p>
            <a:endParaRPr lang="en-US" sz="2800" dirty="0" smtClean="0"/>
          </a:p>
          <a:p>
            <a:r>
              <a:rPr lang="uk-UA" sz="2800" dirty="0" smtClean="0"/>
              <a:t>Крок </a:t>
            </a:r>
            <a:r>
              <a:rPr lang="en-US" sz="2800" dirty="0" smtClean="0"/>
              <a:t>4</a:t>
            </a:r>
            <a:r>
              <a:rPr lang="uk-UA" sz="2800" dirty="0" smtClean="0"/>
              <a:t>. Т</a:t>
            </a:r>
            <a:r>
              <a:rPr lang="en-US" sz="2800" dirty="0" smtClean="0">
                <a:latin typeface="Corbel" pitchFamily="34" charset="0"/>
              </a:rPr>
              <a:t>4</a:t>
            </a:r>
            <a:r>
              <a:rPr lang="uk-UA" sz="2800" dirty="0" smtClean="0"/>
              <a:t>=</a:t>
            </a:r>
            <a:r>
              <a:rPr lang="en-US" sz="2800" dirty="0" smtClean="0"/>
              <a:t> {V3(7,V</a:t>
            </a:r>
            <a:r>
              <a:rPr lang="en-US" sz="2800" dirty="0" smtClean="0">
                <a:latin typeface="Corbel" pitchFamily="34" charset="0"/>
              </a:rPr>
              <a:t>5</a:t>
            </a:r>
            <a:r>
              <a:rPr lang="en-US" sz="2800" dirty="0" smtClean="0"/>
              <a:t>), V6(8,V</a:t>
            </a:r>
            <a:r>
              <a:rPr lang="en-US" sz="2800" dirty="0" smtClean="0">
                <a:latin typeface="Corbel" pitchFamily="34" charset="0"/>
              </a:rPr>
              <a:t>5</a:t>
            </a:r>
            <a:r>
              <a:rPr lang="en-US" sz="2800" dirty="0" smtClean="0"/>
              <a:t>)} – min V3</a:t>
            </a:r>
          </a:p>
          <a:p>
            <a:r>
              <a:rPr lang="en-US" sz="2800" dirty="0" smtClean="0"/>
              <a:t>	M</a:t>
            </a:r>
            <a:r>
              <a:rPr lang="en-US" sz="2800" dirty="0" smtClean="0">
                <a:latin typeface="Corbel" pitchFamily="34" charset="0"/>
              </a:rPr>
              <a:t>4</a:t>
            </a:r>
            <a:r>
              <a:rPr lang="en-US" sz="2800" dirty="0" smtClean="0"/>
              <a:t>= {V</a:t>
            </a:r>
            <a:r>
              <a:rPr lang="en-US" sz="2800" dirty="0" smtClean="0">
                <a:latin typeface="Corbel" pitchFamily="34" charset="0"/>
              </a:rPr>
              <a:t>1, </a:t>
            </a:r>
            <a:r>
              <a:rPr lang="en-US" sz="2800" dirty="0" smtClean="0"/>
              <a:t>V</a:t>
            </a:r>
            <a:r>
              <a:rPr lang="uk-UA" sz="2800" dirty="0" smtClean="0"/>
              <a:t>2(1, </a:t>
            </a:r>
            <a:r>
              <a:rPr lang="en-US" sz="2800" dirty="0" smtClean="0"/>
              <a:t>V</a:t>
            </a:r>
            <a:r>
              <a:rPr lang="en-US" sz="2800" dirty="0" smtClean="0">
                <a:latin typeface="Corbel" pitchFamily="34" charset="0"/>
              </a:rPr>
              <a:t>1</a:t>
            </a:r>
            <a:r>
              <a:rPr lang="uk-UA" sz="2800" dirty="0" smtClean="0"/>
              <a:t>)</a:t>
            </a:r>
            <a:r>
              <a:rPr lang="en-US" sz="2800" dirty="0" smtClean="0"/>
              <a:t>, V5(3,V</a:t>
            </a:r>
            <a:r>
              <a:rPr lang="en-US" sz="2800" dirty="0" smtClean="0">
                <a:latin typeface="Corbel" pitchFamily="34" charset="0"/>
              </a:rPr>
              <a:t>2</a:t>
            </a:r>
            <a:r>
              <a:rPr lang="en-US" sz="2800" dirty="0" smtClean="0"/>
              <a:t>), V4(4, V</a:t>
            </a:r>
            <a:r>
              <a:rPr lang="en-US" sz="2800" dirty="0" smtClean="0">
                <a:latin typeface="Corbel" pitchFamily="34" charset="0"/>
              </a:rPr>
              <a:t>1</a:t>
            </a:r>
            <a:r>
              <a:rPr lang="en-US" sz="2800" dirty="0" smtClean="0"/>
              <a:t>), V3(7,V</a:t>
            </a:r>
            <a:r>
              <a:rPr lang="en-US" sz="2800" dirty="0" smtClean="0">
                <a:latin typeface="Corbel" pitchFamily="34" charset="0"/>
              </a:rPr>
              <a:t>5</a:t>
            </a:r>
            <a:r>
              <a:rPr lang="en-US" sz="2800" dirty="0" smtClean="0"/>
              <a:t>)}</a:t>
            </a:r>
          </a:p>
          <a:p>
            <a:endParaRPr lang="en-US" sz="2800" dirty="0" smtClean="0"/>
          </a:p>
          <a:p>
            <a:r>
              <a:rPr lang="uk-UA" sz="2800" dirty="0" smtClean="0"/>
              <a:t>Крок </a:t>
            </a:r>
            <a:r>
              <a:rPr lang="en-US" sz="2800" dirty="0" smtClean="0"/>
              <a:t>5</a:t>
            </a:r>
            <a:r>
              <a:rPr lang="uk-UA" sz="2800" dirty="0" smtClean="0"/>
              <a:t>. Т</a:t>
            </a:r>
            <a:r>
              <a:rPr lang="en-US" sz="2800" dirty="0" smtClean="0">
                <a:latin typeface="Corbel" pitchFamily="34" charset="0"/>
              </a:rPr>
              <a:t>5</a:t>
            </a:r>
            <a:r>
              <a:rPr lang="uk-UA" sz="2800" dirty="0" smtClean="0"/>
              <a:t>=</a:t>
            </a:r>
            <a:r>
              <a:rPr lang="en-US" sz="2800" dirty="0" smtClean="0"/>
              <a:t> {V6(8,V</a:t>
            </a:r>
            <a:r>
              <a:rPr lang="en-US" sz="2800" dirty="0" smtClean="0">
                <a:latin typeface="Corbel" pitchFamily="34" charset="0"/>
              </a:rPr>
              <a:t>5</a:t>
            </a:r>
            <a:r>
              <a:rPr lang="en-US" sz="2800" dirty="0" smtClean="0"/>
              <a:t>), V6(14,V</a:t>
            </a:r>
            <a:r>
              <a:rPr lang="en-US" sz="2800" dirty="0" smtClean="0">
                <a:latin typeface="Corbel" pitchFamily="34" charset="0"/>
              </a:rPr>
              <a:t>3</a:t>
            </a:r>
            <a:r>
              <a:rPr lang="en-US" sz="2800" dirty="0" smtClean="0"/>
              <a:t>), V7(15,V</a:t>
            </a:r>
            <a:r>
              <a:rPr lang="en-US" sz="2800" dirty="0" smtClean="0">
                <a:latin typeface="Corbel" pitchFamily="34" charset="0"/>
              </a:rPr>
              <a:t>3</a:t>
            </a:r>
            <a:r>
              <a:rPr lang="en-US" sz="2800" dirty="0" smtClean="0"/>
              <a:t>)}=</a:t>
            </a:r>
          </a:p>
          <a:p>
            <a:r>
              <a:rPr lang="en-US" sz="2800" dirty="0" smtClean="0"/>
              <a:t> </a:t>
            </a:r>
            <a:r>
              <a:rPr lang="uk-UA" sz="2800" dirty="0" smtClean="0"/>
              <a:t>=</a:t>
            </a:r>
            <a:r>
              <a:rPr lang="en-US" sz="2800" dirty="0" smtClean="0"/>
              <a:t> {V6(8,V</a:t>
            </a:r>
            <a:r>
              <a:rPr lang="en-US" sz="2800" dirty="0" smtClean="0">
                <a:latin typeface="Corbel" pitchFamily="34" charset="0"/>
              </a:rPr>
              <a:t>5</a:t>
            </a:r>
            <a:r>
              <a:rPr lang="en-US" sz="2800" dirty="0" smtClean="0"/>
              <a:t>), V7(15,V</a:t>
            </a:r>
            <a:r>
              <a:rPr lang="en-US" sz="2800" dirty="0" smtClean="0">
                <a:latin typeface="Corbel" pitchFamily="34" charset="0"/>
              </a:rPr>
              <a:t>3</a:t>
            </a:r>
            <a:r>
              <a:rPr lang="en-US" sz="2800" dirty="0" smtClean="0"/>
              <a:t>)} – min V6</a:t>
            </a:r>
          </a:p>
          <a:p>
            <a:r>
              <a:rPr lang="en-US" sz="2800" dirty="0" smtClean="0"/>
              <a:t>	M</a:t>
            </a:r>
            <a:r>
              <a:rPr lang="en-US" sz="2800" dirty="0" smtClean="0">
                <a:latin typeface="Corbel" pitchFamily="34" charset="0"/>
              </a:rPr>
              <a:t>5</a:t>
            </a:r>
            <a:r>
              <a:rPr lang="en-US" sz="2800" dirty="0" smtClean="0"/>
              <a:t>= {V</a:t>
            </a:r>
            <a:r>
              <a:rPr lang="en-US" sz="2800" dirty="0" smtClean="0">
                <a:latin typeface="Corbel" pitchFamily="34" charset="0"/>
              </a:rPr>
              <a:t>1, </a:t>
            </a:r>
            <a:r>
              <a:rPr lang="en-US" sz="2800" dirty="0" smtClean="0"/>
              <a:t>V</a:t>
            </a:r>
            <a:r>
              <a:rPr lang="uk-UA" sz="2800" dirty="0" smtClean="0"/>
              <a:t>2(1, </a:t>
            </a:r>
            <a:r>
              <a:rPr lang="en-US" sz="2800" dirty="0" smtClean="0"/>
              <a:t>V</a:t>
            </a:r>
            <a:r>
              <a:rPr lang="en-US" sz="2800" dirty="0" smtClean="0">
                <a:latin typeface="Corbel" pitchFamily="34" charset="0"/>
              </a:rPr>
              <a:t>1</a:t>
            </a:r>
            <a:r>
              <a:rPr lang="uk-UA" sz="2800" dirty="0" smtClean="0"/>
              <a:t>)</a:t>
            </a:r>
            <a:r>
              <a:rPr lang="en-US" sz="2800" dirty="0" smtClean="0"/>
              <a:t>, V5(3,V</a:t>
            </a:r>
            <a:r>
              <a:rPr lang="en-US" sz="2800" dirty="0" smtClean="0">
                <a:latin typeface="Corbel" pitchFamily="34" charset="0"/>
              </a:rPr>
              <a:t>2</a:t>
            </a:r>
            <a:r>
              <a:rPr lang="en-US" sz="2800" dirty="0" smtClean="0"/>
              <a:t>), V4(4, V</a:t>
            </a:r>
            <a:r>
              <a:rPr lang="en-US" sz="2800" dirty="0" smtClean="0">
                <a:latin typeface="Corbel" pitchFamily="34" charset="0"/>
              </a:rPr>
              <a:t>1</a:t>
            </a:r>
            <a:r>
              <a:rPr lang="en-US" sz="2800" dirty="0" smtClean="0"/>
              <a:t>), V3(7,V</a:t>
            </a:r>
            <a:r>
              <a:rPr lang="en-US" sz="2800" dirty="0" smtClean="0">
                <a:latin typeface="Corbel" pitchFamily="34" charset="0"/>
              </a:rPr>
              <a:t>5</a:t>
            </a:r>
            <a:r>
              <a:rPr lang="en-US" sz="2800" dirty="0" smtClean="0"/>
              <a:t>), V6(8,V</a:t>
            </a:r>
            <a:r>
              <a:rPr lang="en-US" sz="2800" dirty="0" smtClean="0">
                <a:latin typeface="Corbel" pitchFamily="34" charset="0"/>
              </a:rPr>
              <a:t>5</a:t>
            </a:r>
            <a:r>
              <a:rPr lang="en-US" sz="2800" dirty="0" smtClean="0"/>
              <a:t>)}</a:t>
            </a:r>
          </a:p>
          <a:p>
            <a:endParaRPr lang="en-US" sz="2800" dirty="0" smtClean="0"/>
          </a:p>
          <a:p>
            <a:r>
              <a:rPr lang="uk-UA" sz="2800" dirty="0" smtClean="0"/>
              <a:t>Крок </a:t>
            </a:r>
            <a:r>
              <a:rPr lang="en-US" sz="2800" dirty="0" smtClean="0"/>
              <a:t>6</a:t>
            </a:r>
            <a:r>
              <a:rPr lang="uk-UA" sz="2800" dirty="0" smtClean="0"/>
              <a:t>. Т</a:t>
            </a:r>
            <a:r>
              <a:rPr lang="en-US" sz="2800" dirty="0" smtClean="0">
                <a:latin typeface="Corbel" pitchFamily="34" charset="0"/>
              </a:rPr>
              <a:t>6</a:t>
            </a:r>
            <a:r>
              <a:rPr lang="uk-UA" sz="2800" dirty="0" smtClean="0"/>
              <a:t>=</a:t>
            </a:r>
            <a:r>
              <a:rPr lang="en-US" sz="2800" dirty="0" smtClean="0"/>
              <a:t> {V7(15,V</a:t>
            </a:r>
            <a:r>
              <a:rPr lang="en-US" sz="2800" dirty="0" smtClean="0">
                <a:latin typeface="Corbel" pitchFamily="34" charset="0"/>
              </a:rPr>
              <a:t>3</a:t>
            </a:r>
            <a:r>
              <a:rPr lang="en-US" sz="2800" dirty="0" smtClean="0"/>
              <a:t>), V7(17,V</a:t>
            </a:r>
            <a:r>
              <a:rPr lang="en-US" sz="2800" dirty="0" smtClean="0">
                <a:latin typeface="Corbel" pitchFamily="34" charset="0"/>
              </a:rPr>
              <a:t>6</a:t>
            </a:r>
            <a:r>
              <a:rPr lang="en-US" sz="2800" dirty="0" smtClean="0"/>
              <a:t>)}= {V7(15,V</a:t>
            </a:r>
            <a:r>
              <a:rPr lang="en-US" sz="2800" dirty="0" smtClean="0">
                <a:latin typeface="Corbel" pitchFamily="34" charset="0"/>
              </a:rPr>
              <a:t>3</a:t>
            </a:r>
            <a:r>
              <a:rPr lang="en-US" sz="2800" dirty="0" smtClean="0"/>
              <a:t>)}</a:t>
            </a:r>
          </a:p>
          <a:p>
            <a:r>
              <a:rPr lang="en-US" sz="2800" dirty="0" smtClean="0"/>
              <a:t>	M</a:t>
            </a:r>
            <a:r>
              <a:rPr lang="en-US" sz="2800" dirty="0" smtClean="0">
                <a:latin typeface="Corbel" pitchFamily="34" charset="0"/>
              </a:rPr>
              <a:t>6</a:t>
            </a:r>
            <a:r>
              <a:rPr lang="en-US" sz="2800" dirty="0" smtClean="0"/>
              <a:t>= {V</a:t>
            </a:r>
            <a:r>
              <a:rPr lang="en-US" sz="2800" dirty="0" smtClean="0">
                <a:latin typeface="Corbel" pitchFamily="34" charset="0"/>
              </a:rPr>
              <a:t>1, </a:t>
            </a:r>
            <a:r>
              <a:rPr lang="en-US" sz="2800" dirty="0" smtClean="0"/>
              <a:t>V</a:t>
            </a:r>
            <a:r>
              <a:rPr lang="uk-UA" sz="2800" dirty="0" smtClean="0"/>
              <a:t>2(1, </a:t>
            </a:r>
            <a:r>
              <a:rPr lang="en-US" sz="2800" dirty="0" smtClean="0"/>
              <a:t>V</a:t>
            </a:r>
            <a:r>
              <a:rPr lang="en-US" sz="2800" dirty="0" smtClean="0">
                <a:latin typeface="Corbel" pitchFamily="34" charset="0"/>
              </a:rPr>
              <a:t>1</a:t>
            </a:r>
            <a:r>
              <a:rPr lang="uk-UA" sz="2800" dirty="0" smtClean="0"/>
              <a:t>)</a:t>
            </a:r>
            <a:r>
              <a:rPr lang="en-US" sz="2800" dirty="0" smtClean="0"/>
              <a:t>, V5(3,V</a:t>
            </a:r>
            <a:r>
              <a:rPr lang="en-US" sz="2800" dirty="0" smtClean="0">
                <a:latin typeface="Corbel" pitchFamily="34" charset="0"/>
              </a:rPr>
              <a:t>2</a:t>
            </a:r>
            <a:r>
              <a:rPr lang="en-US" sz="2800" dirty="0" smtClean="0"/>
              <a:t>), V4(4, V</a:t>
            </a:r>
            <a:r>
              <a:rPr lang="en-US" sz="2800" dirty="0" smtClean="0">
                <a:latin typeface="Corbel" pitchFamily="34" charset="0"/>
              </a:rPr>
              <a:t>1</a:t>
            </a:r>
            <a:r>
              <a:rPr lang="en-US" sz="2800" dirty="0" smtClean="0"/>
              <a:t>), V3(7,V</a:t>
            </a:r>
            <a:r>
              <a:rPr lang="en-US" sz="2800" dirty="0" smtClean="0">
                <a:latin typeface="Corbel" pitchFamily="34" charset="0"/>
              </a:rPr>
              <a:t>5</a:t>
            </a:r>
            <a:r>
              <a:rPr lang="en-US" sz="2800" dirty="0" smtClean="0"/>
              <a:t>), V6(8,V</a:t>
            </a:r>
            <a:r>
              <a:rPr lang="en-US" sz="2800" dirty="0" smtClean="0">
                <a:latin typeface="Corbel" pitchFamily="34" charset="0"/>
              </a:rPr>
              <a:t>5</a:t>
            </a:r>
            <a:r>
              <a:rPr lang="en-US" sz="2800" dirty="0" smtClean="0"/>
              <a:t>), V7(15,V</a:t>
            </a:r>
            <a:r>
              <a:rPr lang="en-US" sz="2800" dirty="0" smtClean="0">
                <a:latin typeface="Corbel" pitchFamily="34" charset="0"/>
              </a:rPr>
              <a:t>3</a:t>
            </a:r>
            <a:r>
              <a:rPr lang="en-US" sz="2800" dirty="0" smtClean="0"/>
              <a:t>)}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uk-UA" sz="2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1643042" y="871518"/>
            <a:ext cx="6912768" cy="3055770"/>
            <a:chOff x="1907704" y="1990080"/>
            <a:chExt cx="6912768" cy="3055770"/>
          </a:xfrm>
        </p:grpSpPr>
        <p:sp>
          <p:nvSpPr>
            <p:cNvPr id="5" name="Овал 4"/>
            <p:cNvSpPr/>
            <p:nvPr/>
          </p:nvSpPr>
          <p:spPr>
            <a:xfrm>
              <a:off x="2051720" y="2132856"/>
              <a:ext cx="864096" cy="864096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uk-UA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V1</a:t>
              </a:r>
              <a:endParaRPr lang="uk-UA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" name="Овал 5"/>
            <p:cNvSpPr/>
            <p:nvPr/>
          </p:nvSpPr>
          <p:spPr>
            <a:xfrm>
              <a:off x="2051720" y="4077072"/>
              <a:ext cx="864096" cy="864096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uk-UA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V4</a:t>
              </a:r>
              <a:endParaRPr lang="uk-UA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" name="Овал 6"/>
            <p:cNvSpPr/>
            <p:nvPr/>
          </p:nvSpPr>
          <p:spPr>
            <a:xfrm>
              <a:off x="4017394" y="2128382"/>
              <a:ext cx="864096" cy="864096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uk-UA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V2</a:t>
              </a:r>
              <a:endParaRPr lang="uk-UA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Овал 7"/>
            <p:cNvSpPr/>
            <p:nvPr/>
          </p:nvSpPr>
          <p:spPr>
            <a:xfrm>
              <a:off x="4038139" y="4077072"/>
              <a:ext cx="864096" cy="864096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uk-UA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V5</a:t>
              </a:r>
              <a:endParaRPr lang="uk-UA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" name="Овал 8"/>
            <p:cNvSpPr/>
            <p:nvPr/>
          </p:nvSpPr>
          <p:spPr>
            <a:xfrm>
              <a:off x="6056280" y="2128382"/>
              <a:ext cx="864096" cy="864096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uk-UA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V3</a:t>
              </a:r>
              <a:endParaRPr lang="uk-UA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Овал 9"/>
            <p:cNvSpPr/>
            <p:nvPr/>
          </p:nvSpPr>
          <p:spPr>
            <a:xfrm>
              <a:off x="6084168" y="4078740"/>
              <a:ext cx="864096" cy="864096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uk-UA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V6</a:t>
              </a:r>
              <a:endParaRPr lang="uk-UA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Овал 10"/>
            <p:cNvSpPr/>
            <p:nvPr/>
          </p:nvSpPr>
          <p:spPr>
            <a:xfrm>
              <a:off x="7956376" y="3052156"/>
              <a:ext cx="864096" cy="864096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uk-UA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V7</a:t>
              </a:r>
              <a:endParaRPr lang="uk-UA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2" name="Прямая соединительная линия 11"/>
            <p:cNvCxnSpPr>
              <a:stCxn id="5" idx="4"/>
              <a:endCxn id="6" idx="0"/>
            </p:cNvCxnSpPr>
            <p:nvPr/>
          </p:nvCxnSpPr>
          <p:spPr>
            <a:xfrm>
              <a:off x="2483768" y="2996952"/>
              <a:ext cx="0" cy="1080120"/>
            </a:xfrm>
            <a:prstGeom prst="line">
              <a:avLst/>
            </a:prstGeom>
            <a:ln>
              <a:headEnd type="none" w="med" len="med"/>
              <a:tailEnd type="stealth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>
              <a:stCxn id="5" idx="6"/>
              <a:endCxn id="7" idx="2"/>
            </p:cNvCxnSpPr>
            <p:nvPr/>
          </p:nvCxnSpPr>
          <p:spPr>
            <a:xfrm flipV="1">
              <a:off x="2915816" y="2560430"/>
              <a:ext cx="1101578" cy="4474"/>
            </a:xfrm>
            <a:prstGeom prst="line">
              <a:avLst/>
            </a:prstGeom>
            <a:ln>
              <a:solidFill>
                <a:srgbClr val="FF0000"/>
              </a:solidFill>
              <a:headEnd type="none" w="med" len="med"/>
              <a:tailEnd type="stealth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>
              <a:stCxn id="6" idx="6"/>
              <a:endCxn id="8" idx="2"/>
            </p:cNvCxnSpPr>
            <p:nvPr/>
          </p:nvCxnSpPr>
          <p:spPr>
            <a:xfrm>
              <a:off x="2915816" y="4509120"/>
              <a:ext cx="1122323" cy="0"/>
            </a:xfrm>
            <a:prstGeom prst="line">
              <a:avLst/>
            </a:prstGeom>
            <a:ln>
              <a:tailEnd type="stealth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>
              <a:stCxn id="7" idx="6"/>
              <a:endCxn id="9" idx="2"/>
            </p:cNvCxnSpPr>
            <p:nvPr/>
          </p:nvCxnSpPr>
          <p:spPr>
            <a:xfrm>
              <a:off x="4881490" y="2560430"/>
              <a:ext cx="1174790" cy="0"/>
            </a:xfrm>
            <a:prstGeom prst="line">
              <a:avLst/>
            </a:prstGeom>
            <a:ln>
              <a:tailEnd type="stealth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>
              <a:off x="4902235" y="4507452"/>
              <a:ext cx="1181933" cy="1668"/>
            </a:xfrm>
            <a:prstGeom prst="line">
              <a:avLst/>
            </a:prstGeom>
            <a:ln>
              <a:tailEnd type="stealth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>
              <a:stCxn id="9" idx="4"/>
              <a:endCxn id="10" idx="0"/>
            </p:cNvCxnSpPr>
            <p:nvPr/>
          </p:nvCxnSpPr>
          <p:spPr>
            <a:xfrm>
              <a:off x="6488328" y="2992478"/>
              <a:ext cx="27888" cy="1086262"/>
            </a:xfrm>
            <a:prstGeom prst="line">
              <a:avLst/>
            </a:prstGeom>
            <a:ln>
              <a:tailEnd type="stealth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>
              <a:stCxn id="10" idx="6"/>
              <a:endCxn id="11" idx="2"/>
            </p:cNvCxnSpPr>
            <p:nvPr/>
          </p:nvCxnSpPr>
          <p:spPr>
            <a:xfrm flipV="1">
              <a:off x="6948264" y="3484204"/>
              <a:ext cx="1008112" cy="1026584"/>
            </a:xfrm>
            <a:prstGeom prst="line">
              <a:avLst/>
            </a:prstGeom>
            <a:ln>
              <a:tailEnd type="stealth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>
              <a:stCxn id="9" idx="6"/>
              <a:endCxn id="11" idx="2"/>
            </p:cNvCxnSpPr>
            <p:nvPr/>
          </p:nvCxnSpPr>
          <p:spPr>
            <a:xfrm>
              <a:off x="6920376" y="2560430"/>
              <a:ext cx="1036000" cy="923774"/>
            </a:xfrm>
            <a:prstGeom prst="line">
              <a:avLst/>
            </a:prstGeom>
            <a:ln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>
              <a:stCxn id="7" idx="4"/>
              <a:endCxn id="8" idx="0"/>
            </p:cNvCxnSpPr>
            <p:nvPr/>
          </p:nvCxnSpPr>
          <p:spPr>
            <a:xfrm>
              <a:off x="4449442" y="2992478"/>
              <a:ext cx="20745" cy="1084594"/>
            </a:xfrm>
            <a:prstGeom prst="line">
              <a:avLst/>
            </a:prstGeom>
            <a:ln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>
              <a:stCxn id="7" idx="3"/>
              <a:endCxn id="6" idx="7"/>
            </p:cNvCxnSpPr>
            <p:nvPr/>
          </p:nvCxnSpPr>
          <p:spPr>
            <a:xfrm flipH="1">
              <a:off x="2789272" y="2865934"/>
              <a:ext cx="1354666" cy="1337682"/>
            </a:xfrm>
            <a:prstGeom prst="line">
              <a:avLst/>
            </a:prstGeom>
            <a:ln>
              <a:tailEnd type="stealth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>
              <a:stCxn id="9" idx="3"/>
              <a:endCxn id="8" idx="7"/>
            </p:cNvCxnSpPr>
            <p:nvPr/>
          </p:nvCxnSpPr>
          <p:spPr>
            <a:xfrm flipH="1">
              <a:off x="4775691" y="2865934"/>
              <a:ext cx="1407133" cy="1337682"/>
            </a:xfrm>
            <a:prstGeom prst="line">
              <a:avLst/>
            </a:prstGeom>
            <a:ln>
              <a:solidFill>
                <a:srgbClr val="FF0000"/>
              </a:solidFill>
              <a:headEnd type="stealth" w="lg" len="lg"/>
              <a:tailEnd type="none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>
              <a:stCxn id="5" idx="5"/>
              <a:endCxn id="8" idx="1"/>
            </p:cNvCxnSpPr>
            <p:nvPr/>
          </p:nvCxnSpPr>
          <p:spPr>
            <a:xfrm>
              <a:off x="2789272" y="2870408"/>
              <a:ext cx="1375411" cy="1333208"/>
            </a:xfrm>
            <a:prstGeom prst="line">
              <a:avLst/>
            </a:prstGeom>
            <a:ln>
              <a:headEnd type="none" w="med" len="med"/>
              <a:tailEnd type="stealth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TextBox 86"/>
            <p:cNvSpPr txBox="1"/>
            <p:nvPr/>
          </p:nvSpPr>
          <p:spPr>
            <a:xfrm>
              <a:off x="3188945" y="1990080"/>
              <a:ext cx="57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uk-UA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" name="TextBox 87"/>
            <p:cNvSpPr txBox="1"/>
            <p:nvPr/>
          </p:nvSpPr>
          <p:spPr>
            <a:xfrm>
              <a:off x="5191225" y="2000341"/>
              <a:ext cx="57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uk-UA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uk-UA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7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" name="TextBox 88"/>
            <p:cNvSpPr txBox="1"/>
            <p:nvPr/>
          </p:nvSpPr>
          <p:spPr>
            <a:xfrm>
              <a:off x="7264432" y="2459664"/>
              <a:ext cx="57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uk-UA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uk-UA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8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" name="TextBox 89"/>
            <p:cNvSpPr txBox="1"/>
            <p:nvPr/>
          </p:nvSpPr>
          <p:spPr>
            <a:xfrm>
              <a:off x="1907704" y="3275402"/>
              <a:ext cx="57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uk-UA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" name="TextBox 90"/>
            <p:cNvSpPr txBox="1"/>
            <p:nvPr/>
          </p:nvSpPr>
          <p:spPr>
            <a:xfrm>
              <a:off x="2972088" y="2734274"/>
              <a:ext cx="57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uk-UA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8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" name="TextBox 91"/>
            <p:cNvSpPr txBox="1"/>
            <p:nvPr/>
          </p:nvSpPr>
          <p:spPr>
            <a:xfrm>
              <a:off x="3619916" y="2734274"/>
              <a:ext cx="57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uk-UA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" name="TextBox 92"/>
            <p:cNvSpPr txBox="1"/>
            <p:nvPr/>
          </p:nvSpPr>
          <p:spPr>
            <a:xfrm>
              <a:off x="4038139" y="3241056"/>
              <a:ext cx="57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uk-UA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" name="TextBox 93"/>
            <p:cNvSpPr txBox="1"/>
            <p:nvPr/>
          </p:nvSpPr>
          <p:spPr>
            <a:xfrm>
              <a:off x="5468885" y="2802587"/>
              <a:ext cx="57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uk-UA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uk-UA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" name="TextBox 94"/>
            <p:cNvSpPr txBox="1"/>
            <p:nvPr/>
          </p:nvSpPr>
          <p:spPr>
            <a:xfrm>
              <a:off x="6140440" y="3204685"/>
              <a:ext cx="57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uk-UA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7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3" name="TextBox 95"/>
            <p:cNvSpPr txBox="1"/>
            <p:nvPr/>
          </p:nvSpPr>
          <p:spPr>
            <a:xfrm>
              <a:off x="3277049" y="4510788"/>
              <a:ext cx="57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uk-UA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" name="TextBox 96"/>
            <p:cNvSpPr txBox="1"/>
            <p:nvPr/>
          </p:nvSpPr>
          <p:spPr>
            <a:xfrm>
              <a:off x="5275509" y="4522630"/>
              <a:ext cx="57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uk-UA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5" name="TextBox 97"/>
            <p:cNvSpPr txBox="1"/>
            <p:nvPr/>
          </p:nvSpPr>
          <p:spPr>
            <a:xfrm>
              <a:off x="7334772" y="3987568"/>
              <a:ext cx="57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uk-UA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uk-UA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9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12</TotalTime>
  <Words>778</Words>
  <Application>Microsoft Office PowerPoint</Application>
  <PresentationFormat>On-screen Show (4:3)</PresentationFormat>
  <Paragraphs>116</Paragraphs>
  <Slides>14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3" baseType="lpstr">
      <vt:lpstr>Arial</vt:lpstr>
      <vt:lpstr>Corbel</vt:lpstr>
      <vt:lpstr>Gill Sans MT</vt:lpstr>
      <vt:lpstr>Symbol</vt:lpstr>
      <vt:lpstr>Times New Roman</vt:lpstr>
      <vt:lpstr>Verdana</vt:lpstr>
      <vt:lpstr>Wingdings 2</vt:lpstr>
      <vt:lpstr>Солнцестояние</vt:lpstr>
      <vt:lpstr>Формула</vt:lpstr>
      <vt:lpstr>Лекція 9.  Пошук найкоротшого шляху в графі</vt:lpstr>
      <vt:lpstr>§1 Постановка задачі</vt:lpstr>
      <vt:lpstr>§2 Алгоритм Дейкстри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§3 Алгоритм Флойда</vt:lpstr>
      <vt:lpstr>PowerPoint Presentation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Лекція 7.  Пошук найкоротшого шляху в графі</dc:title>
  <dc:creator>Admin</dc:creator>
  <cp:lastModifiedBy>Андрей</cp:lastModifiedBy>
  <cp:revision>3</cp:revision>
  <dcterms:created xsi:type="dcterms:W3CDTF">2017-10-28T07:11:35Z</dcterms:created>
  <dcterms:modified xsi:type="dcterms:W3CDTF">2019-10-14T14:44:25Z</dcterms:modified>
</cp:coreProperties>
</file>