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7" r:id="rId21"/>
    <p:sldId id="276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5018C1-7F65-40CD-9140-A39BDAE9B68D}" type="datetimeFigureOut">
              <a:rPr lang="uk-UA" smtClean="0"/>
              <a:t>02.11.2019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8666F-4A19-4DA7-98CA-60B073C5F4B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2550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8666F-4A19-4DA7-98CA-60B073C5F4B7}" type="slidenum">
              <a:rPr lang="uk-UA" smtClean="0"/>
              <a:t>1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A435-D4AE-4B00-B6A6-ECF9DCC38CFB}" type="datetimeFigureOut">
              <a:rPr lang="uk-UA" smtClean="0"/>
              <a:t>02.11.2019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CBF-E8D6-4DBD-A70F-53F985578ED6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A435-D4AE-4B00-B6A6-ECF9DCC38CFB}" type="datetimeFigureOut">
              <a:rPr lang="uk-UA" smtClean="0"/>
              <a:t>02.11.2019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CBF-E8D6-4DBD-A70F-53F985578ED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A435-D4AE-4B00-B6A6-ECF9DCC38CFB}" type="datetimeFigureOut">
              <a:rPr lang="uk-UA" smtClean="0"/>
              <a:t>02.11.2019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CBF-E8D6-4DBD-A70F-53F985578ED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A435-D4AE-4B00-B6A6-ECF9DCC38CFB}" type="datetimeFigureOut">
              <a:rPr lang="uk-UA" smtClean="0"/>
              <a:t>02.11.2019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CBF-E8D6-4DBD-A70F-53F985578ED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A435-D4AE-4B00-B6A6-ECF9DCC38CFB}" type="datetimeFigureOut">
              <a:rPr lang="uk-UA" smtClean="0"/>
              <a:t>02.11.2019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CBF-E8D6-4DBD-A70F-53F985578ED6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A435-D4AE-4B00-B6A6-ECF9DCC38CFB}" type="datetimeFigureOut">
              <a:rPr lang="uk-UA" smtClean="0"/>
              <a:t>02.11.2019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CBF-E8D6-4DBD-A70F-53F985578ED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A435-D4AE-4B00-B6A6-ECF9DCC38CFB}" type="datetimeFigureOut">
              <a:rPr lang="uk-UA" smtClean="0"/>
              <a:t>02.11.2019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CBF-E8D6-4DBD-A70F-53F985578ED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A435-D4AE-4B00-B6A6-ECF9DCC38CFB}" type="datetimeFigureOut">
              <a:rPr lang="uk-UA" smtClean="0"/>
              <a:t>02.11.2019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CBF-E8D6-4DBD-A70F-53F985578ED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A435-D4AE-4B00-B6A6-ECF9DCC38CFB}" type="datetimeFigureOut">
              <a:rPr lang="uk-UA" smtClean="0"/>
              <a:t>02.11.2019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CBF-E8D6-4DBD-A70F-53F985578ED6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A435-D4AE-4B00-B6A6-ECF9DCC38CFB}" type="datetimeFigureOut">
              <a:rPr lang="uk-UA" smtClean="0"/>
              <a:t>02.11.2019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CBF-E8D6-4DBD-A70F-53F985578ED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A435-D4AE-4B00-B6A6-ECF9DCC38CFB}" type="datetimeFigureOut">
              <a:rPr lang="uk-UA" smtClean="0"/>
              <a:t>02.11.2019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CBF-E8D6-4DBD-A70F-53F985578ED6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918A435-D4AE-4B00-B6A6-ECF9DCC38CFB}" type="datetimeFigureOut">
              <a:rPr lang="uk-UA" smtClean="0"/>
              <a:t>02.11.2019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D504CBF-E8D6-4DBD-A70F-53F985578ED6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3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1357298"/>
            <a:ext cx="7000924" cy="2997664"/>
          </a:xfrm>
        </p:spPr>
        <p:txBody>
          <a:bodyPr>
            <a:noAutofit/>
          </a:bodyPr>
          <a:lstStyle/>
          <a:p>
            <a:pPr algn="ctr"/>
            <a:r>
              <a:rPr lang="uk-UA" sz="6000" b="1" i="1" dirty="0" smtClean="0"/>
              <a:t>Лекція </a:t>
            </a:r>
            <a:r>
              <a:rPr lang="en-US" sz="6000" b="1" i="1"/>
              <a:t>5</a:t>
            </a:r>
            <a:r>
              <a:rPr lang="uk-UA" sz="6000" b="1" i="1" smtClean="0"/>
              <a:t>. </a:t>
            </a:r>
            <a:r>
              <a:rPr lang="en-US" sz="6000" b="1" i="1" dirty="0" smtClean="0"/>
              <a:t/>
            </a:r>
            <a:br>
              <a:rPr lang="en-US" sz="6000" b="1" i="1" dirty="0" smtClean="0"/>
            </a:br>
            <a:r>
              <a:rPr lang="en-US" sz="6000" b="1" i="1" dirty="0" smtClean="0"/>
              <a:t/>
            </a:r>
            <a:br>
              <a:rPr lang="en-US" sz="6000" b="1" i="1" dirty="0" smtClean="0"/>
            </a:br>
            <a:r>
              <a:rPr lang="uk-UA" sz="6000" b="1" i="1" dirty="0" smtClean="0"/>
              <a:t>Алгоритми пошуку </a:t>
            </a:r>
            <a:r>
              <a:rPr lang="uk-UA" sz="6000" b="1" i="1" dirty="0" err="1" smtClean="0"/>
              <a:t>підрядків</a:t>
            </a:r>
            <a:r>
              <a:rPr lang="uk-UA" sz="6000" b="1" i="1" dirty="0" smtClean="0"/>
              <a:t> в рядках</a:t>
            </a:r>
            <a:endParaRPr lang="uk-UA" sz="6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60648"/>
            <a:ext cx="8005026" cy="616530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 роботи алгоритму дорівнює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+1)). </a:t>
            </a:r>
          </a:p>
          <a:p>
            <a:pPr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Найпростіший алгоритм пошуку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підрядків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неефективним, оскільки інформація про текст, отримана для одного значення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повністю ігнорується при розгляді інших значень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Наприклад, якщо зразок має вид </a:t>
            </a:r>
            <a:r>
              <a:rPr lang="uk-UA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Р=ааа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Т=асаа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значення одного з допустимих зсувів дорівнює нулю, то ні один зі зсувів, рівних 1, 2 або 3 не можуть бути допустимими, оскільки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[4]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Найпростіший алгоритм це не враховує.</a:t>
            </a:r>
            <a:endParaRPr lang="uk-U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/>
              <a:t>§4. Алгоритм </a:t>
            </a:r>
            <a:r>
              <a:rPr lang="uk-UA" b="1" i="1" dirty="0" err="1" smtClean="0"/>
              <a:t>Рабіна-Карпа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000108"/>
            <a:ext cx="7933588" cy="5572164"/>
          </a:xfrm>
        </p:spPr>
        <p:txBody>
          <a:bodyPr/>
          <a:lstStyle/>
          <a:p>
            <a:pPr algn="just">
              <a:buNone/>
            </a:pP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Ідея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запропонована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Рабіном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Карпом, полягає в тому, щоб поставити у відповідність кожному рядку деяке унікальне число, і замість того, щоб порівнювати самі рядки, порівнювати числа, що набагато швидше.</a:t>
            </a:r>
          </a:p>
          <a:p>
            <a:pPr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Розглянемо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як великі числа, записані в системі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зчислення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=256. Кожен символ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і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будемо вважати цифрою від 0 до 255. 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2673585"/>
              </p:ext>
            </p:extLst>
          </p:nvPr>
        </p:nvGraphicFramePr>
        <p:xfrm>
          <a:off x="2395723" y="163513"/>
          <a:ext cx="5848685" cy="598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5" name="Уравнение" r:id="rId3" imgW="2616120" imgH="266400" progId="Equation.3">
                  <p:embed/>
                </p:oleObj>
              </mc:Choice>
              <mc:Fallback>
                <p:oleObj name="Уравнение" r:id="rId3" imgW="2616120" imgH="2664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5723" y="163513"/>
                        <a:ext cx="5848685" cy="59876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214414" y="214290"/>
            <a:ext cx="10001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Тоді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42977" y="857232"/>
            <a:ext cx="7715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Позначимо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частину числа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довжиною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-ічних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цифр, починаючи з зміщення 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1142976" y="1928802"/>
          <a:ext cx="7634937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6" name="Формула" r:id="rId5" imgW="2882900" imgH="241300" progId="Equation.3">
                  <p:embed/>
                </p:oleObj>
              </mc:Choice>
              <mc:Fallback>
                <p:oleObj name="Формула" r:id="rId5" imgW="2882900" imgH="2413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1928802"/>
                        <a:ext cx="7634937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071538" y="2643182"/>
            <a:ext cx="785818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Ми шукаємо ті зсуви </a:t>
            </a: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S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, де 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T</a:t>
            </a:r>
            <a:r>
              <a:rPr kumimoji="0" lang="en-US" sz="28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S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=</a:t>
            </a: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Число </a:t>
            </a: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можна порахувати за 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O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(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m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) ітерацій,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використовуючи схему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Горнера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: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1000100" y="4500570"/>
          <a:ext cx="7929618" cy="45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7" name="Формула" r:id="rId7" imgW="3517900" imgH="203200" progId="Equation.3">
                  <p:embed/>
                </p:oleObj>
              </mc:Choice>
              <mc:Fallback>
                <p:oleObj name="Формула" r:id="rId7" imgW="3517900" imgH="2032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4500570"/>
                        <a:ext cx="7929618" cy="455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142976" y="214290"/>
            <a:ext cx="764386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30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аналогічно обчислюється за </a:t>
            </a:r>
            <a:r>
              <a:rPr kumimoji="0" lang="en-US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кроків. Знаючи </a:t>
            </a:r>
            <a:r>
              <a:rPr kumimoji="0" lang="en-US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30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можна обчислити </a:t>
            </a:r>
            <a:r>
              <a:rPr kumimoji="0" lang="en-US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30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uk-UA" sz="3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+1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 </a:t>
            </a:r>
            <a:r>
              <a:rPr kumimoji="0" lang="en-US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(1) ітерацій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1214415" y="1758894"/>
          <a:ext cx="7715304" cy="741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9" name="Формула" r:id="rId3" imgW="2489200" imgH="241300" progId="Equation.3">
                  <p:embed/>
                </p:oleObj>
              </mc:Choice>
              <mc:Fallback>
                <p:oleObj name="Формула" r:id="rId3" imgW="2489200" imgH="2413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5" y="1758894"/>
                        <a:ext cx="7715304" cy="74141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214414" y="2643182"/>
            <a:ext cx="77153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цьому видаляємо цифру зі старшого розряду і додаємо нову цифру в молодший розряд.</a:t>
            </a:r>
            <a:endParaRPr kumimoji="0" lang="uk-UA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Числа </a:t>
            </a:r>
            <a:r>
              <a:rPr kumimoji="0" lang="en-US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30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і </a:t>
            </a:r>
            <a:r>
              <a:rPr kumimoji="0" lang="uk-UA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можуть бути настільки великими, що не вміщуватимуться в стандартні типи змінних і прийдеться реалізовувати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“арифметику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 великими ч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слами”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0"/>
            <a:ext cx="8358214" cy="4572008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Вирішення цієї проблеми є обчислення значень з </a:t>
            </a:r>
            <a:r>
              <a:rPr lang="en-US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lang="en-US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 </a:t>
            </a:r>
            <a:r>
              <a:rPr lang="en-US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lang="en-US" sz="3000" i="1" baseline="-30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 модулем деякого фіксованого числа </a:t>
            </a:r>
            <a:r>
              <a:rPr lang="en-US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algn="just">
              <a:buNone/>
            </a:pP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Недолік: рівність </a:t>
            </a:r>
            <a:r>
              <a:rPr lang="en-US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lang="en-US" sz="3000" i="1" baseline="-30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</a:t>
            </a:r>
            <a:r>
              <a:rPr lang="uk-UA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 модулем </a:t>
            </a:r>
            <a:r>
              <a:rPr lang="en-US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означає, що рядки </a:t>
            </a:r>
            <a:r>
              <a:rPr lang="uk-UA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[1+</a:t>
            </a:r>
            <a:r>
              <a:rPr lang="en-US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 і </a:t>
            </a:r>
            <a:r>
              <a:rPr lang="uk-UA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</a:t>
            </a:r>
            <a:r>
              <a:rPr lang="uk-UA" sz="3000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lang="uk-UA" sz="3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lang="uk-UA" sz="3000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lang="uk-UA" sz="3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...</a:t>
            </a:r>
            <a:r>
              <a:rPr lang="uk-UA" sz="3000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lang="uk-UA" sz="3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lang="en-US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 рівні, але вона відкидає завідомо невірні варіанти. </a:t>
            </a:r>
          </a:p>
          <a:p>
            <a:pPr lvl="0" algn="just">
              <a:buNone/>
            </a:pP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Тому на кожному кроці потрібно перевіряти </a:t>
            </a:r>
            <a:r>
              <a:rPr lang="uk-UA" sz="3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посимвольно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[1...</a:t>
            </a:r>
            <a:r>
              <a:rPr lang="en-US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]=</a:t>
            </a:r>
            <a:r>
              <a:rPr lang="uk-UA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</a:t>
            </a:r>
            <a:r>
              <a:rPr lang="uk-UA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+1...</a:t>
            </a:r>
            <a:r>
              <a:rPr lang="uk-UA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lang="en-US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 при умові виконання </a:t>
            </a:r>
            <a:r>
              <a:rPr lang="uk-UA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lang="en-US" sz="3000" i="1" baseline="-30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lang="uk-UA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модулю </a:t>
            </a:r>
            <a:r>
              <a:rPr lang="en-US" sz="3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</a:t>
            </a:r>
            <a:r>
              <a:rPr lang="uk-UA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Враховуючи модуль </a:t>
            </a:r>
            <a:r>
              <a:rPr lang="en-US" sz="3000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uk-UA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dirty="0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433490" y="4357694"/>
          <a:ext cx="8710510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0" name="Формула" r:id="rId3" imgW="3568700" imgH="228600" progId="Equation.3">
                  <p:embed/>
                </p:oleObj>
              </mc:Choice>
              <mc:Fallback>
                <p:oleObj name="Формула" r:id="rId3" imgW="3568700" imgH="2286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490" y="4357694"/>
                        <a:ext cx="8710510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1428728" y="4929198"/>
          <a:ext cx="6786610" cy="554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1" name="Формула" r:id="rId5" imgW="2857500" imgH="228600" progId="Equation.3">
                  <p:embed/>
                </p:oleObj>
              </mc:Choice>
              <mc:Fallback>
                <p:oleObj name="Формула" r:id="rId5" imgW="285750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4929198"/>
                        <a:ext cx="6786610" cy="5543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962731" y="5572140"/>
            <a:ext cx="881241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 </a:t>
            </a:r>
            <a:r>
              <a:rPr kumimoji="0" lang="en-US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</a:t>
            </a:r>
            <a: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uk-UA" sz="3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dm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mod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це значення, яке 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мабуває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цифра 1,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розміщена в старшому розряді </a:t>
            </a:r>
            <a:r>
              <a:rPr kumimoji="0" lang="en-US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kumimoji="0" lang="uk-UA" sz="3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-цифрового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тексту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uk-UA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0"/>
            <a:ext cx="8215338" cy="114298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, враховуючи модуль </a:t>
            </a:r>
            <a:r>
              <a:rPr lang="en-US" sz="3000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обчислюється за формулою:</a:t>
            </a:r>
            <a:endParaRPr lang="uk-UA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571472" y="1230350"/>
          <a:ext cx="8572528" cy="48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7" name="Формула" r:id="rId3" imgW="4025900" imgH="203200" progId="Equation.3">
                  <p:embed/>
                </p:oleObj>
              </mc:Choice>
              <mc:Fallback>
                <p:oleObj name="Формула" r:id="rId3" imgW="4025900" imgH="2032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1230350"/>
                        <a:ext cx="8572528" cy="484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000100" y="2285992"/>
            <a:ext cx="81439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якості модуля </a:t>
            </a:r>
            <a:r>
              <a:rPr kumimoji="0" lang="en-US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можна обрати таке </a:t>
            </a:r>
            <a:r>
              <a:rPr kumimoji="0" lang="uk-UA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просте число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для якого довжина 10</a:t>
            </a:r>
            <a:r>
              <a:rPr kumimoji="0" lang="en-US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перевищує довжини комп’ютерного слова. Зазвичай в якості </a:t>
            </a:r>
            <a:r>
              <a:rPr kumimoji="0" lang="en-US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беруть найбільше просте число з урахуванням обмежень: </a:t>
            </a:r>
            <a:r>
              <a:rPr kumimoji="0" lang="en-US" sz="3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qd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&lt;2</a:t>
            </a:r>
            <a:r>
              <a:rPr kumimoji="0" lang="uk-UA" sz="3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31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-1 та </a:t>
            </a:r>
            <a:r>
              <a:rPr kumimoji="0" lang="en-US" sz="3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qh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&lt;2</a:t>
            </a:r>
            <a:r>
              <a:rPr kumimoji="0" lang="uk-UA" sz="3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31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-1. Наприклад, для </a:t>
            </a:r>
            <a:r>
              <a:rPr kumimoji="0" lang="en-US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=256 найбільше значення </a:t>
            </a:r>
            <a:r>
              <a:rPr kumimoji="0" lang="en-US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</a:t>
            </a:r>
            <a:r>
              <a:rPr kumimoji="0" lang="uk-UA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=8388593.</a:t>
            </a:r>
            <a:endParaRPr kumimoji="0" lang="uk-UA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0"/>
            <a:ext cx="7862150" cy="1714488"/>
          </a:xfrm>
        </p:spPr>
        <p:txBody>
          <a:bodyPr/>
          <a:lstStyle/>
          <a:p>
            <a:pPr algn="just">
              <a:buNone/>
            </a:pP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	</a:t>
            </a:r>
            <a:r>
              <a:rPr lang="uk-UA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Т=</a:t>
            </a:r>
            <a:r>
              <a:rPr lang="en-US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abcdeabfgfcakmbddaf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n=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19),  </a:t>
            </a:r>
            <a:r>
              <a:rPr lang="en-US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uk-UA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bfgfc</a:t>
            </a:r>
            <a:r>
              <a:rPr lang="uk-UA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=5), {0,1…9} – алфавіт,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=10, 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uk-UA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=10</a:t>
            </a:r>
            <a:r>
              <a:rPr lang="uk-UA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=10000;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=13.</a:t>
            </a:r>
          </a:p>
          <a:p>
            <a:pPr>
              <a:buNone/>
            </a:pPr>
            <a:endParaRPr lang="uk-UA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3000364" y="1643050"/>
          <a:ext cx="3114250" cy="1285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1" r:id="rId3" imgW="1464474" imgH="603863" progId="Visio.Drawing.6">
                  <p:embed/>
                </p:oleObj>
              </mc:Choice>
              <mc:Fallback>
                <p:oleObj r:id="rId3" imgW="1464474" imgH="603863" progId="Visio.Drawing.6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64" y="1643050"/>
                        <a:ext cx="3114250" cy="12858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000100" y="3143248"/>
            <a:ext cx="814390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=31415.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kumimoji="0" lang="en-US" sz="3200" b="0" i="1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=(5+10(1+10(4+10(1+10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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3))))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mod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13=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=31415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mod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13=7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1142976" y="5153395"/>
            <a:ext cx="750099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Необхідно шукати </a:t>
            </a:r>
            <a:r>
              <a:rPr kumimoji="0" lang="uk-U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підрядки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які дорівнюють 7 по модулю 13.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86" name="Object 18"/>
          <p:cNvGraphicFramePr>
            <a:graphicFrameLocks noChangeAspect="1"/>
          </p:cNvGraphicFramePr>
          <p:nvPr/>
        </p:nvGraphicFramePr>
        <p:xfrm>
          <a:off x="2500298" y="714356"/>
          <a:ext cx="4538414" cy="714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7" r:id="rId3" imgW="1751345" imgH="316992" progId="Visio.Drawing.6">
                  <p:embed/>
                </p:oleObj>
              </mc:Choice>
              <mc:Fallback>
                <p:oleObj r:id="rId3" imgW="1751345" imgH="316992" progId="Visio.Drawing.6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298" y="714356"/>
                        <a:ext cx="4538414" cy="7143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85" name="Object 17"/>
          <p:cNvGraphicFramePr>
            <a:graphicFrameLocks noChangeAspect="1"/>
          </p:cNvGraphicFramePr>
          <p:nvPr/>
        </p:nvGraphicFramePr>
        <p:xfrm>
          <a:off x="4071934" y="2143116"/>
          <a:ext cx="1428760" cy="759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8" r:id="rId5" imgW="603863" imgH="316992" progId="Visio.Drawing.6">
                  <p:embed/>
                </p:oleObj>
              </mc:Choice>
              <mc:Fallback>
                <p:oleObj r:id="rId5" imgW="603863" imgH="316992" progId="Visio.Drawing.6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34" y="2143116"/>
                        <a:ext cx="1428760" cy="7590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787" name="Group 19"/>
          <p:cNvGrpSpPr>
            <a:grpSpLocks/>
          </p:cNvGrpSpPr>
          <p:nvPr/>
        </p:nvGrpSpPr>
        <p:grpSpPr bwMode="auto">
          <a:xfrm>
            <a:off x="1214414" y="214290"/>
            <a:ext cx="7358114" cy="1928802"/>
            <a:chOff x="1318" y="11447"/>
            <a:chExt cx="5528" cy="1422"/>
          </a:xfrm>
        </p:grpSpPr>
        <p:grpSp>
          <p:nvGrpSpPr>
            <p:cNvPr id="32790" name="Group 22"/>
            <p:cNvGrpSpPr>
              <a:grpSpLocks/>
            </p:cNvGrpSpPr>
            <p:nvPr/>
          </p:nvGrpSpPr>
          <p:grpSpPr bwMode="auto">
            <a:xfrm>
              <a:off x="1763" y="11956"/>
              <a:ext cx="4272" cy="913"/>
              <a:chOff x="1763" y="2381"/>
              <a:chExt cx="4272" cy="913"/>
            </a:xfrm>
          </p:grpSpPr>
          <p:sp>
            <p:nvSpPr>
              <p:cNvPr id="32794" name="AutoShape 26"/>
              <p:cNvSpPr>
                <a:spLocks/>
              </p:cNvSpPr>
              <p:nvPr/>
            </p:nvSpPr>
            <p:spPr bwMode="auto">
              <a:xfrm rot="16200000">
                <a:off x="3578" y="1601"/>
                <a:ext cx="180" cy="2700"/>
              </a:xfrm>
              <a:prstGeom prst="leftBrace">
                <a:avLst>
                  <a:gd name="adj1" fmla="val 125000"/>
                  <a:gd name="adj2" fmla="val 50000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793" name="AutoShape 25"/>
              <p:cNvSpPr>
                <a:spLocks/>
              </p:cNvSpPr>
              <p:nvPr/>
            </p:nvSpPr>
            <p:spPr bwMode="auto">
              <a:xfrm rot="16200000">
                <a:off x="4118" y="1854"/>
                <a:ext cx="180" cy="2700"/>
              </a:xfrm>
              <a:prstGeom prst="leftBrace">
                <a:avLst>
                  <a:gd name="adj1" fmla="val 125000"/>
                  <a:gd name="adj2" fmla="val 50000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792" name="Line 24"/>
              <p:cNvSpPr>
                <a:spLocks noChangeShapeType="1"/>
              </p:cNvSpPr>
              <p:nvPr/>
            </p:nvSpPr>
            <p:spPr bwMode="auto">
              <a:xfrm>
                <a:off x="1763" y="2384"/>
                <a:ext cx="54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791" name="Line 23"/>
              <p:cNvSpPr>
                <a:spLocks noChangeShapeType="1"/>
              </p:cNvSpPr>
              <p:nvPr/>
            </p:nvSpPr>
            <p:spPr bwMode="auto">
              <a:xfrm flipV="1">
                <a:off x="5603" y="2381"/>
                <a:ext cx="432" cy="19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</p:grpSp>
        <p:sp>
          <p:nvSpPr>
            <p:cNvPr id="32789" name="Text Box 21"/>
            <p:cNvSpPr txBox="1">
              <a:spLocks noChangeArrowheads="1"/>
            </p:cNvSpPr>
            <p:nvPr/>
          </p:nvSpPr>
          <p:spPr bwMode="auto">
            <a:xfrm>
              <a:off x="1318" y="11447"/>
              <a:ext cx="108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ста</a:t>
              </a:r>
              <a:r>
                <a:rPr kumimoji="0" lang="ru-RU" sz="2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рший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розряд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88" name="Text Box 20"/>
            <p:cNvSpPr txBox="1">
              <a:spLocks noChangeArrowheads="1"/>
            </p:cNvSpPr>
            <p:nvPr/>
          </p:nvSpPr>
          <p:spPr bwMode="auto">
            <a:xfrm>
              <a:off x="5586" y="11455"/>
              <a:ext cx="126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молодший</a:t>
              </a:r>
              <a:endPara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розряд</a:t>
              </a:r>
              <a:endPara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795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98" name="Rectangle 3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</a:t>
            </a: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99" name="Rectangle 31"/>
          <p:cNvSpPr>
            <a:spLocks noChangeArrowheads="1"/>
          </p:cNvSpPr>
          <p:nvPr/>
        </p:nvSpPr>
        <p:spPr bwMode="auto">
          <a:xfrm>
            <a:off x="571500" y="781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800" name="Rectangle 32"/>
          <p:cNvSpPr>
            <a:spLocks noChangeArrowheads="1"/>
          </p:cNvSpPr>
          <p:nvPr/>
        </p:nvSpPr>
        <p:spPr bwMode="auto">
          <a:xfrm>
            <a:off x="898525" y="1104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801" name="Text Box 33"/>
          <p:cNvSpPr txBox="1">
            <a:spLocks noChangeArrowheads="1"/>
          </p:cNvSpPr>
          <p:nvPr/>
        </p:nvSpPr>
        <p:spPr bwMode="auto">
          <a:xfrm>
            <a:off x="1285852" y="3071810"/>
            <a:ext cx="728667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kumimoji="0" lang="uk-UA" sz="32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=31415 , Т</a:t>
            </a:r>
            <a:r>
              <a:rPr kumimoji="0" lang="uk-UA" sz="32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mod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13=7.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Обчислюємо Т</a:t>
            </a:r>
            <a:r>
              <a:rPr kumimoji="0" lang="uk-UA" sz="32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kumimoji="0" lang="uk-UA" sz="32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=10(31415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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3·10000)+2=14152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kumimoji="0" lang="uk-UA" sz="32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mod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13=8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42918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Обчислимо значення </a:t>
            </a:r>
            <a:r>
              <a:rPr lang="en-US" i="1" dirty="0" smtClean="0"/>
              <a:t>T</a:t>
            </a:r>
            <a:r>
              <a:rPr lang="en-US" i="1" baseline="-25000" dirty="0" smtClean="0"/>
              <a:t>S</a:t>
            </a:r>
            <a:r>
              <a:rPr lang="en-US" i="1" dirty="0" smtClean="0"/>
              <a:t> </a:t>
            </a:r>
            <a:r>
              <a:rPr lang="uk-UA" dirty="0" smtClean="0"/>
              <a:t>для всього тексту:</a:t>
            </a:r>
          </a:p>
          <a:p>
            <a:pPr>
              <a:buNone/>
            </a:pPr>
            <a:endParaRPr lang="uk-UA" dirty="0"/>
          </a:p>
        </p:txBody>
      </p:sp>
      <p:graphicFrame>
        <p:nvGraphicFramePr>
          <p:cNvPr id="33797" name="Object 5"/>
          <p:cNvGraphicFramePr>
            <a:graphicFrameLocks noChangeAspect="1"/>
          </p:cNvGraphicFramePr>
          <p:nvPr/>
        </p:nvGraphicFramePr>
        <p:xfrm>
          <a:off x="1000100" y="642918"/>
          <a:ext cx="7964506" cy="1214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8" r:id="rId3" imgW="5480663" imgH="886430" progId="Visio.Drawing.6">
                  <p:embed/>
                </p:oleObj>
              </mc:Choice>
              <mc:Fallback>
                <p:oleObj r:id="rId3" imgW="5480663" imgH="886430" progId="Visio.Drawing.6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642918"/>
                        <a:ext cx="7964506" cy="12144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3" name="Object 1"/>
          <p:cNvGraphicFramePr>
            <a:graphicFrameLocks noChangeAspect="1"/>
          </p:cNvGraphicFramePr>
          <p:nvPr/>
        </p:nvGraphicFramePr>
        <p:xfrm>
          <a:off x="1857357" y="2571744"/>
          <a:ext cx="6429419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9" r:id="rId5" imgW="4333180" imgH="316992" progId="Visio.Drawing.6">
                  <p:embed/>
                </p:oleObj>
              </mc:Choice>
              <mc:Fallback>
                <p:oleObj r:id="rId5" imgW="4333180" imgH="316992" progId="Visio.Drawing.6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57" y="2571744"/>
                        <a:ext cx="6429419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4" name="AutoShape 2"/>
          <p:cNvSpPr>
            <a:spLocks/>
          </p:cNvSpPr>
          <p:nvPr/>
        </p:nvSpPr>
        <p:spPr bwMode="auto">
          <a:xfrm rot="16200000">
            <a:off x="4500562" y="1285860"/>
            <a:ext cx="214314" cy="2071702"/>
          </a:xfrm>
          <a:prstGeom prst="leftBrace">
            <a:avLst>
              <a:gd name="adj1" fmla="val 74227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3795" name="AutoShape 3"/>
          <p:cNvSpPr>
            <a:spLocks/>
          </p:cNvSpPr>
          <p:nvPr/>
        </p:nvSpPr>
        <p:spPr bwMode="auto">
          <a:xfrm rot="16200000">
            <a:off x="2428860" y="1285860"/>
            <a:ext cx="214314" cy="2071702"/>
          </a:xfrm>
          <a:prstGeom prst="leftBrace">
            <a:avLst>
              <a:gd name="adj1" fmla="val 74227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3796" name="AutoShape 4"/>
          <p:cNvSpPr>
            <a:spLocks/>
          </p:cNvSpPr>
          <p:nvPr/>
        </p:nvSpPr>
        <p:spPr bwMode="auto">
          <a:xfrm rot="16200000">
            <a:off x="2000232" y="1000108"/>
            <a:ext cx="142876" cy="2000264"/>
          </a:xfrm>
          <a:prstGeom prst="leftBrace">
            <a:avLst>
              <a:gd name="adj1" fmla="val 74227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 rot="16200000">
            <a:off x="7036610" y="1250141"/>
            <a:ext cx="142877" cy="2071701"/>
          </a:xfrm>
          <a:prstGeom prst="leftBrace">
            <a:avLst>
              <a:gd name="adj1" fmla="val 67925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>
                <a:effectLst/>
              </a:rPr>
              <a:t>§5. Алгоритм </a:t>
            </a:r>
            <a:r>
              <a:rPr lang="uk-UA" b="1" i="1" dirty="0" err="1">
                <a:effectLst/>
              </a:rPr>
              <a:t>Кнута-Морриса-Пратта</a:t>
            </a:r>
            <a:r>
              <a:rPr lang="uk-UA" b="1" i="1" dirty="0">
                <a:effectLst/>
              </a:rPr>
              <a:t> (КМП</a:t>
            </a:r>
            <a:r>
              <a:rPr lang="uk-UA" b="1" i="1" dirty="0" smtClean="0">
                <a:effectLst/>
              </a:rPr>
              <a:t>)</a:t>
            </a: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endParaRPr lang="uk-UA" dirty="0"/>
          </a:p>
        </p:txBody>
      </p:sp>
      <p:pic>
        <p:nvPicPr>
          <p:cNvPr id="34818" name="Picture 2" descr="Демонстрация алгоритма Кнута, Морриса и Пратт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870" y="2940626"/>
            <a:ext cx="803061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1124744"/>
            <a:ext cx="77768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Ідея алгоритму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при кожному </a:t>
            </a:r>
            <a:r>
              <a:rPr lang="uk-UA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неспівпадінні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двох символів  тексту та зразка, зразок зсувається на деяку відстань, так як менші зсуви не зможуть привести до повного </a:t>
            </a:r>
            <a:r>
              <a:rPr lang="uk-UA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співпадіння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027812" y="4062840"/>
            <a:ext cx="912280" cy="2029604"/>
            <a:chOff x="1027812" y="4062840"/>
            <a:chExt cx="912280" cy="2029604"/>
          </a:xfrm>
        </p:grpSpPr>
        <p:sp>
          <p:nvSpPr>
            <p:cNvPr id="5" name="TextBox 4"/>
            <p:cNvSpPr txBox="1"/>
            <p:nvPr/>
          </p:nvSpPr>
          <p:spPr>
            <a:xfrm>
              <a:off x="1027812" y="4062840"/>
              <a:ext cx="91228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uk-UA" sz="2000" b="1" dirty="0" smtClean="0"/>
                <a:t>Рядок</a:t>
              </a:r>
              <a:endParaRPr lang="uk-UA" sz="2000" b="1" dirty="0"/>
            </a:p>
          </p:txBody>
        </p:sp>
        <p:sp>
          <p:nvSpPr>
            <p:cNvPr id="6" name="TextBox 5"/>
            <p:cNvSpPr txBox="1"/>
            <p:nvPr/>
          </p:nvSpPr>
          <p:spPr>
            <a:xfrm rot="16200000">
              <a:off x="742363" y="5213965"/>
              <a:ext cx="129529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uk-UA" sz="2400" b="1" dirty="0" smtClean="0"/>
                <a:t>Зразок</a:t>
              </a:r>
              <a:endParaRPr lang="uk-UA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537616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00042"/>
            <a:ext cx="7498080" cy="582594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§1. Основні поняття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142984"/>
            <a:ext cx="8072494" cy="5500726"/>
          </a:xfrm>
        </p:spPr>
        <p:txBody>
          <a:bodyPr/>
          <a:lstStyle/>
          <a:p>
            <a:pPr algn="just">
              <a:buNone/>
            </a:pP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Рядок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(слово)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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 послідовність знаків (букв), з деякої скінченої множини, яка називається алфавітом.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позначають буквами латинського алфавіту.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uk-UA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[1]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[2]…</a:t>
            </a:r>
            <a:r>
              <a:rPr lang="uk-UA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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слово довжини 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де 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(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-та буква), яка належить алфавіту.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Довжина рядка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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 кількість знаків у рядку, позначається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)=|</a:t>
            </a:r>
            <a:r>
              <a:rPr lang="uk-UA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|=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7676"/>
            <a:ext cx="8100392" cy="5725580"/>
          </a:xfrm>
        </p:spPr>
        <p:txBody>
          <a:bodyPr>
            <a:normAutofit lnSpcReduction="10000"/>
          </a:bodyPr>
          <a:lstStyle/>
          <a:p>
            <a:pPr marL="82296" indent="0" algn="just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КМП складається з двох етапів: підготовчого (побудова префікс-функції) і основного (пошуку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82296" indent="0" algn="ctr">
              <a:buNone/>
            </a:pPr>
            <a:r>
              <a:rPr lang="uk-UA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Підготовчий етап</a:t>
            </a:r>
            <a:r>
              <a:rPr lang="uk-UA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indent="0" algn="ctr">
              <a:buNone/>
            </a:pPr>
            <a:r>
              <a:rPr lang="uk-UA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Побудова префікс-функції.</a:t>
            </a:r>
            <a:endParaRPr lang="uk-UA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Нехай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задано рядок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[1…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]. Необхідно обчислити для нього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префікс-функцію -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масив чисел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[1…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], де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визначається наступним чином: це така найбільша довжина найбільшого власного суфікса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підрядка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[1…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], який співпадає з його префіксом. При цьому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[1]=0.</a:t>
            </a:r>
          </a:p>
          <a:p>
            <a:pPr marL="82296" indent="0" algn="just">
              <a:buNone/>
            </a:pPr>
            <a:endParaRPr lang="uk-UA" dirty="0"/>
          </a:p>
          <a:p>
            <a:endParaRPr lang="uk-UA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3435250"/>
              </p:ext>
            </p:extLst>
          </p:nvPr>
        </p:nvGraphicFramePr>
        <p:xfrm>
          <a:off x="1043608" y="5733256"/>
          <a:ext cx="7663451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0" name="Формула" r:id="rId3" imgW="2603500" imgH="279400" progId="Equation.3">
                  <p:embed/>
                </p:oleObj>
              </mc:Choice>
              <mc:Fallback>
                <p:oleObj name="Формула" r:id="rId3" imgW="2603500" imgH="279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5733256"/>
                        <a:ext cx="7663451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44207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2484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1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Знайти префікс-функцію рядка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uk-UA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=abcabcd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indent="0">
              <a:buNone/>
            </a:pPr>
            <a:r>
              <a:rPr lang="uk-UA" dirty="0" smtClean="0"/>
              <a:t> </a:t>
            </a:r>
            <a:endParaRPr lang="uk-UA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781717"/>
              </p:ext>
            </p:extLst>
          </p:nvPr>
        </p:nvGraphicFramePr>
        <p:xfrm>
          <a:off x="1043607" y="1397000"/>
          <a:ext cx="7848873" cy="500039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872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9832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Префікс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Суфікс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Префікс-функція 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 </a:t>
                      </a:r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[і]</a:t>
                      </a:r>
                      <a:endParaRPr lang="uk-UA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110">
                <a:tc>
                  <a:txBody>
                    <a:bodyPr/>
                    <a:lstStyle/>
                    <a:p>
                      <a:r>
                        <a:rPr lang="uk-UA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4110">
                <a:tc>
                  <a:txBody>
                    <a:bodyPr/>
                    <a:lstStyle/>
                    <a:p>
                      <a:r>
                        <a:rPr lang="uk-UA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4110">
                <a:tc>
                  <a:txBody>
                    <a:bodyPr/>
                    <a:lstStyle/>
                    <a:p>
                      <a:r>
                        <a:rPr lang="uk-UA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abc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abc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4110">
                <a:tc>
                  <a:txBody>
                    <a:bodyPr/>
                    <a:lstStyle/>
                    <a:p>
                      <a:r>
                        <a:rPr lang="uk-UA" sz="3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uk-UA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bca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abc</a:t>
                      </a:r>
                      <a:r>
                        <a:rPr lang="uk-UA" sz="3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uk-UA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4110">
                <a:tc>
                  <a:txBody>
                    <a:bodyPr/>
                    <a:lstStyle/>
                    <a:p>
                      <a:r>
                        <a:rPr lang="uk-UA" sz="3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uk-UA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cab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abc</a:t>
                      </a:r>
                      <a:r>
                        <a:rPr lang="uk-UA" sz="3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</a:t>
                      </a:r>
                      <a:endParaRPr lang="uk-UA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4110">
                <a:tc>
                  <a:txBody>
                    <a:bodyPr/>
                    <a:lstStyle/>
                    <a:p>
                      <a:r>
                        <a:rPr lang="uk-UA" sz="3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abc</a:t>
                      </a:r>
                      <a:r>
                        <a:rPr lang="uk-UA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abc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abc</a:t>
                      </a:r>
                      <a:r>
                        <a:rPr lang="uk-UA" sz="3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abc</a:t>
                      </a:r>
                      <a:endParaRPr lang="uk-UA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4110">
                <a:tc>
                  <a:txBody>
                    <a:bodyPr/>
                    <a:lstStyle/>
                    <a:p>
                      <a:r>
                        <a:rPr lang="uk-UA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abcabcd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abcabcd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85601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7962088" cy="666936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знайти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префікс-функцію рядка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uk-UA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470432"/>
              </p:ext>
            </p:extLst>
          </p:nvPr>
        </p:nvGraphicFramePr>
        <p:xfrm>
          <a:off x="1147776" y="1045696"/>
          <a:ext cx="7996224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0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02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357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Префікс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Суфікс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dirty="0" smtClean="0"/>
                        <a:t>Префікс-функція </a:t>
                      </a:r>
                      <a:r>
                        <a:rPr lang="en-US" sz="2800" dirty="0" smtClean="0"/>
                        <a:t>f </a:t>
                      </a:r>
                      <a:r>
                        <a:rPr lang="uk-UA" sz="2800" dirty="0" smtClean="0"/>
                        <a:t>[і]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i="1" dirty="0" smtClean="0"/>
                        <a:t>а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i="1" dirty="0" smtClean="0"/>
                        <a:t>а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0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0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smtClean="0"/>
                        <a:t>а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uk-UA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uk-UA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2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smtClean="0"/>
                        <a:t>а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uk-UA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3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uk-UA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4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smtClean="0"/>
                        <a:t>а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uk-UA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5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uk-UA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6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smtClean="0"/>
                        <a:t>с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smtClean="0"/>
                        <a:t>с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0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b="1" i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err="1" smtClean="0"/>
                        <a:t>са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smtClean="0"/>
                        <a:t>а</a:t>
                      </a:r>
                      <a:r>
                        <a:rPr lang="en-US" sz="2800" i="1" dirty="0" smtClean="0"/>
                        <a:t>b</a:t>
                      </a:r>
                      <a:r>
                        <a:rPr lang="uk-UA" sz="2800" i="1" dirty="0" err="1" smtClean="0"/>
                        <a:t>с</a:t>
                      </a:r>
                      <a:r>
                        <a:rPr lang="uk-UA" sz="2800" b="1" i="1" dirty="0" err="1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uk-UA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97084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6632"/>
            <a:ext cx="7890080" cy="6408712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побудови префікс функції:</a:t>
            </a:r>
          </a:p>
          <a:p>
            <a:pPr marL="82296" lvl="0" indent="0" algn="just">
              <a:buNone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Обчислюємо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 префікс-функції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цьому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]=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lvl="0" indent="0" algn="just">
              <a:buNone/>
            </a:pPr>
            <a:endParaRPr lang="uk-UA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lvl="0" indent="0" algn="just">
              <a:buNone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Для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поточного значення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введемо змінну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поточна довжина рядка, що розглядається: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і-1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].</a:t>
            </a:r>
          </a:p>
          <a:p>
            <a:pPr marL="82296" lvl="0" indent="0" algn="just">
              <a:buNone/>
            </a:pPr>
            <a:endParaRPr lang="uk-UA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lvl="0" indent="0" algn="just">
              <a:buNone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Тестуємо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зразок довжини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Порівнюємо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та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]. Якщо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]=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], то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]=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+1,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і= 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+1. Якщо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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],  то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і починаємо спочатку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lvl="0" indent="0" algn="just">
              <a:buNone/>
            </a:pPr>
            <a:endParaRPr lang="uk-UA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lvl="0" indent="0" algn="just">
              <a:buNone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Якщо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=0, а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співпадіння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знайдено, то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]=0, переходимо до індексу 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+1.</a:t>
            </a:r>
          </a:p>
          <a:p>
            <a:pPr marL="82296" indent="0" algn="ctr">
              <a:buNone/>
            </a:pPr>
            <a:endParaRPr lang="uk-UA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2119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6632"/>
            <a:ext cx="7992888" cy="6624736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uk-UA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Основний </a:t>
            </a:r>
            <a:r>
              <a:rPr lang="uk-UA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етап</a:t>
            </a:r>
            <a:r>
              <a:rPr lang="uk-UA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Пошук.</a:t>
            </a:r>
          </a:p>
          <a:p>
            <a:pPr marL="82296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Відомості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кількість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символів, що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співпали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ють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зробити висновок про те, які символи містяться у відповідних місцях текст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 дозволяє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одразу визначити, які зсуви будуть недопустимими.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Якщо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перші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символів співпали при зсуві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наступний зсув, який може бути допустимим, дорівнює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i+1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+(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Якщо </a:t>
            </a:r>
            <a:r>
              <a:rPr lang="uk-UA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співпадінь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зсуві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виявлено,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наступний зсув, який може бути допустимим, дорівнює </a:t>
            </a:r>
            <a:r>
              <a:rPr lang="en-US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i+1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endParaRPr lang="uk-UA" dirty="0"/>
          </a:p>
          <a:p>
            <a:pPr marL="82296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712681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-69273"/>
            <a:ext cx="7314016" cy="6131768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]=[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0,0,0,1,2,0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Зсув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=0,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q=5,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]=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]=2,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+(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))=0+(5-2)=3,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Зсув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=3,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q=4,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]=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]=1,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S</a:t>
            </a:r>
            <a:r>
              <a:rPr lang="en-US" sz="28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+(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))=3+(4-1)=6,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=7.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Зсув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=6,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q=1,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]=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]=0,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+(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))=6+(1-0)=7,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=8.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Демонстрация алгоритма Кнута, Морриса и Прат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151" y="3717032"/>
            <a:ext cx="6720160" cy="2952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8071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effectLst/>
              </a:rPr>
              <a:t>§6.Порівняння алгоритмів пошуку</a:t>
            </a:r>
            <a:endParaRPr lang="uk-UA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1776111"/>
              </p:ext>
            </p:extLst>
          </p:nvPr>
        </p:nvGraphicFramePr>
        <p:xfrm>
          <a:off x="1043607" y="1484784"/>
          <a:ext cx="7992888" cy="4824536"/>
        </p:xfrm>
        <a:graphic>
          <a:graphicData uri="http://schemas.openxmlformats.org/drawingml/2006/table">
            <a:tbl>
              <a:tblPr>
                <a:tableStyleId>{1E171933-4619-4E11-9A3F-F7608DF75F80}</a:tableStyleId>
              </a:tblPr>
              <a:tblGrid>
                <a:gridCol w="19982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82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82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982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85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Алгоритм</a:t>
                      </a:r>
                      <a:endParaRPr lang="uk-UA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Попередня обробка</a:t>
                      </a:r>
                      <a:endParaRPr lang="uk-UA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Середній час пошуку</a:t>
                      </a:r>
                      <a:endParaRPr lang="uk-UA" sz="2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Найгірший час</a:t>
                      </a:r>
                      <a:endParaRPr lang="uk-UA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0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Алгоритм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послідовного 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пошуку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Відсутня 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2*n 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O(n*m) 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5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Алгоритм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4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Рабіна-Карпа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Відсутня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O(</a:t>
                      </a:r>
                      <a:r>
                        <a:rPr lang="uk-UA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n+m</a:t>
                      </a: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O(n*m)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37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Алгоритм КМП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O(m)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O(</a:t>
                      </a:r>
                      <a:r>
                        <a:rPr lang="uk-UA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n+m</a:t>
                      </a: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O(</a:t>
                      </a:r>
                      <a:r>
                        <a:rPr lang="uk-UA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n+m</a:t>
                      </a: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856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14290"/>
            <a:ext cx="8215338" cy="664371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Слово, яке не містить жодної букви називається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порожнім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Порожнє слово зазвичай позначають буквою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)=0.</a:t>
            </a:r>
          </a:p>
          <a:p>
            <a:pPr algn="just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називається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префіксом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слова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якщо є таке слово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що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XZ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Причому саме слово є префіксом для самого себе, так як знайдеться нульове слово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таке що 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XL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слово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префіксом слова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abcfa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називається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суфіксом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слова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якщо є таке слово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що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ZX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Аналогічно, слово є суфіксом самого себе.</a:t>
            </a:r>
          </a:p>
          <a:p>
            <a:pPr>
              <a:buNone/>
            </a:pP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слово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bfg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суфіксом слова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vsenfbfg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називається </a:t>
            </a:r>
            <a:r>
              <a:rPr lang="uk-UA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підрядком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рядка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якщо знайдуться такі рядки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uk-U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uk-U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що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uk-U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XZ</a:t>
            </a:r>
            <a:r>
              <a:rPr lang="uk-U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цьому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uk-U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називають лівим, а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uk-U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правим крилом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підрядка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>
              <a:buNone/>
            </a:pP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Підрядком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 бути і само слово. При Цьому слово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називають входженням в слово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Серед всіх входжень слова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слово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входження с найменшою довжиною свого лівого крила називають першим або головним входженням. Входження позначають 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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None/>
            </a:pP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слова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hrf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fhr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підрядками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слова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abhrfhr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gf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sfdgfro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/>
              <a:t>§</a:t>
            </a:r>
            <a:r>
              <a:rPr lang="en-US" b="1" i="1" dirty="0" smtClean="0"/>
              <a:t>2</a:t>
            </a:r>
            <a:r>
              <a:rPr lang="uk-UA" b="1" i="1" dirty="0" smtClean="0"/>
              <a:t>. Постановка задачі пошуку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71546"/>
            <a:ext cx="8072462" cy="54292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пошуку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підрядків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полягає наступному:</a:t>
            </a:r>
          </a:p>
          <a:p>
            <a:pPr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існує деякий текст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[1..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і шуканий текст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[1..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,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≤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потрібно знайти всі входження тексту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текст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Текст, який шукають у рядку, називається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зразком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Кажуть, що зразок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входить в текст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із зсувом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якщо </a:t>
            </a:r>
          </a:p>
          <a:p>
            <a:pPr algn="ctr">
              <a:buNone/>
            </a:pP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[1…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=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+1…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і 0≤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≤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000100" y="57868"/>
            <a:ext cx="8143900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Приклад.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Необхідно знайти всі входження зразка </a:t>
            </a:r>
            <a:r>
              <a:rPr kumimoji="0" lang="uk-UA" sz="3200" b="0" i="1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</a:t>
            </a:r>
            <a:r>
              <a:rPr kumimoji="0" lang="uk-UA" sz="3200" b="0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=</a:t>
            </a:r>
            <a:r>
              <a:rPr kumimoji="0" lang="uk-UA" sz="3200" b="0" i="1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а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b</a:t>
            </a:r>
            <a:r>
              <a:rPr kumimoji="0" lang="uk-UA" sz="3200" b="0" i="1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аа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в текст </a:t>
            </a:r>
            <a:r>
              <a:rPr kumimoji="0" lang="uk-UA" sz="3200" b="0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Т=</a:t>
            </a:r>
            <a:r>
              <a:rPr kumimoji="0" lang="uk-UA" sz="3200" b="0" i="1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а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b</a:t>
            </a:r>
            <a:r>
              <a:rPr kumimoji="0" lang="uk-UA" sz="3200" b="0" i="1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са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b</a:t>
            </a:r>
            <a:r>
              <a:rPr kumimoji="0" lang="uk-UA" sz="3200" b="0" i="1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аа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b</a:t>
            </a:r>
            <a:r>
              <a:rPr kumimoji="0" lang="uk-UA" sz="3200" b="0" i="1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са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b</a:t>
            </a:r>
            <a:r>
              <a:rPr kumimoji="0" lang="uk-UA" sz="3200" b="0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ас.</a:t>
            </a:r>
            <a:endParaRPr kumimoji="0" lang="uk-UA" sz="32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endParaRPr kumimoji="0" lang="uk-UA" sz="3200" b="0" i="1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Розв’язок.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Зразок </a:t>
            </a:r>
            <a:r>
              <a:rPr kumimoji="0" lang="uk-UA" sz="3200" b="0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зустрічається в тексті лише 1 раз зі зсувом </a:t>
            </a:r>
            <a:r>
              <a:rPr kumimoji="0" lang="uk-UA" sz="3200" b="0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S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=3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   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146672"/>
              </p:ext>
            </p:extLst>
          </p:nvPr>
        </p:nvGraphicFramePr>
        <p:xfrm>
          <a:off x="2627784" y="2888527"/>
          <a:ext cx="6095999" cy="640080"/>
        </p:xfrm>
        <a:graphic>
          <a:graphicData uri="http://schemas.openxmlformats.org/drawingml/2006/table">
            <a:tbl>
              <a:tblPr/>
              <a:tblGrid>
                <a:gridCol w="4689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9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9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9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89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89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9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92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9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892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892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892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a</a:t>
                      </a:r>
                      <a:endParaRPr lang="uk-UA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b</a:t>
                      </a:r>
                      <a:endParaRPr lang="uk-UA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c</a:t>
                      </a:r>
                      <a:endParaRPr lang="uk-UA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a</a:t>
                      </a:r>
                      <a:endParaRPr lang="uk-UA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b</a:t>
                      </a:r>
                      <a:endParaRPr lang="uk-UA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a</a:t>
                      </a:r>
                      <a:endParaRPr lang="uk-UA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a</a:t>
                      </a:r>
                      <a:endParaRPr lang="uk-UA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b</a:t>
                      </a:r>
                      <a:endParaRPr lang="uk-UA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c</a:t>
                      </a:r>
                      <a:endParaRPr lang="uk-UA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a</a:t>
                      </a:r>
                      <a:endParaRPr lang="uk-UA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b</a:t>
                      </a:r>
                      <a:endParaRPr lang="uk-UA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a</a:t>
                      </a:r>
                      <a:endParaRPr lang="uk-UA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8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с</a:t>
                      </a:r>
                      <a:endParaRPr lang="uk-UA" sz="2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89813" y="2948520"/>
            <a:ext cx="14183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Текст Т</a:t>
            </a:r>
            <a:endParaRPr lang="uk-UA" sz="3200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620250"/>
              </p:ext>
            </p:extLst>
          </p:nvPr>
        </p:nvGraphicFramePr>
        <p:xfrm>
          <a:off x="4355976" y="3959281"/>
          <a:ext cx="1857388" cy="640080"/>
        </p:xfrm>
        <a:graphic>
          <a:graphicData uri="http://schemas.openxmlformats.org/drawingml/2006/table">
            <a:tbl>
              <a:tblPr/>
              <a:tblGrid>
                <a:gridCol w="464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3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4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43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i="1" dirty="0">
                          <a:latin typeface="Times New Roman"/>
                          <a:ea typeface="Times New Roman"/>
                        </a:rPr>
                        <a:t>a</a:t>
                      </a:r>
                      <a:endParaRPr lang="uk-UA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i="1" dirty="0">
                          <a:latin typeface="Times New Roman"/>
                          <a:ea typeface="Times New Roman"/>
                        </a:rPr>
                        <a:t>b</a:t>
                      </a:r>
                      <a:endParaRPr lang="uk-UA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i="1">
                          <a:latin typeface="Times New Roman"/>
                          <a:ea typeface="Times New Roman"/>
                        </a:rPr>
                        <a:t>a</a:t>
                      </a:r>
                      <a:endParaRPr lang="uk-UA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i="1" dirty="0">
                          <a:latin typeface="Times New Roman"/>
                          <a:ea typeface="Times New Roman"/>
                        </a:rPr>
                        <a:t>a</a:t>
                      </a:r>
                      <a:endParaRPr lang="uk-UA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077268" y="3926204"/>
            <a:ext cx="1729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dirty="0"/>
              <a:t>Зразок </a:t>
            </a:r>
            <a:r>
              <a:rPr lang="uk-UA" sz="3200" i="1" dirty="0"/>
              <a:t>Р</a:t>
            </a:r>
            <a:endParaRPr lang="uk-UA" sz="3200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265762" y="3849379"/>
            <a:ext cx="9286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=3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938660" y="4279321"/>
            <a:ext cx="128588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428604"/>
            <a:ext cx="6786610" cy="1000124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§3. Алгоритм послідовного (прямого) пошуку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52673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Послідовний алгоритм пошуку – це найпростіший алгоритм, але не найефективніший.  </a:t>
            </a:r>
          </a:p>
          <a:p>
            <a:pPr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Пошук всіх допустимих зсувів виконується  послідовним порівняння зразка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зі всіма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підрядками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тексту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 легко виконати за допомогою циклу, в якому перевіряється умова 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[1..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]=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+1…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для кожного з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+1 можливих значень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571480"/>
            <a:ext cx="7498080" cy="53911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Search;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n=length(T);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m=length(P);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	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S=0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n-m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begin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j:=1;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(j ≤ m)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(P[j] = T[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j+S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])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inc(j);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j &gt; m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writeln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(S);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//рядок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входить в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зі зсувом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290"/>
            <a:ext cx="8143900" cy="1643074"/>
          </a:xfrm>
        </p:spPr>
        <p:txBody>
          <a:bodyPr/>
          <a:lstStyle/>
          <a:p>
            <a:pPr algn="just">
              <a:buNone/>
            </a:pP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Знайти всі входження зразка </a:t>
            </a:r>
            <a:r>
              <a:rPr lang="uk-UA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Р=аа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тексті </a:t>
            </a:r>
            <a:r>
              <a:rPr lang="uk-UA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Т=асаа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використовуючи найпростіший алгоритм пошуку.</a:t>
            </a:r>
          </a:p>
          <a:p>
            <a:pPr>
              <a:buNone/>
            </a:pPr>
            <a:endParaRPr lang="uk-UA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252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2002726"/>
              </p:ext>
            </p:extLst>
          </p:nvPr>
        </p:nvGraphicFramePr>
        <p:xfrm>
          <a:off x="1009259" y="1856085"/>
          <a:ext cx="7808929" cy="4857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5" r:id="rId3" imgW="4396292" imgH="2709780" progId="Visio.Drawing.6">
                  <p:embed/>
                </p:oleObj>
              </mc:Choice>
              <mc:Fallback>
                <p:oleObj r:id="rId3" imgW="4396292" imgH="2709780" progId="Visio.Drawing.6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9259" y="1856085"/>
                        <a:ext cx="7808929" cy="48577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247</TotalTime>
  <Words>1517</Words>
  <Application>Microsoft Office PowerPoint</Application>
  <PresentationFormat>Экран (4:3)</PresentationFormat>
  <Paragraphs>212</Paragraphs>
  <Slides>26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26</vt:i4>
      </vt:variant>
    </vt:vector>
  </HeadingPairs>
  <TitlesOfParts>
    <vt:vector size="38" baseType="lpstr">
      <vt:lpstr>Arial</vt:lpstr>
      <vt:lpstr>Calibri</vt:lpstr>
      <vt:lpstr>Corbel</vt:lpstr>
      <vt:lpstr>Gill Sans MT</vt:lpstr>
      <vt:lpstr>Symbol</vt:lpstr>
      <vt:lpstr>Times New Roman</vt:lpstr>
      <vt:lpstr>Verdana</vt:lpstr>
      <vt:lpstr>Wingdings 2</vt:lpstr>
      <vt:lpstr>Солнцестояние</vt:lpstr>
      <vt:lpstr>Visio.Drawing.6</vt:lpstr>
      <vt:lpstr>Уравнение</vt:lpstr>
      <vt:lpstr>Формула</vt:lpstr>
      <vt:lpstr>Лекція 5.   Алгоритми пошуку підрядків в рядках</vt:lpstr>
      <vt:lpstr>§1. Основні поняття </vt:lpstr>
      <vt:lpstr>Презентация PowerPoint</vt:lpstr>
      <vt:lpstr>Презентация PowerPoint</vt:lpstr>
      <vt:lpstr>§2. Постановка задачі пошуку </vt:lpstr>
      <vt:lpstr>Презентация PowerPoint</vt:lpstr>
      <vt:lpstr>§3. Алгоритм послідовного (прямого) пошуку </vt:lpstr>
      <vt:lpstr>Презентация PowerPoint</vt:lpstr>
      <vt:lpstr>Презентация PowerPoint</vt:lpstr>
      <vt:lpstr>Презентация PowerPoint</vt:lpstr>
      <vt:lpstr>§4. Алгоритм Рабіна-Карпа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§5. Алгоритм Кнута-Морриса-Пратта (КМП)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§6.Порівняння алгоритмів пошуку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6.   Алгоритми пошуку підрядків в рядках</dc:title>
  <dc:creator>Admin</dc:creator>
  <cp:lastModifiedBy>BAO_HP</cp:lastModifiedBy>
  <cp:revision>30</cp:revision>
  <dcterms:created xsi:type="dcterms:W3CDTF">2017-09-30T19:40:54Z</dcterms:created>
  <dcterms:modified xsi:type="dcterms:W3CDTF">2019-11-02T12:34:21Z</dcterms:modified>
</cp:coreProperties>
</file>