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6" r:id="rId30"/>
    <p:sldId id="283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8FF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92BACE-5FC0-4D55-BD3D-8C217C1D240B}" type="datetimeFigureOut">
              <a:rPr lang="uk-UA" smtClean="0"/>
              <a:t>30.09.2017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6CAB4F-459C-4D01-A534-BA2D02D6E72C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ЛЕКЦІЯ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uk-UA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143248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uk-UA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r>
              <a:rPr lang="uk-UA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Алгоритми сортування</a:t>
            </a:r>
            <a:endParaRPr lang="uk-UA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dirty="0" smtClean="0">
                <a:solidFill>
                  <a:srgbClr val="00B0F0"/>
                </a:solidFill>
              </a:rPr>
              <a:t>2.2 Сортування вибором</a:t>
            </a:r>
            <a:endParaRPr lang="uk-UA" dirty="0" smtClean="0">
              <a:solidFill>
                <a:srgbClr val="00B0F0"/>
              </a:solidFill>
            </a:endParaRPr>
          </a:p>
          <a:p>
            <a:pPr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Ідея методу </a:t>
            </a:r>
            <a:r>
              <a:rPr lang="uk-UA" dirty="0" smtClean="0">
                <a:solidFill>
                  <a:schemeClr val="tx1"/>
                </a:solidFill>
              </a:rPr>
              <a:t>полягає в тому, щоб створювати відсортовану послідовність шляхом приєднання до неї одного елемента за іншим в правильному порядку. 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Будемо будувати послідовність, починаючи з лівого кінця масиву. Алгоритм складається з </a:t>
            </a:r>
            <a:r>
              <a:rPr lang="uk-UA" i="1" dirty="0" smtClean="0">
                <a:solidFill>
                  <a:schemeClr val="tx1"/>
                </a:solidFill>
              </a:rPr>
              <a:t>n </a:t>
            </a:r>
            <a:r>
              <a:rPr lang="uk-UA" dirty="0" smtClean="0">
                <a:solidFill>
                  <a:schemeClr val="tx1"/>
                </a:solidFill>
              </a:rPr>
              <a:t>послідовних кроків від 0 до </a:t>
            </a:r>
            <a:r>
              <a:rPr lang="uk-UA" i="1" dirty="0" smtClean="0">
                <a:solidFill>
                  <a:schemeClr val="tx1"/>
                </a:solidFill>
              </a:rPr>
              <a:t>n-</a:t>
            </a:r>
            <a:r>
              <a:rPr lang="uk-UA" dirty="0" smtClean="0">
                <a:solidFill>
                  <a:schemeClr val="tx1"/>
                </a:solidFill>
              </a:rPr>
              <a:t>1. На </a:t>
            </a:r>
            <a:r>
              <a:rPr lang="uk-UA" i="1" dirty="0" smtClean="0">
                <a:solidFill>
                  <a:schemeClr val="tx1"/>
                </a:solidFill>
              </a:rPr>
              <a:t>і</a:t>
            </a:r>
            <a:r>
              <a:rPr lang="uk-UA" dirty="0" smtClean="0">
                <a:solidFill>
                  <a:schemeClr val="tx1"/>
                </a:solidFill>
              </a:rPr>
              <a:t>-му кроці обираємо найменший з елементів </a:t>
            </a:r>
            <a:r>
              <a:rPr lang="uk-UA" i="1" dirty="0" smtClean="0">
                <a:solidFill>
                  <a:schemeClr val="tx1"/>
                </a:solidFill>
              </a:rPr>
              <a:t>А</a:t>
            </a:r>
            <a:r>
              <a:rPr lang="uk-UA" dirty="0" smtClean="0">
                <a:solidFill>
                  <a:schemeClr val="tx1"/>
                </a:solidFill>
              </a:rPr>
              <a:t>[</a:t>
            </a:r>
            <a:r>
              <a:rPr lang="uk-UA" i="1" dirty="0" smtClean="0">
                <a:solidFill>
                  <a:schemeClr val="tx1"/>
                </a:solidFill>
              </a:rPr>
              <a:t>і</a:t>
            </a:r>
            <a:r>
              <a:rPr lang="uk-UA" dirty="0" smtClean="0">
                <a:solidFill>
                  <a:schemeClr val="tx1"/>
                </a:solidFill>
              </a:rPr>
              <a:t>]....</a:t>
            </a:r>
            <a:r>
              <a:rPr lang="uk-UA" i="1" dirty="0" smtClean="0">
                <a:solidFill>
                  <a:schemeClr val="tx1"/>
                </a:solidFill>
              </a:rPr>
              <a:t>А</a:t>
            </a:r>
            <a:r>
              <a:rPr lang="uk-UA" dirty="0" smtClean="0">
                <a:solidFill>
                  <a:schemeClr val="tx1"/>
                </a:solidFill>
              </a:rPr>
              <a:t>[</a:t>
            </a:r>
            <a:r>
              <a:rPr lang="uk-UA" i="1" dirty="0" smtClean="0">
                <a:solidFill>
                  <a:schemeClr val="tx1"/>
                </a:solidFill>
              </a:rPr>
              <a:t>n</a:t>
            </a:r>
            <a:r>
              <a:rPr lang="uk-UA" dirty="0" smtClean="0">
                <a:solidFill>
                  <a:schemeClr val="tx1"/>
                </a:solidFill>
              </a:rPr>
              <a:t>] і міняємо його місцем з </a:t>
            </a:r>
            <a:r>
              <a:rPr lang="uk-UA" i="1" dirty="0" smtClean="0">
                <a:solidFill>
                  <a:schemeClr val="tx1"/>
                </a:solidFill>
              </a:rPr>
              <a:t>А</a:t>
            </a:r>
            <a:r>
              <a:rPr lang="uk-UA" dirty="0" smtClean="0">
                <a:solidFill>
                  <a:schemeClr val="tx1"/>
                </a:solidFill>
              </a:rPr>
              <a:t>[</a:t>
            </a:r>
            <a:r>
              <a:rPr lang="uk-UA" i="1" dirty="0" smtClean="0">
                <a:solidFill>
                  <a:schemeClr val="tx1"/>
                </a:solidFill>
              </a:rPr>
              <a:t>і</a:t>
            </a:r>
            <a:r>
              <a:rPr lang="uk-UA" dirty="0" smtClean="0">
                <a:solidFill>
                  <a:schemeClr val="tx1"/>
                </a:solidFill>
              </a:rPr>
              <a:t>].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1436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i="1" dirty="0" smtClean="0">
                <a:solidFill>
                  <a:schemeClr val="tx1"/>
                </a:solidFill>
              </a:rPr>
              <a:t>Приклад</a:t>
            </a:r>
            <a:r>
              <a:rPr lang="uk-UA" dirty="0" smtClean="0">
                <a:solidFill>
                  <a:schemeClr val="tx1"/>
                </a:solidFill>
              </a:rPr>
              <a:t>: Відсортувати масив 9,6,2,1,4,5 вибором.</a:t>
            </a:r>
          </a:p>
          <a:p>
            <a:pPr>
              <a:buNone/>
            </a:pPr>
            <a:endParaRPr lang="uk-UA" sz="3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	 </a:t>
            </a:r>
            <a:r>
              <a:rPr lang="uk-UA" sz="3600" dirty="0" smtClean="0">
                <a:solidFill>
                  <a:srgbClr val="FF0000"/>
                </a:solidFill>
              </a:rPr>
              <a:t>9</a:t>
            </a:r>
            <a:r>
              <a:rPr lang="uk-UA" sz="3600" dirty="0" smtClean="0">
                <a:solidFill>
                  <a:schemeClr val="tx1"/>
                </a:solidFill>
              </a:rPr>
              <a:t> 6 2 </a:t>
            </a:r>
            <a:r>
              <a:rPr lang="uk-UA" sz="3600" dirty="0" smtClean="0">
                <a:solidFill>
                  <a:srgbClr val="FF0000"/>
                </a:solidFill>
              </a:rPr>
              <a:t>1</a:t>
            </a:r>
            <a:r>
              <a:rPr lang="uk-UA" sz="3600" dirty="0" smtClean="0">
                <a:solidFill>
                  <a:schemeClr val="tx1"/>
                </a:solidFill>
              </a:rPr>
              <a:t> 4 5  	 	</a:t>
            </a:r>
            <a:r>
              <a:rPr lang="uk-UA" sz="3600" u="sng" dirty="0" smtClean="0">
                <a:solidFill>
                  <a:schemeClr val="tx1"/>
                </a:solidFill>
              </a:rPr>
              <a:t>1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 smtClean="0">
                <a:solidFill>
                  <a:srgbClr val="0070C0"/>
                </a:solidFill>
              </a:rPr>
              <a:t>6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 smtClean="0">
                <a:solidFill>
                  <a:srgbClr val="0070C0"/>
                </a:solidFill>
              </a:rPr>
              <a:t>2</a:t>
            </a:r>
            <a:r>
              <a:rPr lang="uk-UA" sz="3600" dirty="0" smtClean="0">
                <a:solidFill>
                  <a:schemeClr val="tx1"/>
                </a:solidFill>
              </a:rPr>
              <a:t> 9 4 5 </a:t>
            </a:r>
          </a:p>
          <a:p>
            <a:pPr>
              <a:buNone/>
            </a:pPr>
            <a:endParaRPr lang="uk-UA" sz="3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     </a:t>
            </a:r>
            <a:r>
              <a:rPr lang="uk-UA" sz="3600" u="sng" dirty="0" smtClean="0">
                <a:solidFill>
                  <a:schemeClr val="tx1"/>
                </a:solidFill>
              </a:rPr>
              <a:t>1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2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 smtClean="0">
                <a:solidFill>
                  <a:srgbClr val="00B050"/>
                </a:solidFill>
              </a:rPr>
              <a:t>6</a:t>
            </a:r>
            <a:r>
              <a:rPr lang="uk-UA" sz="3600" dirty="0" smtClean="0">
                <a:solidFill>
                  <a:schemeClr val="tx1"/>
                </a:solidFill>
              </a:rPr>
              <a:t> 9 </a:t>
            </a:r>
            <a:r>
              <a:rPr lang="uk-UA" sz="3600" dirty="0" smtClean="0">
                <a:solidFill>
                  <a:srgbClr val="00B050"/>
                </a:solidFill>
              </a:rPr>
              <a:t>4</a:t>
            </a:r>
            <a:r>
              <a:rPr lang="uk-UA" sz="3600" dirty="0" smtClean="0">
                <a:solidFill>
                  <a:schemeClr val="tx1"/>
                </a:solidFill>
              </a:rPr>
              <a:t> 5		</a:t>
            </a:r>
            <a:r>
              <a:rPr lang="uk-UA" sz="3600" u="sng" dirty="0" smtClean="0">
                <a:solidFill>
                  <a:schemeClr val="tx1"/>
                </a:solidFill>
              </a:rPr>
              <a:t>1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2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4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 smtClean="0">
                <a:solidFill>
                  <a:srgbClr val="FF0000"/>
                </a:solidFill>
              </a:rPr>
              <a:t>9</a:t>
            </a:r>
            <a:r>
              <a:rPr lang="uk-UA" sz="3600" dirty="0" smtClean="0">
                <a:solidFill>
                  <a:schemeClr val="tx1"/>
                </a:solidFill>
              </a:rPr>
              <a:t> 6 </a:t>
            </a:r>
            <a:r>
              <a:rPr lang="uk-UA" sz="3600" dirty="0" smtClean="0">
                <a:solidFill>
                  <a:srgbClr val="FF0000"/>
                </a:solidFill>
              </a:rPr>
              <a:t>5</a:t>
            </a:r>
          </a:p>
          <a:p>
            <a:pPr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	</a:t>
            </a:r>
          </a:p>
          <a:p>
            <a:pPr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	 </a:t>
            </a:r>
            <a:r>
              <a:rPr lang="uk-UA" sz="3600" u="sng" dirty="0" smtClean="0">
                <a:solidFill>
                  <a:schemeClr val="tx1"/>
                </a:solidFill>
              </a:rPr>
              <a:t>1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2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4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5</a:t>
            </a:r>
            <a:r>
              <a:rPr lang="uk-UA" sz="3600" dirty="0" smtClean="0">
                <a:solidFill>
                  <a:schemeClr val="tx1"/>
                </a:solidFill>
              </a:rPr>
              <a:t> 6 9		</a:t>
            </a:r>
            <a:r>
              <a:rPr lang="uk-UA" sz="3600" u="sng" dirty="0" smtClean="0">
                <a:solidFill>
                  <a:schemeClr val="tx1"/>
                </a:solidFill>
              </a:rPr>
              <a:t> 1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2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4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5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u="sng" dirty="0" smtClean="0">
                <a:solidFill>
                  <a:schemeClr val="tx1"/>
                </a:solidFill>
              </a:rPr>
              <a:t>6</a:t>
            </a:r>
            <a:r>
              <a:rPr lang="uk-UA" sz="3600" dirty="0" smtClean="0">
                <a:solidFill>
                  <a:schemeClr val="tx1"/>
                </a:solidFill>
              </a:rPr>
              <a:t> 9</a:t>
            </a:r>
          </a:p>
          <a:p>
            <a:pPr>
              <a:buNone/>
            </a:pPr>
            <a:endParaRPr lang="uk-UA" sz="36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	</a:t>
            </a:r>
            <a:r>
              <a:rPr lang="uk-UA" sz="3500" dirty="0" smtClean="0">
                <a:solidFill>
                  <a:schemeClr val="tx1"/>
                </a:solidFill>
              </a:rPr>
              <a:t>Таким чином на (</a:t>
            </a:r>
            <a:r>
              <a:rPr lang="uk-UA" sz="3500" i="1" dirty="0" smtClean="0">
                <a:solidFill>
                  <a:schemeClr val="tx1"/>
                </a:solidFill>
              </a:rPr>
              <a:t>n</a:t>
            </a:r>
            <a:r>
              <a:rPr lang="uk-UA" sz="3500" dirty="0" smtClean="0">
                <a:solidFill>
                  <a:schemeClr val="tx1"/>
                </a:solidFill>
              </a:rPr>
              <a:t>-1)-му кроці вся послідовність, крім </a:t>
            </a:r>
            <a:r>
              <a:rPr lang="uk-UA" sz="3500" i="1" dirty="0" smtClean="0">
                <a:solidFill>
                  <a:schemeClr val="tx1"/>
                </a:solidFill>
              </a:rPr>
              <a:t>а</a:t>
            </a:r>
            <a:r>
              <a:rPr lang="uk-UA" sz="3500" dirty="0" smtClean="0">
                <a:solidFill>
                  <a:schemeClr val="tx1"/>
                </a:solidFill>
              </a:rPr>
              <a:t>[</a:t>
            </a:r>
            <a:r>
              <a:rPr lang="uk-UA" sz="3500" i="1" dirty="0" smtClean="0">
                <a:solidFill>
                  <a:schemeClr val="tx1"/>
                </a:solidFill>
              </a:rPr>
              <a:t>n</a:t>
            </a:r>
            <a:r>
              <a:rPr lang="uk-UA" sz="3500" dirty="0" smtClean="0">
                <a:solidFill>
                  <a:schemeClr val="tx1"/>
                </a:solidFill>
              </a:rPr>
              <a:t>], буде відсортованою , а </a:t>
            </a:r>
            <a:r>
              <a:rPr lang="uk-UA" sz="3500" i="1" dirty="0" err="1" smtClean="0">
                <a:solidFill>
                  <a:schemeClr val="tx1"/>
                </a:solidFill>
              </a:rPr>
              <a:t>а</a:t>
            </a:r>
            <a:r>
              <a:rPr lang="uk-UA" sz="3500" dirty="0" smtClean="0">
                <a:solidFill>
                  <a:schemeClr val="tx1"/>
                </a:solidFill>
              </a:rPr>
              <a:t>[</a:t>
            </a:r>
            <a:r>
              <a:rPr lang="uk-UA" sz="3500" i="1" dirty="0" smtClean="0">
                <a:solidFill>
                  <a:schemeClr val="tx1"/>
                </a:solidFill>
              </a:rPr>
              <a:t>n</a:t>
            </a:r>
            <a:r>
              <a:rPr lang="uk-UA" sz="3500" dirty="0" smtClean="0">
                <a:solidFill>
                  <a:schemeClr val="tx1"/>
                </a:solidFill>
              </a:rPr>
              <a:t>] стоїть на останньому місці: всі менші елементи зліва від нього. </a:t>
            </a:r>
          </a:p>
          <a:p>
            <a:pPr>
              <a:buNone/>
            </a:pPr>
            <a:endParaRPr lang="uk-UA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-214338"/>
            <a:ext cx="8686800" cy="721523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uk-UA" sz="4500" b="1" dirty="0" smtClean="0"/>
          </a:p>
          <a:p>
            <a:pPr algn="ctr">
              <a:buNone/>
            </a:pPr>
            <a:r>
              <a:rPr lang="uk-UA" sz="4500" b="1" dirty="0" smtClean="0">
                <a:solidFill>
                  <a:srgbClr val="00B0F0"/>
                </a:solidFill>
              </a:rPr>
              <a:t>2.3 Сортування вставками</a:t>
            </a:r>
            <a:endParaRPr lang="uk-UA" sz="4500" dirty="0" smtClean="0">
              <a:solidFill>
                <a:srgbClr val="00B0F0"/>
              </a:solidFill>
            </a:endParaRPr>
          </a:p>
          <a:p>
            <a:pPr algn="just">
              <a:buNone/>
            </a:pPr>
            <a:r>
              <a:rPr lang="uk-UA" sz="4500" b="1" dirty="0" smtClean="0">
                <a:solidFill>
                  <a:schemeClr val="tx1"/>
                </a:solidFill>
              </a:rPr>
              <a:t>Ідея методу:</a:t>
            </a:r>
            <a:r>
              <a:rPr lang="uk-UA" sz="4500" dirty="0" smtClean="0">
                <a:solidFill>
                  <a:schemeClr val="tx1"/>
                </a:solidFill>
              </a:rPr>
              <a:t> на першому кроці впорядковуються два перші елементи масиву. Потім робиться вставка третього елемента у відповідне місце по відношенню до перших двох елементів і т.д.</a:t>
            </a:r>
          </a:p>
          <a:p>
            <a:pPr algn="just">
              <a:buNone/>
            </a:pPr>
            <a:r>
              <a:rPr lang="uk-UA" sz="4500" dirty="0" smtClean="0">
                <a:solidFill>
                  <a:schemeClr val="tx1"/>
                </a:solidFill>
              </a:rPr>
              <a:t>На </a:t>
            </a:r>
            <a:r>
              <a:rPr lang="uk-UA" sz="4500" i="1" dirty="0" smtClean="0">
                <a:solidFill>
                  <a:schemeClr val="tx1"/>
                </a:solidFill>
              </a:rPr>
              <a:t>і</a:t>
            </a:r>
            <a:r>
              <a:rPr lang="uk-UA" sz="4500" dirty="0" smtClean="0">
                <a:solidFill>
                  <a:schemeClr val="tx1"/>
                </a:solidFill>
              </a:rPr>
              <a:t>-му кроці послідовність розділена на дві частини: впорядковану </a:t>
            </a:r>
            <a:r>
              <a:rPr lang="uk-UA" sz="4500" i="1" dirty="0" smtClean="0">
                <a:solidFill>
                  <a:schemeClr val="tx1"/>
                </a:solidFill>
              </a:rPr>
              <a:t>А</a:t>
            </a:r>
            <a:r>
              <a:rPr lang="uk-UA" sz="4500" dirty="0" smtClean="0">
                <a:solidFill>
                  <a:schemeClr val="tx1"/>
                </a:solidFill>
              </a:rPr>
              <a:t>[0]...</a:t>
            </a:r>
            <a:r>
              <a:rPr lang="uk-UA" sz="4500" i="1" dirty="0" smtClean="0">
                <a:solidFill>
                  <a:schemeClr val="tx1"/>
                </a:solidFill>
              </a:rPr>
              <a:t>А</a:t>
            </a:r>
            <a:r>
              <a:rPr lang="uk-UA" sz="4500" dirty="0" smtClean="0">
                <a:solidFill>
                  <a:schemeClr val="tx1"/>
                </a:solidFill>
              </a:rPr>
              <a:t>[</a:t>
            </a:r>
            <a:r>
              <a:rPr lang="uk-UA" sz="4500" i="1" dirty="0" smtClean="0">
                <a:solidFill>
                  <a:schemeClr val="tx1"/>
                </a:solidFill>
              </a:rPr>
              <a:t>і</a:t>
            </a:r>
            <a:r>
              <a:rPr lang="uk-UA" sz="4500" dirty="0" smtClean="0">
                <a:solidFill>
                  <a:schemeClr val="tx1"/>
                </a:solidFill>
              </a:rPr>
              <a:t>] </a:t>
            </a:r>
            <a:r>
              <a:rPr lang="uk-UA" sz="4500" dirty="0" err="1" smtClean="0">
                <a:solidFill>
                  <a:schemeClr val="tx1"/>
                </a:solidFill>
              </a:rPr>
              <a:t>і</a:t>
            </a:r>
            <a:r>
              <a:rPr lang="uk-UA" sz="4500" dirty="0" smtClean="0">
                <a:solidFill>
                  <a:schemeClr val="tx1"/>
                </a:solidFill>
              </a:rPr>
              <a:t> невпорядковану </a:t>
            </a:r>
            <a:r>
              <a:rPr lang="uk-UA" sz="4500" i="1" dirty="0" smtClean="0">
                <a:solidFill>
                  <a:schemeClr val="tx1"/>
                </a:solidFill>
              </a:rPr>
              <a:t>А</a:t>
            </a:r>
            <a:r>
              <a:rPr lang="uk-UA" sz="4500" dirty="0" smtClean="0">
                <a:solidFill>
                  <a:schemeClr val="tx1"/>
                </a:solidFill>
              </a:rPr>
              <a:t>[</a:t>
            </a:r>
            <a:r>
              <a:rPr lang="uk-UA" sz="4500" i="1" dirty="0" smtClean="0">
                <a:solidFill>
                  <a:schemeClr val="tx1"/>
                </a:solidFill>
              </a:rPr>
              <a:t>і</a:t>
            </a:r>
            <a:r>
              <a:rPr lang="uk-UA" sz="4500" dirty="0" smtClean="0">
                <a:solidFill>
                  <a:schemeClr val="tx1"/>
                </a:solidFill>
              </a:rPr>
              <a:t>+1]...</a:t>
            </a:r>
            <a:r>
              <a:rPr lang="uk-UA" sz="4500" i="1" dirty="0" smtClean="0">
                <a:solidFill>
                  <a:schemeClr val="tx1"/>
                </a:solidFill>
              </a:rPr>
              <a:t>А</a:t>
            </a:r>
            <a:r>
              <a:rPr lang="uk-UA" sz="4500" dirty="0" smtClean="0">
                <a:solidFill>
                  <a:schemeClr val="tx1"/>
                </a:solidFill>
              </a:rPr>
              <a:t>[</a:t>
            </a:r>
            <a:r>
              <a:rPr lang="uk-UA" sz="4500" i="1" dirty="0" smtClean="0">
                <a:solidFill>
                  <a:schemeClr val="tx1"/>
                </a:solidFill>
              </a:rPr>
              <a:t>n</a:t>
            </a:r>
            <a:r>
              <a:rPr lang="uk-UA" sz="4500" dirty="0" smtClean="0">
                <a:solidFill>
                  <a:schemeClr val="tx1"/>
                </a:solidFill>
              </a:rPr>
              <a:t>].</a:t>
            </a:r>
          </a:p>
          <a:p>
            <a:pPr algn="just">
              <a:buNone/>
            </a:pPr>
            <a:r>
              <a:rPr lang="uk-UA" sz="4500" dirty="0" smtClean="0">
                <a:solidFill>
                  <a:schemeClr val="tx1"/>
                </a:solidFill>
              </a:rPr>
              <a:t>На наступному (</a:t>
            </a:r>
            <a:r>
              <a:rPr lang="uk-UA" sz="4500" i="1" dirty="0" smtClean="0">
                <a:solidFill>
                  <a:schemeClr val="tx1"/>
                </a:solidFill>
              </a:rPr>
              <a:t>і</a:t>
            </a:r>
            <a:r>
              <a:rPr lang="uk-UA" sz="4500" dirty="0" smtClean="0">
                <a:solidFill>
                  <a:schemeClr val="tx1"/>
                </a:solidFill>
              </a:rPr>
              <a:t>+1)-му кроці алгоритму беремо </a:t>
            </a:r>
            <a:r>
              <a:rPr lang="uk-UA" sz="4500" i="1" dirty="0" smtClean="0">
                <a:solidFill>
                  <a:schemeClr val="tx1"/>
                </a:solidFill>
              </a:rPr>
              <a:t>А</a:t>
            </a:r>
            <a:r>
              <a:rPr lang="uk-UA" sz="4500" dirty="0" smtClean="0">
                <a:solidFill>
                  <a:schemeClr val="tx1"/>
                </a:solidFill>
              </a:rPr>
              <a:t>[</a:t>
            </a:r>
            <a:r>
              <a:rPr lang="uk-UA" sz="4500" i="1" dirty="0" smtClean="0">
                <a:solidFill>
                  <a:schemeClr val="tx1"/>
                </a:solidFill>
              </a:rPr>
              <a:t>і</a:t>
            </a:r>
            <a:r>
              <a:rPr lang="uk-UA" sz="4500" dirty="0" smtClean="0">
                <a:solidFill>
                  <a:schemeClr val="tx1"/>
                </a:solidFill>
              </a:rPr>
              <a:t>+1] і вставляємо в потрібне місце у впорядковану частину. </a:t>
            </a:r>
          </a:p>
          <a:p>
            <a:pPr algn="just">
              <a:buNone/>
            </a:pPr>
            <a:r>
              <a:rPr lang="uk-UA" sz="4500" dirty="0" smtClean="0">
                <a:solidFill>
                  <a:schemeClr val="tx1"/>
                </a:solidFill>
              </a:rPr>
              <a:t>Пошук відповідного місця для наступного елемента здійснюється  шляхом послідовних порівнянь з елементами, що розташовані перед ним. В залежності від результату порівняння елементи або залишаються на поточних місцях (вставку завершено), або міняються місцями і процес продовжується.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algn="just">
              <a:buNone/>
            </a:pPr>
            <a:r>
              <a:rPr lang="uk-UA" i="1" dirty="0" smtClean="0">
                <a:solidFill>
                  <a:schemeClr val="tx1"/>
                </a:solidFill>
              </a:rPr>
              <a:t>Приклад</a:t>
            </a:r>
            <a:r>
              <a:rPr lang="uk-UA" dirty="0" smtClean="0">
                <a:solidFill>
                  <a:schemeClr val="tx1"/>
                </a:solidFill>
              </a:rPr>
              <a:t>: Відсортувати масив 9,6,2,1,4,5 вставками.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	</a:t>
            </a:r>
            <a:r>
              <a:rPr lang="uk-UA" dirty="0" smtClean="0">
                <a:solidFill>
                  <a:srgbClr val="FF0000"/>
                </a:solidFill>
              </a:rPr>
              <a:t>9 6</a:t>
            </a:r>
            <a:r>
              <a:rPr lang="uk-UA" dirty="0" smtClean="0">
                <a:solidFill>
                  <a:schemeClr val="tx1"/>
                </a:solidFill>
              </a:rPr>
              <a:t> 2 1 4 5	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00B050"/>
                </a:solidFill>
              </a:rPr>
              <a:t>6 9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2</a:t>
            </a:r>
            <a:r>
              <a:rPr lang="uk-UA" dirty="0" smtClean="0">
                <a:solidFill>
                  <a:schemeClr val="tx1"/>
                </a:solidFill>
              </a:rPr>
              <a:t> 1 4 5	(</a:t>
            </a:r>
            <a:r>
              <a:rPr lang="uk-UA" dirty="0" smtClean="0">
                <a:solidFill>
                  <a:srgbClr val="00B050"/>
                </a:solidFill>
              </a:rPr>
              <a:t>6 </a:t>
            </a:r>
            <a:r>
              <a:rPr lang="uk-UA" dirty="0" smtClean="0">
                <a:solidFill>
                  <a:srgbClr val="FF0000"/>
                </a:solidFill>
              </a:rPr>
              <a:t>2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rgbClr val="00B050"/>
                </a:solidFill>
              </a:rPr>
              <a:t>9</a:t>
            </a:r>
            <a:r>
              <a:rPr lang="uk-UA" dirty="0" smtClean="0">
                <a:solidFill>
                  <a:schemeClr val="tx1"/>
                </a:solidFill>
              </a:rPr>
              <a:t> 1 4 5)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	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	</a:t>
            </a:r>
            <a:r>
              <a:rPr lang="uk-UA" dirty="0" smtClean="0">
                <a:solidFill>
                  <a:srgbClr val="00B050"/>
                </a:solidFill>
              </a:rPr>
              <a:t>2 6 9 </a:t>
            </a:r>
            <a:r>
              <a:rPr lang="uk-UA" dirty="0" smtClean="0">
                <a:solidFill>
                  <a:srgbClr val="FF0000"/>
                </a:solidFill>
              </a:rPr>
              <a:t>1</a:t>
            </a:r>
            <a:r>
              <a:rPr lang="uk-UA" dirty="0" smtClean="0">
                <a:solidFill>
                  <a:schemeClr val="tx1"/>
                </a:solidFill>
              </a:rPr>
              <a:t> 4 5	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00B050"/>
                </a:solidFill>
              </a:rPr>
              <a:t>1 2 6 9 </a:t>
            </a:r>
            <a:r>
              <a:rPr lang="uk-UA" dirty="0" smtClean="0">
                <a:solidFill>
                  <a:srgbClr val="FF0000"/>
                </a:solidFill>
              </a:rPr>
              <a:t>4</a:t>
            </a:r>
            <a:r>
              <a:rPr lang="uk-UA" dirty="0" smtClean="0">
                <a:solidFill>
                  <a:schemeClr val="tx1"/>
                </a:solidFill>
              </a:rPr>
              <a:t> 5</a:t>
            </a:r>
          </a:p>
          <a:p>
            <a:pPr algn="just">
              <a:buNone/>
            </a:pPr>
            <a:r>
              <a:rPr lang="uk-UA" dirty="0" smtClean="0"/>
              <a:t>		</a:t>
            </a:r>
          </a:p>
          <a:p>
            <a:pPr algn="just">
              <a:buNone/>
            </a:pPr>
            <a:r>
              <a:rPr lang="uk-UA" dirty="0" smtClean="0">
                <a:solidFill>
                  <a:srgbClr val="00B050"/>
                </a:solidFill>
              </a:rPr>
              <a:t>		1 2 </a:t>
            </a:r>
            <a:r>
              <a:rPr lang="en-US" dirty="0" smtClean="0">
                <a:solidFill>
                  <a:srgbClr val="00B050"/>
                </a:solidFill>
              </a:rPr>
              <a:t>4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6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en-US" i="1" dirty="0" smtClean="0">
                <a:solidFill>
                  <a:srgbClr val="00B050"/>
                </a:solidFill>
              </a:rPr>
              <a:t>9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5</a:t>
            </a:r>
            <a:r>
              <a:rPr lang="uk-UA" dirty="0" smtClean="0">
                <a:solidFill>
                  <a:schemeClr val="tx1"/>
                </a:solidFill>
              </a:rPr>
              <a:t>	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1 2 </a:t>
            </a:r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5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6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uk-U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77318" cy="64294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b="1" dirty="0" smtClean="0">
                <a:solidFill>
                  <a:srgbClr val="00B0F0"/>
                </a:solidFill>
              </a:rPr>
              <a:t>2.4 Метод </a:t>
            </a:r>
            <a:r>
              <a:rPr lang="uk-UA" b="1" dirty="0" err="1" smtClean="0">
                <a:solidFill>
                  <a:srgbClr val="00B0F0"/>
                </a:solidFill>
              </a:rPr>
              <a:t>Шелла</a:t>
            </a:r>
            <a:endParaRPr lang="uk-UA" dirty="0" smtClean="0">
              <a:solidFill>
                <a:srgbClr val="00B0F0"/>
              </a:solidFill>
            </a:endParaRPr>
          </a:p>
          <a:p>
            <a:pPr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Ідея методу</a:t>
            </a:r>
            <a:r>
              <a:rPr lang="uk-UA" dirty="0" smtClean="0">
                <a:solidFill>
                  <a:schemeClr val="tx1"/>
                </a:solidFill>
              </a:rPr>
              <a:t>: спочатку прибирають «масовий безлад» в масиві, порівнюючи далеко розташовані один від одного елементи, поступово зменшуючи інтервал між ними до одиниці. Це означає, що на останніх стадіях алгоритм зводиться до перестановки сусідніх елементів.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Найчастіше використовують послідовність зміщень 8, 4, 2, 1 (для цього кількість елементів = 2</a:t>
            </a:r>
            <a:r>
              <a:rPr lang="uk-UA" baseline="30000" dirty="0" smtClean="0">
                <a:solidFill>
                  <a:schemeClr val="tx1"/>
                </a:solidFill>
              </a:rPr>
              <a:t>n</a:t>
            </a:r>
            <a:r>
              <a:rPr lang="uk-UA" dirty="0" smtClean="0">
                <a:solidFill>
                  <a:schemeClr val="tx1"/>
                </a:solidFill>
              </a:rPr>
              <a:t>), але застосовувати можна будь-яку послідовність (наприклад 7, 5, 3 ,1),  головне щоб останнє зміщення було 1.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sz="4000" i="1" dirty="0" smtClean="0">
                <a:solidFill>
                  <a:schemeClr val="tx1"/>
                </a:solidFill>
              </a:rPr>
              <a:t>Приклад:</a:t>
            </a:r>
            <a:r>
              <a:rPr lang="uk-UA" sz="4000" dirty="0" smtClean="0">
                <a:solidFill>
                  <a:schemeClr val="tx1"/>
                </a:solidFill>
              </a:rPr>
              <a:t> Відсортувати масив 51, 31, 14, </a:t>
            </a:r>
            <a:r>
              <a:rPr lang="en-US" sz="4000" dirty="0" smtClean="0">
                <a:solidFill>
                  <a:schemeClr val="tx1"/>
                </a:solidFill>
              </a:rPr>
              <a:t>1</a:t>
            </a:r>
            <a:r>
              <a:rPr lang="uk-UA" sz="4000" dirty="0" smtClean="0">
                <a:solidFill>
                  <a:schemeClr val="tx1"/>
                </a:solidFill>
              </a:rPr>
              <a:t>9, 11, 26, 9, </a:t>
            </a:r>
            <a:r>
              <a:rPr lang="en-US" sz="4000" dirty="0" smtClean="0">
                <a:solidFill>
                  <a:schemeClr val="tx1"/>
                </a:solidFill>
              </a:rPr>
              <a:t>4</a:t>
            </a:r>
            <a:r>
              <a:rPr lang="uk-UA" sz="4000" dirty="0" smtClean="0">
                <a:solidFill>
                  <a:schemeClr val="tx1"/>
                </a:solidFill>
              </a:rPr>
              <a:t>1 методом </a:t>
            </a:r>
            <a:r>
              <a:rPr lang="uk-UA" sz="4000" dirty="0" err="1" smtClean="0">
                <a:solidFill>
                  <a:schemeClr val="tx1"/>
                </a:solidFill>
              </a:rPr>
              <a:t>Шелла</a:t>
            </a:r>
            <a:r>
              <a:rPr lang="uk-UA" sz="400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None/>
            </a:pPr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h = 4 </a:t>
            </a:r>
            <a:r>
              <a:rPr lang="uk-UA" sz="4000" dirty="0" smtClean="0">
                <a:solidFill>
                  <a:schemeClr val="tx1"/>
                </a:solidFill>
              </a:rPr>
              <a:t>(крок, зміщення)</a:t>
            </a:r>
          </a:p>
          <a:p>
            <a:pPr>
              <a:buNone/>
            </a:pPr>
            <a:r>
              <a:rPr lang="uk-UA" sz="4000" dirty="0" smtClean="0">
                <a:solidFill>
                  <a:schemeClr val="tx1"/>
                </a:solidFill>
              </a:rPr>
              <a:t> </a:t>
            </a:r>
            <a:r>
              <a:rPr lang="en-US" sz="4000" dirty="0" smtClean="0">
                <a:solidFill>
                  <a:schemeClr val="tx1"/>
                </a:solidFill>
              </a:rPr>
              <a:t>	</a:t>
            </a:r>
            <a:r>
              <a:rPr lang="uk-UA" sz="4000" dirty="0" smtClean="0">
                <a:solidFill>
                  <a:srgbClr val="FF0000"/>
                </a:solidFill>
              </a:rPr>
              <a:t>51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r>
              <a:rPr lang="uk-UA" sz="4000" dirty="0" smtClean="0">
                <a:solidFill>
                  <a:srgbClr val="0070C0"/>
                </a:solidFill>
              </a:rPr>
              <a:t>31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r>
              <a:rPr lang="uk-UA" sz="4000" dirty="0" smtClean="0">
                <a:solidFill>
                  <a:srgbClr val="00B050"/>
                </a:solidFill>
              </a:rPr>
              <a:t>14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1</a:t>
            </a:r>
            <a:r>
              <a:rPr lang="uk-UA" sz="4000" dirty="0" smtClean="0">
                <a:solidFill>
                  <a:schemeClr val="tx1"/>
                </a:solidFill>
              </a:rPr>
              <a:t>9</a:t>
            </a:r>
            <a:r>
              <a:rPr lang="en-US" sz="4000" dirty="0" smtClean="0">
                <a:solidFill>
                  <a:schemeClr val="tx1"/>
                </a:solidFill>
              </a:rPr>
              <a:t>  |   </a:t>
            </a:r>
            <a:r>
              <a:rPr lang="uk-UA" sz="4000" dirty="0" smtClean="0">
                <a:solidFill>
                  <a:srgbClr val="FF0000"/>
                </a:solidFill>
              </a:rPr>
              <a:t>11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r>
              <a:rPr lang="uk-UA" sz="4000" dirty="0" smtClean="0">
                <a:solidFill>
                  <a:srgbClr val="0070C0"/>
                </a:solidFill>
              </a:rPr>
              <a:t>26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r>
              <a:rPr lang="uk-UA" sz="4000" dirty="0" smtClean="0">
                <a:solidFill>
                  <a:srgbClr val="00B050"/>
                </a:solidFill>
              </a:rPr>
              <a:t>9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 4</a:t>
            </a:r>
            <a:r>
              <a:rPr lang="uk-UA" sz="4000" dirty="0" smtClean="0">
                <a:solidFill>
                  <a:schemeClr val="tx1"/>
                </a:solidFill>
              </a:rPr>
              <a:t>1</a:t>
            </a:r>
            <a:endParaRPr lang="en-US" sz="4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tx1"/>
                </a:solidFill>
              </a:rPr>
              <a:t>	11  26 9  19  |   51  31 14 41</a:t>
            </a:r>
            <a:endParaRPr lang="uk-UA" sz="4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h=2</a:t>
            </a:r>
          </a:p>
          <a:p>
            <a:pPr>
              <a:buNone/>
            </a:pPr>
            <a:r>
              <a:rPr lang="uk-UA" sz="4000" dirty="0" smtClean="0"/>
              <a:t> </a:t>
            </a:r>
            <a:r>
              <a:rPr lang="en-US" sz="4000" dirty="0" smtClean="0"/>
              <a:t>	</a:t>
            </a:r>
            <a:r>
              <a:rPr lang="en-US" sz="4000" dirty="0" smtClean="0">
                <a:solidFill>
                  <a:srgbClr val="FF0000"/>
                </a:solidFill>
              </a:rPr>
              <a:t>11</a:t>
            </a:r>
            <a:r>
              <a:rPr lang="en-US" sz="4000" dirty="0" smtClean="0">
                <a:solidFill>
                  <a:schemeClr val="tx1"/>
                </a:solidFill>
              </a:rPr>
              <a:t>  26 |  </a:t>
            </a:r>
            <a:r>
              <a:rPr lang="en-US" sz="4000" dirty="0" smtClean="0">
                <a:solidFill>
                  <a:srgbClr val="FF0000"/>
                </a:solidFill>
              </a:rPr>
              <a:t>9</a:t>
            </a:r>
            <a:r>
              <a:rPr lang="en-US" sz="4000" dirty="0" smtClean="0">
                <a:solidFill>
                  <a:schemeClr val="tx1"/>
                </a:solidFill>
              </a:rPr>
              <a:t>  19 |</a:t>
            </a:r>
            <a:r>
              <a:rPr lang="en-US" sz="4000" dirty="0" smtClean="0">
                <a:solidFill>
                  <a:srgbClr val="FF0000"/>
                </a:solidFill>
              </a:rPr>
              <a:t>51</a:t>
            </a:r>
            <a:r>
              <a:rPr lang="en-US" sz="4000" dirty="0" smtClean="0">
                <a:solidFill>
                  <a:schemeClr val="tx1"/>
                </a:solidFill>
              </a:rPr>
              <a:t>  31 | </a:t>
            </a:r>
            <a:r>
              <a:rPr lang="en-US" sz="4000" dirty="0" smtClean="0">
                <a:solidFill>
                  <a:srgbClr val="FF0000"/>
                </a:solidFill>
              </a:rPr>
              <a:t>14</a:t>
            </a:r>
            <a:r>
              <a:rPr lang="en-US" sz="4000" dirty="0" smtClean="0">
                <a:solidFill>
                  <a:schemeClr val="tx1"/>
                </a:solidFill>
              </a:rPr>
              <a:t> 41</a:t>
            </a:r>
            <a:endParaRPr lang="uk-UA" sz="4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tx1"/>
                </a:solidFill>
              </a:rPr>
              <a:t>	9  19 |  11  26 |14  31 | 51 41</a:t>
            </a:r>
            <a:endParaRPr lang="uk-UA" sz="4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</a:rPr>
              <a:t>h=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uk-UA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tx1"/>
                </a:solidFill>
              </a:rPr>
              <a:t>	9  19  11  26  14  31  51 41</a:t>
            </a:r>
            <a:endParaRPr lang="uk-UA" sz="4000" dirty="0" smtClean="0"/>
          </a:p>
          <a:p>
            <a:pPr>
              <a:buNone/>
            </a:pPr>
            <a:r>
              <a:rPr lang="en-US" sz="4000" dirty="0" smtClean="0">
                <a:solidFill>
                  <a:schemeClr val="tx1"/>
                </a:solidFill>
              </a:rPr>
              <a:t>	9  11  19  14  26  31  41  51</a:t>
            </a:r>
            <a:endParaRPr lang="uk-UA" sz="4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4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sz="4000" dirty="0" smtClean="0">
                <a:solidFill>
                  <a:schemeClr val="tx1"/>
                </a:solidFill>
              </a:rPr>
              <a:t>	Якщо після останнього кроку методу </a:t>
            </a:r>
            <a:r>
              <a:rPr lang="uk-UA" sz="4000" dirty="0" err="1" smtClean="0">
                <a:solidFill>
                  <a:schemeClr val="tx1"/>
                </a:solidFill>
              </a:rPr>
              <a:t>Шелла</a:t>
            </a:r>
            <a:r>
              <a:rPr lang="uk-UA" sz="4000" dirty="0" smtClean="0">
                <a:solidFill>
                  <a:schemeClr val="tx1"/>
                </a:solidFill>
              </a:rPr>
              <a:t> масив повністю не відсортований, використовуємо алгоритм вставками.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 smtClean="0"/>
          </a:p>
          <a:p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1571604" y="1357298"/>
          <a:ext cx="6976724" cy="4071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2" r:id="rId3" imgW="5013924" imgH="2919769" progId="Visio.Drawing.6">
                  <p:embed/>
                </p:oleObj>
              </mc:Choice>
              <mc:Fallback>
                <p:oleObj r:id="rId3" imgW="5013924" imgH="2919769" progId="Visio.Drawing.6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1357298"/>
                        <a:ext cx="6976724" cy="40719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5786" y="500042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00B0F0"/>
                </a:solidFill>
              </a:rPr>
              <a:t>2.5 Порівняння часу сортування</a:t>
            </a:r>
            <a:endParaRPr lang="uk-UA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000" b="1" dirty="0" smtClean="0">
                <a:solidFill>
                  <a:srgbClr val="00B0F0"/>
                </a:solidFill>
              </a:rPr>
              <a:t>2.6 Швидке сортування (метод </a:t>
            </a:r>
            <a:r>
              <a:rPr lang="uk-UA" sz="3000" b="1" dirty="0" err="1" smtClean="0">
                <a:solidFill>
                  <a:srgbClr val="00B0F0"/>
                </a:solidFill>
              </a:rPr>
              <a:t>Хоара</a:t>
            </a:r>
            <a:r>
              <a:rPr lang="uk-UA" sz="3000" b="1" dirty="0" smtClean="0">
                <a:solidFill>
                  <a:srgbClr val="00B0F0"/>
                </a:solidFill>
              </a:rPr>
              <a:t>, </a:t>
            </a:r>
            <a:r>
              <a:rPr lang="en-US" sz="3000" b="1" dirty="0" smtClean="0">
                <a:solidFill>
                  <a:srgbClr val="00B0F0"/>
                </a:solidFill>
              </a:rPr>
              <a:t>Quick Sort</a:t>
            </a:r>
            <a:r>
              <a:rPr lang="uk-UA" sz="3000" b="1" dirty="0" smtClean="0">
                <a:solidFill>
                  <a:srgbClr val="00B0F0"/>
                </a:solidFill>
              </a:rPr>
              <a:t>)</a:t>
            </a:r>
            <a:endParaRPr lang="uk-UA" sz="3000" dirty="0" smtClean="0">
              <a:solidFill>
                <a:srgbClr val="00B0F0"/>
              </a:solidFill>
            </a:endParaRPr>
          </a:p>
          <a:p>
            <a:pPr algn="just">
              <a:buNone/>
            </a:pPr>
            <a:r>
              <a:rPr lang="ru-RU" b="1" dirty="0" err="1" smtClean="0">
                <a:solidFill>
                  <a:schemeClr val="tx1"/>
                </a:solidFill>
              </a:rPr>
              <a:t>Ідея</a:t>
            </a:r>
            <a:r>
              <a:rPr lang="ru-RU" b="1" dirty="0" smtClean="0">
                <a:solidFill>
                  <a:schemeClr val="tx1"/>
                </a:solidFill>
              </a:rPr>
              <a:t> алгоритму </a:t>
            </a:r>
            <a:r>
              <a:rPr lang="ru-RU" dirty="0" err="1" smtClean="0">
                <a:solidFill>
                  <a:schemeClr val="tx1"/>
                </a:solidFill>
              </a:rPr>
              <a:t>полягає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dirty="0" err="1" smtClean="0">
                <a:solidFill>
                  <a:schemeClr val="tx1"/>
                </a:solidFill>
              </a:rPr>
              <a:t>переставлянні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елементів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масиву</a:t>
            </a:r>
            <a:r>
              <a:rPr lang="ru-RU" dirty="0" smtClean="0">
                <a:solidFill>
                  <a:schemeClr val="tx1"/>
                </a:solidFill>
              </a:rPr>
              <a:t> таким чином, </a:t>
            </a:r>
            <a:r>
              <a:rPr lang="ru-RU" dirty="0" err="1" smtClean="0">
                <a:solidFill>
                  <a:schemeClr val="tx1"/>
                </a:solidFill>
              </a:rPr>
              <a:t>щоб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його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можна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було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розділити</a:t>
            </a:r>
            <a:r>
              <a:rPr lang="ru-RU" dirty="0" smtClean="0">
                <a:solidFill>
                  <a:schemeClr val="tx1"/>
                </a:solidFill>
              </a:rPr>
              <a:t> на </a:t>
            </a:r>
            <a:r>
              <a:rPr lang="ru-RU" dirty="0" err="1" smtClean="0">
                <a:solidFill>
                  <a:schemeClr val="tx1"/>
                </a:solidFill>
              </a:rPr>
              <a:t>дві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частини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кожний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елемент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першої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частини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був</a:t>
            </a:r>
            <a:r>
              <a:rPr lang="ru-RU" dirty="0" smtClean="0">
                <a:solidFill>
                  <a:schemeClr val="tx1"/>
                </a:solidFill>
              </a:rPr>
              <a:t> не </a:t>
            </a:r>
            <a:r>
              <a:rPr lang="ru-RU" dirty="0" err="1" smtClean="0">
                <a:solidFill>
                  <a:schemeClr val="tx1"/>
                </a:solidFill>
              </a:rPr>
              <a:t>більший</a:t>
            </a:r>
            <a:r>
              <a:rPr lang="ru-RU" dirty="0" smtClean="0">
                <a:solidFill>
                  <a:schemeClr val="tx1"/>
                </a:solidFill>
              </a:rPr>
              <a:t> за </a:t>
            </a:r>
            <a:r>
              <a:rPr lang="ru-RU" dirty="0" err="1" smtClean="0">
                <a:solidFill>
                  <a:schemeClr val="tx1"/>
                </a:solidFill>
              </a:rPr>
              <a:t>будь-який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елемент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другої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Впорядкування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кожної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частин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відбувається</a:t>
            </a:r>
            <a:r>
              <a:rPr lang="ru-RU" dirty="0" smtClean="0">
                <a:solidFill>
                  <a:schemeClr val="tx1"/>
                </a:solidFill>
              </a:rPr>
              <a:t> рекурсивно. Алгоритм </a:t>
            </a:r>
            <a:r>
              <a:rPr lang="ru-RU" dirty="0" err="1" smtClean="0">
                <a:solidFill>
                  <a:schemeClr val="tx1"/>
                </a:solidFill>
              </a:rPr>
              <a:t>швидкого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сортування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може</a:t>
            </a:r>
            <a:r>
              <a:rPr lang="ru-RU" dirty="0" smtClean="0">
                <a:solidFill>
                  <a:schemeClr val="tx1"/>
                </a:solidFill>
              </a:rPr>
              <a:t> бути </a:t>
            </a:r>
            <a:r>
              <a:rPr lang="ru-RU" dirty="0" err="1" smtClean="0">
                <a:solidFill>
                  <a:schemeClr val="tx1"/>
                </a:solidFill>
              </a:rPr>
              <a:t>реалізований</a:t>
            </a:r>
            <a:r>
              <a:rPr lang="ru-RU" dirty="0" smtClean="0">
                <a:solidFill>
                  <a:schemeClr val="tx1"/>
                </a:solidFill>
              </a:rPr>
              <a:t> як у </a:t>
            </a:r>
            <a:r>
              <a:rPr lang="ru-RU" dirty="0" err="1" smtClean="0">
                <a:solidFill>
                  <a:schemeClr val="tx1"/>
                </a:solidFill>
              </a:rPr>
              <a:t>масиві</a:t>
            </a:r>
            <a:r>
              <a:rPr lang="ru-RU" dirty="0" smtClean="0">
                <a:solidFill>
                  <a:schemeClr val="tx1"/>
                </a:solidFill>
              </a:rPr>
              <a:t>, так </a:t>
            </a:r>
            <a:r>
              <a:rPr lang="ru-RU" dirty="0" err="1" smtClean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dirty="0" err="1" smtClean="0">
                <a:solidFill>
                  <a:schemeClr val="tx1"/>
                </a:solidFill>
              </a:rPr>
              <a:t>двозв'язному</a:t>
            </a:r>
            <a:r>
              <a:rPr lang="ru-RU" dirty="0" smtClean="0">
                <a:solidFill>
                  <a:schemeClr val="tx1"/>
                </a:solidFill>
              </a:rPr>
              <a:t> списку.</a:t>
            </a:r>
            <a:r>
              <a:rPr lang="ru-RU" dirty="0" smtClean="0"/>
              <a:t> 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642910" y="5357826"/>
          <a:ext cx="8081242" cy="1073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1" name="Формула" r:id="rId3" imgW="3517900" imgH="469900" progId="Equation.3">
                  <p:embed/>
                </p:oleObj>
              </mc:Choice>
              <mc:Fallback>
                <p:oleObj name="Формула" r:id="rId3" imgW="3517900" imgH="4699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5357826"/>
                        <a:ext cx="8081242" cy="10731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54" y="476672"/>
            <a:ext cx="9118246" cy="61926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dirty="0" smtClean="0"/>
              <a:t>	</a:t>
            </a:r>
            <a:r>
              <a:rPr lang="uk-UA" sz="4600" b="1" dirty="0" smtClean="0">
                <a:solidFill>
                  <a:schemeClr val="tx1"/>
                </a:solidFill>
              </a:rPr>
              <a:t>Алгоритм:</a:t>
            </a:r>
          </a:p>
          <a:p>
            <a:pPr algn="just">
              <a:buNone/>
            </a:pPr>
            <a:r>
              <a:rPr lang="uk-UA" sz="4000" u="sng" dirty="0" smtClean="0">
                <a:solidFill>
                  <a:schemeClr val="tx1"/>
                </a:solidFill>
              </a:rPr>
              <a:t>Крок1.</a:t>
            </a:r>
            <a:r>
              <a:rPr lang="uk-UA" sz="4000" dirty="0" smtClean="0">
                <a:solidFill>
                  <a:schemeClr val="tx1"/>
                </a:solidFill>
              </a:rPr>
              <a:t> Обираємо </a:t>
            </a:r>
            <a:r>
              <a:rPr lang="uk-UA" sz="4000" b="1" i="1" dirty="0" smtClean="0">
                <a:solidFill>
                  <a:schemeClr val="tx1"/>
                </a:solidFill>
              </a:rPr>
              <a:t>опорний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r>
              <a:rPr lang="uk-UA" sz="4000" dirty="0">
                <a:solidFill>
                  <a:schemeClr val="tx1"/>
                </a:solidFill>
              </a:rPr>
              <a:t>елемент </a:t>
            </a:r>
            <a:r>
              <a:rPr lang="uk-UA" sz="4000" i="1" dirty="0" smtClean="0">
                <a:solidFill>
                  <a:schemeClr val="tx1"/>
                </a:solidFill>
              </a:rPr>
              <a:t>р </a:t>
            </a:r>
            <a:r>
              <a:rPr lang="uk-UA" sz="4000" dirty="0" smtClean="0">
                <a:solidFill>
                  <a:schemeClr val="tx1"/>
                </a:solidFill>
              </a:rPr>
              <a:t>відносно </a:t>
            </a:r>
            <a:r>
              <a:rPr lang="uk-UA" sz="4000" dirty="0">
                <a:solidFill>
                  <a:schemeClr val="tx1"/>
                </a:solidFill>
              </a:rPr>
              <a:t>якого буде виконуватися розбиття. </a:t>
            </a:r>
            <a:endParaRPr lang="uk-UA" sz="4000" dirty="0" smtClean="0">
              <a:solidFill>
                <a:schemeClr val="tx1"/>
              </a:solidFill>
            </a:endParaRPr>
          </a:p>
          <a:p>
            <a:pPr algn="just"/>
            <a:r>
              <a:rPr lang="uk-UA" sz="4000" dirty="0" smtClean="0">
                <a:solidFill>
                  <a:schemeClr val="tx1"/>
                </a:solidFill>
              </a:rPr>
              <a:t>За </a:t>
            </a:r>
            <a:r>
              <a:rPr lang="uk-UA" sz="4000" dirty="0">
                <a:solidFill>
                  <a:schemeClr val="tx1"/>
                </a:solidFill>
              </a:rPr>
              <a:t>опорний елемент можна взяти перший елемент </a:t>
            </a:r>
            <a:r>
              <a:rPr lang="uk-UA" sz="4000" dirty="0" smtClean="0">
                <a:solidFill>
                  <a:schemeClr val="tx1"/>
                </a:solidFill>
              </a:rPr>
              <a:t>масиву</a:t>
            </a:r>
            <a:r>
              <a:rPr lang="uk-UA" sz="4000" dirty="0">
                <a:solidFill>
                  <a:schemeClr val="tx1"/>
                </a:solidFill>
              </a:rPr>
              <a:t>, середній або останній.</a:t>
            </a:r>
            <a:endParaRPr lang="uk-UA" sz="4000" dirty="0" smtClean="0">
              <a:solidFill>
                <a:schemeClr val="tx1"/>
              </a:solidFill>
            </a:endParaRPr>
          </a:p>
          <a:p>
            <a:pPr algn="just"/>
            <a:r>
              <a:rPr lang="uk-UA" sz="4000" dirty="0" smtClean="0">
                <a:solidFill>
                  <a:schemeClr val="tx1"/>
                </a:solidFill>
              </a:rPr>
              <a:t>Бажано обрати опорний елемент, який має середнє значення.</a:t>
            </a:r>
          </a:p>
          <a:p>
            <a:pPr marL="0" indent="0" algn="just">
              <a:buNone/>
            </a:pPr>
            <a:r>
              <a:rPr lang="uk-UA" sz="4000" dirty="0" smtClean="0">
                <a:solidFill>
                  <a:srgbClr val="7030A0"/>
                </a:solidFill>
              </a:rPr>
              <a:t>Розглянемо </a:t>
            </a:r>
            <a:r>
              <a:rPr lang="uk-UA" sz="4000" dirty="0">
                <a:solidFill>
                  <a:srgbClr val="7030A0"/>
                </a:solidFill>
              </a:rPr>
              <a:t>найпростішу стратегію і в якості опорного оберемо перший елемент </a:t>
            </a:r>
            <a:r>
              <a:rPr lang="uk-UA" sz="4000" dirty="0" smtClean="0">
                <a:solidFill>
                  <a:srgbClr val="7030A0"/>
                </a:solidFill>
              </a:rPr>
              <a:t>масиву</a:t>
            </a:r>
            <a:r>
              <a:rPr lang="uk-UA" sz="4000" dirty="0">
                <a:solidFill>
                  <a:srgbClr val="7030A0"/>
                </a:solidFill>
              </a:rPr>
              <a:t>: p = </a:t>
            </a:r>
            <a:r>
              <a:rPr lang="uk-UA" sz="4000" dirty="0" smtClean="0">
                <a:solidFill>
                  <a:srgbClr val="7030A0"/>
                </a:solidFill>
              </a:rPr>
              <a:t>A[</a:t>
            </a:r>
            <a:r>
              <a:rPr lang="uk-UA" sz="4000" i="1" dirty="0" smtClean="0">
                <a:solidFill>
                  <a:srgbClr val="7030A0"/>
                </a:solidFill>
              </a:rPr>
              <a:t>1</a:t>
            </a:r>
            <a:r>
              <a:rPr lang="uk-UA" sz="4000" dirty="0" smtClean="0">
                <a:solidFill>
                  <a:srgbClr val="7030A0"/>
                </a:solidFill>
              </a:rPr>
              <a:t>]. </a:t>
            </a:r>
          </a:p>
          <a:p>
            <a:pPr marL="0" indent="0" algn="just">
              <a:buNone/>
            </a:pPr>
            <a:endParaRPr lang="uk-UA" sz="4000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r>
              <a:rPr lang="uk-UA" sz="4000" u="sng" dirty="0" smtClean="0">
                <a:solidFill>
                  <a:schemeClr val="tx1"/>
                </a:solidFill>
              </a:rPr>
              <a:t>Крок 2.</a:t>
            </a:r>
            <a:r>
              <a:rPr lang="uk-UA" sz="4000" dirty="0" smtClean="0">
                <a:solidFill>
                  <a:schemeClr val="tx1"/>
                </a:solidFill>
              </a:rPr>
              <a:t> Встановлюємо індекси  </a:t>
            </a:r>
            <a:r>
              <a:rPr lang="en-US" sz="4000" i="1" dirty="0" err="1">
                <a:solidFill>
                  <a:schemeClr val="tx1"/>
                </a:solidFill>
              </a:rPr>
              <a:t>i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uk-UA" sz="4000" dirty="0" smtClean="0">
                <a:solidFill>
                  <a:schemeClr val="tx1"/>
                </a:solidFill>
              </a:rPr>
              <a:t>та </a:t>
            </a:r>
            <a:r>
              <a:rPr lang="en-US" sz="4000" i="1" dirty="0" smtClean="0">
                <a:solidFill>
                  <a:schemeClr val="tx1"/>
                </a:solidFill>
              </a:rPr>
              <a:t> j </a:t>
            </a:r>
            <a:r>
              <a:rPr lang="uk-UA" sz="4000" dirty="0" smtClean="0">
                <a:solidFill>
                  <a:schemeClr val="tx1"/>
                </a:solidFill>
              </a:rPr>
              <a:t>для проходу масиву.</a:t>
            </a:r>
          </a:p>
          <a:p>
            <a:pPr marL="0" indent="0" algn="just">
              <a:buNone/>
            </a:pPr>
            <a:r>
              <a:rPr lang="en-US" sz="4000" i="1" dirty="0" err="1" smtClean="0">
                <a:solidFill>
                  <a:srgbClr val="7030A0"/>
                </a:solidFill>
              </a:rPr>
              <a:t>i</a:t>
            </a:r>
            <a:r>
              <a:rPr lang="en-US" sz="4000" dirty="0" smtClean="0">
                <a:solidFill>
                  <a:srgbClr val="7030A0"/>
                </a:solidFill>
              </a:rPr>
              <a:t>=2 – </a:t>
            </a:r>
            <a:r>
              <a:rPr lang="uk-UA" sz="4000" dirty="0" smtClean="0">
                <a:solidFill>
                  <a:srgbClr val="7030A0"/>
                </a:solidFill>
              </a:rPr>
              <a:t>починаємо з другого елементу масиву, </a:t>
            </a:r>
            <a:r>
              <a:rPr lang="en-US" sz="4000" i="1" dirty="0" smtClean="0">
                <a:solidFill>
                  <a:srgbClr val="7030A0"/>
                </a:solidFill>
              </a:rPr>
              <a:t>j=n</a:t>
            </a:r>
            <a:r>
              <a:rPr lang="uk-UA" sz="4000" dirty="0" smtClean="0">
                <a:solidFill>
                  <a:srgbClr val="7030A0"/>
                </a:solidFill>
              </a:rPr>
              <a:t>.</a:t>
            </a:r>
          </a:p>
          <a:p>
            <a:pPr marL="0" indent="0" algn="just">
              <a:buNone/>
            </a:pPr>
            <a:endParaRPr lang="uk-UA" dirty="0" smtClean="0">
              <a:solidFill>
                <a:schemeClr val="tx1"/>
              </a:solidFill>
            </a:endParaRPr>
          </a:p>
          <a:p>
            <a:pPr algn="just"/>
            <a:endParaRPr lang="uk-UA" dirty="0">
              <a:solidFill>
                <a:schemeClr val="tx1"/>
              </a:solidFill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3336"/>
            <a:ext cx="8686800" cy="64087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u="sng" dirty="0">
                <a:solidFill>
                  <a:schemeClr val="tx1"/>
                </a:solidFill>
              </a:rPr>
              <a:t>Крок 3.</a:t>
            </a:r>
            <a:r>
              <a:rPr lang="uk-UA" dirty="0">
                <a:solidFill>
                  <a:schemeClr val="tx1"/>
                </a:solidFill>
              </a:rPr>
              <a:t> Прохід масиву розпочинаємо зліва направо з позиції </a:t>
            </a:r>
            <a:r>
              <a:rPr lang="en-US" i="1" dirty="0" err="1">
                <a:solidFill>
                  <a:schemeClr val="tx1"/>
                </a:solidFill>
              </a:rPr>
              <a:t>i</a:t>
            </a:r>
            <a:r>
              <a:rPr lang="uk-UA" dirty="0">
                <a:solidFill>
                  <a:schemeClr val="tx1"/>
                </a:solidFill>
              </a:rPr>
              <a:t>. Елементи масиву порівнюємо з опорним елементом, пропускаємо елементи менші за опорний і зупиняємося зустрівши перший елемент, який більший за опорний. Це елемент A[</a:t>
            </a:r>
            <a:r>
              <a:rPr lang="en-US" i="1" dirty="0" err="1">
                <a:solidFill>
                  <a:schemeClr val="tx1"/>
                </a:solidFill>
              </a:rPr>
              <a:t>i</a:t>
            </a:r>
            <a:r>
              <a:rPr lang="uk-UA" dirty="0">
                <a:solidFill>
                  <a:schemeClr val="tx1"/>
                </a:solidFill>
              </a:rPr>
              <a:t>].</a:t>
            </a:r>
          </a:p>
          <a:p>
            <a:pPr marL="0" indent="0" algn="just">
              <a:buNone/>
            </a:pPr>
            <a:r>
              <a:rPr lang="uk-UA" u="sng" dirty="0" smtClean="0">
                <a:solidFill>
                  <a:schemeClr val="tx1"/>
                </a:solidFill>
              </a:rPr>
              <a:t>Крок 4.</a:t>
            </a:r>
            <a:r>
              <a:rPr lang="uk-UA" dirty="0" smtClean="0">
                <a:solidFill>
                  <a:schemeClr val="tx1"/>
                </a:solidFill>
              </a:rPr>
              <a:t> Розпочинаємо прохід </a:t>
            </a:r>
            <a:r>
              <a:rPr lang="uk-UA" dirty="0">
                <a:solidFill>
                  <a:schemeClr val="tx1"/>
                </a:solidFill>
              </a:rPr>
              <a:t>масиву </a:t>
            </a:r>
            <a:r>
              <a:rPr lang="uk-UA" dirty="0" smtClean="0">
                <a:solidFill>
                  <a:schemeClr val="tx1"/>
                </a:solidFill>
              </a:rPr>
              <a:t>справа наліво </a:t>
            </a:r>
            <a:r>
              <a:rPr lang="uk-UA" dirty="0">
                <a:solidFill>
                  <a:schemeClr val="tx1"/>
                </a:solidFill>
              </a:rPr>
              <a:t>з позиції </a:t>
            </a:r>
            <a:r>
              <a:rPr lang="en-US" i="1" dirty="0">
                <a:solidFill>
                  <a:schemeClr val="tx1"/>
                </a:solidFill>
              </a:rPr>
              <a:t>j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  <a:r>
              <a:rPr lang="uk-UA" dirty="0">
                <a:solidFill>
                  <a:schemeClr val="tx1"/>
                </a:solidFill>
              </a:rPr>
              <a:t>Елементи масиву </a:t>
            </a:r>
            <a:r>
              <a:rPr lang="uk-UA" dirty="0" smtClean="0">
                <a:solidFill>
                  <a:schemeClr val="tx1"/>
                </a:solidFill>
              </a:rPr>
              <a:t>порівнюємо </a:t>
            </a:r>
            <a:r>
              <a:rPr lang="uk-UA" dirty="0">
                <a:solidFill>
                  <a:schemeClr val="tx1"/>
                </a:solidFill>
              </a:rPr>
              <a:t>з опорним елементом, </a:t>
            </a:r>
            <a:r>
              <a:rPr lang="uk-UA" dirty="0" smtClean="0">
                <a:solidFill>
                  <a:schemeClr val="tx1"/>
                </a:solidFill>
              </a:rPr>
              <a:t>пропускаємо </a:t>
            </a:r>
            <a:r>
              <a:rPr lang="uk-UA" dirty="0">
                <a:solidFill>
                  <a:schemeClr val="tx1"/>
                </a:solidFill>
              </a:rPr>
              <a:t>елементи </a:t>
            </a:r>
            <a:r>
              <a:rPr lang="uk-UA" dirty="0" smtClean="0">
                <a:solidFill>
                  <a:schemeClr val="tx1"/>
                </a:solidFill>
              </a:rPr>
              <a:t>більші за опорний </a:t>
            </a:r>
            <a:r>
              <a:rPr lang="uk-UA" dirty="0">
                <a:solidFill>
                  <a:schemeClr val="tx1"/>
                </a:solidFill>
              </a:rPr>
              <a:t>і зупиняємося зустрівши перший елемент, який </a:t>
            </a:r>
            <a:r>
              <a:rPr lang="uk-UA" dirty="0" smtClean="0">
                <a:solidFill>
                  <a:schemeClr val="tx1"/>
                </a:solidFill>
              </a:rPr>
              <a:t>менший </a:t>
            </a:r>
            <a:r>
              <a:rPr lang="uk-UA" dirty="0">
                <a:solidFill>
                  <a:schemeClr val="tx1"/>
                </a:solidFill>
              </a:rPr>
              <a:t>за опорний. 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Це </a:t>
            </a:r>
            <a:r>
              <a:rPr lang="uk-UA" dirty="0">
                <a:solidFill>
                  <a:schemeClr val="tx1"/>
                </a:solidFill>
              </a:rPr>
              <a:t>елемент </a:t>
            </a:r>
            <a:r>
              <a:rPr lang="uk-UA" dirty="0" smtClean="0">
                <a:solidFill>
                  <a:schemeClr val="tx1"/>
                </a:solidFill>
              </a:rPr>
              <a:t>A[</a:t>
            </a:r>
            <a:r>
              <a:rPr lang="en-US" i="1" dirty="0">
                <a:solidFill>
                  <a:schemeClr val="tx1"/>
                </a:solidFill>
              </a:rPr>
              <a:t>j</a:t>
            </a:r>
            <a:r>
              <a:rPr lang="uk-UA" dirty="0" smtClean="0">
                <a:solidFill>
                  <a:schemeClr val="tx1"/>
                </a:solidFill>
              </a:rPr>
              <a:t>].</a:t>
            </a:r>
          </a:p>
          <a:p>
            <a:pPr marL="0" indent="0" algn="just">
              <a:buNone/>
            </a:pPr>
            <a:endParaRPr lang="uk-UA" u="sng" dirty="0">
              <a:solidFill>
                <a:schemeClr val="tx1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3290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B050"/>
                </a:solidFill>
              </a:rPr>
              <a:t>§1. Постанова задачі сортування</a:t>
            </a:r>
            <a:endParaRPr lang="uk-UA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b="1" i="1" dirty="0" smtClean="0">
                <a:solidFill>
                  <a:schemeClr val="tx1"/>
                </a:solidFill>
              </a:rPr>
              <a:t>Сортування даних</a:t>
            </a:r>
            <a:r>
              <a:rPr lang="uk-UA" i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– це обробка інформації, в результаті якої її елементи розташовуються в заданій послідовності в залежності від значення деяких ознак елементів цієї інформації.</a:t>
            </a:r>
          </a:p>
          <a:p>
            <a:pPr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Задача сортування </a:t>
            </a:r>
            <a:r>
              <a:rPr lang="uk-UA" dirty="0" smtClean="0">
                <a:solidFill>
                  <a:schemeClr val="tx1"/>
                </a:solidFill>
              </a:rPr>
              <a:t>полягає в перестановці елементів послідовності у визначеному порядку. Впорядкування здійснюється в процесі багаторазового перегляду вхідного масиву.</a:t>
            </a:r>
            <a:endParaRPr lang="uk-U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159390"/>
              </p:ext>
            </p:extLst>
          </p:nvPr>
        </p:nvGraphicFramePr>
        <p:xfrm>
          <a:off x="827584" y="2725619"/>
          <a:ext cx="7848872" cy="12241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{C4B1156A-380E-4F78-BDF5-A606A8083BF9}</a:tableStyleId>
              </a:tblPr>
              <a:tblGrid>
                <a:gridCol w="755199"/>
                <a:gridCol w="2250752"/>
                <a:gridCol w="796020"/>
                <a:gridCol w="873952"/>
                <a:gridCol w="834987"/>
                <a:gridCol w="2337962"/>
              </a:tblGrid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sym typeface="Symbol"/>
                        </a:rPr>
                        <a:t>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i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j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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p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Всі елементи 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</a:t>
                      </a:r>
                      <a:r>
                        <a:rPr lang="en-US" sz="2000" dirty="0">
                          <a:effectLst/>
                        </a:rPr>
                        <a:t> p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sym typeface="Symbol"/>
                        </a:rPr>
                        <a:t></a:t>
                      </a:r>
                      <a:r>
                        <a:rPr lang="en-US" sz="2000">
                          <a:effectLst/>
                        </a:rPr>
                        <a:t> p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…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sym typeface="Symbol"/>
                        </a:rPr>
                        <a:t></a:t>
                      </a:r>
                      <a:r>
                        <a:rPr lang="en-US" sz="2000" dirty="0">
                          <a:effectLst/>
                        </a:rPr>
                        <a:t> p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Всі елементи 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</a:t>
                      </a:r>
                      <a:r>
                        <a:rPr lang="en-US" sz="2000" dirty="0">
                          <a:effectLst/>
                        </a:rPr>
                        <a:t> p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4005064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2. Якщо при скануванні вийшов перетин індексів, тобто </a:t>
            </a:r>
            <a:r>
              <a:rPr lang="en-US" sz="2800" i="1" dirty="0" err="1"/>
              <a:t>i</a:t>
            </a:r>
            <a:r>
              <a:rPr lang="en-US" sz="2800" dirty="0"/>
              <a:t> </a:t>
            </a:r>
            <a:r>
              <a:rPr lang="uk-UA" sz="2800" dirty="0">
                <a:sym typeface="Symbol"/>
              </a:rPr>
              <a:t></a:t>
            </a:r>
            <a:r>
              <a:rPr lang="uk-UA" sz="2800" dirty="0"/>
              <a:t> </a:t>
            </a:r>
            <a:r>
              <a:rPr lang="en-US" sz="2800" i="1" dirty="0"/>
              <a:t>j</a:t>
            </a:r>
            <a:r>
              <a:rPr lang="uk-UA" sz="2800" dirty="0"/>
              <a:t>, то розбиття виконується міняючи місцями опорний елемент з A[</a:t>
            </a:r>
            <a:r>
              <a:rPr lang="en-US" sz="2800" i="1" dirty="0"/>
              <a:t>j</a:t>
            </a:r>
            <a:r>
              <a:rPr lang="uk-UA" sz="2800" dirty="0"/>
              <a:t>].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7963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u="sng" dirty="0"/>
              <a:t>Крок 5.</a:t>
            </a:r>
            <a:r>
              <a:rPr lang="uk-UA" sz="2800" dirty="0"/>
              <a:t> В залежності від того як розташовані індекси сканування, можливі три випадки</a:t>
            </a:r>
            <a:r>
              <a:rPr lang="ru-RU" sz="2800" dirty="0"/>
              <a:t>:</a:t>
            </a:r>
            <a:r>
              <a:rPr lang="uk-UA" sz="2800" dirty="0"/>
              <a:t> </a:t>
            </a:r>
          </a:p>
          <a:p>
            <a:pPr algn="just"/>
            <a:r>
              <a:rPr lang="uk-UA" sz="2800" dirty="0"/>
              <a:t>1. Якщо індекси сканування </a:t>
            </a:r>
            <a:r>
              <a:rPr lang="en-US" sz="2800" i="1" dirty="0" err="1"/>
              <a:t>i</a:t>
            </a:r>
            <a:r>
              <a:rPr lang="uk-UA" sz="2800" dirty="0"/>
              <a:t> та </a:t>
            </a:r>
            <a:r>
              <a:rPr lang="en-US" sz="2800" i="1" dirty="0"/>
              <a:t>j</a:t>
            </a:r>
            <a:r>
              <a:rPr lang="uk-UA" sz="2800" dirty="0"/>
              <a:t> не перетнулися, тобто </a:t>
            </a:r>
            <a:r>
              <a:rPr lang="en-US" sz="2800" i="1" dirty="0" err="1"/>
              <a:t>i</a:t>
            </a:r>
            <a:r>
              <a:rPr lang="en-US" sz="2800" dirty="0"/>
              <a:t> </a:t>
            </a:r>
            <a:r>
              <a:rPr lang="uk-UA" sz="2800" dirty="0">
                <a:sym typeface="Symbol"/>
              </a:rPr>
              <a:t></a:t>
            </a:r>
            <a:r>
              <a:rPr lang="uk-UA" sz="2800" dirty="0"/>
              <a:t> </a:t>
            </a:r>
            <a:r>
              <a:rPr lang="en-US" sz="2800" i="1" dirty="0"/>
              <a:t>j</a:t>
            </a:r>
            <a:r>
              <a:rPr lang="uk-UA" sz="2800" dirty="0"/>
              <a:t>, елементи A[</a:t>
            </a:r>
            <a:r>
              <a:rPr lang="en-US" sz="2800" i="1" dirty="0" err="1"/>
              <a:t>i</a:t>
            </a:r>
            <a:r>
              <a:rPr lang="uk-UA" sz="2800" dirty="0"/>
              <a:t>] та A[</a:t>
            </a:r>
            <a:r>
              <a:rPr lang="en-US" sz="2800" i="1" dirty="0"/>
              <a:t>j</a:t>
            </a:r>
            <a:r>
              <a:rPr lang="uk-UA" sz="2800" dirty="0"/>
              <a:t>] міняються місцями і продовжується сканування шляхом збільшення </a:t>
            </a:r>
            <a:r>
              <a:rPr lang="en-US" sz="2800" i="1" dirty="0" err="1"/>
              <a:t>i</a:t>
            </a:r>
            <a:r>
              <a:rPr lang="uk-UA" sz="2800" dirty="0"/>
              <a:t> та зменшення </a:t>
            </a:r>
            <a:r>
              <a:rPr lang="en-US" sz="2800" i="1" dirty="0"/>
              <a:t>j</a:t>
            </a:r>
            <a:r>
              <a:rPr lang="uk-UA" sz="2800" dirty="0"/>
              <a:t>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623621"/>
              </p:ext>
            </p:extLst>
          </p:nvPr>
        </p:nvGraphicFramePr>
        <p:xfrm>
          <a:off x="899592" y="5402277"/>
          <a:ext cx="7776864" cy="9144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{C4B1156A-380E-4F78-BDF5-A606A8083BF9}</a:tableStyleId>
              </a:tblPr>
              <a:tblGrid>
                <a:gridCol w="748270"/>
                <a:gridCol w="2230103"/>
                <a:gridCol w="788717"/>
                <a:gridCol w="865935"/>
                <a:gridCol w="827326"/>
                <a:gridCol w="2316513"/>
              </a:tblGrid>
              <a:tr h="4535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j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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sym typeface="Symbol"/>
                        </a:rPr>
                        <a:t>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i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5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p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>
                          <a:effectLst/>
                        </a:rPr>
                        <a:t>Всі елементи </a:t>
                      </a:r>
                      <a:r>
                        <a:rPr lang="en-US" sz="2000">
                          <a:effectLst/>
                          <a:sym typeface="Symbol"/>
                        </a:rPr>
                        <a:t></a:t>
                      </a:r>
                      <a:r>
                        <a:rPr lang="en-US" sz="2000">
                          <a:effectLst/>
                        </a:rPr>
                        <a:t> p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sym typeface="Symbol"/>
                        </a:rPr>
                        <a:t></a:t>
                      </a:r>
                      <a:r>
                        <a:rPr lang="en-US" sz="2000">
                          <a:effectLst/>
                        </a:rPr>
                        <a:t> p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…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sym typeface="Symbol"/>
                        </a:rPr>
                        <a:t></a:t>
                      </a:r>
                      <a:r>
                        <a:rPr lang="en-US" sz="2000">
                          <a:effectLst/>
                        </a:rPr>
                        <a:t> p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Всі елементи 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</a:t>
                      </a:r>
                      <a:r>
                        <a:rPr lang="en-US" sz="2000" dirty="0">
                          <a:effectLst/>
                        </a:rPr>
                        <a:t> p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696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2636912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3. Якщо при скануванні індекси зупинилися на одному елементі, тобто </a:t>
            </a:r>
            <a:r>
              <a:rPr lang="en-US" i="1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uk-UA" dirty="0">
                <a:solidFill>
                  <a:schemeClr val="tx1"/>
                </a:solidFill>
              </a:rPr>
              <a:t>= </a:t>
            </a:r>
            <a:r>
              <a:rPr lang="en-US" i="1" dirty="0">
                <a:solidFill>
                  <a:schemeClr val="tx1"/>
                </a:solidFill>
              </a:rPr>
              <a:t>j</a:t>
            </a:r>
            <a:r>
              <a:rPr lang="uk-UA" dirty="0">
                <a:solidFill>
                  <a:schemeClr val="tx1"/>
                </a:solidFill>
              </a:rPr>
              <a:t>, то значення цього елемента повинно бути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uk-UA" dirty="0">
                <a:solidFill>
                  <a:schemeClr val="tx1"/>
                </a:solidFill>
              </a:rPr>
              <a:t>. </a:t>
            </a:r>
            <a:r>
              <a:rPr lang="uk-UA" dirty="0" smtClean="0">
                <a:solidFill>
                  <a:schemeClr val="tx1"/>
                </a:solidFill>
              </a:rPr>
              <a:t>Цей </a:t>
            </a:r>
            <a:r>
              <a:rPr lang="uk-UA" dirty="0">
                <a:solidFill>
                  <a:schemeClr val="tx1"/>
                </a:solidFill>
              </a:rPr>
              <a:t>випадок можна об’єднати з випадком 2, міняючи місцями опорний елемент з A[</a:t>
            </a:r>
            <a:r>
              <a:rPr lang="en-US" i="1" dirty="0">
                <a:solidFill>
                  <a:schemeClr val="tx1"/>
                </a:solidFill>
              </a:rPr>
              <a:t>j</a:t>
            </a:r>
            <a:r>
              <a:rPr lang="uk-UA" dirty="0">
                <a:solidFill>
                  <a:schemeClr val="tx1"/>
                </a:solidFill>
              </a:rPr>
              <a:t>] при </a:t>
            </a:r>
            <a:r>
              <a:rPr lang="en-US" i="1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uk-UA" dirty="0">
                <a:solidFill>
                  <a:schemeClr val="tx1"/>
                </a:solidFill>
                <a:sym typeface="Symbol"/>
              </a:rPr>
              <a:t>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/>
                </a:solidFill>
              </a:rPr>
              <a:t>j</a:t>
            </a:r>
            <a:r>
              <a:rPr lang="uk-UA" i="1" dirty="0">
                <a:solidFill>
                  <a:schemeClr val="tx1"/>
                </a:solidFill>
              </a:rPr>
              <a:t>.</a:t>
            </a:r>
            <a:endParaRPr lang="uk-UA" dirty="0">
              <a:solidFill>
                <a:schemeClr val="tx1"/>
              </a:solidFill>
            </a:endParaRPr>
          </a:p>
          <a:p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928110"/>
              </p:ext>
            </p:extLst>
          </p:nvPr>
        </p:nvGraphicFramePr>
        <p:xfrm>
          <a:off x="611560" y="3933056"/>
          <a:ext cx="7992888" cy="11521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{C4B1156A-380E-4F78-BDF5-A606A8083BF9}</a:tableStyleId>
              </a:tblPr>
              <a:tblGrid>
                <a:gridCol w="881601"/>
                <a:gridCol w="2627473"/>
                <a:gridCol w="1754536"/>
                <a:gridCol w="2729278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sym typeface="Symbol"/>
                        </a:rPr>
                        <a:t>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i</a:t>
                      </a:r>
                      <a:r>
                        <a:rPr lang="uk-UA" sz="2000" dirty="0">
                          <a:effectLst/>
                        </a:rPr>
                        <a:t> =</a:t>
                      </a:r>
                      <a:r>
                        <a:rPr lang="en-US" sz="2000" dirty="0">
                          <a:effectLst/>
                        </a:rPr>
                        <a:t> j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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p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>
                          <a:effectLst/>
                        </a:rPr>
                        <a:t>Всі елементи </a:t>
                      </a:r>
                      <a:r>
                        <a:rPr lang="en-US" sz="2000">
                          <a:effectLst/>
                          <a:sym typeface="Symbol"/>
                        </a:rPr>
                        <a:t></a:t>
                      </a:r>
                      <a:r>
                        <a:rPr lang="en-US" sz="2000">
                          <a:effectLst/>
                        </a:rPr>
                        <a:t> p</a:t>
                      </a:r>
                      <a:endParaRPr lang="uk-U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= </a:t>
                      </a:r>
                      <a:r>
                        <a:rPr lang="en-US" sz="2000" dirty="0">
                          <a:effectLst/>
                        </a:rPr>
                        <a:t>p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2000" dirty="0">
                          <a:effectLst/>
                        </a:rPr>
                        <a:t>Всі елементи </a:t>
                      </a:r>
                      <a:r>
                        <a:rPr lang="en-US" sz="2000" dirty="0">
                          <a:effectLst/>
                          <a:sym typeface="Symbol"/>
                        </a:rPr>
                        <a:t></a:t>
                      </a:r>
                      <a:r>
                        <a:rPr lang="en-US" sz="2000" dirty="0">
                          <a:effectLst/>
                        </a:rPr>
                        <a:t> p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19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017241"/>
              </p:ext>
            </p:extLst>
          </p:nvPr>
        </p:nvGraphicFramePr>
        <p:xfrm>
          <a:off x="1403648" y="188640"/>
          <a:ext cx="5904655" cy="62871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{C4B1156A-380E-4F78-BDF5-A606A8083BF9}</a:tableStyleId>
              </a:tblPr>
              <a:tblGrid>
                <a:gridCol w="724080"/>
                <a:gridCol w="572063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38200" algn="l"/>
                          <a:tab pos="914400" algn="l"/>
                        </a:tabLst>
                        <a:defRPr/>
                      </a:pPr>
                      <a:r>
                        <a:rPr lang="uk-UA" sz="1800" b="1" dirty="0" smtClean="0">
                          <a:effectLst/>
                        </a:rPr>
                        <a:t>i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38200" algn="l"/>
                          <a:tab pos="914400" algn="l"/>
                        </a:tabLst>
                        <a:defRPr/>
                      </a:pPr>
                      <a:r>
                        <a:rPr lang="en-US" sz="1800" b="1" dirty="0" smtClean="0">
                          <a:effectLst/>
                        </a:rPr>
                        <a:t>j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65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40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i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j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60</a:t>
                      </a: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65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40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45</a:t>
                      </a: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i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uk-UA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65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40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uk-UA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i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j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55</a:t>
                      </a: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65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40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35</a:t>
                      </a: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i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j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uk-UA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65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40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uk-UA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i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j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65</a:t>
                      </a: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40</a:t>
                      </a:r>
                      <a:endParaRPr lang="uk-UA" sz="18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i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uk-UA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uk-UA" sz="1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j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</a:rPr>
                        <a:t>i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40</a:t>
                      </a:r>
                      <a:endParaRPr lang="uk-UA" sz="1800" b="1" dirty="0">
                        <a:effectLst/>
                      </a:endParaRPr>
                    </a:p>
                  </a:txBody>
                  <a:tcPr marL="60616" marR="60616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/>
                </a:tc>
              </a:tr>
              <a:tr h="3642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16" marR="60616" marT="0" marB="0" anchor="ctr"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84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804464"/>
              </p:ext>
            </p:extLst>
          </p:nvPr>
        </p:nvGraphicFramePr>
        <p:xfrm>
          <a:off x="1475656" y="188640"/>
          <a:ext cx="6336695" cy="65657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{C4B1156A-380E-4F78-BDF5-A606A8083BF9}</a:tableStyleId>
              </a:tblPr>
              <a:tblGrid>
                <a:gridCol w="777062"/>
                <a:gridCol w="613921"/>
                <a:gridCol w="618214"/>
                <a:gridCol w="618214"/>
                <a:gridCol w="618214"/>
                <a:gridCol w="618214"/>
                <a:gridCol w="618214"/>
                <a:gridCol w="618214"/>
                <a:gridCol w="618214"/>
                <a:gridCol w="618214"/>
              </a:tblGrid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CCCC"/>
                    </a:solidFill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 = 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err="1">
                          <a:effectLst/>
                        </a:rPr>
                        <a:t>i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60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err="1">
                          <a:effectLst/>
                        </a:rPr>
                        <a:t>i</a:t>
                      </a:r>
                      <a:r>
                        <a:rPr lang="en-US" sz="1800" b="1" dirty="0">
                          <a:effectLst/>
                        </a:rPr>
                        <a:t> = j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35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70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35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30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 = 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  <a:latin typeface="+mn-lt"/>
                          <a:ea typeface="Times New Roman"/>
                        </a:rPr>
                        <a:t>30</a:t>
                      </a:r>
                      <a:endParaRPr lang="uk-UA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  <a:latin typeface="+mn-lt"/>
                          <a:ea typeface="Times New Roman"/>
                        </a:rPr>
                        <a:t>15</a:t>
                      </a:r>
                      <a:endParaRPr lang="uk-UA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35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i = j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uk-UA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  <a:tr h="3480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45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>
                    <a:solidFill>
                      <a:srgbClr val="8FF1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>
                          <a:effectLst/>
                        </a:rPr>
                        <a:t> 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  <a:tab pos="914400" algn="l"/>
                        </a:tabLst>
                      </a:pPr>
                      <a:r>
                        <a:rPr lang="uk-UA" sz="1800" b="1" dirty="0">
                          <a:effectLst/>
                        </a:rPr>
                        <a:t> 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723" marR="5572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6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7"/>
            <a:ext cx="8686800" cy="3384375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00B0F0"/>
                </a:solidFill>
              </a:rPr>
              <a:t>2.7 Пірамідальне сортування</a:t>
            </a:r>
            <a:endParaRPr lang="uk-UA" dirty="0">
              <a:solidFill>
                <a:srgbClr val="00B0F0"/>
              </a:solidFill>
            </a:endParaRPr>
          </a:p>
          <a:p>
            <a:pPr marL="0" indent="0" algn="just">
              <a:buNone/>
            </a:pPr>
            <a:r>
              <a:rPr lang="uk-UA" sz="2800" b="1" dirty="0" smtClean="0">
                <a:solidFill>
                  <a:schemeClr val="tx1"/>
                </a:solidFill>
              </a:rPr>
              <a:t>Піраміда</a:t>
            </a:r>
            <a:r>
              <a:rPr lang="uk-UA" sz="2800" dirty="0" smtClean="0">
                <a:solidFill>
                  <a:schemeClr val="tx1"/>
                </a:solidFill>
              </a:rPr>
              <a:t> (бінарна куча, </a:t>
            </a:r>
            <a:r>
              <a:rPr lang="uk-UA" sz="2800" dirty="0" err="1" smtClean="0">
                <a:solidFill>
                  <a:schemeClr val="tx1"/>
                </a:solidFill>
              </a:rPr>
              <a:t>сортуюче</a:t>
            </a:r>
            <a:r>
              <a:rPr lang="uk-UA" sz="2800" dirty="0" smtClean="0">
                <a:solidFill>
                  <a:schemeClr val="tx1"/>
                </a:solidFill>
              </a:rPr>
              <a:t> дерево, </a:t>
            </a:r>
            <a:r>
              <a:rPr lang="en-US" sz="2800" dirty="0" smtClean="0">
                <a:solidFill>
                  <a:schemeClr val="tx1"/>
                </a:solidFill>
              </a:rPr>
              <a:t>binary heap) – </a:t>
            </a:r>
            <a:r>
              <a:rPr lang="uk-UA" sz="2800" dirty="0" smtClean="0">
                <a:solidFill>
                  <a:schemeClr val="tx1"/>
                </a:solidFill>
              </a:rPr>
              <a:t>це </a:t>
            </a:r>
            <a:r>
              <a:rPr lang="uk-UA" sz="2800" dirty="0">
                <a:solidFill>
                  <a:schemeClr val="tx1"/>
                </a:solidFill>
              </a:rPr>
              <a:t>бінарне дерево висотою </a:t>
            </a:r>
            <a:r>
              <a:rPr lang="uk-UA" sz="2800" i="1" dirty="0">
                <a:solidFill>
                  <a:schemeClr val="tx1"/>
                </a:solidFill>
              </a:rPr>
              <a:t>k</a:t>
            </a:r>
            <a:r>
              <a:rPr lang="uk-UA" sz="2800" dirty="0">
                <a:solidFill>
                  <a:schemeClr val="tx1"/>
                </a:solidFill>
              </a:rPr>
              <a:t>, в якому:</a:t>
            </a: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</a:rPr>
              <a:t>1) всі </a:t>
            </a:r>
            <a:r>
              <a:rPr lang="uk-UA" sz="2800" dirty="0">
                <a:solidFill>
                  <a:schemeClr val="tx1"/>
                </a:solidFill>
              </a:rPr>
              <a:t>вузли мають глибину </a:t>
            </a:r>
            <a:r>
              <a:rPr lang="uk-UA" sz="2800" i="1" dirty="0">
                <a:solidFill>
                  <a:schemeClr val="tx1"/>
                </a:solidFill>
              </a:rPr>
              <a:t>k</a:t>
            </a:r>
            <a:r>
              <a:rPr lang="uk-UA" sz="2800" dirty="0">
                <a:solidFill>
                  <a:schemeClr val="tx1"/>
                </a:solidFill>
              </a:rPr>
              <a:t> або </a:t>
            </a:r>
            <a:r>
              <a:rPr lang="uk-UA" sz="2800" i="1" dirty="0">
                <a:solidFill>
                  <a:schemeClr val="tx1"/>
                </a:solidFill>
              </a:rPr>
              <a:t>k</a:t>
            </a:r>
            <a:r>
              <a:rPr lang="uk-UA" sz="2800" dirty="0">
                <a:solidFill>
                  <a:schemeClr val="tx1"/>
                </a:solidFill>
              </a:rPr>
              <a:t>-1, тобто  дерево </a:t>
            </a:r>
            <a:r>
              <a:rPr lang="uk-UA" sz="2800" dirty="0" smtClean="0">
                <a:solidFill>
                  <a:schemeClr val="tx1"/>
                </a:solidFill>
              </a:rPr>
              <a:t>збалансоване. При </a:t>
            </a:r>
            <a:r>
              <a:rPr lang="uk-UA" sz="2800" dirty="0">
                <a:solidFill>
                  <a:schemeClr val="tx1"/>
                </a:solidFill>
              </a:rPr>
              <a:t>цьому рівень </a:t>
            </a:r>
            <a:r>
              <a:rPr lang="uk-UA" sz="2800" i="1" dirty="0">
                <a:solidFill>
                  <a:schemeClr val="tx1"/>
                </a:solidFill>
              </a:rPr>
              <a:t>k</a:t>
            </a:r>
            <a:r>
              <a:rPr lang="uk-UA" sz="2800" dirty="0">
                <a:solidFill>
                  <a:schemeClr val="tx1"/>
                </a:solidFill>
              </a:rPr>
              <a:t>-1 цілком заповнений зліва направо, тобто форма піраміди  має приблизно такий вид:</a:t>
            </a:r>
          </a:p>
          <a:p>
            <a:pPr marL="0" indent="0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  <p:grpSp>
        <p:nvGrpSpPr>
          <p:cNvPr id="5" name="Группа 6"/>
          <p:cNvGrpSpPr>
            <a:grpSpLocks/>
          </p:cNvGrpSpPr>
          <p:nvPr/>
        </p:nvGrpSpPr>
        <p:grpSpPr bwMode="auto">
          <a:xfrm>
            <a:off x="1742952" y="3653209"/>
            <a:ext cx="1196975" cy="1106487"/>
            <a:chOff x="2034" y="3551"/>
            <a:chExt cx="900" cy="900"/>
          </a:xfrm>
        </p:grpSpPr>
        <p:cxnSp>
          <p:nvCxnSpPr>
            <p:cNvPr id="7" name="Line 3"/>
            <p:cNvCxnSpPr>
              <a:cxnSpLocks noChangeShapeType="1"/>
            </p:cNvCxnSpPr>
            <p:nvPr/>
          </p:nvCxnSpPr>
          <p:spPr bwMode="auto">
            <a:xfrm flipH="1">
              <a:off x="2034" y="3551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Line 4"/>
            <p:cNvCxnSpPr>
              <a:cxnSpLocks noChangeShapeType="1"/>
            </p:cNvCxnSpPr>
            <p:nvPr/>
          </p:nvCxnSpPr>
          <p:spPr bwMode="auto">
            <a:xfrm>
              <a:off x="2034" y="4451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Line 5"/>
            <p:cNvCxnSpPr>
              <a:cxnSpLocks noChangeShapeType="1"/>
            </p:cNvCxnSpPr>
            <p:nvPr/>
          </p:nvCxnSpPr>
          <p:spPr bwMode="auto">
            <a:xfrm flipV="1">
              <a:off x="2574" y="4271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Line 6"/>
            <p:cNvCxnSpPr>
              <a:cxnSpLocks noChangeShapeType="1"/>
            </p:cNvCxnSpPr>
            <p:nvPr/>
          </p:nvCxnSpPr>
          <p:spPr bwMode="auto">
            <a:xfrm>
              <a:off x="2574" y="4271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7"/>
            <p:cNvCxnSpPr>
              <a:cxnSpLocks noChangeShapeType="1"/>
            </p:cNvCxnSpPr>
            <p:nvPr/>
          </p:nvCxnSpPr>
          <p:spPr bwMode="auto">
            <a:xfrm flipH="1" flipV="1">
              <a:off x="2574" y="3551"/>
              <a:ext cx="36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0" name="Группа 39"/>
          <p:cNvGrpSpPr/>
          <p:nvPr/>
        </p:nvGrpSpPr>
        <p:grpSpPr>
          <a:xfrm>
            <a:off x="4169267" y="3614029"/>
            <a:ext cx="1999775" cy="1594723"/>
            <a:chOff x="3652345" y="4797152"/>
            <a:chExt cx="1999775" cy="1594723"/>
          </a:xfrm>
        </p:grpSpPr>
        <p:sp>
          <p:nvSpPr>
            <p:cNvPr id="6" name="Овал 5"/>
            <p:cNvSpPr/>
            <p:nvPr/>
          </p:nvSpPr>
          <p:spPr>
            <a:xfrm>
              <a:off x="4644008" y="4797152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211960" y="5192157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076056" y="5206379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940377" y="5648974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445391" y="5648973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892465" y="5648974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5364088" y="5651347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3652345" y="6093296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228409" y="6093296"/>
              <a:ext cx="288032" cy="29857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" name="Прямая соединительная линия 20"/>
            <p:cNvCxnSpPr>
              <a:stCxn id="6" idx="3"/>
              <a:endCxn id="12" idx="7"/>
            </p:cNvCxnSpPr>
            <p:nvPr/>
          </p:nvCxnSpPr>
          <p:spPr>
            <a:xfrm flipH="1">
              <a:off x="4457811" y="5052005"/>
              <a:ext cx="228378" cy="1838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6" idx="5"/>
              <a:endCxn id="13" idx="1"/>
            </p:cNvCxnSpPr>
            <p:nvPr/>
          </p:nvCxnSpPr>
          <p:spPr>
            <a:xfrm>
              <a:off x="4889859" y="5052005"/>
              <a:ext cx="228378" cy="198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12" idx="3"/>
              <a:endCxn id="14" idx="0"/>
            </p:cNvCxnSpPr>
            <p:nvPr/>
          </p:nvCxnSpPr>
          <p:spPr>
            <a:xfrm flipH="1">
              <a:off x="4084393" y="5447010"/>
              <a:ext cx="169748" cy="2019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12" idx="5"/>
              <a:endCxn id="15" idx="0"/>
            </p:cNvCxnSpPr>
            <p:nvPr/>
          </p:nvCxnSpPr>
          <p:spPr>
            <a:xfrm>
              <a:off x="4457811" y="5447010"/>
              <a:ext cx="131596" cy="2019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13" idx="3"/>
              <a:endCxn id="16" idx="0"/>
            </p:cNvCxnSpPr>
            <p:nvPr/>
          </p:nvCxnSpPr>
          <p:spPr>
            <a:xfrm flipH="1">
              <a:off x="5036481" y="5461232"/>
              <a:ext cx="81756" cy="1877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13" idx="5"/>
              <a:endCxn id="17" idx="0"/>
            </p:cNvCxnSpPr>
            <p:nvPr/>
          </p:nvCxnSpPr>
          <p:spPr>
            <a:xfrm>
              <a:off x="5321907" y="5461232"/>
              <a:ext cx="186197" cy="1901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14" idx="3"/>
              <a:endCxn id="18" idx="0"/>
            </p:cNvCxnSpPr>
            <p:nvPr/>
          </p:nvCxnSpPr>
          <p:spPr>
            <a:xfrm flipH="1">
              <a:off x="3796361" y="5903827"/>
              <a:ext cx="186197" cy="1894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14" idx="5"/>
              <a:endCxn id="19" idx="0"/>
            </p:cNvCxnSpPr>
            <p:nvPr/>
          </p:nvCxnSpPr>
          <p:spPr>
            <a:xfrm>
              <a:off x="4186228" y="5903827"/>
              <a:ext cx="186197" cy="1894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Прямоугольник 40"/>
          <p:cNvSpPr/>
          <p:nvPr/>
        </p:nvSpPr>
        <p:spPr>
          <a:xfrm>
            <a:off x="395536" y="5208752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800" dirty="0" smtClean="0"/>
              <a:t>2) Виконується умова: </a:t>
            </a:r>
            <a:r>
              <a:rPr lang="uk-UA" sz="2800" dirty="0"/>
              <a:t>кожний нащадок менше або дорівнює батьківському вузлу.</a:t>
            </a:r>
          </a:p>
        </p:txBody>
      </p:sp>
    </p:spTree>
    <p:extLst>
      <p:ext uri="{BB962C8B-B14F-4D97-AF65-F5344CB8AC3E}">
        <p14:creationId xmlns:p14="http://schemas.microsoft.com/office/powerpoint/2010/main" val="28452944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192688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Для зберігання піраміди помістимо її в </a:t>
            </a:r>
            <a:r>
              <a:rPr lang="uk-UA" dirty="0" smtClean="0">
                <a:solidFill>
                  <a:schemeClr val="tx1"/>
                </a:solidFill>
              </a:rPr>
              <a:t>масив А</a:t>
            </a:r>
            <a:r>
              <a:rPr lang="en-US" dirty="0" smtClean="0">
                <a:solidFill>
                  <a:schemeClr val="tx1"/>
                </a:solidFill>
              </a:rPr>
              <a:t>[1..N]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Відповідність </a:t>
            </a:r>
            <a:r>
              <a:rPr lang="uk-UA" dirty="0">
                <a:solidFill>
                  <a:schemeClr val="tx1"/>
                </a:solidFill>
              </a:rPr>
              <a:t>між геометричною структурою піраміди як дерева і масивом встановлюється за наступною схемою:</a:t>
            </a:r>
          </a:p>
          <a:p>
            <a:pPr lvl="0" algn="just"/>
            <a:r>
              <a:rPr lang="uk-UA" dirty="0">
                <a:solidFill>
                  <a:schemeClr val="tx1"/>
                </a:solidFill>
              </a:rPr>
              <a:t>в </a:t>
            </a:r>
            <a:r>
              <a:rPr lang="uk-UA" i="1" dirty="0" smtClean="0">
                <a:solidFill>
                  <a:schemeClr val="tx1"/>
                </a:solidFill>
              </a:rPr>
              <a:t>А</a:t>
            </a:r>
            <a:r>
              <a:rPr lang="uk-UA" dirty="0" smtClean="0">
                <a:solidFill>
                  <a:schemeClr val="tx1"/>
                </a:solidFill>
              </a:rPr>
              <a:t>[1] </a:t>
            </a:r>
            <a:r>
              <a:rPr lang="uk-UA" dirty="0">
                <a:solidFill>
                  <a:schemeClr val="tx1"/>
                </a:solidFill>
              </a:rPr>
              <a:t>зберігається корінь </a:t>
            </a:r>
            <a:r>
              <a:rPr lang="uk-UA" dirty="0" smtClean="0">
                <a:solidFill>
                  <a:schemeClr val="tx1"/>
                </a:solidFill>
              </a:rPr>
              <a:t>дерева </a:t>
            </a:r>
            <a:r>
              <a:rPr lang="en-US" dirty="0">
                <a:solidFill>
                  <a:schemeClr val="tx1"/>
                </a:solidFill>
              </a:rPr>
              <a:t>–</a:t>
            </a:r>
            <a:r>
              <a:rPr lang="uk-UA" dirty="0" smtClean="0">
                <a:solidFill>
                  <a:schemeClr val="tx1"/>
                </a:solidFill>
              </a:rPr>
              <a:t> максимальний  елемент;</a:t>
            </a:r>
          </a:p>
          <a:p>
            <a:pPr lvl="0" algn="just"/>
            <a:r>
              <a:rPr lang="en-US" dirty="0" smtClean="0">
                <a:solidFill>
                  <a:schemeClr val="tx1"/>
                </a:solidFill>
              </a:rPr>
              <a:t>Parent(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)=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/2 – </a:t>
            </a:r>
            <a:r>
              <a:rPr lang="uk-UA" dirty="0" smtClean="0">
                <a:solidFill>
                  <a:schemeClr val="tx1"/>
                </a:solidFill>
              </a:rPr>
              <a:t>індекс батьківського вузла і;</a:t>
            </a:r>
            <a:endParaRPr lang="en-US" dirty="0" smtClean="0">
              <a:solidFill>
                <a:schemeClr val="tx1"/>
              </a:solidFill>
            </a:endParaRPr>
          </a:p>
          <a:p>
            <a:pPr lvl="0" algn="just"/>
            <a:r>
              <a:rPr lang="en-US" dirty="0" smtClean="0">
                <a:solidFill>
                  <a:schemeClr val="tx1"/>
                </a:solidFill>
              </a:rPr>
              <a:t>Left(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)=2i</a:t>
            </a:r>
            <a:r>
              <a:rPr lang="en-US" dirty="0">
                <a:solidFill>
                  <a:schemeClr val="tx1"/>
                </a:solidFill>
              </a:rPr>
              <a:t> – </a:t>
            </a:r>
            <a:r>
              <a:rPr lang="uk-UA" dirty="0">
                <a:solidFill>
                  <a:schemeClr val="tx1"/>
                </a:solidFill>
              </a:rPr>
              <a:t>індекс </a:t>
            </a:r>
            <a:r>
              <a:rPr lang="uk-UA" dirty="0" smtClean="0">
                <a:solidFill>
                  <a:schemeClr val="tx1"/>
                </a:solidFill>
              </a:rPr>
              <a:t>лівого нащадка;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Right(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)=2i+1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uk-UA" dirty="0">
                <a:solidFill>
                  <a:schemeClr val="tx1"/>
                </a:solidFill>
              </a:rPr>
              <a:t>індекс </a:t>
            </a:r>
            <a:r>
              <a:rPr lang="uk-UA" dirty="0" smtClean="0">
                <a:solidFill>
                  <a:schemeClr val="tx1"/>
                </a:solidFill>
              </a:rPr>
              <a:t>правого нащадка.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 algn="ctr">
              <a:buNone/>
            </a:pPr>
            <a:r>
              <a:rPr lang="uk-UA" i="1" dirty="0" smtClean="0">
                <a:solidFill>
                  <a:schemeClr val="tx1"/>
                </a:solidFill>
              </a:rPr>
              <a:t>А</a:t>
            </a:r>
            <a:r>
              <a:rPr lang="uk-UA" dirty="0" smtClean="0">
                <a:solidFill>
                  <a:schemeClr val="tx1"/>
                </a:solidFill>
              </a:rPr>
              <a:t>[</a:t>
            </a:r>
            <a:r>
              <a:rPr lang="en-US" dirty="0">
                <a:solidFill>
                  <a:schemeClr val="tx1"/>
                </a:solidFill>
              </a:rPr>
              <a:t>Parent(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uk-UA" dirty="0" smtClean="0">
                <a:solidFill>
                  <a:schemeClr val="tx1"/>
                </a:solidFill>
              </a:rPr>
              <a:t>]</a:t>
            </a:r>
            <a:r>
              <a:rPr lang="uk-UA" dirty="0" smtClean="0">
                <a:solidFill>
                  <a:schemeClr val="tx1"/>
                </a:solidFill>
                <a:sym typeface="Symbol"/>
              </a:rPr>
              <a:t></a:t>
            </a:r>
            <a:r>
              <a:rPr lang="uk-UA" i="1" dirty="0">
                <a:solidFill>
                  <a:schemeClr val="tx1"/>
                </a:solidFill>
              </a:rPr>
              <a:t> </a:t>
            </a:r>
            <a:r>
              <a:rPr lang="uk-UA" i="1" dirty="0" smtClean="0">
                <a:solidFill>
                  <a:schemeClr val="tx1"/>
                </a:solidFill>
              </a:rPr>
              <a:t>А</a:t>
            </a:r>
            <a:r>
              <a:rPr lang="uk-UA" dirty="0" smtClean="0">
                <a:solidFill>
                  <a:schemeClr val="tx1"/>
                </a:solidFill>
              </a:rPr>
              <a:t>[і]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917465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678" y="116632"/>
            <a:ext cx="9134941" cy="3861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dirty="0" smtClean="0">
                <a:solidFill>
                  <a:schemeClr val="tx1"/>
                </a:solidFill>
              </a:rPr>
              <a:t>Переваги </a:t>
            </a:r>
            <a:r>
              <a:rPr lang="uk-UA" dirty="0">
                <a:solidFill>
                  <a:schemeClr val="tx1"/>
                </a:solidFill>
              </a:rPr>
              <a:t>такого зберігання:</a:t>
            </a:r>
          </a:p>
          <a:p>
            <a:pPr lvl="0" algn="just">
              <a:spcBef>
                <a:spcPts val="0"/>
              </a:spcBef>
            </a:pPr>
            <a:r>
              <a:rPr lang="uk-UA" sz="2800" dirty="0">
                <a:solidFill>
                  <a:schemeClr val="tx1"/>
                </a:solidFill>
              </a:rPr>
              <a:t>ніяких додаткових змінних, треба лише розуміти схему;</a:t>
            </a:r>
          </a:p>
          <a:p>
            <a:pPr lvl="0" algn="just">
              <a:spcBef>
                <a:spcPts val="0"/>
              </a:spcBef>
            </a:pPr>
            <a:r>
              <a:rPr lang="uk-UA" sz="2800" dirty="0">
                <a:solidFill>
                  <a:schemeClr val="tx1"/>
                </a:solidFill>
              </a:rPr>
              <a:t>вузли зберігаються </a:t>
            </a:r>
            <a:r>
              <a:rPr lang="uk-UA" sz="2800" dirty="0" smtClean="0">
                <a:solidFill>
                  <a:schemeClr val="tx1"/>
                </a:solidFill>
              </a:rPr>
              <a:t>вниз</a:t>
            </a:r>
            <a:r>
              <a:rPr lang="uk-UA" sz="2800" dirty="0">
                <a:solidFill>
                  <a:schemeClr val="tx1"/>
                </a:solidFill>
              </a:rPr>
              <a:t>, рівень за рівнем;</a:t>
            </a:r>
          </a:p>
          <a:p>
            <a:pPr lvl="0" algn="just">
              <a:spcBef>
                <a:spcPts val="0"/>
              </a:spcBef>
            </a:pPr>
            <a:r>
              <a:rPr lang="uk-UA" sz="2800" dirty="0">
                <a:solidFill>
                  <a:schemeClr val="tx1"/>
                </a:solidFill>
              </a:rPr>
              <a:t>вузли одного рівня зберігаються в масиві зліва направо.</a:t>
            </a:r>
          </a:p>
          <a:p>
            <a:pPr marL="0" indent="0" algn="just">
              <a:buNone/>
            </a:pPr>
            <a:r>
              <a:rPr lang="uk-UA" sz="2800" i="1" dirty="0">
                <a:solidFill>
                  <a:schemeClr val="tx1"/>
                </a:solidFill>
              </a:rPr>
              <a:t>Приклад:</a:t>
            </a:r>
            <a:r>
              <a:rPr lang="uk-UA" sz="2800" dirty="0">
                <a:solidFill>
                  <a:schemeClr val="tx1"/>
                </a:solidFill>
              </a:rPr>
              <a:t> Задано масив 94, 67, 18, 44, 55, 12, 6, 42. </a:t>
            </a:r>
            <a:r>
              <a:rPr lang="uk-UA" sz="2800" dirty="0" smtClean="0">
                <a:solidFill>
                  <a:schemeClr val="tx1"/>
                </a:solidFill>
              </a:rPr>
              <a:t>Відтворити у вигляді дерева і довести, що отримане дерево піраміда.</a:t>
            </a: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038487"/>
              </p:ext>
            </p:extLst>
          </p:nvPr>
        </p:nvGraphicFramePr>
        <p:xfrm>
          <a:off x="2555776" y="3717032"/>
          <a:ext cx="4608512" cy="2722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6" r:id="rId3" imgW="1952154" imgH="1091543" progId="Visio.Drawing.6">
                  <p:embed/>
                </p:oleObj>
              </mc:Choice>
              <mc:Fallback>
                <p:oleObj r:id="rId3" imgW="1952154" imgH="1091543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717032"/>
                        <a:ext cx="4608512" cy="27225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90611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56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Алгоритм пірамідального сортування: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96425" y="1124744"/>
            <a:ext cx="8713663" cy="532859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uk-UA" b="1" i="1" dirty="0" smtClean="0">
                <a:solidFill>
                  <a:srgbClr val="0070C0"/>
                </a:solidFill>
              </a:rPr>
              <a:t>1 фаза сортування: </a:t>
            </a:r>
            <a:r>
              <a:rPr lang="ru-RU" b="1" i="1" dirty="0" smtClean="0">
                <a:solidFill>
                  <a:srgbClr val="0070C0"/>
                </a:solidFill>
              </a:rPr>
              <a:t>П</a:t>
            </a:r>
            <a:r>
              <a:rPr lang="uk-UA" b="1" i="1" dirty="0" err="1" smtClean="0">
                <a:solidFill>
                  <a:srgbClr val="0070C0"/>
                </a:solidFill>
              </a:rPr>
              <a:t>обудова</a:t>
            </a:r>
            <a:r>
              <a:rPr lang="uk-UA" b="1" i="1" dirty="0" smtClean="0">
                <a:solidFill>
                  <a:srgbClr val="0070C0"/>
                </a:solidFill>
              </a:rPr>
              <a:t> піраміди.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Почати побудову піраміди можна з 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uk-UA" dirty="0" smtClean="0">
                <a:solidFill>
                  <a:schemeClr val="tx1"/>
                </a:solidFill>
              </a:rPr>
              <a:t>[k]... 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uk-UA" dirty="0" smtClean="0">
                <a:solidFill>
                  <a:schemeClr val="tx1"/>
                </a:solidFill>
              </a:rPr>
              <a:t>[n], k=[n /2] (кількість елементів масиву).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n-US" dirty="0" smtClean="0">
                <a:solidFill>
                  <a:schemeClr val="tx1"/>
                </a:solidFill>
              </a:rPr>
              <a:t>1)</a:t>
            </a:r>
            <a:r>
              <a:rPr lang="uk-UA" dirty="0" smtClean="0">
                <a:solidFill>
                  <a:schemeClr val="tx1"/>
                </a:solidFill>
              </a:rPr>
              <a:t>Розглянемо нащадки зліва А[2і] і справа А[2і+1], обираємо найбільший з них: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Х=</a:t>
            </a:r>
            <a:r>
              <a:rPr lang="en-US" dirty="0" smtClean="0">
                <a:solidFill>
                  <a:schemeClr val="tx1"/>
                </a:solidFill>
              </a:rPr>
              <a:t>max(</a:t>
            </a:r>
            <a:r>
              <a:rPr lang="uk-UA" dirty="0" smtClean="0">
                <a:solidFill>
                  <a:schemeClr val="tx1"/>
                </a:solidFill>
              </a:rPr>
              <a:t>А[2і]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uk-UA" dirty="0" smtClean="0">
                <a:solidFill>
                  <a:schemeClr val="tx1"/>
                </a:solidFill>
              </a:rPr>
              <a:t>А[2і+1]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2) Якщо </a:t>
            </a:r>
            <a:r>
              <a:rPr lang="en-US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  <a:cs typeface="Arial" charset="0"/>
              </a:rPr>
              <a:t>&gt;</a:t>
            </a:r>
            <a:r>
              <a:rPr lang="uk-UA" dirty="0" smtClean="0">
                <a:solidFill>
                  <a:schemeClr val="tx1"/>
                </a:solidFill>
              </a:rPr>
              <a:t>А[і] – міняємо </a:t>
            </a:r>
            <a:r>
              <a:rPr lang="en-US" dirty="0" smtClean="0">
                <a:solidFill>
                  <a:schemeClr val="tx1"/>
                </a:solidFill>
              </a:rPr>
              <a:t>X</a:t>
            </a:r>
            <a:r>
              <a:rPr lang="uk-UA" dirty="0" smtClean="0">
                <a:solidFill>
                  <a:schemeClr val="tx1"/>
                </a:solidFill>
              </a:rPr>
              <a:t> з А[і] місцями. Переходимо до кроку 1, враховуючи нове положення А[і] в масиві.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3) А[1] – </a:t>
            </a:r>
            <a:r>
              <a:rPr lang="en-US" dirty="0" smtClean="0">
                <a:solidFill>
                  <a:schemeClr val="tx1"/>
                </a:solidFill>
              </a:rPr>
              <a:t>max</a:t>
            </a:r>
            <a:r>
              <a:rPr lang="uk-UA" dirty="0" smtClean="0">
                <a:solidFill>
                  <a:schemeClr val="tx1"/>
                </a:solidFill>
              </a:rPr>
              <a:t> елемент масиву. Виконується «просіювання» елементів від А[2] до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uk-UA" dirty="0">
                <a:solidFill>
                  <a:schemeClr val="tx1"/>
                </a:solidFill>
              </a:rPr>
              <a:t>[n</a:t>
            </a:r>
            <a:r>
              <a:rPr lang="uk-UA" dirty="0" smtClean="0">
                <a:solidFill>
                  <a:schemeClr val="tx1"/>
                </a:solidFill>
              </a:rPr>
              <a:t>] для виконання властивості піраміди. </a:t>
            </a:r>
          </a:p>
        </p:txBody>
      </p:sp>
    </p:spTree>
    <p:extLst>
      <p:ext uri="{BB962C8B-B14F-4D97-AF65-F5344CB8AC3E}">
        <p14:creationId xmlns:p14="http://schemas.microsoft.com/office/powerpoint/2010/main" val="39893209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713787" cy="15843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uk-UA" i="1" dirty="0">
                <a:solidFill>
                  <a:schemeClr val="tx1"/>
                </a:solidFill>
                <a:latin typeface="Times New Roman" pitchFamily="18" charset="0"/>
              </a:rPr>
              <a:t>Приклад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</a:rPr>
              <a:t>: Заданий масив 44, 55, 12, 42, 94, 18, 6, 67 представити у вигляді піраміди.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</a:rPr>
              <a:t>1. Зобразимо заданий масив у вигляді дерева.</a:t>
            </a:r>
            <a:endParaRPr lang="ru-RU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124075" y="1628775"/>
          <a:ext cx="3889375" cy="224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" name="Visio" r:id="rId3" imgW="1952154" imgH="1091543" progId="Visio.Drawing.11">
                  <p:embed/>
                </p:oleObj>
              </mc:Choice>
              <mc:Fallback>
                <p:oleObj name="Visio" r:id="rId3" imgW="1952154" imgH="109154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628775"/>
                        <a:ext cx="3889375" cy="2249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79388" y="3776534"/>
            <a:ext cx="8713787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tabLst>
                <a:tab pos="571500" algn="l"/>
                <a:tab pos="914400" algn="l"/>
              </a:tabLst>
            </a:pPr>
            <a:r>
              <a:rPr lang="uk-UA" sz="3200" dirty="0">
                <a:latin typeface="Times New Roman" pitchFamily="18" charset="0"/>
              </a:rPr>
              <a:t>2. Почнемо побудову піраміди з вузла А[n/2]. </a:t>
            </a:r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3200" dirty="0">
                <a:latin typeface="Times New Roman" pitchFamily="18" charset="0"/>
              </a:rPr>
              <a:t>А[і]=А[4]=42, А[2і]= А[8]=67, </a:t>
            </a:r>
            <a:endParaRPr lang="en-US" sz="3200" dirty="0" smtClean="0">
              <a:latin typeface="Times New Roman" pitchFamily="18" charset="0"/>
            </a:endParaRPr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3200" dirty="0" smtClean="0">
                <a:latin typeface="Times New Roman" pitchFamily="18" charset="0"/>
              </a:rPr>
              <a:t>А[2і+1</a:t>
            </a:r>
            <a:r>
              <a:rPr lang="uk-UA" sz="3200" dirty="0">
                <a:latin typeface="Times New Roman" pitchFamily="18" charset="0"/>
              </a:rPr>
              <a:t>]= А[9] - відсутній.</a:t>
            </a:r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3200" dirty="0">
                <a:latin typeface="Times New Roman" pitchFamily="18" charset="0"/>
              </a:rPr>
              <a:t>Порівнюємо А[і] та А[2і], А[4]=42 та А[8]=67, так як А[8] </a:t>
            </a:r>
            <a:r>
              <a:rPr lang="en-US" sz="3200" dirty="0">
                <a:latin typeface="Times New Roman" pitchFamily="18" charset="0"/>
              </a:rPr>
              <a:t>&gt; </a:t>
            </a:r>
            <a:r>
              <a:rPr lang="uk-UA" sz="3200" dirty="0">
                <a:latin typeface="Times New Roman" pitchFamily="18" charset="0"/>
              </a:rPr>
              <a:t>А[4] міняємо місцями 42 і 67.</a:t>
            </a:r>
          </a:p>
        </p:txBody>
      </p:sp>
    </p:spTree>
    <p:extLst>
      <p:ext uri="{BB962C8B-B14F-4D97-AF65-F5344CB8AC3E}">
        <p14:creationId xmlns:p14="http://schemas.microsoft.com/office/powerpoint/2010/main" val="42909314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2586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721194"/>
              </p:ext>
            </p:extLst>
          </p:nvPr>
        </p:nvGraphicFramePr>
        <p:xfrm>
          <a:off x="115885" y="298450"/>
          <a:ext cx="3887788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Visio" r:id="rId3" imgW="1952154" imgH="1091543" progId="Visio.Drawing.11">
                  <p:embed/>
                </p:oleObj>
              </mc:Choice>
              <mc:Fallback>
                <p:oleObj name="Visio" r:id="rId3" imgW="1952154" imgH="109154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5" y="298450"/>
                        <a:ext cx="3887788" cy="2287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988429" y="174119"/>
            <a:ext cx="5032821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>
                <a:cs typeface="Times New Roman" pitchFamily="18" charset="0"/>
              </a:rPr>
              <a:t>Порівн</a:t>
            </a:r>
            <a:r>
              <a:rPr lang="uk-UA" sz="2800" dirty="0"/>
              <a:t>юємо нащадки вузла А[2]:</a:t>
            </a:r>
            <a:r>
              <a:rPr lang="uk-UA" sz="2800" dirty="0">
                <a:cs typeface="Times New Roman" pitchFamily="18" charset="0"/>
              </a:rPr>
              <a:t> </a:t>
            </a:r>
            <a:endParaRPr lang="uk-UA" sz="2800" dirty="0"/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>
                <a:cs typeface="Times New Roman" pitchFamily="18" charset="0"/>
              </a:rPr>
              <a:t>мах</a:t>
            </a:r>
            <a:r>
              <a:rPr lang="uk-UA" sz="2800" dirty="0"/>
              <a:t>(А[4], </a:t>
            </a:r>
            <a:r>
              <a:rPr lang="uk-UA" sz="2800" dirty="0" err="1"/>
              <a:t>А</a:t>
            </a:r>
            <a:r>
              <a:rPr lang="uk-UA" sz="2800" dirty="0"/>
              <a:t>[5])= </a:t>
            </a:r>
            <a:r>
              <a:rPr lang="uk-UA" sz="2800" dirty="0">
                <a:cs typeface="Times New Roman" pitchFamily="18" charset="0"/>
              </a:rPr>
              <a:t>мах (67,94)</a:t>
            </a:r>
            <a:r>
              <a:rPr lang="uk-UA" sz="2800" dirty="0"/>
              <a:t>=</a:t>
            </a:r>
            <a:r>
              <a:rPr lang="uk-UA" sz="2800" dirty="0">
                <a:cs typeface="Times New Roman" pitchFamily="18" charset="0"/>
              </a:rPr>
              <a:t> </a:t>
            </a:r>
            <a:r>
              <a:rPr lang="uk-UA" sz="2800" dirty="0" smtClean="0"/>
              <a:t>94, </a:t>
            </a:r>
            <a:r>
              <a:rPr lang="uk-UA" sz="2800" dirty="0" err="1" smtClean="0">
                <a:cs typeface="Times New Roman" pitchFamily="18" charset="0"/>
              </a:rPr>
              <a:t>мах</a:t>
            </a:r>
            <a:r>
              <a:rPr lang="uk-UA" sz="2800" dirty="0" smtClean="0">
                <a:cs typeface="Times New Roman" pitchFamily="18" charset="0"/>
              </a:rPr>
              <a:t>(94,55)=94</a:t>
            </a:r>
            <a:r>
              <a:rPr lang="uk-UA" sz="2800" dirty="0">
                <a:cs typeface="Times New Roman" pitchFamily="18" charset="0"/>
              </a:rPr>
              <a:t>. </a:t>
            </a:r>
            <a:endParaRPr lang="uk-UA" sz="2800" dirty="0" smtClean="0">
              <a:cs typeface="Times New Roman" pitchFamily="18" charset="0"/>
            </a:endParaRPr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 smtClean="0">
                <a:cs typeface="Times New Roman" pitchFamily="18" charset="0"/>
              </a:rPr>
              <a:t>Поміняли </a:t>
            </a:r>
            <a:r>
              <a:rPr lang="uk-UA" sz="2800" dirty="0">
                <a:cs typeface="Times New Roman" pitchFamily="18" charset="0"/>
              </a:rPr>
              <a:t>місцями 94 і </a:t>
            </a:r>
            <a:r>
              <a:rPr lang="uk-UA" sz="2800" dirty="0" smtClean="0">
                <a:cs typeface="Times New Roman" pitchFamily="18" charset="0"/>
              </a:rPr>
              <a:t>55.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830484"/>
              </p:ext>
            </p:extLst>
          </p:nvPr>
        </p:nvGraphicFramePr>
        <p:xfrm>
          <a:off x="323528" y="3933056"/>
          <a:ext cx="4056030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r:id="rId5" imgW="1952154" imgH="1091543" progId="Visio.Drawing.6">
                  <p:embed/>
                </p:oleObj>
              </mc:Choice>
              <mc:Fallback>
                <p:oleObj r:id="rId5" imgW="1952154" imgH="1091543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933056"/>
                        <a:ext cx="4056030" cy="23042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2408065"/>
            <a:ext cx="839104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>
                <a:cs typeface="Times New Roman" pitchFamily="18" charset="0"/>
              </a:rPr>
              <a:t>Порівн</a:t>
            </a:r>
            <a:r>
              <a:rPr lang="uk-UA" sz="2800" dirty="0"/>
              <a:t>юємо нащадки вузла А[3]:</a:t>
            </a:r>
            <a:r>
              <a:rPr lang="uk-UA" sz="2800" dirty="0">
                <a:cs typeface="Times New Roman" pitchFamily="18" charset="0"/>
              </a:rPr>
              <a:t> </a:t>
            </a:r>
            <a:endParaRPr lang="uk-UA" sz="2800" dirty="0"/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>
                <a:cs typeface="Times New Roman" pitchFamily="18" charset="0"/>
              </a:rPr>
              <a:t>мах</a:t>
            </a:r>
            <a:r>
              <a:rPr lang="uk-UA" sz="2800" dirty="0"/>
              <a:t>(А[6], </a:t>
            </a:r>
            <a:r>
              <a:rPr lang="uk-UA" sz="2800" dirty="0" err="1"/>
              <a:t>А</a:t>
            </a:r>
            <a:r>
              <a:rPr lang="uk-UA" sz="2800" dirty="0"/>
              <a:t>[7])= </a:t>
            </a:r>
            <a:r>
              <a:rPr lang="uk-UA" sz="2800" dirty="0">
                <a:cs typeface="Times New Roman" pitchFamily="18" charset="0"/>
              </a:rPr>
              <a:t>мах (18,6)</a:t>
            </a:r>
            <a:r>
              <a:rPr lang="uk-UA" sz="2800" dirty="0"/>
              <a:t>=</a:t>
            </a:r>
            <a:r>
              <a:rPr lang="uk-UA" sz="2800" dirty="0">
                <a:cs typeface="Times New Roman" pitchFamily="18" charset="0"/>
              </a:rPr>
              <a:t> </a:t>
            </a:r>
            <a:r>
              <a:rPr lang="uk-UA" sz="2800" dirty="0"/>
              <a:t>18, </a:t>
            </a:r>
            <a:r>
              <a:rPr lang="uk-UA" sz="2800" dirty="0" err="1">
                <a:cs typeface="Times New Roman" pitchFamily="18" charset="0"/>
              </a:rPr>
              <a:t>мах</a:t>
            </a:r>
            <a:r>
              <a:rPr lang="uk-UA" sz="2800" dirty="0">
                <a:cs typeface="Times New Roman" pitchFamily="18" charset="0"/>
              </a:rPr>
              <a:t>(18,12)=18. </a:t>
            </a:r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>
                <a:cs typeface="Times New Roman" pitchFamily="18" charset="0"/>
              </a:rPr>
              <a:t>Поміняли місцями 18 і 12.</a:t>
            </a:r>
          </a:p>
          <a:p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4211960" y="3861048"/>
            <a:ext cx="47186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>
                <a:cs typeface="Times New Roman" pitchFamily="18" charset="0"/>
              </a:rPr>
              <a:t>Порівн</a:t>
            </a:r>
            <a:r>
              <a:rPr lang="uk-UA" sz="2800" dirty="0"/>
              <a:t>юємо нащадки вузла </a:t>
            </a:r>
            <a:r>
              <a:rPr lang="uk-UA" sz="2800" dirty="0" smtClean="0"/>
              <a:t>А[1]:</a:t>
            </a:r>
            <a:r>
              <a:rPr lang="uk-UA" sz="2800" dirty="0" smtClean="0">
                <a:cs typeface="Times New Roman" pitchFamily="18" charset="0"/>
              </a:rPr>
              <a:t> </a:t>
            </a:r>
            <a:endParaRPr lang="uk-UA" sz="2800" dirty="0"/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 smtClean="0">
                <a:cs typeface="Times New Roman" pitchFamily="18" charset="0"/>
              </a:rPr>
              <a:t>мах</a:t>
            </a:r>
            <a:r>
              <a:rPr lang="uk-UA" sz="2800" dirty="0" smtClean="0"/>
              <a:t>(А[2], </a:t>
            </a:r>
            <a:r>
              <a:rPr lang="uk-UA" sz="2800" dirty="0" err="1" smtClean="0"/>
              <a:t>А</a:t>
            </a:r>
            <a:r>
              <a:rPr lang="uk-UA" sz="2800" dirty="0" smtClean="0"/>
              <a:t>[3])= </a:t>
            </a:r>
            <a:r>
              <a:rPr lang="uk-UA" sz="2800" dirty="0">
                <a:cs typeface="Times New Roman" pitchFamily="18" charset="0"/>
              </a:rPr>
              <a:t>мах </a:t>
            </a:r>
            <a:r>
              <a:rPr lang="uk-UA" sz="2800" dirty="0" smtClean="0">
                <a:cs typeface="Times New Roman" pitchFamily="18" charset="0"/>
              </a:rPr>
              <a:t>(94,18)</a:t>
            </a:r>
            <a:r>
              <a:rPr lang="uk-UA" sz="2800" dirty="0" smtClean="0"/>
              <a:t>=</a:t>
            </a:r>
            <a:r>
              <a:rPr lang="uk-UA" sz="2800" dirty="0" smtClean="0">
                <a:cs typeface="Times New Roman" pitchFamily="18" charset="0"/>
              </a:rPr>
              <a:t> </a:t>
            </a:r>
            <a:r>
              <a:rPr lang="uk-UA" sz="2800" dirty="0" smtClean="0"/>
              <a:t>94, </a:t>
            </a:r>
            <a:r>
              <a:rPr lang="uk-UA" sz="2800" dirty="0" err="1" smtClean="0">
                <a:cs typeface="Times New Roman" pitchFamily="18" charset="0"/>
              </a:rPr>
              <a:t>мах</a:t>
            </a:r>
            <a:r>
              <a:rPr lang="uk-UA" sz="2800" dirty="0" smtClean="0">
                <a:cs typeface="Times New Roman" pitchFamily="18" charset="0"/>
              </a:rPr>
              <a:t>(94,44)=94. </a:t>
            </a:r>
            <a:endParaRPr lang="uk-UA" sz="2800" dirty="0">
              <a:cs typeface="Times New Roman" pitchFamily="18" charset="0"/>
            </a:endParaRPr>
          </a:p>
          <a:p>
            <a:pPr algn="just">
              <a:tabLst>
                <a:tab pos="571500" algn="l"/>
                <a:tab pos="914400" algn="l"/>
              </a:tabLst>
            </a:pPr>
            <a:r>
              <a:rPr lang="uk-UA" sz="2800" dirty="0">
                <a:cs typeface="Times New Roman" pitchFamily="18" charset="0"/>
              </a:rPr>
              <a:t>Поміняли місцями 9</a:t>
            </a:r>
            <a:r>
              <a:rPr lang="uk-UA" sz="2800" dirty="0" smtClean="0">
                <a:cs typeface="Times New Roman" pitchFamily="18" charset="0"/>
              </a:rPr>
              <a:t>4 </a:t>
            </a:r>
            <a:r>
              <a:rPr lang="uk-UA" sz="2800" dirty="0">
                <a:cs typeface="Times New Roman" pitchFamily="18" charset="0"/>
              </a:rPr>
              <a:t>і </a:t>
            </a:r>
            <a:r>
              <a:rPr lang="uk-UA" sz="2800" dirty="0" smtClean="0">
                <a:cs typeface="Times New Roman" pitchFamily="18" charset="0"/>
              </a:rPr>
              <a:t>44.</a:t>
            </a:r>
            <a:endParaRPr lang="uk-UA" sz="2800" dirty="0"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6522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686800" cy="838200"/>
          </a:xfrm>
        </p:spPr>
        <p:txBody>
          <a:bodyPr>
            <a:normAutofit fontScale="90000"/>
          </a:bodyPr>
          <a:lstStyle/>
          <a:p>
            <a:pPr algn="just"/>
            <a:r>
              <a:rPr lang="uk-UA" dirty="0" smtClean="0">
                <a:solidFill>
                  <a:schemeClr val="tx1"/>
                </a:solidFill>
              </a:rPr>
              <a:t>кожний алгоритм сортування можна розбити на три частини: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143536"/>
          </a:xfrm>
        </p:spPr>
        <p:txBody>
          <a:bodyPr>
            <a:normAutofit/>
          </a:bodyPr>
          <a:lstStyle/>
          <a:p>
            <a:pPr lvl="0" algn="just"/>
            <a:r>
              <a:rPr lang="uk-UA" dirty="0" smtClean="0">
                <a:solidFill>
                  <a:schemeClr val="tx1"/>
                </a:solidFill>
              </a:rPr>
              <a:t>порівняння, що визначає впорядкованість пари елементів;</a:t>
            </a:r>
          </a:p>
          <a:p>
            <a:pPr lvl="0" algn="just"/>
            <a:r>
              <a:rPr lang="uk-UA" dirty="0" smtClean="0">
                <a:solidFill>
                  <a:schemeClr val="tx1"/>
                </a:solidFill>
              </a:rPr>
              <a:t>перестановку, що міняє місцями пару елементів;</a:t>
            </a:r>
          </a:p>
          <a:p>
            <a:pPr lvl="0" algn="just"/>
            <a:r>
              <a:rPr lang="uk-UA" dirty="0" smtClean="0">
                <a:solidFill>
                  <a:schemeClr val="tx1"/>
                </a:solidFill>
              </a:rPr>
              <a:t>алгоритм сортування, який виконує порівняння і перестановку до тих пір, доки всі елементи послідовності не будуть впорядковані.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08277"/>
              </p:ext>
            </p:extLst>
          </p:nvPr>
        </p:nvGraphicFramePr>
        <p:xfrm>
          <a:off x="1907704" y="3283377"/>
          <a:ext cx="4983476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" r:id="rId3" imgW="1952154" imgH="1091543" progId="Visio.Drawing.6">
                  <p:embed/>
                </p:oleObj>
              </mc:Choice>
              <mc:Fallback>
                <p:oleObj r:id="rId3" imgW="1952154" imgH="1091543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283377"/>
                        <a:ext cx="4983476" cy="26642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460710"/>
              </p:ext>
            </p:extLst>
          </p:nvPr>
        </p:nvGraphicFramePr>
        <p:xfrm>
          <a:off x="98226" y="116632"/>
          <a:ext cx="4473774" cy="2482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0" r:id="rId5" imgW="1952154" imgH="1091543" progId="Visio.Drawing.6">
                  <p:embed/>
                </p:oleObj>
              </mc:Choice>
              <mc:Fallback>
                <p:oleObj r:id="rId5" imgW="1952154" imgH="1091543" progId="Visio.Drawing.6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26" y="116632"/>
                        <a:ext cx="4473774" cy="24821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694806" y="548680"/>
            <a:ext cx="3888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Просіювання елементів зверху вниз.</a:t>
            </a:r>
            <a:endParaRPr lang="uk-UA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37816" y="2671356"/>
            <a:ext cx="3913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/>
              <a:t>Отримаємо </a:t>
            </a:r>
            <a:r>
              <a:rPr lang="uk-UA" sz="3200" dirty="0" smtClean="0"/>
              <a:t>піраміду: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0852221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892480" cy="6453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b="1" i="1" dirty="0">
                <a:solidFill>
                  <a:srgbClr val="0070C0"/>
                </a:solidFill>
              </a:rPr>
              <a:t>Фаза 2: Сортування</a:t>
            </a:r>
            <a:r>
              <a:rPr lang="uk-UA" b="1" dirty="0">
                <a:solidFill>
                  <a:srgbClr val="0070C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В корні піраміди після її побудови завжди знаходиться максимальний елемент.</a:t>
            </a:r>
          </a:p>
          <a:p>
            <a:pPr marL="0" lv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1) Беремо елемент </a:t>
            </a:r>
            <a:r>
              <a:rPr lang="uk-UA" dirty="0">
                <a:solidFill>
                  <a:schemeClr val="tx1"/>
                </a:solidFill>
              </a:rPr>
              <a:t>піраміди </a:t>
            </a:r>
            <a:r>
              <a:rPr lang="uk-UA" dirty="0" smtClean="0">
                <a:solidFill>
                  <a:schemeClr val="tx1"/>
                </a:solidFill>
              </a:rPr>
              <a:t>А[1] і </a:t>
            </a:r>
            <a:r>
              <a:rPr lang="uk-UA" dirty="0">
                <a:solidFill>
                  <a:schemeClr val="tx1"/>
                </a:solidFill>
              </a:rPr>
              <a:t>міняємо місцями з останнім </a:t>
            </a:r>
            <a:r>
              <a:rPr lang="uk-UA" dirty="0" smtClean="0">
                <a:solidFill>
                  <a:schemeClr val="tx1"/>
                </a:solidFill>
              </a:rPr>
              <a:t>А[</a:t>
            </a:r>
            <a:r>
              <a:rPr lang="uk-UA" i="1" dirty="0" smtClean="0">
                <a:solidFill>
                  <a:schemeClr val="tx1"/>
                </a:solidFill>
              </a:rPr>
              <a:t>n</a:t>
            </a:r>
            <a:r>
              <a:rPr lang="uk-UA" dirty="0">
                <a:solidFill>
                  <a:schemeClr val="tx1"/>
                </a:solidFill>
              </a:rPr>
              <a:t>]. Далі розглядаємо масив </a:t>
            </a:r>
            <a:r>
              <a:rPr lang="uk-UA" dirty="0" smtClean="0">
                <a:solidFill>
                  <a:schemeClr val="tx1"/>
                </a:solidFill>
              </a:rPr>
              <a:t>А[1]...А[</a:t>
            </a:r>
            <a:r>
              <a:rPr lang="en-US" i="1" dirty="0">
                <a:solidFill>
                  <a:schemeClr val="tx1"/>
                </a:solidFill>
              </a:rPr>
              <a:t>k</a:t>
            </a:r>
            <a:r>
              <a:rPr lang="uk-UA" dirty="0" smtClean="0">
                <a:solidFill>
                  <a:schemeClr val="tx1"/>
                </a:solidFill>
              </a:rPr>
              <a:t>]</a:t>
            </a:r>
            <a:r>
              <a:rPr lang="en-US" dirty="0" smtClean="0">
                <a:solidFill>
                  <a:schemeClr val="tx1"/>
                </a:solidFill>
              </a:rPr>
              <a:t>, k=n-1..2</a:t>
            </a:r>
            <a:r>
              <a:rPr lang="uk-UA" dirty="0" smtClean="0">
                <a:solidFill>
                  <a:schemeClr val="tx1"/>
                </a:solidFill>
              </a:rPr>
              <a:t>. </a:t>
            </a:r>
            <a:r>
              <a:rPr lang="uk-UA" dirty="0">
                <a:solidFill>
                  <a:schemeClr val="tx1"/>
                </a:solidFill>
              </a:rPr>
              <a:t>Для перетворення його в піраміду достатньо </a:t>
            </a:r>
            <a:r>
              <a:rPr lang="uk-UA" dirty="0" smtClean="0">
                <a:solidFill>
                  <a:schemeClr val="tx1"/>
                </a:solidFill>
              </a:rPr>
              <a:t>«просіяти» </a:t>
            </a:r>
            <a:r>
              <a:rPr lang="uk-UA" dirty="0">
                <a:solidFill>
                  <a:schemeClr val="tx1"/>
                </a:solidFill>
              </a:rPr>
              <a:t>лише новий перший елемент.</a:t>
            </a:r>
          </a:p>
          <a:p>
            <a:pPr marL="0" lv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2) Повторюємо </a:t>
            </a:r>
            <a:r>
              <a:rPr lang="uk-UA" dirty="0">
                <a:solidFill>
                  <a:schemeClr val="tx1"/>
                </a:solidFill>
              </a:rPr>
              <a:t>крок 1, поки частина масиву, що обробляється не зменшиться до одного елементу.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793146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42" name="Группа 41"/>
          <p:cNvGrpSpPr/>
          <p:nvPr/>
        </p:nvGrpSpPr>
        <p:grpSpPr>
          <a:xfrm>
            <a:off x="333304" y="201379"/>
            <a:ext cx="3995868" cy="2952328"/>
            <a:chOff x="576132" y="188640"/>
            <a:chExt cx="3995868" cy="2952328"/>
          </a:xfrm>
        </p:grpSpPr>
        <p:sp>
          <p:nvSpPr>
            <p:cNvPr id="10" name="Овал 9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" name="Прямая соединительная линия 22"/>
            <p:cNvCxnSpPr>
              <a:stCxn id="10" idx="3"/>
              <a:endCxn id="15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10" idx="5"/>
              <a:endCxn id="16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15" idx="3"/>
              <a:endCxn id="17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15" idx="5"/>
              <a:endCxn id="18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16" idx="3"/>
              <a:endCxn id="19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16" idx="5"/>
              <a:endCxn id="20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17" idx="3"/>
              <a:endCxn id="21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Группа 42"/>
          <p:cNvGrpSpPr/>
          <p:nvPr/>
        </p:nvGrpSpPr>
        <p:grpSpPr>
          <a:xfrm>
            <a:off x="4578577" y="214681"/>
            <a:ext cx="3995868" cy="2952328"/>
            <a:chOff x="576132" y="188640"/>
            <a:chExt cx="3995868" cy="2952328"/>
          </a:xfrm>
        </p:grpSpPr>
        <p:sp>
          <p:nvSpPr>
            <p:cNvPr id="44" name="Овал 43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Овал 46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Овал 47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Овал 48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Овал 49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Овал 50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2" name="Прямая соединительная линия 51"/>
            <p:cNvCxnSpPr>
              <a:stCxn id="44" idx="3"/>
              <a:endCxn id="45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44" idx="5"/>
              <a:endCxn id="46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45" idx="3"/>
              <a:endCxn id="47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45" idx="5"/>
              <a:endCxn id="48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46" idx="3"/>
              <a:endCxn id="49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stCxn id="46" idx="5"/>
              <a:endCxn id="50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7" idx="3"/>
              <a:endCxn id="51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Группа 58"/>
          <p:cNvGrpSpPr/>
          <p:nvPr/>
        </p:nvGrpSpPr>
        <p:grpSpPr>
          <a:xfrm>
            <a:off x="531038" y="3319409"/>
            <a:ext cx="3995868" cy="2952328"/>
            <a:chOff x="576132" y="188640"/>
            <a:chExt cx="3995868" cy="2952328"/>
          </a:xfrm>
        </p:grpSpPr>
        <p:sp>
          <p:nvSpPr>
            <p:cNvPr id="60" name="Овал 59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Овал 60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Овал 61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Овал 62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Овал 63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Овал 64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Овал 65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Овал 66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8" name="Прямая соединительная линия 67"/>
            <p:cNvCxnSpPr>
              <a:stCxn id="60" idx="3"/>
              <a:endCxn id="61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>
              <a:stCxn id="60" idx="5"/>
              <a:endCxn id="62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>
              <a:stCxn id="61" idx="3"/>
              <a:endCxn id="63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>
              <a:stCxn id="61" idx="5"/>
              <a:endCxn id="64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>
              <a:stCxn id="62" idx="3"/>
              <a:endCxn id="65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>
              <a:stCxn id="62" idx="5"/>
              <a:endCxn id="66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>
              <a:stCxn id="63" idx="3"/>
              <a:endCxn id="67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4684429" y="3283405"/>
            <a:ext cx="3995868" cy="2952328"/>
            <a:chOff x="576132" y="188640"/>
            <a:chExt cx="3995868" cy="2952328"/>
          </a:xfrm>
        </p:grpSpPr>
        <p:sp>
          <p:nvSpPr>
            <p:cNvPr id="76" name="Овал 75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Овал 76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Овал 77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Овал 78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Овал 80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Овал 81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Овал 82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4" name="Прямая соединительная линия 83"/>
            <p:cNvCxnSpPr>
              <a:stCxn id="76" idx="3"/>
              <a:endCxn id="77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>
              <a:stCxn id="76" idx="5"/>
              <a:endCxn id="78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>
              <a:stCxn id="77" idx="3"/>
              <a:endCxn id="79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>
              <a:stCxn id="77" idx="5"/>
              <a:endCxn id="80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>
              <a:stCxn id="78" idx="3"/>
              <a:endCxn id="81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>
              <a:stCxn id="78" idx="5"/>
              <a:endCxn id="82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>
              <a:stCxn id="79" idx="3"/>
              <a:endCxn id="83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85158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6" name="Группа 5"/>
          <p:cNvGrpSpPr/>
          <p:nvPr/>
        </p:nvGrpSpPr>
        <p:grpSpPr>
          <a:xfrm>
            <a:off x="344268" y="331077"/>
            <a:ext cx="3995868" cy="2952328"/>
            <a:chOff x="576132" y="188640"/>
            <a:chExt cx="3995868" cy="2952328"/>
          </a:xfrm>
        </p:grpSpPr>
        <p:sp>
          <p:nvSpPr>
            <p:cNvPr id="7" name="Овал 6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Прямая соединительная линия 14"/>
            <p:cNvCxnSpPr>
              <a:stCxn id="7" idx="3"/>
              <a:endCxn id="8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7" idx="5"/>
              <a:endCxn id="9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8" idx="3"/>
              <a:endCxn id="10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8" idx="5"/>
              <a:endCxn id="11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3"/>
              <a:endCxn id="12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9" idx="5"/>
              <a:endCxn id="13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0" idx="3"/>
              <a:endCxn id="14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4860032" y="295073"/>
            <a:ext cx="3995868" cy="2952328"/>
            <a:chOff x="576132" y="188640"/>
            <a:chExt cx="3995868" cy="2952328"/>
          </a:xfrm>
        </p:grpSpPr>
        <p:sp>
          <p:nvSpPr>
            <p:cNvPr id="23" name="Овал 22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Овал 28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Прямая соединительная линия 30"/>
            <p:cNvCxnSpPr>
              <a:stCxn id="23" idx="3"/>
              <a:endCxn id="24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23" idx="5"/>
              <a:endCxn id="25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24" idx="3"/>
              <a:endCxn id="26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>
              <a:stCxn id="24" idx="5"/>
              <a:endCxn id="27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25" idx="3"/>
              <a:endCxn id="28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stCxn id="25" idx="5"/>
              <a:endCxn id="29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26" idx="3"/>
              <a:endCxn id="30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471664" y="3607441"/>
            <a:ext cx="3995868" cy="2952328"/>
            <a:chOff x="576132" y="188640"/>
            <a:chExt cx="3995868" cy="2952328"/>
          </a:xfrm>
        </p:grpSpPr>
        <p:sp>
          <p:nvSpPr>
            <p:cNvPr id="39" name="Овал 38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Овал 39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Овал 40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Овал 41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7" name="Прямая соединительная линия 46"/>
            <p:cNvCxnSpPr>
              <a:stCxn id="39" idx="3"/>
              <a:endCxn id="40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stCxn id="39" idx="5"/>
              <a:endCxn id="41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40" idx="3"/>
              <a:endCxn id="42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40" idx="5"/>
              <a:endCxn id="43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41" idx="3"/>
              <a:endCxn id="44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>
              <a:stCxn id="41" idx="5"/>
              <a:endCxn id="45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42" idx="3"/>
              <a:endCxn id="46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Группа 53"/>
          <p:cNvGrpSpPr/>
          <p:nvPr/>
        </p:nvGrpSpPr>
        <p:grpSpPr>
          <a:xfrm>
            <a:off x="4803761" y="3463326"/>
            <a:ext cx="3995868" cy="2952328"/>
            <a:chOff x="576132" y="188640"/>
            <a:chExt cx="3995868" cy="2952328"/>
          </a:xfrm>
        </p:grpSpPr>
        <p:sp>
          <p:nvSpPr>
            <p:cNvPr id="55" name="Овал 54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Овал 58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Овал 59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Овал 60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Овал 61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3" name="Прямая соединительная линия 62"/>
            <p:cNvCxnSpPr>
              <a:stCxn id="55" idx="3"/>
              <a:endCxn id="56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5" idx="5"/>
              <a:endCxn id="57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6" idx="3"/>
              <a:endCxn id="58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>
              <a:stCxn id="56" idx="5"/>
              <a:endCxn id="59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>
              <a:stCxn id="57" idx="3"/>
              <a:endCxn id="60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57" idx="5"/>
              <a:endCxn id="61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>
              <a:stCxn id="58" idx="3"/>
              <a:endCxn id="62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12190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23528" y="260648"/>
            <a:ext cx="3995868" cy="2952328"/>
            <a:chOff x="576132" y="188640"/>
            <a:chExt cx="3995868" cy="2952328"/>
          </a:xfrm>
        </p:grpSpPr>
        <p:sp>
          <p:nvSpPr>
            <p:cNvPr id="5" name="Овал 4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Прямая соединительная линия 12"/>
            <p:cNvCxnSpPr>
              <a:stCxn id="5" idx="3"/>
              <a:endCxn id="6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5" idx="5"/>
              <a:endCxn id="7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3"/>
              <a:endCxn id="8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6" idx="5"/>
              <a:endCxn id="9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7" idx="3"/>
              <a:endCxn id="10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7" idx="5"/>
              <a:endCxn id="11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8" idx="3"/>
              <a:endCxn id="12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4644008" y="247346"/>
            <a:ext cx="3995868" cy="2952328"/>
            <a:chOff x="576132" y="188640"/>
            <a:chExt cx="3995868" cy="2952328"/>
          </a:xfrm>
        </p:grpSpPr>
        <p:sp>
          <p:nvSpPr>
            <p:cNvPr id="21" name="Овал 20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Прямая соединительная линия 28"/>
            <p:cNvCxnSpPr>
              <a:stCxn id="21" idx="3"/>
              <a:endCxn id="22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21" idx="5"/>
              <a:endCxn id="23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22" idx="3"/>
              <a:endCxn id="24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22" idx="5"/>
              <a:endCxn id="25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23" idx="3"/>
              <a:endCxn id="26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>
              <a:stCxn id="23" idx="5"/>
              <a:endCxn id="27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24" idx="3"/>
              <a:endCxn id="28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429380" y="3212976"/>
            <a:ext cx="3995868" cy="2952328"/>
            <a:chOff x="576132" y="188640"/>
            <a:chExt cx="3995868" cy="2952328"/>
          </a:xfrm>
        </p:grpSpPr>
        <p:sp>
          <p:nvSpPr>
            <p:cNvPr id="37" name="Овал 36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Овал 37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Овал 38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Овал 39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Овал 40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Овал 41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Прямая соединительная линия 44"/>
            <p:cNvCxnSpPr>
              <a:stCxn id="37" idx="3"/>
              <a:endCxn id="38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37" idx="5"/>
              <a:endCxn id="39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38" idx="3"/>
              <a:endCxn id="40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stCxn id="38" idx="5"/>
              <a:endCxn id="41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9" idx="3"/>
              <a:endCxn id="42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39" idx="5"/>
              <a:endCxn id="43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40" idx="3"/>
              <a:endCxn id="44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4841742" y="3176972"/>
            <a:ext cx="3995868" cy="2952328"/>
            <a:chOff x="576132" y="188640"/>
            <a:chExt cx="3995868" cy="2952328"/>
          </a:xfrm>
        </p:grpSpPr>
        <p:sp>
          <p:nvSpPr>
            <p:cNvPr id="53" name="Овал 52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Овал 53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Овал 58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Овал 59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" name="Прямая соединительная линия 60"/>
            <p:cNvCxnSpPr>
              <a:stCxn id="53" idx="3"/>
              <a:endCxn id="54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3" idx="5"/>
              <a:endCxn id="55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>
              <a:stCxn id="54" idx="3"/>
              <a:endCxn id="56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4" idx="5"/>
              <a:endCxn id="57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5" idx="3"/>
              <a:endCxn id="58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>
              <a:stCxn id="55" idx="5"/>
              <a:endCxn id="59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>
              <a:stCxn id="56" idx="3"/>
              <a:endCxn id="60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51501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23528" y="404664"/>
            <a:ext cx="3995868" cy="2952328"/>
            <a:chOff x="576132" y="188640"/>
            <a:chExt cx="3995868" cy="2952328"/>
          </a:xfrm>
        </p:grpSpPr>
        <p:sp>
          <p:nvSpPr>
            <p:cNvPr id="5" name="Овал 4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Прямая соединительная линия 12"/>
            <p:cNvCxnSpPr>
              <a:stCxn id="5" idx="3"/>
              <a:endCxn id="6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5" idx="5"/>
              <a:endCxn id="7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3"/>
              <a:endCxn id="8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6" idx="5"/>
              <a:endCxn id="9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7" idx="3"/>
              <a:endCxn id="10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7" idx="5"/>
              <a:endCxn id="11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8" idx="3"/>
              <a:endCxn id="12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4644008" y="391362"/>
            <a:ext cx="3995868" cy="2952328"/>
            <a:chOff x="576132" y="188640"/>
            <a:chExt cx="3995868" cy="2952328"/>
          </a:xfrm>
        </p:grpSpPr>
        <p:sp>
          <p:nvSpPr>
            <p:cNvPr id="21" name="Овал 20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Прямая соединительная линия 28"/>
            <p:cNvCxnSpPr>
              <a:stCxn id="21" idx="3"/>
              <a:endCxn id="22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21" idx="5"/>
              <a:endCxn id="23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22" idx="3"/>
              <a:endCxn id="24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22" idx="5"/>
              <a:endCxn id="25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23" idx="3"/>
              <a:endCxn id="26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>
              <a:stCxn id="23" idx="5"/>
              <a:endCxn id="27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24" idx="3"/>
              <a:endCxn id="28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521262" y="3212976"/>
            <a:ext cx="3995868" cy="2952328"/>
            <a:chOff x="576132" y="188640"/>
            <a:chExt cx="3995868" cy="2952328"/>
          </a:xfrm>
        </p:grpSpPr>
        <p:sp>
          <p:nvSpPr>
            <p:cNvPr id="37" name="Овал 36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Овал 37"/>
            <p:cNvSpPr/>
            <p:nvPr/>
          </p:nvSpPr>
          <p:spPr>
            <a:xfrm>
              <a:off x="1427182" y="836712"/>
              <a:ext cx="648072" cy="648072"/>
            </a:xfrm>
            <a:prstGeom prst="ellipse">
              <a:avLst/>
            </a:prstGeom>
            <a:solidFill>
              <a:srgbClr val="FFCC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Овал 38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Овал 39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Овал 40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Овал 41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Прямая соединительная линия 44"/>
            <p:cNvCxnSpPr>
              <a:stCxn id="37" idx="3"/>
              <a:endCxn id="38" idx="7"/>
            </p:cNvCxnSpPr>
            <p:nvPr/>
          </p:nvCxnSpPr>
          <p:spPr>
            <a:xfrm flipH="1">
              <a:off x="1980346" y="741804"/>
              <a:ext cx="47044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37" idx="5"/>
              <a:endCxn id="39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38" idx="3"/>
              <a:endCxn id="40" idx="0"/>
            </p:cNvCxnSpPr>
            <p:nvPr/>
          </p:nvCxnSpPr>
          <p:spPr>
            <a:xfrm flipH="1">
              <a:off x="1295636" y="1389876"/>
              <a:ext cx="226454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stCxn id="38" idx="5"/>
              <a:endCxn id="41" idx="0"/>
            </p:cNvCxnSpPr>
            <p:nvPr/>
          </p:nvCxnSpPr>
          <p:spPr>
            <a:xfrm>
              <a:off x="1980346" y="1389876"/>
              <a:ext cx="375536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9" idx="3"/>
              <a:endCxn id="42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39" idx="5"/>
              <a:endCxn id="43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40" idx="3"/>
              <a:endCxn id="44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4645678" y="3286011"/>
            <a:ext cx="3995868" cy="2952328"/>
            <a:chOff x="576132" y="188640"/>
            <a:chExt cx="3995868" cy="2952328"/>
          </a:xfrm>
        </p:grpSpPr>
        <p:sp>
          <p:nvSpPr>
            <p:cNvPr id="56" name="Овал 55"/>
            <p:cNvSpPr/>
            <p:nvPr/>
          </p:nvSpPr>
          <p:spPr>
            <a:xfrm>
              <a:off x="2355882" y="188640"/>
              <a:ext cx="648072" cy="64807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>
              <a:off x="1450387" y="83671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3332752" y="83671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Овал 58"/>
            <p:cNvSpPr/>
            <p:nvPr/>
          </p:nvSpPr>
          <p:spPr>
            <a:xfrm>
              <a:off x="971600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Овал 59"/>
            <p:cNvSpPr/>
            <p:nvPr/>
          </p:nvSpPr>
          <p:spPr>
            <a:xfrm>
              <a:off x="2031846" y="1628800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Овал 60"/>
            <p:cNvSpPr/>
            <p:nvPr/>
          </p:nvSpPr>
          <p:spPr>
            <a:xfrm>
              <a:off x="2771800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Овал 61"/>
            <p:cNvSpPr/>
            <p:nvPr/>
          </p:nvSpPr>
          <p:spPr>
            <a:xfrm>
              <a:off x="3923928" y="1651502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Овал 62"/>
            <p:cNvSpPr/>
            <p:nvPr/>
          </p:nvSpPr>
          <p:spPr>
            <a:xfrm>
              <a:off x="576132" y="2492896"/>
              <a:ext cx="648072" cy="648072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Прямая соединительная линия 63"/>
            <p:cNvCxnSpPr>
              <a:stCxn id="56" idx="3"/>
              <a:endCxn id="57" idx="7"/>
            </p:cNvCxnSpPr>
            <p:nvPr/>
          </p:nvCxnSpPr>
          <p:spPr>
            <a:xfrm flipH="1">
              <a:off x="2003551" y="741804"/>
              <a:ext cx="447239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6" idx="5"/>
              <a:endCxn id="58" idx="1"/>
            </p:cNvCxnSpPr>
            <p:nvPr/>
          </p:nvCxnSpPr>
          <p:spPr>
            <a:xfrm>
              <a:off x="2909046" y="741804"/>
              <a:ext cx="518614" cy="189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>
              <a:stCxn id="57" idx="3"/>
              <a:endCxn id="59" idx="0"/>
            </p:cNvCxnSpPr>
            <p:nvPr/>
          </p:nvCxnSpPr>
          <p:spPr>
            <a:xfrm flipH="1">
              <a:off x="1295636" y="1389876"/>
              <a:ext cx="249659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>
              <a:stCxn id="57" idx="5"/>
              <a:endCxn id="60" idx="0"/>
            </p:cNvCxnSpPr>
            <p:nvPr/>
          </p:nvCxnSpPr>
          <p:spPr>
            <a:xfrm>
              <a:off x="2003551" y="1389876"/>
              <a:ext cx="352331" cy="238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58" idx="3"/>
              <a:endCxn id="61" idx="0"/>
            </p:cNvCxnSpPr>
            <p:nvPr/>
          </p:nvCxnSpPr>
          <p:spPr>
            <a:xfrm flipH="1">
              <a:off x="3095836" y="1389876"/>
              <a:ext cx="331824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>
              <a:stCxn id="58" idx="5"/>
              <a:endCxn id="62" idx="0"/>
            </p:cNvCxnSpPr>
            <p:nvPr/>
          </p:nvCxnSpPr>
          <p:spPr>
            <a:xfrm>
              <a:off x="3885916" y="1389876"/>
              <a:ext cx="362048" cy="26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>
              <a:stCxn id="59" idx="3"/>
              <a:endCxn id="63" idx="0"/>
            </p:cNvCxnSpPr>
            <p:nvPr/>
          </p:nvCxnSpPr>
          <p:spPr>
            <a:xfrm flipH="1">
              <a:off x="900168" y="2181964"/>
              <a:ext cx="166340" cy="3109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67627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8326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</a:rPr>
              <a:t>Відсортований масив: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chemeClr val="tx1"/>
                </a:solidFill>
              </a:rPr>
              <a:t>6</a:t>
            </a:r>
            <a:r>
              <a:rPr lang="uk-UA" dirty="0">
                <a:solidFill>
                  <a:schemeClr val="tx1"/>
                </a:solidFill>
              </a:rPr>
              <a:t>, 12, 18, 42, 44, 55, 67, 94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Пірамідальне сортування не використовує додаткову пам’ять.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Побудова </a:t>
            </a:r>
            <a:r>
              <a:rPr lang="uk-UA" dirty="0">
                <a:solidFill>
                  <a:schemeClr val="tx1"/>
                </a:solidFill>
              </a:rPr>
              <a:t>піраміди займає О (n </a:t>
            </a:r>
            <a:r>
              <a:rPr lang="uk-UA" dirty="0" err="1">
                <a:solidFill>
                  <a:schemeClr val="tx1"/>
                </a:solidFill>
              </a:rPr>
              <a:t>logn</a:t>
            </a:r>
            <a:r>
              <a:rPr lang="uk-UA" dirty="0">
                <a:solidFill>
                  <a:schemeClr val="tx1"/>
                </a:solidFill>
              </a:rPr>
              <a:t>) операцій. Друга фаза займає О (</a:t>
            </a:r>
            <a:r>
              <a:rPr lang="uk-UA" i="1" dirty="0">
                <a:solidFill>
                  <a:schemeClr val="tx1"/>
                </a:solidFill>
              </a:rPr>
              <a:t>n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log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i="1" dirty="0">
                <a:solidFill>
                  <a:schemeClr val="tx1"/>
                </a:solidFill>
              </a:rPr>
              <a:t>n</a:t>
            </a:r>
            <a:r>
              <a:rPr lang="uk-UA" dirty="0">
                <a:solidFill>
                  <a:schemeClr val="tx1"/>
                </a:solidFill>
              </a:rPr>
              <a:t>) часу.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Метод </a:t>
            </a:r>
            <a:r>
              <a:rPr lang="uk-UA" dirty="0">
                <a:solidFill>
                  <a:schemeClr val="tx1"/>
                </a:solidFill>
              </a:rPr>
              <a:t>не є стійким: по ходу роботи </a:t>
            </a:r>
            <a:r>
              <a:rPr lang="uk-UA" dirty="0">
                <a:solidFill>
                  <a:schemeClr val="tx1"/>
                </a:solidFill>
              </a:rPr>
              <a:t>початковий порядок </a:t>
            </a:r>
            <a:r>
              <a:rPr lang="uk-UA" dirty="0" smtClean="0">
                <a:solidFill>
                  <a:schemeClr val="tx1"/>
                </a:solidFill>
              </a:rPr>
              <a:t>елементів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масив</a:t>
            </a:r>
            <a:r>
              <a:rPr lang="uk-UA" dirty="0">
                <a:solidFill>
                  <a:schemeClr val="tx1"/>
                </a:solidFill>
              </a:rPr>
              <a:t>у</a:t>
            </a:r>
            <a:r>
              <a:rPr lang="uk-UA" dirty="0" smtClean="0">
                <a:solidFill>
                  <a:schemeClr val="tx1"/>
                </a:solidFill>
              </a:rPr>
              <a:t> повністю змінюється. 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Поведінка </a:t>
            </a:r>
            <a:r>
              <a:rPr lang="uk-UA" dirty="0">
                <a:solidFill>
                  <a:schemeClr val="tx1"/>
                </a:solidFill>
              </a:rPr>
              <a:t>неприродна: часткова впорядкованість масиву ніяк не враховується.</a:t>
            </a:r>
          </a:p>
        </p:txBody>
      </p:sp>
    </p:spTree>
    <p:extLst>
      <p:ext uri="{BB962C8B-B14F-4D97-AF65-F5344CB8AC3E}">
        <p14:creationId xmlns:p14="http://schemas.microsoft.com/office/powerpoint/2010/main" val="2153398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50085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sz="3500" u="sng" dirty="0" smtClean="0">
                <a:solidFill>
                  <a:schemeClr val="tx1"/>
                </a:solidFill>
              </a:rPr>
              <a:t>Методи сортування :</a:t>
            </a:r>
          </a:p>
          <a:p>
            <a:pPr lvl="0" algn="just"/>
            <a:r>
              <a:rPr lang="uk-UA" sz="3500" b="1" dirty="0" smtClean="0">
                <a:solidFill>
                  <a:schemeClr val="tx1"/>
                </a:solidFill>
              </a:rPr>
              <a:t>внутрішнє</a:t>
            </a:r>
            <a:r>
              <a:rPr lang="uk-UA" sz="3500" i="1" dirty="0" smtClean="0">
                <a:solidFill>
                  <a:schemeClr val="tx1"/>
                </a:solidFill>
              </a:rPr>
              <a:t> сортування</a:t>
            </a:r>
            <a:r>
              <a:rPr lang="uk-UA" sz="3500" dirty="0" smtClean="0">
                <a:solidFill>
                  <a:schemeClr val="tx1"/>
                </a:solidFill>
              </a:rPr>
              <a:t>, коли працюють з даними в оперативній пам’яті з довільним доступом;</a:t>
            </a:r>
          </a:p>
          <a:p>
            <a:pPr lvl="0" algn="just"/>
            <a:r>
              <a:rPr lang="uk-UA" sz="3500" b="1" dirty="0" smtClean="0">
                <a:solidFill>
                  <a:schemeClr val="tx1"/>
                </a:solidFill>
              </a:rPr>
              <a:t>зовнішнє</a:t>
            </a:r>
            <a:r>
              <a:rPr lang="uk-UA" sz="3500" i="1" dirty="0" smtClean="0">
                <a:solidFill>
                  <a:schemeClr val="tx1"/>
                </a:solidFill>
              </a:rPr>
              <a:t> сортування</a:t>
            </a:r>
            <a:r>
              <a:rPr lang="uk-UA" sz="3500" dirty="0" smtClean="0">
                <a:solidFill>
                  <a:schemeClr val="tx1"/>
                </a:solidFill>
              </a:rPr>
              <a:t>, коли впорядковують інформацію, розташовану на зовнішніх носіях.</a:t>
            </a:r>
          </a:p>
          <a:p>
            <a:pPr algn="just">
              <a:buNone/>
            </a:pPr>
            <a:r>
              <a:rPr lang="uk-UA" sz="3500" u="sng" dirty="0" smtClean="0">
                <a:solidFill>
                  <a:schemeClr val="tx1"/>
                </a:solidFill>
              </a:rPr>
              <a:t>Ефективність алгоритму залежить від наступних факторів:</a:t>
            </a:r>
          </a:p>
          <a:p>
            <a:pPr lvl="0" algn="just"/>
            <a:r>
              <a:rPr lang="uk-UA" sz="3500" dirty="0" smtClean="0">
                <a:solidFill>
                  <a:schemeClr val="tx1"/>
                </a:solidFill>
              </a:rPr>
              <a:t>скільки елементів необхідно відсортувати;</a:t>
            </a:r>
          </a:p>
          <a:p>
            <a:pPr lvl="0" algn="just"/>
            <a:r>
              <a:rPr lang="uk-UA" sz="3500" dirty="0" smtClean="0">
                <a:solidFill>
                  <a:schemeClr val="tx1"/>
                </a:solidFill>
              </a:rPr>
              <a:t>в якій степені елементи вже відсортовані;</a:t>
            </a:r>
          </a:p>
          <a:p>
            <a:pPr lvl="0" algn="just"/>
            <a:r>
              <a:rPr lang="uk-UA" sz="3500" dirty="0" smtClean="0">
                <a:solidFill>
                  <a:schemeClr val="tx1"/>
                </a:solidFill>
              </a:rPr>
              <a:t>який діапазон і розподілення значень елементів, що сортуються;</a:t>
            </a:r>
          </a:p>
          <a:p>
            <a:pPr algn="just"/>
            <a:r>
              <a:rPr lang="uk-UA" sz="3500" dirty="0" smtClean="0">
                <a:solidFill>
                  <a:schemeClr val="tx1"/>
                </a:solidFill>
              </a:rPr>
              <a:t>записані елементи в файл або в масив, тощо.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50" y="428604"/>
            <a:ext cx="892975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dirty="0" smtClean="0">
                <a:solidFill>
                  <a:schemeClr val="tx1"/>
                </a:solidFill>
              </a:rPr>
              <a:t>параметри, які впливають На оцінку алгоритмів сортування :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008579"/>
          </a:xfrm>
        </p:spPr>
        <p:txBody>
          <a:bodyPr>
            <a:noAutofit/>
          </a:bodyPr>
          <a:lstStyle/>
          <a:p>
            <a:pPr lvl="0" algn="just"/>
            <a:r>
              <a:rPr lang="uk-UA" sz="2800" b="1" dirty="0" smtClean="0">
                <a:solidFill>
                  <a:schemeClr val="tx1"/>
                </a:solidFill>
              </a:rPr>
              <a:t>час сортування </a:t>
            </a:r>
            <a:r>
              <a:rPr lang="uk-UA" sz="2800" dirty="0" smtClean="0">
                <a:solidFill>
                  <a:schemeClr val="tx1"/>
                </a:solidFill>
              </a:rPr>
              <a:t>– основний параметр, що характеризує швидкість роботи алгоритму;</a:t>
            </a:r>
          </a:p>
          <a:p>
            <a:pPr lvl="0" algn="just"/>
            <a:r>
              <a:rPr lang="uk-UA" sz="2800" b="1" dirty="0" smtClean="0">
                <a:solidFill>
                  <a:schemeClr val="tx1"/>
                </a:solidFill>
              </a:rPr>
              <a:t>пам’ять</a:t>
            </a:r>
            <a:r>
              <a:rPr lang="uk-UA" sz="2800" dirty="0" smtClean="0">
                <a:solidFill>
                  <a:schemeClr val="tx1"/>
                </a:solidFill>
              </a:rPr>
              <a:t> – ряд алгоритмів вимагає виділення додаткової пам’яті під тимчасове зберігання даних;</a:t>
            </a:r>
          </a:p>
          <a:p>
            <a:pPr algn="just"/>
            <a:r>
              <a:rPr lang="uk-UA" sz="2800" b="1" dirty="0" smtClean="0">
                <a:solidFill>
                  <a:schemeClr val="tx1"/>
                </a:solidFill>
              </a:rPr>
              <a:t>стійкість </a:t>
            </a:r>
            <a:r>
              <a:rPr lang="uk-UA" sz="2800" dirty="0" smtClean="0">
                <a:solidFill>
                  <a:schemeClr val="tx1"/>
                </a:solidFill>
              </a:rPr>
              <a:t>– сортування не змінює взаємного положення рівних елементів. Така властивість може бути корисною, коли всі елементи складаються з деяких полів, а сортування проводиться по одному з них;</a:t>
            </a:r>
            <a:r>
              <a:rPr lang="uk-UA" sz="2800" i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uk-UA" sz="2800" b="1" dirty="0" smtClean="0">
                <a:solidFill>
                  <a:schemeClr val="tx1"/>
                </a:solidFill>
              </a:rPr>
              <a:t>природність поведінки</a:t>
            </a:r>
            <a:r>
              <a:rPr lang="uk-UA" sz="2800" dirty="0" smtClean="0">
                <a:solidFill>
                  <a:schemeClr val="tx1"/>
                </a:solidFill>
              </a:rPr>
              <a:t> – ефективність метода при обробці вже відсортованих або частково відсортованих даних. Алгоритм веде себе природно, якщо враховує цю характеристику вхідної послідовності.</a:t>
            </a: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6633"/>
            <a:ext cx="8686800" cy="1224135"/>
          </a:xfrm>
        </p:spPr>
        <p:txBody>
          <a:bodyPr/>
          <a:lstStyle/>
          <a:p>
            <a:pPr>
              <a:buNone/>
            </a:pPr>
            <a:r>
              <a:rPr lang="uk-UA" i="1" dirty="0" smtClean="0">
                <a:solidFill>
                  <a:schemeClr val="tx1"/>
                </a:solidFill>
              </a:rPr>
              <a:t>Приклад:</a:t>
            </a:r>
            <a:r>
              <a:rPr lang="uk-UA" dirty="0" smtClean="0">
                <a:solidFill>
                  <a:schemeClr val="tx1"/>
                </a:solidFill>
              </a:rPr>
              <a:t> Відсортувати масив, враховуючи стійкість сортування.</a:t>
            </a:r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128268"/>
              </p:ext>
            </p:extLst>
          </p:nvPr>
        </p:nvGraphicFramePr>
        <p:xfrm>
          <a:off x="1247168" y="1844824"/>
          <a:ext cx="6003410" cy="548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{0505E3EF-67EA-436B-97B2-0124C06EBD24}</a:tableStyleId>
              </a:tblPr>
              <a:tblGrid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  <a:gridCol w="42881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а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 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z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494266"/>
              </p:ext>
            </p:extLst>
          </p:nvPr>
        </p:nvGraphicFramePr>
        <p:xfrm>
          <a:off x="1331644" y="3212976"/>
          <a:ext cx="5976656" cy="640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{0505E3EF-67EA-436B-97B2-0124C06EBD24}</a:tableStyleId>
              </a:tblPr>
              <a:tblGrid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</a:tblGrid>
              <a:tr h="5492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 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b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 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 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z</a:t>
                      </a:r>
                      <a:endParaRPr lang="uk-UA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 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q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0768" y="4221088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Взаємне положення </a:t>
            </a:r>
            <a:r>
              <a:rPr lang="uk-UA" sz="2800" dirty="0" smtClean="0"/>
              <a:t>елементів </a:t>
            </a:r>
            <a:r>
              <a:rPr lang="uk-UA" sz="2800" dirty="0"/>
              <a:t>з однаковим ключем 1 і додатковими полями a, b, c залишилися без змін.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196752"/>
            <a:ext cx="2666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dirty="0"/>
              <a:t>Заданий масив: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2564904"/>
            <a:ext cx="3616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Відсортований масив: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584" y="11427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rgbClr val="00B050"/>
                </a:solidFill>
              </a:rPr>
              <a:t>§2. Основні схеми внутрішнього сортування</a:t>
            </a:r>
            <a:endParaRPr lang="uk-UA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35785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sz="3800" b="1" dirty="0" smtClean="0">
                <a:solidFill>
                  <a:srgbClr val="00B0F0"/>
                </a:solidFill>
              </a:rPr>
              <a:t>2.1 Сортування обміном (бульбашкою)</a:t>
            </a:r>
            <a:endParaRPr lang="uk-UA" sz="3800" dirty="0" smtClean="0">
              <a:solidFill>
                <a:srgbClr val="00B0F0"/>
              </a:solidFill>
            </a:endParaRPr>
          </a:p>
          <a:p>
            <a:pPr algn="just">
              <a:buNone/>
            </a:pPr>
            <a:r>
              <a:rPr lang="uk-UA" sz="3800" b="1" dirty="0" smtClean="0">
                <a:solidFill>
                  <a:schemeClr val="tx1"/>
                </a:solidFill>
              </a:rPr>
              <a:t>Ідея методу</a:t>
            </a:r>
            <a:r>
              <a:rPr lang="uk-UA" sz="3800" i="1" dirty="0" smtClean="0">
                <a:solidFill>
                  <a:schemeClr val="tx1"/>
                </a:solidFill>
              </a:rPr>
              <a:t>:</a:t>
            </a:r>
            <a:r>
              <a:rPr lang="uk-UA" sz="3800" dirty="0" smtClean="0">
                <a:solidFill>
                  <a:schemeClr val="tx1"/>
                </a:solidFill>
              </a:rPr>
              <a:t> найлегші  елементи масиву підіймаються вгору, а найважчі – тонуть.</a:t>
            </a:r>
          </a:p>
          <a:p>
            <a:pPr algn="just">
              <a:buNone/>
            </a:pPr>
            <a:r>
              <a:rPr lang="uk-UA" sz="3800" dirty="0" smtClean="0">
                <a:solidFill>
                  <a:schemeClr val="tx1"/>
                </a:solidFill>
              </a:rPr>
              <a:t>Ми переглядаємо весь масив </a:t>
            </a:r>
            <a:r>
              <a:rPr lang="uk-UA" sz="3800" dirty="0" err="1" smtClean="0">
                <a:solidFill>
                  <a:schemeClr val="tx1"/>
                </a:solidFill>
              </a:rPr>
              <a:t>“знизу</a:t>
            </a:r>
            <a:r>
              <a:rPr lang="uk-UA" sz="3800" dirty="0" smtClean="0">
                <a:solidFill>
                  <a:schemeClr val="tx1"/>
                </a:solidFill>
              </a:rPr>
              <a:t> вверх ” і міняємо місцями поряд розташовані елементи, якщо нижній елемент менше за верхній. Таким чином ми виштовхуємо наверх самий легкий елемент масиву. Потім повторюємо цю операцію для </a:t>
            </a:r>
            <a:r>
              <a:rPr lang="uk-UA" sz="3800" i="1" dirty="0" smtClean="0">
                <a:solidFill>
                  <a:schemeClr val="tx1"/>
                </a:solidFill>
              </a:rPr>
              <a:t>n</a:t>
            </a:r>
            <a:r>
              <a:rPr lang="uk-UA" sz="3800" dirty="0" smtClean="0">
                <a:solidFill>
                  <a:schemeClr val="tx1"/>
                </a:solidFill>
              </a:rPr>
              <a:t> -1 елементів, що залишилися.</a:t>
            </a:r>
          </a:p>
          <a:p>
            <a:pPr algn="just">
              <a:buNone/>
            </a:pPr>
            <a:r>
              <a:rPr lang="uk-UA" sz="3800" dirty="0" smtClean="0">
                <a:solidFill>
                  <a:schemeClr val="tx1"/>
                </a:solidFill>
              </a:rPr>
              <a:t>Алгоритм дуже простий, але дуже повільний (середнє число порівнянь і обмінів </a:t>
            </a:r>
            <a:r>
              <a:rPr lang="uk-UA" sz="3800" i="1" dirty="0" smtClean="0">
                <a:solidFill>
                  <a:schemeClr val="tx1"/>
                </a:solidFill>
              </a:rPr>
              <a:t>n</a:t>
            </a:r>
            <a:r>
              <a:rPr lang="uk-UA" sz="3800" i="1" baseline="30000" dirty="0" smtClean="0">
                <a:solidFill>
                  <a:schemeClr val="tx1"/>
                </a:solidFill>
              </a:rPr>
              <a:t>2</a:t>
            </a:r>
            <a:r>
              <a:rPr lang="uk-UA" sz="3800" dirty="0" smtClean="0">
                <a:solidFill>
                  <a:schemeClr val="tx1"/>
                </a:solidFill>
              </a:rPr>
              <a:t>).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Сортування обміном блок-схе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6436762" cy="62048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2786058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+</a:t>
            </a:r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24"/>
            <a:ext cx="8777318" cy="5028060"/>
          </a:xfrm>
        </p:spPr>
        <p:txBody>
          <a:bodyPr/>
          <a:lstStyle/>
          <a:p>
            <a:pPr>
              <a:buNone/>
            </a:pPr>
            <a:r>
              <a:rPr lang="uk-UA" i="1" dirty="0" smtClean="0">
                <a:solidFill>
                  <a:schemeClr val="tx1"/>
                </a:solidFill>
              </a:rPr>
              <a:t>Приклад:</a:t>
            </a:r>
            <a:r>
              <a:rPr lang="uk-UA" dirty="0" smtClean="0">
                <a:solidFill>
                  <a:schemeClr val="tx1"/>
                </a:solidFill>
              </a:rPr>
              <a:t> Відсортувати масив: 8,2,6,7,4,0.</a:t>
            </a:r>
          </a:p>
          <a:p>
            <a:r>
              <a:rPr lang="uk-UA" smtClean="0"/>
              <a:t> </a:t>
            </a:r>
            <a:endParaRPr lang="uk-UA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43487"/>
              </p:ext>
            </p:extLst>
          </p:nvPr>
        </p:nvGraphicFramePr>
        <p:xfrm>
          <a:off x="467544" y="836712"/>
          <a:ext cx="7848872" cy="407359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{16D9F66E-5EB9-4882-86FB-DCBF35E3C3E4}</a:tableStyleId>
              </a:tblPr>
              <a:tblGrid>
                <a:gridCol w="713360"/>
                <a:gridCol w="713360"/>
                <a:gridCol w="713360"/>
                <a:gridCol w="713360"/>
                <a:gridCol w="713360"/>
                <a:gridCol w="714316"/>
                <a:gridCol w="713360"/>
                <a:gridCol w="713360"/>
                <a:gridCol w="713360"/>
                <a:gridCol w="713360"/>
                <a:gridCol w="714316"/>
              </a:tblGrid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8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0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>
                          <a:effectLst/>
                        </a:rPr>
                        <a:t> 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0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0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0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0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2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8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>
                          <a:effectLst/>
                        </a:rPr>
                        <a:t> 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2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>
                          <a:effectLst/>
                        </a:rPr>
                        <a:t> 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2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2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 smtClean="0">
                          <a:effectLst/>
                        </a:rPr>
                        <a:t>2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6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2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8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>
                          <a:effectLst/>
                        </a:rPr>
                        <a:t>4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>
                          <a:effectLst/>
                        </a:rPr>
                        <a:t> 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>
                          <a:effectLst/>
                        </a:rPr>
                        <a:t>4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>
                          <a:effectLst/>
                        </a:rPr>
                        <a:t>4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7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6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4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8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>
                          <a:effectLst/>
                        </a:rPr>
                        <a:t>6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>
                          <a:effectLst/>
                        </a:rPr>
                        <a:t>6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4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7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6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6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8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>
                          <a:effectLst/>
                        </a:rPr>
                        <a:t> 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u="sng" dirty="0">
                          <a:effectLst/>
                        </a:rPr>
                        <a:t>7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89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0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>
                          <a:effectLst/>
                        </a:rPr>
                        <a:t> 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4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7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7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 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>
                          <a:effectLst/>
                        </a:rPr>
                        <a:t>7</a:t>
                      </a:r>
                      <a:endParaRPr lang="uk-UA" sz="2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>
                          <a:effectLst/>
                        </a:rPr>
                        <a:t> 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uk-UA" sz="2800" b="1" dirty="0" smtClean="0">
                          <a:effectLst/>
                        </a:rPr>
                        <a:t>8</a:t>
                      </a:r>
                      <a:endParaRPr lang="uk-UA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5157192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Алгоритм дуже простий, але дуже </a:t>
            </a:r>
            <a:r>
              <a:rPr lang="uk-UA" sz="2800" dirty="0" smtClean="0"/>
              <a:t>повільний, його складність О(</a:t>
            </a:r>
            <a:r>
              <a:rPr lang="uk-UA" sz="2800" i="1" dirty="0" smtClean="0"/>
              <a:t>n</a:t>
            </a:r>
            <a:r>
              <a:rPr lang="uk-UA" sz="2800" i="1" baseline="30000" dirty="0" smtClean="0"/>
              <a:t>2</a:t>
            </a:r>
            <a:r>
              <a:rPr lang="uk-UA" sz="2800" dirty="0" smtClean="0"/>
              <a:t>), не використовує додаткову пам’ять, має природну поведінку, стійкий.</a:t>
            </a: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4021</TotalTime>
  <Words>2040</Words>
  <Application>Microsoft Office PowerPoint</Application>
  <PresentationFormat>Экран (4:3)</PresentationFormat>
  <Paragraphs>730</Paragraphs>
  <Slides>36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Трек</vt:lpstr>
      <vt:lpstr>Visio.Drawing.6</vt:lpstr>
      <vt:lpstr>Формула</vt:lpstr>
      <vt:lpstr>Microsoft Visio Drawing</vt:lpstr>
      <vt:lpstr>ЛЕКЦІЯ 3</vt:lpstr>
      <vt:lpstr>§1. Постанова задачі сортування</vt:lpstr>
      <vt:lpstr>кожний алгоритм сортування можна розбити на три частини:</vt:lpstr>
      <vt:lpstr>Презентация PowerPoint</vt:lpstr>
      <vt:lpstr>параметри, які впливають На оцінку алгоритмів сортування : </vt:lpstr>
      <vt:lpstr>Презентация PowerPoint</vt:lpstr>
      <vt:lpstr>§2. Основні схеми внутрішнього сортування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пірамідального сортування: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3</dc:title>
  <dc:creator>Admin</dc:creator>
  <cp:lastModifiedBy>Admin</cp:lastModifiedBy>
  <cp:revision>40</cp:revision>
  <dcterms:created xsi:type="dcterms:W3CDTF">2017-09-19T17:12:39Z</dcterms:created>
  <dcterms:modified xsi:type="dcterms:W3CDTF">2017-09-30T19:34:52Z</dcterms:modified>
</cp:coreProperties>
</file>