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6" r:id="rId14"/>
    <p:sldId id="258" r:id="rId15"/>
    <p:sldId id="260" r:id="rId16"/>
    <p:sldId id="263" r:id="rId17"/>
    <p:sldId id="265" r:id="rId18"/>
    <p:sldId id="279" r:id="rId19"/>
    <p:sldId id="269" r:id="rId20"/>
    <p:sldId id="290" r:id="rId21"/>
    <p:sldId id="270" r:id="rId22"/>
    <p:sldId id="271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7FBF0BF-4027-4268-99A3-313238272FA9}">
          <p14:sldIdLst>
            <p14:sldId id="277"/>
            <p14:sldId id="278"/>
            <p14:sldId id="256"/>
            <p14:sldId id="258"/>
            <p14:sldId id="260"/>
            <p14:sldId id="263"/>
            <p14:sldId id="265"/>
            <p14:sldId id="279"/>
            <p14:sldId id="269"/>
            <p14:sldId id="270"/>
            <p14:sldId id="271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663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8900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7547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2552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326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46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50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320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059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767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427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E705-601D-49B8-85E2-EF3C19747A6F}" type="datetimeFigureOut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B84E-883C-4A32-932D-60256D1A095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2493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980728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ТЕМА 2: </a:t>
            </a:r>
            <a:br>
              <a:rPr lang="uk-UA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Асимптотичний аналіз. </a:t>
            </a:r>
            <a:br>
              <a:rPr lang="uk-UA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Оцінки складності алгоритмів</a:t>
            </a:r>
            <a:br>
              <a:rPr lang="uk-UA" b="1" dirty="0">
                <a:solidFill>
                  <a:schemeClr val="accent5">
                    <a:lumMod val="75000"/>
                  </a:schemeClr>
                </a:solidFill>
              </a:rPr>
            </a:br>
            <a:endParaRPr lang="uk-UA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828835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§1. Основи асимптотичного аналізу</a:t>
            </a:r>
          </a:p>
          <a:p>
            <a:r>
              <a:rPr lang="uk-UA" sz="3200" dirty="0"/>
              <a:t>§2. Оцінки складності алгоритмів (</a:t>
            </a:r>
            <a:r>
              <a:rPr lang="uk-UA" sz="3200" dirty="0">
                <a:sym typeface="Symbol"/>
              </a:rPr>
              <a:t></a:t>
            </a:r>
            <a:r>
              <a:rPr lang="uk-UA" sz="3200" dirty="0"/>
              <a:t>О, </a:t>
            </a:r>
            <a:r>
              <a:rPr lang="uk-UA" sz="3200" dirty="0">
                <a:sym typeface="Symbol"/>
              </a:rPr>
              <a:t></a:t>
            </a:r>
            <a:r>
              <a:rPr lang="uk-UA" sz="3200" dirty="0"/>
              <a:t>, </a:t>
            </a:r>
            <a:r>
              <a:rPr lang="uk-UA" sz="3200" dirty="0">
                <a:sym typeface="Symbol"/>
              </a:rPr>
              <a:t></a:t>
            </a:r>
            <a:r>
              <a:rPr lang="uk-UA" sz="3200" dirty="0"/>
              <a:t>)</a:t>
            </a:r>
          </a:p>
          <a:p>
            <a:r>
              <a:rPr lang="uk-UA" sz="3200" dirty="0"/>
              <a:t>§3. Використання границь для порівняння порядку росту двох функцій</a:t>
            </a:r>
          </a:p>
        </p:txBody>
      </p:sp>
    </p:spTree>
    <p:extLst>
      <p:ext uri="{BB962C8B-B14F-4D97-AF65-F5344CB8AC3E}">
        <p14:creationId xmlns="" xmlns:p14="http://schemas.microsoft.com/office/powerpoint/2010/main" val="34432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89844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Визначаємо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Big O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 O,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придумати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арифметика.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Візьміть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числа (123456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789012).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арифметичними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віднімання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найпростішою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вирівнюєте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результат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записуєте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"десятки"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найдорожчою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алгоритмі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чисел разом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6 цифр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перенести 7-у).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100-значних числа разом,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10 000-значних числа,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шаблон?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(будучи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прямо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пропорційна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цифр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O(n)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вирівнюєте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числа, берете першу цифру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помножуєте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цифру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помножити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6-значні числа,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стовпців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кінцевий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нас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100-цифрових числа, нам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додавань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чисел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мільйоном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цифр нам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трильйон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(10¹²)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додавань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Видно,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масштабується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квадратичну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зауважити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правил: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розглядаємо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найгірший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ваш алгоритм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завершитись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лінійних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цікавить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найгірший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хардкор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найгіршого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Константи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ігноруються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прикладу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помітить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так: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n²+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2n. Але,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прикладу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числами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мільйон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цифр в кожному,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доданок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2n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незначним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0,0002%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O, 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відкидаємо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константи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спрощуються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станеться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наш алгоритм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одного?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*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спрощують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 O(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²), 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приховуємо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той факт,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 не одного. Просто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зрозуміліше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Алгоритми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endParaRPr lang="ru-RU" b="1" dirty="0" smtClean="0"/>
          </a:p>
          <a:p>
            <a:r>
              <a:rPr lang="ru-RU" dirty="0" err="1" smtClean="0"/>
              <a:t>Найпоширенішими</a:t>
            </a:r>
            <a:r>
              <a:rPr lang="ru-RU" dirty="0" smtClean="0"/>
              <a:t> алгоритмами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dirty="0" err="1" smtClean="0"/>
              <a:t>О-нотацію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, вони </a:t>
            </a:r>
            <a:r>
              <a:rPr lang="ru-RU" dirty="0" err="1" smtClean="0"/>
              <a:t>найбільш</a:t>
            </a:r>
            <a:r>
              <a:rPr lang="ru-RU" dirty="0" smtClean="0"/>
              <a:t> наглядно </a:t>
            </a:r>
            <a:r>
              <a:rPr lang="ru-RU" dirty="0" err="1" smtClean="0"/>
              <a:t>демонструють</a:t>
            </a:r>
            <a:r>
              <a:rPr lang="ru-RU" dirty="0" smtClean="0"/>
              <a:t> </a:t>
            </a:r>
            <a:r>
              <a:rPr lang="ru-RU" dirty="0" err="1" smtClean="0"/>
              <a:t>різницю</a:t>
            </a:r>
            <a:r>
              <a:rPr lang="ru-RU" dirty="0" smtClean="0"/>
              <a:t> в </a:t>
            </a:r>
            <a:r>
              <a:rPr lang="ru-RU" dirty="0" err="1" smtClean="0"/>
              <a:t>складності</a:t>
            </a:r>
            <a:r>
              <a:rPr lang="ru-RU" dirty="0" smtClean="0"/>
              <a:t> </a:t>
            </a:r>
            <a:r>
              <a:rPr lang="ru-RU" dirty="0" err="1" smtClean="0"/>
              <a:t>алгоритмів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Ось невелика </a:t>
            </a:r>
            <a:r>
              <a:rPr lang="ru-RU" dirty="0" err="1" smtClean="0"/>
              <a:t>таблиця</a:t>
            </a:r>
            <a:r>
              <a:rPr lang="ru-RU" dirty="0" smtClean="0"/>
              <a:t>, яка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порівняльні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алгоритмів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435" y="116632"/>
            <a:ext cx="8784975" cy="1224136"/>
          </a:xfrm>
        </p:spPr>
        <p:txBody>
          <a:bodyPr>
            <a:noAutofit/>
          </a:bodyPr>
          <a:lstStyle/>
          <a:p>
            <a:pPr lvl="0"/>
            <a:r>
              <a:rPr lang="uk-UA" sz="4800" b="1" i="1" dirty="0" smtClean="0">
                <a:solidFill>
                  <a:srgbClr val="00B050"/>
                </a:solidFill>
              </a:rPr>
              <a:t/>
            </a:r>
            <a:br>
              <a:rPr lang="uk-UA" sz="4800" b="1" i="1" dirty="0" smtClean="0">
                <a:solidFill>
                  <a:srgbClr val="00B050"/>
                </a:solidFill>
              </a:rPr>
            </a:br>
            <a:r>
              <a:rPr lang="uk-UA" sz="3600" b="1" i="1" dirty="0" smtClean="0"/>
              <a:t>§2. Оцінки складності алгоритмів</a:t>
            </a:r>
            <a:br>
              <a:rPr lang="uk-UA" sz="3600" b="1" i="1" dirty="0" smtClean="0"/>
            </a:br>
            <a:r>
              <a:rPr lang="uk-UA" sz="3600" b="1" i="1" dirty="0" smtClean="0">
                <a:solidFill>
                  <a:srgbClr val="00B050"/>
                </a:solidFill>
              </a:rPr>
              <a:t>2.</a:t>
            </a:r>
            <a:r>
              <a:rPr lang="en-US" sz="3600" b="1" i="1" dirty="0" smtClean="0">
                <a:solidFill>
                  <a:srgbClr val="00B050"/>
                </a:solidFill>
              </a:rPr>
              <a:t>1</a:t>
            </a:r>
            <a:r>
              <a:rPr lang="uk-UA" sz="3600" b="1" i="1" dirty="0" smtClean="0">
                <a:solidFill>
                  <a:srgbClr val="00B050"/>
                </a:solidFill>
              </a:rPr>
              <a:t> Оцінка </a:t>
            </a:r>
            <a:r>
              <a:rPr lang="uk-UA" sz="3600" b="1" i="1" dirty="0">
                <a:solidFill>
                  <a:srgbClr val="00B050"/>
                </a:solidFill>
              </a:rPr>
              <a:t>О (</a:t>
            </a:r>
            <a:r>
              <a:rPr lang="uk-UA" sz="3600" b="1" i="1" dirty="0" err="1">
                <a:solidFill>
                  <a:srgbClr val="00B050"/>
                </a:solidFill>
              </a:rPr>
              <a:t>О</a:t>
            </a:r>
            <a:r>
              <a:rPr lang="uk-UA" sz="3600" b="1" i="1" dirty="0">
                <a:solidFill>
                  <a:srgbClr val="00B050"/>
                </a:solidFill>
              </a:rPr>
              <a:t> </a:t>
            </a:r>
            <a:r>
              <a:rPr lang="uk-UA" sz="3600" b="1" i="1" dirty="0" smtClean="0">
                <a:solidFill>
                  <a:srgbClr val="00B050"/>
                </a:solidFill>
              </a:rPr>
              <a:t>- велике</a:t>
            </a:r>
            <a:r>
              <a:rPr lang="uk-UA" sz="3600" b="1" i="1" dirty="0">
                <a:solidFill>
                  <a:srgbClr val="00B050"/>
                </a:solidFill>
              </a:rPr>
              <a:t>)</a:t>
            </a:r>
            <a:r>
              <a:rPr lang="uk-UA" sz="3600" dirty="0">
                <a:solidFill>
                  <a:srgbClr val="00B050"/>
                </a:solidFill>
              </a:rPr>
              <a:t/>
            </a:r>
            <a:br>
              <a:rPr lang="uk-UA" sz="3600" dirty="0">
                <a:solidFill>
                  <a:srgbClr val="00B050"/>
                </a:solidFill>
              </a:rPr>
            </a:b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416" y="1360366"/>
            <a:ext cx="8712968" cy="936104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40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uk-UA" sz="4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0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uk-UA" sz="4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0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+...+a</a:t>
            </a:r>
            <a:r>
              <a:rPr lang="uk-UA" sz="4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0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+...+a</a:t>
            </a:r>
            <a:r>
              <a:rPr lang="uk-UA" sz="4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40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uk-UA" sz="4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4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436" y="2275154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кожного доданку, крім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піднести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заданий ступінь послідовним множенням 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коефіцієнт. Потім доданки скласти. Обчислення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доданку (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1..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вимагає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множень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1436" y="410497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Виходить, усього 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+ 3 + ... +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+1)/2 множень. Крім того, потрібне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додавання. Разом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+1)/2 +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+ 3</a:t>
            </a:r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операцій.</a:t>
            </a:r>
            <a:endParaRPr lang="uk-UA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77042" y="5733256"/>
                <a:ext cx="2122376" cy="1029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Сума арифметичної</a:t>
                </a:r>
              </a:p>
              <a:p>
                <a:r>
                  <a:rPr lang="uk-UA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прогресії</a:t>
                </a:r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uk-UA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42" y="5733256"/>
                <a:ext cx="2122376" cy="1029193"/>
              </a:xfrm>
              <a:prstGeom prst="rect">
                <a:avLst/>
              </a:prstGeom>
              <a:blipFill>
                <a:blip r:embed="rId2"/>
                <a:stretch>
                  <a:fillRect l="-2586" t="-2959" r="-2299" b="-29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932040" y="5157192"/>
            <a:ext cx="214500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79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21" y="188640"/>
            <a:ext cx="8507288" cy="324036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uk-UA" sz="8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2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винесемо 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дужки й перепишемо багаточлен у вигляді</a:t>
            </a:r>
          </a:p>
          <a:p>
            <a:pPr marL="0" indent="0" algn="just">
              <a:buNone/>
            </a:pPr>
            <a:r>
              <a:rPr lang="uk-UA" sz="8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8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uk-UA" sz="8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+...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+…x</a:t>
            </a: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uk-UA" sz="8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+</a:t>
            </a:r>
            <a:r>
              <a:rPr lang="uk-UA" sz="8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8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))).</a:t>
            </a:r>
          </a:p>
          <a:p>
            <a:pPr marL="0" indent="0" algn="just">
              <a:buNone/>
            </a:pPr>
            <a:endParaRPr lang="uk-UA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8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8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uk-UA" sz="8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8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8356" y="2996952"/>
            <a:ext cx="85741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внутрішня дужка вимагає 1-го множення й 1-го додавання. Її значення використається для наступної дужки.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одне множення й одне додавання на кожну дужку, яких </a:t>
            </a:r>
            <a:r>
              <a:rPr lang="uk-UA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штука.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обчислення самої зовнішньої дужки помножити на </a:t>
            </a:r>
            <a:r>
              <a:rPr lang="uk-UA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додати a</a:t>
            </a:r>
            <a:r>
              <a:rPr lang="uk-UA" sz="1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Всього:  </a:t>
            </a:r>
            <a:r>
              <a:rPr lang="uk-UA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(множень) + </a:t>
            </a:r>
            <a:r>
              <a:rPr lang="uk-UA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додавань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  <a:r>
              <a:rPr lang="uk-UA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операцій.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/2+3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зростає приблизно як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(відкидаємо порівняно повільно зростаючий доданок 3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/2), константним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множником 1/2 також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знехтувати. Одержимо асимптотичну оцінку для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позначається спеціальним символом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відповідно.</a:t>
            </a:r>
          </a:p>
          <a:p>
            <a:pPr marL="0" indent="0" algn="just">
              <a:buNone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Математичне тлумачення </a:t>
            </a:r>
            <a:r>
              <a:rPr lang="uk-UA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О-велике</a:t>
            </a:r>
            <a:endParaRPr lang="uk-UA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9"/>
                <a:ext cx="8856984" cy="28083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кількість операцій, які виконує алгоритм.</a:t>
                </a:r>
              </a:p>
              <a:p>
                <a:pPr algn="just"/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О-символ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О(g(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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uk-UA" sz="28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cg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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≥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 перевищувала g(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починаючи з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 точністю до постійного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множника.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9"/>
                <a:ext cx="8856984" cy="2808312"/>
              </a:xfrm>
              <a:blipFill>
                <a:blip r:embed="rId2"/>
                <a:stretch>
                  <a:fillRect l="-1239" t="-2386" r="-1376" b="-43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img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3643338" cy="19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4143380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Означення</a:t>
            </a:r>
            <a:r>
              <a:rPr lang="ru-RU" b="1" dirty="0" smtClean="0"/>
              <a:t>.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ru-RU" i="1" dirty="0" err="1" smtClean="0"/>
              <a:t>складності</a:t>
            </a:r>
            <a:r>
              <a:rPr lang="ru-RU" i="1" dirty="0" smtClean="0"/>
              <a:t> алгоритму </a:t>
            </a:r>
            <a:r>
              <a:rPr lang="en-US" i="1" dirty="0" smtClean="0"/>
              <a:t>f(n)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оцінку</a:t>
            </a:r>
            <a:r>
              <a:rPr lang="ru-RU" i="1" dirty="0" smtClean="0"/>
              <a:t> О(«</a:t>
            </a:r>
            <a:r>
              <a:rPr lang="ru-RU" i="1" dirty="0" err="1" smtClean="0"/>
              <a:t>О-велике</a:t>
            </a:r>
            <a:r>
              <a:rPr lang="ru-RU" i="1" dirty="0" smtClean="0"/>
              <a:t>»)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записується</a:t>
            </a:r>
            <a:r>
              <a:rPr lang="ru-RU" i="1" dirty="0" smtClean="0"/>
              <a:t> як </a:t>
            </a:r>
            <a:r>
              <a:rPr lang="en-US" i="1" dirty="0" smtClean="0"/>
              <a:t>f(n) = </a:t>
            </a:r>
            <a:r>
              <a:rPr lang="ru-RU" i="1" dirty="0" smtClean="0"/>
              <a:t>О(</a:t>
            </a:r>
            <a:r>
              <a:rPr lang="en-US" i="1" dirty="0" smtClean="0"/>
              <a:t>g(n)),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невід’ємна</a:t>
            </a:r>
            <a:r>
              <a:rPr lang="ru-RU" i="1" dirty="0" smtClean="0"/>
              <a:t>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en-US" i="1" dirty="0" smtClean="0"/>
              <a:t>g(n) </a:t>
            </a:r>
            <a:r>
              <a:rPr lang="ru-RU" i="1" dirty="0" smtClean="0"/>
              <a:t>та </a:t>
            </a:r>
            <a:r>
              <a:rPr lang="ru-RU" i="1" dirty="0" err="1" smtClean="0"/>
              <a:t>додатні</a:t>
            </a:r>
            <a:r>
              <a:rPr lang="ru-RU" i="1" dirty="0" smtClean="0"/>
              <a:t>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/>
              <a:t>, </a:t>
            </a:r>
            <a:r>
              <a:rPr lang="ru-RU" i="1" dirty="0" smtClean="0"/>
              <a:t>с</a:t>
            </a:r>
            <a:r>
              <a:rPr lang="ru-RU" i="1" baseline="-25000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i="1" dirty="0" smtClean="0"/>
              <a:t>0 ≤ </a:t>
            </a:r>
            <a:r>
              <a:rPr lang="en-US" i="1" dirty="0" smtClean="0"/>
              <a:t>f(n) ≤ cg(n),                                              </a:t>
            </a:r>
            <a:endParaRPr lang="en-US" dirty="0" smtClean="0"/>
          </a:p>
          <a:p>
            <a:r>
              <a:rPr lang="ru-RU" i="1" dirty="0" smtClean="0"/>
              <a:t>при </a:t>
            </a:r>
            <a:r>
              <a:rPr lang="en-US" i="1" dirty="0" smtClean="0"/>
              <a:t>n &gt; n</a:t>
            </a:r>
            <a:r>
              <a:rPr lang="en-US" i="1" baseline="-25000" dirty="0" smtClean="0"/>
              <a:t>0 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51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53" y="-146755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uk-UA" sz="3600" b="1" i="1" dirty="0" smtClean="0">
                <a:solidFill>
                  <a:srgbClr val="00B050"/>
                </a:solidFill>
              </a:rPr>
              <a:t>2.2 Оцінка </a:t>
            </a:r>
            <a:r>
              <a:rPr lang="uk-UA" sz="3600" b="1" dirty="0" smtClean="0">
                <a:solidFill>
                  <a:srgbClr val="00B050"/>
                </a:solidFill>
                <a:sym typeface="Symbol"/>
              </a:rPr>
              <a:t></a:t>
            </a:r>
            <a:r>
              <a:rPr lang="uk-UA" sz="3600" b="1" i="1" dirty="0" smtClean="0">
                <a:solidFill>
                  <a:srgbClr val="00B050"/>
                </a:solidFill>
              </a:rPr>
              <a:t> (Омега-велике)</a:t>
            </a:r>
            <a:endParaRPr lang="uk-UA" sz="3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427" y="482000"/>
                <a:ext cx="9046839" cy="3741464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кількість операцій, які виконує алгоритм.</a:t>
                </a:r>
              </a:p>
              <a:p>
                <a:pPr algn="just"/>
                <a:r>
                  <a:rPr lang="uk-UA" sz="3600" b="1" dirty="0" smtClean="0">
                    <a:sym typeface="Symbol"/>
                  </a:rPr>
                  <a:t></a:t>
                </a:r>
                <a:r>
                  <a:rPr lang="uk-UA" sz="3600" b="1" i="1" dirty="0" smtClean="0">
                    <a:solidFill>
                      <a:srgbClr val="00B050"/>
                    </a:solidFill>
                    <a:sym typeface="Symbol"/>
                  </a:rPr>
                  <a:t/>
                </a:r>
                <a:r>
                  <a:rPr lang="uk-UA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-символ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uk-UA" sz="3600" b="1" dirty="0" smtClean="0">
                    <a:sym typeface="Symbol"/>
                  </a:rPr>
                  <a:t>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(g(</a:t>
                </a:r>
                <a:r>
                  <a:rPr lang="uk-UA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uk-UA" sz="3600" b="1" i="1" dirty="0" smtClean="0">
                          <a:solidFill>
                            <a:schemeClr val="tx1"/>
                          </a:solidFill>
                          <a:sym typeface="Symbol"/>
                        </a:rPr>
                        <m:t>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36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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uk-UA" sz="36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36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uk-UA" sz="36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36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cg</m:t>
                              </m:r>
                              <m:r>
                                <m:rPr>
                                  <m:nor/>
                                </m:rPr>
                                <a:rPr lang="uk-UA" sz="36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360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36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360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uk-UA" sz="36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360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36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</m:t>
                              </m:r>
                              <m:r>
                                <m:rPr>
                                  <m:nor/>
                                </m:rPr>
                                <a:rPr lang="uk-UA" sz="36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36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≥ </m:t>
                              </m:r>
                              <m:r>
                                <m:rPr>
                                  <m:nor/>
                                </m:rPr>
                                <a:rPr lang="uk-UA" sz="36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36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обмежена знизу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починаючи з 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 точністю до постійного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множника.</a:t>
                </a:r>
              </a:p>
              <a:p>
                <a:pPr algn="just"/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оцінка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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означає нижню оцінку росту функції, тобто визначає клас функцій, що ростуть не повільніше, ніж g(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uk-UA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7" y="482000"/>
                <a:ext cx="9046839" cy="3741464"/>
              </a:xfrm>
              <a:blipFill>
                <a:blip r:embed="rId2"/>
                <a:stretch>
                  <a:fillRect l="-1213" t="-3909" r="-1348"/>
                </a:stretch>
              </a:blipFill>
            </p:spPr>
            <p:txBody>
              <a:bodyPr/>
              <a:lstStyle/>
              <a:p>
                <a:r>
                  <a:rPr lang="uk-UA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img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9" y="4074120"/>
            <a:ext cx="2232248" cy="2411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386101" y="5144897"/>
            <a:ext cx="656377" cy="1713103"/>
            <a:chOff x="2591717" y="2924944"/>
            <a:chExt cx="785542" cy="230888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843808" y="2924944"/>
              <a:ext cx="0" cy="151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91717" y="4310500"/>
              <a:ext cx="7855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uk-UA" sz="3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uk-UA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uk-UA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18348" y="3833499"/>
            <a:ext cx="6428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операцій алгоритму описує функція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Це означає, що навіть у самому вдалому випадку буде зроблено не менше ніж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дій. У той час як оцінка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O(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гарантує, що в самому гіршому випадку дій буде близько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більше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/>
              <a:t>Означення</a:t>
            </a:r>
            <a:r>
              <a:rPr lang="ru-RU" b="1" dirty="0" smtClean="0"/>
              <a:t>.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ru-RU" i="1" dirty="0" err="1" smtClean="0"/>
              <a:t>складності</a:t>
            </a:r>
            <a:r>
              <a:rPr lang="ru-RU" i="1" dirty="0" smtClean="0"/>
              <a:t> алгоритму </a:t>
            </a:r>
            <a:r>
              <a:rPr lang="en-US" i="1" dirty="0" smtClean="0"/>
              <a:t>f(n)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оцінку</a:t>
            </a:r>
            <a:r>
              <a:rPr lang="ru-RU" i="1" dirty="0" smtClean="0"/>
              <a:t> </a:t>
            </a:r>
            <a:r>
              <a:rPr lang="el-GR" i="1" dirty="0" smtClean="0"/>
              <a:t>Ω(«</a:t>
            </a:r>
            <a:r>
              <a:rPr lang="ru-RU" i="1" dirty="0" err="1" smtClean="0"/>
              <a:t>омега-велике</a:t>
            </a:r>
            <a:r>
              <a:rPr lang="ru-RU" i="1" dirty="0" smtClean="0"/>
              <a:t>»)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записується</a:t>
            </a:r>
            <a:r>
              <a:rPr lang="ru-RU" i="1" dirty="0" smtClean="0"/>
              <a:t> як </a:t>
            </a:r>
            <a:r>
              <a:rPr lang="en-US" i="1" dirty="0" smtClean="0"/>
              <a:t>f(n) = </a:t>
            </a:r>
            <a:r>
              <a:rPr lang="el-GR" i="1" dirty="0" smtClean="0"/>
              <a:t>Ω(</a:t>
            </a:r>
            <a:r>
              <a:rPr lang="en-US" i="1" dirty="0" smtClean="0"/>
              <a:t>g(n)),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невід’ємна</a:t>
            </a:r>
            <a:r>
              <a:rPr lang="ru-RU" i="1" dirty="0" smtClean="0"/>
              <a:t>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en-US" i="1" dirty="0" smtClean="0"/>
              <a:t>g(n) </a:t>
            </a:r>
            <a:r>
              <a:rPr lang="ru-RU" i="1" dirty="0" smtClean="0"/>
              <a:t>та </a:t>
            </a:r>
            <a:r>
              <a:rPr lang="ru-RU" i="1" dirty="0" err="1" smtClean="0"/>
              <a:t>додатні</a:t>
            </a:r>
            <a:r>
              <a:rPr lang="ru-RU" i="1" dirty="0" smtClean="0"/>
              <a:t>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/>
              <a:t>, </a:t>
            </a:r>
            <a:r>
              <a:rPr lang="ru-RU" i="1" dirty="0" smtClean="0"/>
              <a:t>с</a:t>
            </a:r>
            <a:r>
              <a:rPr lang="ru-RU" i="1" baseline="-25000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0 ≤, </a:t>
            </a:r>
            <a:r>
              <a:rPr lang="en-US" i="1" dirty="0" smtClean="0"/>
              <a:t>cg(n) ≤ f(n) </a:t>
            </a:r>
            <a:r>
              <a:rPr lang="en-US" dirty="0" smtClean="0"/>
              <a:t>(14.3)</a:t>
            </a:r>
          </a:p>
          <a:p>
            <a:r>
              <a:rPr lang="ru-RU" i="1" dirty="0" smtClean="0"/>
              <a:t>при </a:t>
            </a:r>
            <a:r>
              <a:rPr lang="en-US" i="1" dirty="0" smtClean="0"/>
              <a:t>n &gt; n</a:t>
            </a:r>
            <a:r>
              <a:rPr lang="en-US" i="1" baseline="-25000" dirty="0" smtClean="0"/>
              <a:t>0 </a:t>
            </a:r>
            <a:r>
              <a:rPr lang="en-US" i="1" dirty="0" smtClean="0"/>
              <a:t>.</a:t>
            </a:r>
            <a:endParaRPr lang="en-US" dirty="0" smtClean="0"/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727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00B050"/>
                </a:solidFill>
              </a:rPr>
              <a:t>2.3 </a:t>
            </a:r>
            <a:r>
              <a:rPr lang="uk-UA" sz="3600" b="1" i="1" dirty="0">
                <a:solidFill>
                  <a:srgbClr val="00B050"/>
                </a:solidFill>
              </a:rPr>
              <a:t>Оцінка </a:t>
            </a:r>
            <a:r>
              <a:rPr lang="uk-UA" sz="3600" b="1" i="1" dirty="0">
                <a:solidFill>
                  <a:srgbClr val="00B050"/>
                </a:solidFill>
                <a:sym typeface="Symbol"/>
              </a:rPr>
              <a:t></a:t>
            </a:r>
            <a:r>
              <a:rPr lang="uk-UA" sz="3600" b="1" i="1" dirty="0">
                <a:solidFill>
                  <a:srgbClr val="00B050"/>
                </a:solidFill>
              </a:rPr>
              <a:t> </a:t>
            </a:r>
            <a:r>
              <a:rPr lang="uk-UA" sz="3600" b="1" i="1" dirty="0" smtClean="0">
                <a:solidFill>
                  <a:srgbClr val="00B050"/>
                </a:solidFill>
              </a:rPr>
              <a:t>(</a:t>
            </a:r>
            <a:r>
              <a:rPr lang="uk-UA" sz="3600" b="1" i="1" dirty="0" err="1" smtClean="0">
                <a:solidFill>
                  <a:srgbClr val="00B050"/>
                </a:solidFill>
              </a:rPr>
              <a:t>Тетта-велике</a:t>
            </a:r>
            <a:r>
              <a:rPr lang="uk-UA" sz="3600" b="1" i="1" dirty="0" smtClean="0">
                <a:solidFill>
                  <a:srgbClr val="00B050"/>
                </a:solidFill>
              </a:rPr>
              <a:t>)</a:t>
            </a:r>
            <a:endParaRPr lang="uk-UA" sz="3600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img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4058669"/>
            <a:ext cx="3286148" cy="259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92696"/>
                <a:ext cx="9144000" cy="34563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кількість операцій, які виконує алгоритм.</a:t>
                </a:r>
              </a:p>
              <a:p>
                <a:pPr>
                  <a:buFont typeface="Symbol"/>
                  <a:buChar char="Q"/>
                </a:pPr>
                <a:r>
                  <a:rPr lang="uk-UA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-символ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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m:t>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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uk-UA" sz="28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 с2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uk-UA" sz="28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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/>
                                </a:rPr>
                                <m:t>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≥ </m:t>
                              </m:r>
                              <m:r>
                                <m:rPr>
                                  <m:nor/>
                                </m:rPr>
                                <a:rPr lang="uk-UA" sz="28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uk-UA" sz="2800" baseline="-25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Оцінка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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асимптотично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обмежує функцію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зверху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знизу.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2696"/>
                <a:ext cx="9144000" cy="3456384"/>
              </a:xfrm>
              <a:blipFill>
                <a:blip r:embed="rId3"/>
                <a:stretch>
                  <a:fillRect l="-1400" t="-1940" r="-1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357554" y="3857628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Означення</a:t>
            </a:r>
            <a:r>
              <a:rPr lang="ru-RU" b="1" dirty="0" smtClean="0"/>
              <a:t>.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ru-RU" i="1" dirty="0" err="1" smtClean="0"/>
              <a:t>складності</a:t>
            </a:r>
            <a:r>
              <a:rPr lang="ru-RU" i="1" dirty="0" smtClean="0"/>
              <a:t> алгоритму </a:t>
            </a:r>
            <a:r>
              <a:rPr lang="en-US" i="1" dirty="0" smtClean="0"/>
              <a:t>f(n)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оцінку</a:t>
            </a:r>
            <a:r>
              <a:rPr lang="ru-RU" i="1" dirty="0" smtClean="0"/>
              <a:t> </a:t>
            </a:r>
            <a:r>
              <a:rPr lang="el-GR" dirty="0" smtClean="0"/>
              <a:t>Θ(</a:t>
            </a:r>
            <a:r>
              <a:rPr lang="ru-RU" dirty="0" err="1" smtClean="0"/>
              <a:t>тета</a:t>
            </a:r>
            <a:r>
              <a:rPr lang="ru-RU" dirty="0" smtClean="0"/>
              <a:t>)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записується</a:t>
            </a:r>
            <a:r>
              <a:rPr lang="ru-RU" i="1" dirty="0" smtClean="0"/>
              <a:t> як </a:t>
            </a:r>
            <a:r>
              <a:rPr lang="en-US" i="1" dirty="0" smtClean="0"/>
              <a:t>f(n) = </a:t>
            </a:r>
            <a:r>
              <a:rPr lang="el-GR" dirty="0" smtClean="0"/>
              <a:t>Θ</a:t>
            </a:r>
            <a:r>
              <a:rPr lang="el-GR" i="1" dirty="0" smtClean="0"/>
              <a:t>(</a:t>
            </a:r>
            <a:r>
              <a:rPr lang="en-US" i="1" dirty="0" smtClean="0"/>
              <a:t>g(n)),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невід’ємна</a:t>
            </a:r>
            <a:r>
              <a:rPr lang="ru-RU" i="1" dirty="0" smtClean="0"/>
              <a:t>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en-US" i="1" dirty="0" smtClean="0"/>
              <a:t>g(n) </a:t>
            </a:r>
            <a:r>
              <a:rPr lang="ru-RU" i="1" dirty="0" smtClean="0"/>
              <a:t>та </a:t>
            </a:r>
            <a:r>
              <a:rPr lang="ru-RU" i="1" dirty="0" err="1" smtClean="0"/>
              <a:t>додатні</a:t>
            </a:r>
            <a:r>
              <a:rPr lang="ru-RU" i="1" dirty="0" smtClean="0"/>
              <a:t>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/>
              <a:t>, </a:t>
            </a:r>
            <a:r>
              <a:rPr lang="ru-RU" i="1" dirty="0" smtClean="0"/>
              <a:t>с</a:t>
            </a:r>
            <a:r>
              <a:rPr lang="ru-RU" i="1" baseline="-25000" dirty="0" smtClean="0"/>
              <a:t>1</a:t>
            </a:r>
            <a:r>
              <a:rPr lang="ru-RU" i="1" dirty="0" smtClean="0"/>
              <a:t>, с</a:t>
            </a:r>
            <a:r>
              <a:rPr lang="ru-RU" i="1" baseline="-25000" dirty="0" smtClean="0"/>
              <a:t>2 </a:t>
            </a:r>
            <a:r>
              <a:rPr lang="ru-RU" i="1" dirty="0" err="1" smtClean="0"/>
              <a:t>такі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g(n) ≤ f(n) ≤ c</a:t>
            </a:r>
            <a:r>
              <a:rPr lang="en-US" i="1" baseline="-25000" dirty="0" smtClean="0"/>
              <a:t>2</a:t>
            </a:r>
            <a:r>
              <a:rPr lang="en-US" i="1" dirty="0" smtClean="0"/>
              <a:t>g(n),                                                     </a:t>
            </a:r>
            <a:endParaRPr lang="en-US" dirty="0" smtClean="0"/>
          </a:p>
          <a:p>
            <a:r>
              <a:rPr lang="ru-RU" i="1" dirty="0" smtClean="0"/>
              <a:t>при </a:t>
            </a:r>
            <a:r>
              <a:rPr lang="en-US" i="1" dirty="0" smtClean="0"/>
              <a:t>n &gt; n</a:t>
            </a:r>
            <a:r>
              <a:rPr lang="en-US" i="1" baseline="-25000" dirty="0" smtClean="0"/>
              <a:t>0 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5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оцінок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, , 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))+O(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))=O(max(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3600" i="1" dirty="0" smtClean="0"/>
              <a:t>n</a:t>
            </a:r>
            <a:r>
              <a:rPr lang="uk-UA" sz="3600" baseline="30000" dirty="0" smtClean="0"/>
              <a:t>3</a:t>
            </a:r>
            <a:r>
              <a:rPr lang="uk-UA" sz="3600" dirty="0" smtClean="0"/>
              <a:t>+</a:t>
            </a:r>
            <a:r>
              <a:rPr lang="uk-UA" sz="3600" i="1" dirty="0" smtClean="0"/>
              <a:t>n</a:t>
            </a:r>
            <a:r>
              <a:rPr lang="uk-UA" sz="3600" baseline="30000" dirty="0" smtClean="0"/>
              <a:t>2</a:t>
            </a:r>
            <a:r>
              <a:rPr lang="uk-UA" sz="3600" dirty="0" smtClean="0"/>
              <a:t>+</a:t>
            </a:r>
            <a:r>
              <a:rPr lang="uk-UA" sz="3600" i="1" dirty="0" smtClean="0"/>
              <a:t>n+1=n</a:t>
            </a:r>
            <a:r>
              <a:rPr lang="uk-UA" sz="3600" baseline="30000" dirty="0" smtClean="0"/>
              <a:t>3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))=O(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aseline="30000" dirty="0" smtClean="0"/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aseline="30000" dirty="0" smtClean="0"/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))·O(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))=O(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aseline="30000" dirty="0" smtClean="0"/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aseline="30000" dirty="0" smtClean="0"/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 O(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aseline="30000" dirty="0" smtClean="0"/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arenR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5750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64096"/>
          </a:xfrm>
        </p:spPr>
        <p:txBody>
          <a:bodyPr>
            <a:normAutofit/>
          </a:bodyPr>
          <a:lstStyle/>
          <a:p>
            <a:r>
              <a:rPr lang="uk-UA" sz="3600" b="1" i="1" dirty="0" smtClean="0"/>
              <a:t>§1. Основи асимптотичного аналізу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4600" dirty="0" smtClean="0"/>
              <a:t>Асимптотичний </a:t>
            </a:r>
            <a:r>
              <a:rPr lang="uk-UA" sz="4600" dirty="0"/>
              <a:t>аналіз  математично оцінює час виконання алгоритму підрахунком операцій. </a:t>
            </a:r>
          </a:p>
          <a:p>
            <a:pPr marL="0" indent="0" algn="just">
              <a:buNone/>
            </a:pPr>
            <a:r>
              <a:rPr lang="uk-UA" sz="4600" dirty="0" smtClean="0"/>
              <a:t>	Метою </a:t>
            </a:r>
            <a:r>
              <a:rPr lang="uk-UA" sz="4600" dirty="0"/>
              <a:t>асимптотичного аналізу є порівняння витрат часу та інших ресурсів різними алгоритмами, призначеними для рішення однієї і тієї ж задачі, при великих обсягах вхідних даних.</a:t>
            </a:r>
          </a:p>
          <a:p>
            <a:pPr marL="0" indent="0" algn="just">
              <a:buNone/>
            </a:pPr>
            <a:r>
              <a:rPr lang="uk-UA" sz="4600" dirty="0" smtClean="0"/>
              <a:t>	Оцінка </a:t>
            </a:r>
            <a:r>
              <a:rPr lang="uk-UA" sz="4600" dirty="0"/>
              <a:t>функції ефективності, що використовується в асимптотичному аналізі, називається </a:t>
            </a:r>
            <a:r>
              <a:rPr lang="uk-UA" sz="4600" i="1" dirty="0"/>
              <a:t>складністю алгоритму</a:t>
            </a:r>
            <a:r>
              <a:rPr lang="uk-UA" sz="4600" dirty="0"/>
              <a:t>, і дозволяє визначити, як швидко росте трудомісткість алгоритму зі збільшенням обсягу даних.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032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1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такому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асимптотично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рамки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чисел алгоритмом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heapsort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nlog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f(n)).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Інтуїтивно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асимптотично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асимптотично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невід’ємних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знехтувати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великих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неістотними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перевершити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старшому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2.4 Основні </a:t>
            </a:r>
            <a:r>
              <a:rPr lang="uk-UA" b="1" i="1" dirty="0">
                <a:solidFill>
                  <a:srgbClr val="00B050"/>
                </a:solidFill>
              </a:rPr>
              <a:t>класи ефективності</a:t>
            </a:r>
            <a:endParaRPr lang="uk-UA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478269"/>
              </p:ext>
            </p:extLst>
          </p:nvPr>
        </p:nvGraphicFramePr>
        <p:xfrm>
          <a:off x="539552" y="1052736"/>
          <a:ext cx="7848872" cy="5826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7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41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044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складності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805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Константа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805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 n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Логарифмічна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805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 n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805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Квадратична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Кубічна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4327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Експоненціальна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805"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n!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tc>
                  <a:txBody>
                    <a:bodyPr/>
                    <a:lstStyle/>
                    <a:p>
                      <a:pPr marR="4298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Факторіальна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347" marR="1434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84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Основні недоліки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складних алгоритмів одержання O-оцінок, як правило, або дуже трудомістке, або практично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неможливе;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O-оцінки занадто грубі для відображення більш тонких відмінностей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алгоритмів;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O-аналіз дає занадто мало інформації (або зовсім її не дає) для аналізу поводження алгоритмів при обробці невеликих обсягів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даних;</a:t>
            </a:r>
          </a:p>
          <a:p>
            <a:pPr marL="0" indent="0" algn="just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А виконує деяку задачу за 0.001·N с, алгоритму В для цього потрібно 1000·N.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мільйон разів швидше, ніж А, проте А та В мають однакову часову складність O(N).</a:t>
            </a:r>
          </a:p>
          <a:p>
            <a:pPr marL="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80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/>
              <a:t>§3. </a:t>
            </a:r>
            <a:r>
              <a:rPr lang="uk-UA" sz="3600" b="1" i="1" dirty="0"/>
              <a:t>Використання границь для порівняння порядку росту двох функцій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порядків росту двох конкретних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 використовують метод,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полягає в обчисленні границі відношення двох функцій.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основних випадки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89022111"/>
              </p:ext>
            </p:extLst>
          </p:nvPr>
        </p:nvGraphicFramePr>
        <p:xfrm>
          <a:off x="183004" y="4437112"/>
          <a:ext cx="8960996" cy="1512168"/>
        </p:xfrm>
        <a:graphic>
          <a:graphicData uri="http://schemas.openxmlformats.org/presentationml/2006/ole">
            <p:oleObj spid="_x0000_s3089" name="Формула" r:id="rId3" imgW="4229100" imgH="711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368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9822" y="260648"/>
                <a:ext cx="8568952" cy="16561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1.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Порівняти порядки росту функцій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sz="3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3600" dirty="0"/>
                  <a:t/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822" y="260648"/>
                <a:ext cx="8568952" cy="1656184"/>
              </a:xfrm>
              <a:blipFill rotWithShape="1">
                <a:blip r:embed="rId3"/>
                <a:stretch>
                  <a:fillRect l="-2205" t="-5904" r="-2134" b="-402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8617880"/>
              </p:ext>
            </p:extLst>
          </p:nvPr>
        </p:nvGraphicFramePr>
        <p:xfrm>
          <a:off x="467543" y="2132856"/>
          <a:ext cx="8002053" cy="1152128"/>
        </p:xfrm>
        <a:graphic>
          <a:graphicData uri="http://schemas.openxmlformats.org/presentationml/2006/ole">
            <p:oleObj spid="_x0000_s2098" name="Формула" r:id="rId4" imgW="2921000" imgH="419100" progId="Equation.3">
              <p:embed/>
            </p:oleObj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5748" y="3356992"/>
            <a:ext cx="84447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 границя дорівнює додатній константі, обидві функції мають однаковий порядок росту, що записується як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104173"/>
              </p:ext>
            </p:extLst>
          </p:nvPr>
        </p:nvGraphicFramePr>
        <p:xfrm>
          <a:off x="1619672" y="5229200"/>
          <a:ext cx="3403080" cy="689513"/>
        </p:xfrm>
        <a:graphic>
          <a:graphicData uri="http://schemas.openxmlformats.org/presentationml/2006/ole">
            <p:oleObj spid="_x0000_s2099" name="Формула" r:id="rId5" imgW="11682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976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5"/>
                <a:ext cx="8229600" cy="367240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2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Порівняти порядки росту функцій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5"/>
                <a:ext cx="8229600" cy="3672408"/>
              </a:xfrm>
              <a:blipFill rotWithShape="1">
                <a:blip r:embed="rId3"/>
                <a:stretch>
                  <a:fillRect l="-2222" t="-2653" r="-22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9054857"/>
              </p:ext>
            </p:extLst>
          </p:nvPr>
        </p:nvGraphicFramePr>
        <p:xfrm>
          <a:off x="251520" y="1988840"/>
          <a:ext cx="8648788" cy="1800200"/>
        </p:xfrm>
        <a:graphic>
          <a:graphicData uri="http://schemas.openxmlformats.org/presentationml/2006/ole">
            <p:oleObj spid="_x0000_s4124" name="Формула" r:id="rId4" imgW="3822700" imgH="787400" progId="Equation.3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23528" y="4005064"/>
                <a:ext cx="8640960" cy="1760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границя дорівнює нулю, функція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менший порядок росту, ніж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  <m: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uk-UA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що записується як</m:t>
                    </m:r>
                    <m:r>
                      <m:rPr>
                        <m:nor/>
                      </m:rPr>
                      <a:rPr lang="en-US" sz="3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uk-UA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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rad>
                    <m:r>
                      <a:rPr lang="en-US" sz="3600" b="0" i="1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uk-UA" sz="3600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064"/>
                <a:ext cx="8640960" cy="1760610"/>
              </a:xfrm>
              <a:prstGeom prst="rect">
                <a:avLst/>
              </a:prstGeom>
              <a:blipFill rotWithShape="1">
                <a:blip r:embed="rId5"/>
                <a:stretch>
                  <a:fillRect l="-2116" t="-5536" r="-2116" b="-121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779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3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Порівняти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 функцій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та 2</a:t>
            </a:r>
            <a:r>
              <a:rPr lang="en-US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Розв’язок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9445252"/>
              </p:ext>
            </p:extLst>
          </p:nvPr>
        </p:nvGraphicFramePr>
        <p:xfrm>
          <a:off x="395536" y="2276872"/>
          <a:ext cx="8352928" cy="1381062"/>
        </p:xfrm>
        <a:graphic>
          <a:graphicData uri="http://schemas.openxmlformats.org/presentationml/2006/ole">
            <p:oleObj spid="_x0000_s5149" name="Формула" r:id="rId3" imgW="4013200" imgH="6604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1535991"/>
              </p:ext>
            </p:extLst>
          </p:nvPr>
        </p:nvGraphicFramePr>
        <p:xfrm>
          <a:off x="3779912" y="4533220"/>
          <a:ext cx="2016224" cy="715434"/>
        </p:xfrm>
        <a:graphic>
          <a:graphicData uri="http://schemas.openxmlformats.org/presentationml/2006/ole">
            <p:oleObj spid="_x0000_s5150" name="Формула" r:id="rId4" imgW="647700" imgH="2286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39330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росте швидше, ніж 2</a:t>
            </a:r>
            <a:r>
              <a:rPr lang="en-US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записується як</a:t>
            </a:r>
          </a:p>
        </p:txBody>
      </p:sp>
    </p:spTree>
    <p:extLst>
      <p:ext uri="{BB962C8B-B14F-4D97-AF65-F5344CB8AC3E}">
        <p14:creationId xmlns="" xmlns:p14="http://schemas.microsoft.com/office/powerpoint/2010/main" val="8570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2152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Big O"("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Ландау",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О-нотація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суперзірки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математики,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програмісти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обговореннях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алгоритмів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алгоритму.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математична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програмісти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найпоширеніших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О-нотації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ЇЇ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початку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285728"/>
            <a:ext cx="792961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відносне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навмисно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підібраних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відносне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яблуками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арифметичне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алгоритмом,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сортує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чисел. 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арифметичних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релевантні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 (у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найпростішій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алгоритмами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змінна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вибирається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порівнюються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коштує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 дорого. 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дешеве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 перестановка дорога?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параметру;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секунда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мільйона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використовуємо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полегшити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«хороший» алгоритм.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A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великому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об'ємі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невеликому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об'ємі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", 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A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круглих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дужках O()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повільним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дало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О",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О-нотацію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таких характеристик алгоритму: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Часова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space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оперативної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буде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89844"/>
            <a:ext cx="72866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та простору,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запуску алгоритму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Big O.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наближено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збільшиться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збільшені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хотілось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згадати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характеристиками: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Логічна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людино-місяців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алгоритму;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Статична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алгоритмів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 до них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О-нотація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характеристики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357166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відношень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514474"/>
            <a:ext cx="6696075" cy="41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57158" y="428604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приведено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найпоширеніші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O(1) – константа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логарифмічне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лінійне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лінеарітмічне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квадратичне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O(2ⁿ)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експоненціальне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!)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факторіальне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→ ∞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згодовуєте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 одно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працюватиме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той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кратне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збільшився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- 2 сек 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- 3 сек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бінарний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вхідні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- 10 сек 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- 100 сек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несортованому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- 100 сек 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- 10000 сек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бульбашкове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темпами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5x4x3x2x1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120.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 так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погано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алгоритм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нереально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обрахувати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- 1 сек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- 3628800 сек 100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- 9.332621544×10¹⁵⁷ сек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комівояжера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алгоритм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маминої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подруги :)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2760</TotalTime>
  <Words>2072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ТЕМА 2:  Асимптотичний аналіз.  Оцінки складності алгоритмів </vt:lpstr>
      <vt:lpstr>§1. Основи асимптотичного аналізу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§2. Оцінки складності алгоритмів 2.1 Оцінка О (О - велике) </vt:lpstr>
      <vt:lpstr>Слайд 14</vt:lpstr>
      <vt:lpstr>Слайд 15</vt:lpstr>
      <vt:lpstr>Математичне тлумачення  оцінки О-велике</vt:lpstr>
      <vt:lpstr>2.2 Оцінка  (Омега-велике)</vt:lpstr>
      <vt:lpstr>2.3 Оцінка  (Тетта-велике)</vt:lpstr>
      <vt:lpstr>Властивості оцінок , , </vt:lpstr>
      <vt:lpstr>Слайд 20</vt:lpstr>
      <vt:lpstr>2.4 Основні класи ефективності</vt:lpstr>
      <vt:lpstr>2.5 Основні недоліки підходу</vt:lpstr>
      <vt:lpstr>§3. Використання границь для порівняння порядку росту двох функцій 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Оцінка О (О велике)</dc:title>
  <dc:creator>Admin</dc:creator>
  <cp:lastModifiedBy>НАТАША</cp:lastModifiedBy>
  <cp:revision>32</cp:revision>
  <dcterms:created xsi:type="dcterms:W3CDTF">2017-09-14T14:56:51Z</dcterms:created>
  <dcterms:modified xsi:type="dcterms:W3CDTF">2022-09-18T11:17:59Z</dcterms:modified>
</cp:coreProperties>
</file>