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7" r:id="rId2"/>
    <p:sldId id="278" r:id="rId3"/>
    <p:sldId id="256" r:id="rId4"/>
    <p:sldId id="258" r:id="rId5"/>
    <p:sldId id="260" r:id="rId6"/>
    <p:sldId id="263" r:id="rId7"/>
    <p:sldId id="265" r:id="rId8"/>
    <p:sldId id="279" r:id="rId9"/>
    <p:sldId id="269" r:id="rId10"/>
    <p:sldId id="270" r:id="rId11"/>
    <p:sldId id="271" r:id="rId12"/>
    <p:sldId id="273" r:id="rId13"/>
    <p:sldId id="274" r:id="rId14"/>
    <p:sldId id="275" r:id="rId15"/>
    <p:sldId id="276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7FBF0BF-4027-4268-99A3-313238272FA9}">
          <p14:sldIdLst>
            <p14:sldId id="277"/>
            <p14:sldId id="278"/>
            <p14:sldId id="256"/>
            <p14:sldId id="258"/>
            <p14:sldId id="260"/>
            <p14:sldId id="263"/>
            <p14:sldId id="265"/>
            <p14:sldId id="279"/>
            <p14:sldId id="269"/>
            <p14:sldId id="270"/>
            <p14:sldId id="271"/>
            <p14:sldId id="273"/>
            <p14:sldId id="274"/>
            <p14:sldId id="275"/>
            <p14:sldId id="2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E705-601D-49B8-85E2-EF3C19747A6F}" type="datetimeFigureOut">
              <a:rPr lang="uk-UA" smtClean="0"/>
              <a:t>06.09.2019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B84E-883C-4A32-932D-60256D1A095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633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E705-601D-49B8-85E2-EF3C19747A6F}" type="datetimeFigureOut">
              <a:rPr lang="uk-UA" smtClean="0"/>
              <a:t>06.09.2019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B84E-883C-4A32-932D-60256D1A095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9008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E705-601D-49B8-85E2-EF3C19747A6F}" type="datetimeFigureOut">
              <a:rPr lang="uk-UA" smtClean="0"/>
              <a:t>06.09.2019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B84E-883C-4A32-932D-60256D1A095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5470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E705-601D-49B8-85E2-EF3C19747A6F}" type="datetimeFigureOut">
              <a:rPr lang="uk-UA" smtClean="0"/>
              <a:t>06.09.2019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B84E-883C-4A32-932D-60256D1A095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5526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E705-601D-49B8-85E2-EF3C19747A6F}" type="datetimeFigureOut">
              <a:rPr lang="uk-UA" smtClean="0"/>
              <a:t>06.09.2019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B84E-883C-4A32-932D-60256D1A095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3267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E705-601D-49B8-85E2-EF3C19747A6F}" type="datetimeFigureOut">
              <a:rPr lang="uk-UA" smtClean="0"/>
              <a:t>06.09.2019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B84E-883C-4A32-932D-60256D1A095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69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E705-601D-49B8-85E2-EF3C19747A6F}" type="datetimeFigureOut">
              <a:rPr lang="uk-UA" smtClean="0"/>
              <a:t>06.09.2019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B84E-883C-4A32-932D-60256D1A095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506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E705-601D-49B8-85E2-EF3C19747A6F}" type="datetimeFigureOut">
              <a:rPr lang="uk-UA" smtClean="0"/>
              <a:t>06.09.2019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B84E-883C-4A32-932D-60256D1A095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3204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E705-601D-49B8-85E2-EF3C19747A6F}" type="datetimeFigureOut">
              <a:rPr lang="uk-UA" smtClean="0"/>
              <a:t>06.09.2019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B84E-883C-4A32-932D-60256D1A095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5942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E705-601D-49B8-85E2-EF3C19747A6F}" type="datetimeFigureOut">
              <a:rPr lang="uk-UA" smtClean="0"/>
              <a:t>06.09.2019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B84E-883C-4A32-932D-60256D1A095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76742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2E705-601D-49B8-85E2-EF3C19747A6F}" type="datetimeFigureOut">
              <a:rPr lang="uk-UA" smtClean="0"/>
              <a:t>06.09.2019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B84E-883C-4A32-932D-60256D1A095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427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2E705-601D-49B8-85E2-EF3C19747A6F}" type="datetimeFigureOut">
              <a:rPr lang="uk-UA" smtClean="0"/>
              <a:t>06.09.2019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EB84E-883C-4A32-932D-60256D1A095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493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png"/><Relationship Id="rId5" Type="http://schemas.openxmlformats.org/officeDocument/2006/relationships/image" Target="../media/image11.wmf"/><Relationship Id="rId4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848" y="980728"/>
            <a:ext cx="8229600" cy="1143000"/>
          </a:xfrm>
        </p:spPr>
        <p:txBody>
          <a:bodyPr>
            <a:noAutofit/>
          </a:bodyPr>
          <a:lstStyle/>
          <a:p>
            <a:r>
              <a:rPr lang="uk-UA" b="1" dirty="0">
                <a:solidFill>
                  <a:schemeClr val="accent5">
                    <a:lumMod val="75000"/>
                  </a:schemeClr>
                </a:solidFill>
              </a:rPr>
              <a:t>ТЕМА 2: </a:t>
            </a:r>
            <a:br>
              <a:rPr lang="uk-UA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uk-UA" b="1" dirty="0">
                <a:solidFill>
                  <a:schemeClr val="accent5">
                    <a:lumMod val="75000"/>
                  </a:schemeClr>
                </a:solidFill>
              </a:rPr>
              <a:t>Асимптотичний аналіз. </a:t>
            </a:r>
            <a:br>
              <a:rPr lang="uk-UA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uk-UA" b="1" dirty="0">
                <a:solidFill>
                  <a:schemeClr val="accent5">
                    <a:lumMod val="75000"/>
                  </a:schemeClr>
                </a:solidFill>
              </a:rPr>
              <a:t>Оцінки складності алгоритмів</a:t>
            </a:r>
            <a:br>
              <a:rPr lang="uk-UA" b="1" dirty="0">
                <a:solidFill>
                  <a:schemeClr val="accent5">
                    <a:lumMod val="75000"/>
                  </a:schemeClr>
                </a:solidFill>
              </a:rPr>
            </a:br>
            <a:endParaRPr lang="uk-UA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828835"/>
            <a:ext cx="78488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§1. Основи асимптотичного аналізу</a:t>
            </a:r>
          </a:p>
          <a:p>
            <a:r>
              <a:rPr lang="uk-UA" sz="3200" dirty="0"/>
              <a:t>§2. Оцінки складності алгоритмів (</a:t>
            </a:r>
            <a:r>
              <a:rPr lang="uk-UA" sz="3200" dirty="0">
                <a:sym typeface="Symbol"/>
              </a:rPr>
              <a:t></a:t>
            </a:r>
            <a:r>
              <a:rPr lang="uk-UA" sz="3200" dirty="0"/>
              <a:t>О, </a:t>
            </a:r>
            <a:r>
              <a:rPr lang="uk-UA" sz="3200" dirty="0">
                <a:sym typeface="Symbol"/>
              </a:rPr>
              <a:t></a:t>
            </a:r>
            <a:r>
              <a:rPr lang="uk-UA" sz="3200" dirty="0"/>
              <a:t>, </a:t>
            </a:r>
            <a:r>
              <a:rPr lang="uk-UA" sz="3200" dirty="0">
                <a:sym typeface="Symbol"/>
              </a:rPr>
              <a:t></a:t>
            </a:r>
            <a:r>
              <a:rPr lang="uk-UA" sz="3200" dirty="0"/>
              <a:t>)</a:t>
            </a:r>
          </a:p>
          <a:p>
            <a:r>
              <a:rPr lang="uk-UA" sz="3200" dirty="0"/>
              <a:t>§3. Використання границь для порівняння порядку росту двох функцій</a:t>
            </a:r>
          </a:p>
        </p:txBody>
      </p:sp>
    </p:spTree>
    <p:extLst>
      <p:ext uri="{BB962C8B-B14F-4D97-AF65-F5344CB8AC3E}">
        <p14:creationId xmlns:p14="http://schemas.microsoft.com/office/powerpoint/2010/main" val="344324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00B050"/>
                </a:solidFill>
              </a:rPr>
              <a:t>2.4 Основні </a:t>
            </a:r>
            <a:r>
              <a:rPr lang="uk-UA" b="1" i="1" dirty="0">
                <a:solidFill>
                  <a:srgbClr val="00B050"/>
                </a:solidFill>
              </a:rPr>
              <a:t>класи ефективності</a:t>
            </a:r>
            <a:endParaRPr lang="uk-UA" dirty="0">
              <a:solidFill>
                <a:srgbClr val="00B05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478269"/>
              </p:ext>
            </p:extLst>
          </p:nvPr>
        </p:nvGraphicFramePr>
        <p:xfrm>
          <a:off x="539552" y="1052736"/>
          <a:ext cx="7848872" cy="582619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3077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1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1044">
                <a:tc>
                  <a:txBody>
                    <a:bodyPr/>
                    <a:lstStyle/>
                    <a:p>
                      <a:pPr marR="429895"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 </a:t>
                      </a:r>
                      <a:endParaRPr lang="uk-UA" sz="3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4347" marR="14347" marT="0" marB="0"/>
                </a:tc>
                <a:tc>
                  <a:txBody>
                    <a:bodyPr/>
                    <a:lstStyle/>
                    <a:p>
                      <a:pPr marR="429895"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 складності</a:t>
                      </a:r>
                      <a:endParaRPr lang="uk-UA" sz="3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4347" marR="1434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8805">
                <a:tc>
                  <a:txBody>
                    <a:bodyPr/>
                    <a:lstStyle/>
                    <a:p>
                      <a:pPr marR="429895"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3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4347" marR="14347" marT="0" marB="0" anchor="ctr"/>
                </a:tc>
                <a:tc>
                  <a:txBody>
                    <a:bodyPr/>
                    <a:lstStyle/>
                    <a:p>
                      <a:pPr marR="429895"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Константа</a:t>
                      </a:r>
                      <a:endParaRPr lang="uk-UA" sz="3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4347" marR="14347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8805">
                <a:tc>
                  <a:txBody>
                    <a:bodyPr/>
                    <a:lstStyle/>
                    <a:p>
                      <a:pPr marR="429895"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log n</a:t>
                      </a:r>
                      <a:endParaRPr lang="uk-UA" sz="3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4347" marR="14347" marT="0" marB="0" anchor="ctr"/>
                </a:tc>
                <a:tc>
                  <a:txBody>
                    <a:bodyPr/>
                    <a:lstStyle/>
                    <a:p>
                      <a:pPr marR="429895"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Логарифмічна</a:t>
                      </a:r>
                      <a:endParaRPr lang="uk-UA" sz="3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4347" marR="14347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283">
                <a:tc>
                  <a:txBody>
                    <a:bodyPr/>
                    <a:lstStyle/>
                    <a:p>
                      <a:pPr marR="429895"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uk-UA" sz="3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4347" marR="14347" marT="0" marB="0" anchor="ctr"/>
                </a:tc>
                <a:tc>
                  <a:txBody>
                    <a:bodyPr/>
                    <a:lstStyle/>
                    <a:p>
                      <a:pPr marR="429895"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Лінійна</a:t>
                      </a:r>
                      <a:endParaRPr lang="uk-UA" sz="3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4347" marR="14347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8805">
                <a:tc>
                  <a:txBody>
                    <a:bodyPr/>
                    <a:lstStyle/>
                    <a:p>
                      <a:pPr marR="429895"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log n</a:t>
                      </a:r>
                      <a:endParaRPr lang="uk-UA" sz="3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4347" marR="14347" marT="0" marB="0" anchor="ctr"/>
                </a:tc>
                <a:tc>
                  <a:txBody>
                    <a:bodyPr/>
                    <a:lstStyle/>
                    <a:p>
                      <a:pPr marR="429895"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uk-UA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</a:t>
                      </a:r>
                      <a:r>
                        <a:rPr lang="en-US" sz="3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log</a:t>
                      </a:r>
                      <a:r>
                        <a:rPr lang="en-US" sz="3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</a:t>
                      </a:r>
                      <a:r>
                        <a:rPr lang="en-US" sz="3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uk-UA" sz="3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4347" marR="14347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8805">
                <a:tc>
                  <a:txBody>
                    <a:bodyPr/>
                    <a:lstStyle/>
                    <a:p>
                      <a:pPr marR="429895"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32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3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4347" marR="14347" marT="0" marB="0" anchor="ctr"/>
                </a:tc>
                <a:tc>
                  <a:txBody>
                    <a:bodyPr/>
                    <a:lstStyle/>
                    <a:p>
                      <a:pPr marR="429895"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Квадратична</a:t>
                      </a:r>
                      <a:endParaRPr lang="uk-UA" sz="3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4347" marR="14347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3283">
                <a:tc>
                  <a:txBody>
                    <a:bodyPr/>
                    <a:lstStyle/>
                    <a:p>
                      <a:pPr marR="429895"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32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uk-UA" sz="3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4347" marR="14347" marT="0" marB="0" anchor="ctr"/>
                </a:tc>
                <a:tc>
                  <a:txBody>
                    <a:bodyPr/>
                    <a:lstStyle/>
                    <a:p>
                      <a:pPr marR="429895"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Кубічна</a:t>
                      </a:r>
                      <a:endParaRPr lang="uk-UA" sz="3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4347" marR="14347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54327">
                <a:tc>
                  <a:txBody>
                    <a:bodyPr/>
                    <a:lstStyle/>
                    <a:p>
                      <a:pPr marR="429895"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32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uk-UA" sz="3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4347" marR="14347" marT="0" marB="0" anchor="ctr"/>
                </a:tc>
                <a:tc>
                  <a:txBody>
                    <a:bodyPr/>
                    <a:lstStyle/>
                    <a:p>
                      <a:pPr marR="429895"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Експоненціальна</a:t>
                      </a:r>
                      <a:endParaRPr lang="uk-UA" sz="3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4347" marR="14347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8805">
                <a:tc>
                  <a:txBody>
                    <a:bodyPr/>
                    <a:lstStyle/>
                    <a:p>
                      <a:pPr marR="429895"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n!</a:t>
                      </a:r>
                      <a:endParaRPr lang="uk-UA" sz="3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4347" marR="14347" marT="0" marB="0" anchor="ctr"/>
                </a:tc>
                <a:tc>
                  <a:txBody>
                    <a:bodyPr/>
                    <a:lstStyle/>
                    <a:p>
                      <a:pPr marR="429895"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Факторіальна</a:t>
                      </a:r>
                      <a:endParaRPr lang="uk-UA" sz="3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4347" marR="14347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840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850106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2.5 Основні недоліки </a:t>
            </a:r>
            <a:r>
              <a:rPr lang="uk-UA" sz="3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підходу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8"/>
            <a:ext cx="8712968" cy="61206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для складних алгоритмів одержання O-оцінок, як правило, або дуже трудомістке, або практично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неможливе; </a:t>
            </a:r>
          </a:p>
          <a:p>
            <a:pPr marL="0" indent="0" algn="just">
              <a:buNone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O-оцінки занадто грубі для відображення більш тонких відмінностей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алгоритмів; </a:t>
            </a:r>
          </a:p>
          <a:p>
            <a:pPr marL="0" indent="0" algn="just">
              <a:buNone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3)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O-аналіз дає занадто мало інформації (або зовсім її не дає) для аналізу поводження алгоритмів при обробці невеликих обсягів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buNone/>
            </a:pPr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Нехай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А виконує деяку задачу за 0.001·N с, алгоритму В для цього потрібно 1000·N. </a:t>
            </a:r>
          </a:p>
          <a:p>
            <a:pPr marL="0" indent="0" algn="just">
              <a:buNone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Очевидно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що В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мільйон разів швидше, ніж А, проте А та В мають однакову часову складність O(N).</a:t>
            </a:r>
          </a:p>
          <a:p>
            <a:pPr marL="0" indent="0" algn="just">
              <a:buNone/>
            </a:pP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8014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Autofit/>
          </a:bodyPr>
          <a:lstStyle/>
          <a:p>
            <a:r>
              <a:rPr lang="uk-UA" sz="3600" b="1" i="1" dirty="0" smtClean="0"/>
              <a:t>§3. </a:t>
            </a:r>
            <a:r>
              <a:rPr lang="uk-UA" sz="3600" b="1" i="1" dirty="0"/>
              <a:t>Використання границь для порівняння порядку росту двох функцій </a:t>
            </a: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060848"/>
            <a:ext cx="8568952" cy="435334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порівнянні порядків росту двох конкретних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функцій використовують метод,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який полягає в обчисленні границі відношення двох функцій. </a:t>
            </a:r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Існує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основних випадки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9022111"/>
              </p:ext>
            </p:extLst>
          </p:nvPr>
        </p:nvGraphicFramePr>
        <p:xfrm>
          <a:off x="183004" y="4437112"/>
          <a:ext cx="8960996" cy="151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Формула" r:id="rId3" imgW="4229100" imgH="711200" progId="Equation.3">
                  <p:embed/>
                </p:oleObj>
              </mc:Choice>
              <mc:Fallback>
                <p:oleObj name="Формула" r:id="rId3" imgW="4229100" imgH="711200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004" y="4437112"/>
                        <a:ext cx="8960996" cy="1512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3685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49822" y="260648"/>
                <a:ext cx="8568952" cy="1656184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uk-UA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Приклад 1.</a:t>
                </a:r>
                <a:r>
                  <a:rPr lang="uk-UA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Порівняти порядки росту функцій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60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sz="360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360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sz="360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−1)</m:t>
                        </m:r>
                      </m:num>
                      <m:den>
                        <m:r>
                          <a:rPr lang="en-US" sz="36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uk-UA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та </a:t>
                </a:r>
                <a:r>
                  <a:rPr lang="en-US" sz="3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36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uk-UA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uk-UA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uk-UA" sz="3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Розв’язок</a:t>
                </a:r>
                <a:r>
                  <a:rPr lang="uk-UA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uk-UA" sz="3600" dirty="0"/>
                  <a:t>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9822" y="260648"/>
                <a:ext cx="8568952" cy="1656184"/>
              </a:xfrm>
              <a:blipFill rotWithShape="1">
                <a:blip r:embed="rId3"/>
                <a:stretch>
                  <a:fillRect l="-2205" t="-5904" r="-2134" b="-40221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8617880"/>
              </p:ext>
            </p:extLst>
          </p:nvPr>
        </p:nvGraphicFramePr>
        <p:xfrm>
          <a:off x="467543" y="2132856"/>
          <a:ext cx="8002053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Формула" r:id="rId4" imgW="2921000" imgH="419100" progId="Equation.3">
                  <p:embed/>
                </p:oleObj>
              </mc:Choice>
              <mc:Fallback>
                <p:oleObj name="Формула" r:id="rId4" imgW="2921000" imgH="4191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3" y="2132856"/>
                        <a:ext cx="8002053" cy="11521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75748" y="3356992"/>
            <a:ext cx="8444724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Оскільки границя дорівнює додатній константі, обидві функції мають однаковий порядок росту, що записується як 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104173"/>
              </p:ext>
            </p:extLst>
          </p:nvPr>
        </p:nvGraphicFramePr>
        <p:xfrm>
          <a:off x="1619672" y="5229200"/>
          <a:ext cx="3403080" cy="689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Формула" r:id="rId6" imgW="1168200" imgH="228600" progId="Equation.3">
                  <p:embed/>
                </p:oleObj>
              </mc:Choice>
              <mc:Fallback>
                <p:oleObj name="Формула" r:id="rId6" imgW="1168200" imgH="2286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5229200"/>
                        <a:ext cx="3403080" cy="6895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769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04665"/>
                <a:ext cx="8229600" cy="3672408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uk-UA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Приклад 2</a:t>
                </a:r>
                <a:r>
                  <a:rPr lang="uk-UA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Порівняти порядки росту функцій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𝑙𝑜𝑔</m:t>
                        </m:r>
                      </m:e>
                      <m:sub>
                        <m:r>
                          <a:rPr lang="en-US" sz="3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3600" b="0" i="1" smtClean="0">
                        <a:latin typeface="Cambria Math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uk-UA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та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uk-UA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3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</m:rad>
                  </m:oMath>
                </a14:m>
                <a:r>
                  <a:rPr lang="uk-UA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uk-UA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uk-UA" sz="3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Розв’язок</a:t>
                </a:r>
                <a:r>
                  <a:rPr lang="uk-UA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04665"/>
                <a:ext cx="8229600" cy="3672408"/>
              </a:xfrm>
              <a:blipFill rotWithShape="1">
                <a:blip r:embed="rId3"/>
                <a:stretch>
                  <a:fillRect l="-2222" t="-2653" r="-222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9054857"/>
              </p:ext>
            </p:extLst>
          </p:nvPr>
        </p:nvGraphicFramePr>
        <p:xfrm>
          <a:off x="251520" y="1988840"/>
          <a:ext cx="8648788" cy="18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Формула" r:id="rId4" imgW="3822700" imgH="787400" progId="Equation.3">
                  <p:embed/>
                </p:oleObj>
              </mc:Choice>
              <mc:Fallback>
                <p:oleObj name="Формула" r:id="rId4" imgW="3822700" imgH="787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988840"/>
                        <a:ext cx="8648788" cy="1800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323528" y="4005064"/>
                <a:ext cx="8640960" cy="1760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uk-UA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Оскільки границя дорівнює нулю, функція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𝑙𝑜𝑔</m:t>
                        </m:r>
                      </m:e>
                      <m:sub>
                        <m:r>
                          <a:rPr lang="en-US" sz="3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3600" b="0" i="1" smtClean="0">
                        <a:latin typeface="Cambria Math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uk-UA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має менший порядок росту, ніж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uk-UA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3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</m:rad>
                    <m:r>
                      <a:rPr lang="en-US" sz="3600" b="0" i="0" smtClean="0">
                        <a:latin typeface="Cambria Math"/>
                        <a:cs typeface="Times New Roman" panose="020206030504050203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uk-UA" sz="36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що записується як</m:t>
                    </m:r>
                    <m:r>
                      <m:rPr>
                        <m:nor/>
                      </m:rPr>
                      <a:rPr lang="en-US" sz="3600" b="0" i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 </m:t>
                    </m:r>
                    <m:sSub>
                      <m:sSubPr>
                        <m:ctrlPr>
                          <a:rPr lang="uk-UA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𝑙𝑜𝑔</m:t>
                        </m:r>
                      </m:e>
                      <m:sub>
                        <m:r>
                          <a:rPr lang="en-US" sz="3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3600" b="0" i="1" smtClean="0">
                        <a:latin typeface="Cambria Math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uk-UA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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O(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60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radPr>
                      <m:deg/>
                      <m:e>
                        <m:r>
                          <a:rPr lang="en-US" sz="3600" b="0" i="1" smtClean="0">
                            <a:latin typeface="Cambria Math"/>
                            <a:sym typeface="Symbol"/>
                          </a:rPr>
                          <m:t>𝑛</m:t>
                        </m:r>
                        <m:r>
                          <a:rPr lang="en-US" sz="3600" b="0" i="1" smtClean="0">
                            <a:latin typeface="Cambria Math"/>
                            <a:sym typeface="Symbol"/>
                          </a:rPr>
                          <m:t> </m:t>
                        </m:r>
                      </m:e>
                    </m:rad>
                    <m:r>
                      <a:rPr lang="en-US" sz="3600" b="0" i="1" smtClean="0">
                        <a:latin typeface="Cambria Math"/>
                        <a:sym typeface="Symbol"/>
                      </a:rPr>
                      <m:t>)</m:t>
                    </m:r>
                    <m:r>
                      <a:rPr lang="uk-UA" sz="3600" b="0" i="1" smtClean="0">
                        <a:latin typeface="Cambria Math"/>
                        <a:sym typeface="Symbol"/>
                      </a:rPr>
                      <m:t>.</m:t>
                    </m:r>
                  </m:oMath>
                </a14:m>
                <a:endParaRPr lang="uk-UA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005064"/>
                <a:ext cx="8640960" cy="1760610"/>
              </a:xfrm>
              <a:prstGeom prst="rect">
                <a:avLst/>
              </a:prstGeom>
              <a:blipFill rotWithShape="1">
                <a:blip r:embed="rId6"/>
                <a:stretch>
                  <a:fillRect l="-2116" t="-5536" r="-2116" b="-12111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792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18722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3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Порівняти 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порядки 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росту функцій </a:t>
            </a:r>
            <a:r>
              <a:rPr lang="uk-UA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та 2</a:t>
            </a:r>
            <a:r>
              <a:rPr lang="en-US" sz="36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Розв’язок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9445252"/>
              </p:ext>
            </p:extLst>
          </p:nvPr>
        </p:nvGraphicFramePr>
        <p:xfrm>
          <a:off x="395536" y="2276872"/>
          <a:ext cx="8352928" cy="138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name="Формула" r:id="rId3" imgW="4013200" imgH="660400" progId="Equation.3">
                  <p:embed/>
                </p:oleObj>
              </mc:Choice>
              <mc:Fallback>
                <p:oleObj name="Формула" r:id="rId3" imgW="4013200" imgH="660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2276872"/>
                        <a:ext cx="8352928" cy="13810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1535991"/>
              </p:ext>
            </p:extLst>
          </p:nvPr>
        </p:nvGraphicFramePr>
        <p:xfrm>
          <a:off x="3779912" y="4533220"/>
          <a:ext cx="2016224" cy="715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Формула" r:id="rId5" imgW="647700" imgH="228600" progId="Equation.3">
                  <p:embed/>
                </p:oleObj>
              </mc:Choice>
              <mc:Fallback>
                <p:oleObj name="Формула" r:id="rId5" imgW="6477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4533220"/>
                        <a:ext cx="2016224" cy="7154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23528" y="3933056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 </a:t>
            </a:r>
            <a:r>
              <a:rPr lang="uk-UA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росте швидше, ніж 2</a:t>
            </a:r>
            <a:r>
              <a:rPr lang="en-US" sz="36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що записується як</a:t>
            </a:r>
          </a:p>
        </p:txBody>
      </p:sp>
    </p:spTree>
    <p:extLst>
      <p:ext uri="{BB962C8B-B14F-4D97-AF65-F5344CB8AC3E}">
        <p14:creationId xmlns:p14="http://schemas.microsoft.com/office/powerpoint/2010/main" val="85707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64096"/>
          </a:xfrm>
        </p:spPr>
        <p:txBody>
          <a:bodyPr>
            <a:normAutofit/>
          </a:bodyPr>
          <a:lstStyle/>
          <a:p>
            <a:r>
              <a:rPr lang="uk-UA" sz="3600" b="1" i="1" dirty="0" smtClean="0"/>
              <a:t>§1. Основи асимптотичного аналізу</a:t>
            </a: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47260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uk-UA" dirty="0" smtClean="0"/>
              <a:t>	</a:t>
            </a:r>
            <a:r>
              <a:rPr lang="uk-UA" sz="4600" dirty="0" smtClean="0"/>
              <a:t>Асимптотичний </a:t>
            </a:r>
            <a:r>
              <a:rPr lang="uk-UA" sz="4600" dirty="0"/>
              <a:t>аналіз  математично оцінює час виконання алгоритму підрахунком операцій. </a:t>
            </a:r>
          </a:p>
          <a:p>
            <a:pPr marL="0" indent="0" algn="just">
              <a:buNone/>
            </a:pPr>
            <a:r>
              <a:rPr lang="uk-UA" sz="4600" dirty="0" smtClean="0"/>
              <a:t>	Метою </a:t>
            </a:r>
            <a:r>
              <a:rPr lang="uk-UA" sz="4600" dirty="0"/>
              <a:t>асимптотичного аналізу є порівняння витрат часу та інших ресурсів різними алгоритмами, призначеними для рішення однієї і тієї ж задачі, при великих обсягах вхідних даних.</a:t>
            </a:r>
          </a:p>
          <a:p>
            <a:pPr marL="0" indent="0" algn="just">
              <a:buNone/>
            </a:pPr>
            <a:r>
              <a:rPr lang="uk-UA" sz="4600" dirty="0" smtClean="0"/>
              <a:t>	Оцінка </a:t>
            </a:r>
            <a:r>
              <a:rPr lang="uk-UA" sz="4600" dirty="0"/>
              <a:t>функції ефективності, що використовується в асимптотичному аналізі, називається </a:t>
            </a:r>
            <a:r>
              <a:rPr lang="uk-UA" sz="4600" i="1" dirty="0"/>
              <a:t>складністю алгоритму</a:t>
            </a:r>
            <a:r>
              <a:rPr lang="uk-UA" sz="4600" dirty="0"/>
              <a:t>, і дозволяє визначити, як швидко росте трудомісткість алгоритму зі збільшенням обсягу даних.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0329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7435" y="116632"/>
            <a:ext cx="8784975" cy="1224136"/>
          </a:xfrm>
        </p:spPr>
        <p:txBody>
          <a:bodyPr>
            <a:noAutofit/>
          </a:bodyPr>
          <a:lstStyle/>
          <a:p>
            <a:pPr lvl="0"/>
            <a:r>
              <a:rPr lang="uk-UA" sz="4800" b="1" i="1" dirty="0" smtClean="0">
                <a:solidFill>
                  <a:srgbClr val="00B050"/>
                </a:solidFill>
              </a:rPr>
              <a:t/>
            </a:r>
            <a:br>
              <a:rPr lang="uk-UA" sz="4800" b="1" i="1" dirty="0" smtClean="0">
                <a:solidFill>
                  <a:srgbClr val="00B050"/>
                </a:solidFill>
              </a:rPr>
            </a:br>
            <a:r>
              <a:rPr lang="uk-UA" sz="3600" b="1" i="1" dirty="0" smtClean="0"/>
              <a:t>§2. Оцінки складності алгоритмів</a:t>
            </a:r>
            <a:br>
              <a:rPr lang="uk-UA" sz="3600" b="1" i="1" dirty="0" smtClean="0"/>
            </a:br>
            <a:r>
              <a:rPr lang="uk-UA" sz="3600" b="1" i="1" dirty="0" smtClean="0">
                <a:solidFill>
                  <a:srgbClr val="00B050"/>
                </a:solidFill>
              </a:rPr>
              <a:t>2.</a:t>
            </a:r>
            <a:r>
              <a:rPr lang="en-US" sz="3600" b="1" i="1" dirty="0" smtClean="0">
                <a:solidFill>
                  <a:srgbClr val="00B050"/>
                </a:solidFill>
              </a:rPr>
              <a:t>1</a:t>
            </a:r>
            <a:r>
              <a:rPr lang="uk-UA" sz="3600" b="1" i="1" dirty="0" smtClean="0">
                <a:solidFill>
                  <a:srgbClr val="00B050"/>
                </a:solidFill>
              </a:rPr>
              <a:t> Оцінка </a:t>
            </a:r>
            <a:r>
              <a:rPr lang="uk-UA" sz="3600" b="1" i="1" dirty="0">
                <a:solidFill>
                  <a:srgbClr val="00B050"/>
                </a:solidFill>
              </a:rPr>
              <a:t>О (</a:t>
            </a:r>
            <a:r>
              <a:rPr lang="uk-UA" sz="3600" b="1" i="1" dirty="0" err="1">
                <a:solidFill>
                  <a:srgbClr val="00B050"/>
                </a:solidFill>
              </a:rPr>
              <a:t>О</a:t>
            </a:r>
            <a:r>
              <a:rPr lang="uk-UA" sz="3600" b="1" i="1" dirty="0">
                <a:solidFill>
                  <a:srgbClr val="00B050"/>
                </a:solidFill>
              </a:rPr>
              <a:t> </a:t>
            </a:r>
            <a:r>
              <a:rPr lang="uk-UA" sz="3600" b="1" i="1" dirty="0" smtClean="0">
                <a:solidFill>
                  <a:srgbClr val="00B050"/>
                </a:solidFill>
              </a:rPr>
              <a:t>- велике</a:t>
            </a:r>
            <a:r>
              <a:rPr lang="uk-UA" sz="3600" b="1" i="1" dirty="0">
                <a:solidFill>
                  <a:srgbClr val="00B050"/>
                </a:solidFill>
              </a:rPr>
              <a:t>)</a:t>
            </a:r>
            <a:r>
              <a:rPr lang="uk-UA" sz="3600" dirty="0">
                <a:solidFill>
                  <a:srgbClr val="00B050"/>
                </a:solidFill>
              </a:rPr>
              <a:t/>
            </a:r>
            <a:br>
              <a:rPr lang="uk-UA" sz="3600" dirty="0">
                <a:solidFill>
                  <a:srgbClr val="00B050"/>
                </a:solidFill>
              </a:rPr>
            </a:br>
            <a:endParaRPr lang="uk-UA" sz="36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1416" y="1360366"/>
            <a:ext cx="8712968" cy="936104"/>
          </a:xfrm>
        </p:spPr>
        <p:txBody>
          <a:bodyPr>
            <a:normAutofit/>
          </a:bodyPr>
          <a:lstStyle/>
          <a:p>
            <a:r>
              <a:rPr lang="uk-UA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uk-UA" sz="4000" i="1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4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4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=a</a:t>
            </a:r>
            <a:r>
              <a:rPr lang="uk-UA" sz="4000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4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4000" i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4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+a</a:t>
            </a:r>
            <a:r>
              <a:rPr lang="uk-UA" sz="4000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n-1</a:t>
            </a:r>
            <a:r>
              <a:rPr lang="uk-UA" sz="4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4000" i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n-1</a:t>
            </a:r>
            <a:r>
              <a:rPr lang="uk-UA" sz="4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+...+a</a:t>
            </a:r>
            <a:r>
              <a:rPr lang="uk-UA" sz="4000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4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4000" i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4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+...+a</a:t>
            </a:r>
            <a:r>
              <a:rPr lang="uk-UA" sz="4000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4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4000" i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4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+a</a:t>
            </a:r>
            <a:r>
              <a:rPr lang="uk-UA" sz="4000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uk-UA" sz="4000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1436" y="2275154"/>
            <a:ext cx="835292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1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для кожного доданку, крім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піднести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заданий ступінь послідовним множенням і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помножити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коефіцієнт. Потім доданки скласти. Обчислення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-го доданку (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1..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вимагає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множень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41436" y="4104974"/>
            <a:ext cx="8229600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Виходить, усього </a:t>
            </a:r>
          </a:p>
          <a:p>
            <a:pPr algn="just"/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+ 2 + 3 + ... + </a:t>
            </a: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+1)/2 множень. Крім того, потрібне </a:t>
            </a: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додавання. Разом</a:t>
            </a:r>
          </a:p>
          <a:p>
            <a:pPr algn="just"/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+1)/2 + </a:t>
            </a: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8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/2 + 3</a:t>
            </a:r>
            <a:r>
              <a:rPr lang="uk-UA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/2 операцій.</a:t>
            </a:r>
            <a:endParaRPr lang="uk-UA" sz="28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077042" y="5733256"/>
                <a:ext cx="2122376" cy="10291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Сума арифметичної</a:t>
                </a:r>
              </a:p>
              <a:p>
                <a:r>
                  <a:rPr lang="uk-UA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прогресії</a:t>
                </a:r>
                <a:endParaRPr lang="en-US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US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S=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uk-UA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7042" y="5733256"/>
                <a:ext cx="2122376" cy="1029193"/>
              </a:xfrm>
              <a:prstGeom prst="rect">
                <a:avLst/>
              </a:prstGeom>
              <a:blipFill>
                <a:blip r:embed="rId2"/>
                <a:stretch>
                  <a:fillRect l="-2586" t="-2959" r="-2299" b="-2959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 flipH="1" flipV="1">
            <a:off x="4932040" y="5157192"/>
            <a:ext cx="2145002" cy="864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94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721" y="188640"/>
            <a:ext cx="8507288" cy="3240360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buNone/>
            </a:pPr>
            <a:r>
              <a:rPr lang="uk-UA" sz="8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2</a:t>
            </a:r>
            <a:r>
              <a:rPr lang="uk-UA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винесемо </a:t>
            </a:r>
            <a:r>
              <a:rPr lang="uk-UA" sz="8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дужки й перепишемо багаточлен у вигляді</a:t>
            </a:r>
          </a:p>
          <a:p>
            <a:pPr marL="0" indent="0" algn="just">
              <a:buNone/>
            </a:pPr>
            <a:r>
              <a:rPr lang="uk-UA" sz="8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uk-UA" sz="86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8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8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=a</a:t>
            </a:r>
            <a:r>
              <a:rPr lang="uk-UA" sz="86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uk-UA" sz="8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+x</a:t>
            </a:r>
            <a:r>
              <a:rPr lang="uk-UA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8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86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8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+x</a:t>
            </a:r>
            <a:r>
              <a:rPr lang="uk-UA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8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86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8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+...</a:t>
            </a:r>
            <a:r>
              <a:rPr lang="uk-UA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8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86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8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+…x</a:t>
            </a:r>
            <a:r>
              <a:rPr lang="uk-UA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8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86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n-1</a:t>
            </a:r>
            <a:r>
              <a:rPr lang="uk-UA" sz="8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+</a:t>
            </a:r>
            <a:r>
              <a:rPr lang="uk-UA" sz="8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86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8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))).</a:t>
            </a:r>
          </a:p>
          <a:p>
            <a:pPr marL="0" indent="0" algn="just">
              <a:buNone/>
            </a:pPr>
            <a:endParaRPr lang="uk-UA" sz="8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uk-UA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 algn="just">
              <a:buNone/>
            </a:pPr>
            <a:r>
              <a:rPr lang="uk-UA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uk-UA" sz="8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8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uk-UA" sz="8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8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8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86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8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a</a:t>
            </a:r>
            <a:r>
              <a:rPr lang="uk-UA" sz="8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8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86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8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a</a:t>
            </a:r>
            <a:r>
              <a:rPr lang="uk-UA" sz="8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8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86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8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a</a:t>
            </a:r>
            <a:r>
              <a:rPr lang="uk-UA" sz="8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uk-UA" sz="8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uk-UA" sz="8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86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uk-UA" sz="8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x</a:t>
            </a:r>
            <a:r>
              <a:rPr lang="uk-UA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8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8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8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x</a:t>
            </a:r>
            <a:r>
              <a:rPr lang="uk-UA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8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8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8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a</a:t>
            </a:r>
            <a:r>
              <a:rPr lang="uk-UA" sz="8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8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))</a:t>
            </a:r>
          </a:p>
          <a:p>
            <a:pPr marL="0" indent="0">
              <a:buNone/>
            </a:pPr>
            <a:endParaRPr lang="uk-UA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18356" y="2996952"/>
            <a:ext cx="8574124" cy="3096344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uk-UA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 внутрішня дужка вимагає 1-го множення й 1-го додавання. Її значення використається для наступної дужки.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uk-UA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Отже, одне множення й одне додавання на кожну дужку, яких </a:t>
            </a:r>
            <a:r>
              <a:rPr lang="uk-UA" sz="1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11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</a:t>
            </a:r>
            <a:r>
              <a:rPr lang="uk-UA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штука.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uk-UA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Після обчислення самої зовнішньої дужки помножити на </a:t>
            </a:r>
            <a:r>
              <a:rPr lang="uk-UA" sz="1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додати a</a:t>
            </a:r>
            <a:r>
              <a:rPr lang="uk-UA" sz="11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uk-UA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uk-UA" sz="1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uk-UA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Всього:  </a:t>
            </a:r>
            <a:r>
              <a:rPr lang="uk-UA" sz="1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(множень) + </a:t>
            </a:r>
            <a:r>
              <a:rPr lang="uk-UA" sz="1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sz="1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додавань</a:t>
            </a:r>
            <a:r>
              <a:rPr lang="uk-UA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= 2</a:t>
            </a:r>
            <a:r>
              <a:rPr lang="uk-UA" sz="1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операцій. 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uk-UA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02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600953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ВИСНОВОК:</a:t>
            </a:r>
          </a:p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/2+3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/2 зростає приблизно як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/2 (відкидаємо порівняно повільно зростаючий доданок 3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/2), константним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множником 1/2 також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можна знехтувати. Одержимо асимптотичну оцінку для </a:t>
            </a:r>
            <a:r>
              <a:rPr lang="uk-UA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алгоритму 1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що позначається спеціальним символом </a:t>
            </a: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O(</a:t>
            </a:r>
            <a:r>
              <a:rPr lang="uk-UA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O(</a:t>
            </a:r>
            <a:r>
              <a:rPr lang="uk-UA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uk-UA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алгоритму 2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відповідно.</a:t>
            </a:r>
          </a:p>
          <a:p>
            <a:pPr marL="0" indent="0" algn="just">
              <a:buNone/>
            </a:pPr>
            <a:endParaRPr lang="uk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26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Autofit/>
          </a:bodyPr>
          <a:lstStyle/>
          <a:p>
            <a:r>
              <a:rPr lang="uk-UA" sz="3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Математичне тлумачення </a:t>
            </a:r>
            <a:r>
              <a:rPr lang="uk-UA" sz="36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оцінки О-велике</a:t>
            </a:r>
            <a:endParaRPr lang="uk-UA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340769"/>
                <a:ext cx="8856984" cy="2808312"/>
              </a:xfrm>
            </p:spPr>
            <p:txBody>
              <a:bodyPr>
                <a:noAutofit/>
              </a:bodyPr>
              <a:lstStyle/>
              <a:p>
                <a:pPr algn="just"/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Нехай </a:t>
                </a:r>
                <a:r>
                  <a:rPr lang="uk-UA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uk-UA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кількість операцій, які виконує алгоритм.</a:t>
                </a:r>
              </a:p>
              <a:p>
                <a:pPr algn="just"/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О-символ </a:t>
                </a:r>
                <a:r>
                  <a:rPr lang="uk-UA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uk-UA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О(g(</a:t>
                </a:r>
                <a:r>
                  <a:rPr lang="uk-UA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∈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𝑂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uk-UA" sz="2800" i="1">
                                  <a:latin typeface="Cambria Math" panose="02040503050406030204" pitchFamily="18" charset="0"/>
                                  <a:sym typeface="Symbol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  <a:sym typeface="Symbol"/>
                                </a:rPr>
                                <m:t>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0, </m:t>
                              </m:r>
                              <m:r>
                                <m:rPr>
                                  <m:nor/>
                                </m:rPr>
                                <a:rPr lang="uk-UA" sz="28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n</m:t>
                              </m:r>
                              <m:r>
                                <m:rPr>
                                  <m:nor/>
                                </m:rPr>
                                <a:rPr lang="uk-UA" sz="2800" baseline="-250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uk-UA" sz="2800" i="1" smtClean="0">
                                  <a:latin typeface="Cambria Math"/>
                                  <a:ea typeface="Cambria Math"/>
                                </a:rPr>
                                <m:t>≥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0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0 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  <a:sym typeface="Symbol"/>
                                </a:rPr>
                                <m:t>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uk-UA" sz="28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f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uk-UA" sz="28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n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) 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  <a:sym typeface="Symbol"/>
                                </a:rPr>
                                <m:t>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cg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uk-UA" sz="28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n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),  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  <a:sym typeface="Symbol"/>
                                </a:rPr>
                                <m:t></m:t>
                              </m:r>
                              <m:r>
                                <m:rPr>
                                  <m:nor/>
                                </m:rPr>
                                <a:rPr lang="uk-UA" sz="28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n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≥ </m:t>
                              </m:r>
                              <m:r>
                                <m:rPr>
                                  <m:nor/>
                                </m:rPr>
                                <a:rPr lang="uk-UA" sz="28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n</m:t>
                              </m:r>
                              <m:r>
                                <m:rPr>
                                  <m:nor/>
                                </m:rPr>
                                <a:rPr lang="uk-UA" sz="2800" baseline="-250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функція </a:t>
                </a:r>
                <a:r>
                  <a:rPr lang="uk-UA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uk-UA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не перевищувала g(</a:t>
                </a:r>
                <a:r>
                  <a:rPr lang="uk-UA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починаючи з </a:t>
                </a:r>
                <a:r>
                  <a:rPr lang="uk-UA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&gt; </a:t>
                </a:r>
                <a:r>
                  <a:rPr lang="uk-UA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28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з точністю до постійного 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множника.</a:t>
                </a:r>
                <a:endParaRPr lang="uk-UA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340769"/>
                <a:ext cx="8856984" cy="2808312"/>
              </a:xfrm>
              <a:blipFill>
                <a:blip r:embed="rId2"/>
                <a:stretch>
                  <a:fillRect l="-1239" t="-2386" r="-1376" b="-433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Объект 3" descr="img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113376"/>
            <a:ext cx="4176464" cy="26657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513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753" y="-146755"/>
            <a:ext cx="8229600" cy="778098"/>
          </a:xfrm>
        </p:spPr>
        <p:txBody>
          <a:bodyPr>
            <a:normAutofit/>
          </a:bodyPr>
          <a:lstStyle/>
          <a:p>
            <a:pPr lvl="0"/>
            <a:r>
              <a:rPr lang="uk-UA" sz="3600" b="1" i="1" dirty="0" smtClean="0">
                <a:solidFill>
                  <a:srgbClr val="00B050"/>
                </a:solidFill>
              </a:rPr>
              <a:t>2.2 Оцінка </a:t>
            </a:r>
            <a:r>
              <a:rPr lang="uk-UA" sz="3600" b="1" dirty="0">
                <a:solidFill>
                  <a:srgbClr val="00B050"/>
                </a:solidFill>
                <a:sym typeface="Symbol"/>
              </a:rPr>
              <a:t></a:t>
            </a:r>
            <a:r>
              <a:rPr lang="uk-UA" sz="3600" b="1" i="1" dirty="0">
                <a:solidFill>
                  <a:srgbClr val="00B050"/>
                </a:solidFill>
              </a:rPr>
              <a:t> (</a:t>
            </a:r>
            <a:r>
              <a:rPr lang="uk-UA" sz="3600" b="1" i="1" dirty="0" smtClean="0">
                <a:solidFill>
                  <a:srgbClr val="00B050"/>
                </a:solidFill>
              </a:rPr>
              <a:t>Омега-велике)</a:t>
            </a:r>
            <a:endParaRPr lang="uk-UA" sz="36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4427" y="482000"/>
                <a:ext cx="9046839" cy="3741464"/>
              </a:xfrm>
            </p:spPr>
            <p:txBody>
              <a:bodyPr>
                <a:normAutofit fontScale="77500" lnSpcReduction="20000"/>
              </a:bodyPr>
              <a:lstStyle/>
              <a:p>
                <a:pPr algn="just"/>
                <a:r>
                  <a:rPr lang="uk-UA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Нехай </a:t>
                </a:r>
                <a:r>
                  <a:rPr lang="uk-UA" sz="3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uk-UA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uk-UA" sz="3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uk-UA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кількість операцій, які виконує алгоритм.</a:t>
                </a:r>
              </a:p>
              <a:p>
                <a:pPr algn="just"/>
                <a:r>
                  <a:rPr lang="uk-UA" sz="3600" b="1" dirty="0" smtClean="0">
                    <a:sym typeface="Symbol"/>
                  </a:rPr>
                  <a:t></a:t>
                </a:r>
                <a:r>
                  <a:rPr lang="uk-UA" sz="3600" b="1" i="1" dirty="0" smtClean="0">
                    <a:solidFill>
                      <a:srgbClr val="00B050"/>
                    </a:solidFill>
                    <a:sym typeface="Symbol"/>
                  </a:rPr>
                  <a:t> </a:t>
                </a:r>
                <a:r>
                  <a:rPr lang="uk-UA" sz="3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-символ</a:t>
                </a:r>
                <a:r>
                  <a:rPr lang="uk-UA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3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uk-UA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uk-UA" sz="3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uk-UA" sz="3600" b="1" dirty="0" smtClean="0">
                    <a:sym typeface="Symbol"/>
                  </a:rPr>
                  <a:t></a:t>
                </a:r>
                <a:r>
                  <a:rPr lang="uk-UA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(g(</a:t>
                </a:r>
                <a:r>
                  <a:rPr lang="uk-UA" sz="3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uk-UA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3600" b="0" i="1" smtClean="0">
                          <a:latin typeface="Cambria Math"/>
                          <a:ea typeface="Cambria Math"/>
                        </a:rPr>
                        <m:t>∈</m:t>
                      </m:r>
                      <m:r>
                        <m:rPr>
                          <m:nor/>
                        </m:rPr>
                        <a:rPr lang="uk-UA" sz="3600" b="1" i="1" dirty="0" smtClean="0">
                          <a:solidFill>
                            <a:schemeClr val="tx1"/>
                          </a:solidFill>
                          <a:sym typeface="Symbol"/>
                        </a:rPr>
                        <m:t></m:t>
                      </m:r>
                      <m:d>
                        <m:dPr>
                          <m:ctrlPr>
                            <a:rPr lang="en-US" sz="36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/>
                              <a:ea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sz="3600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36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uk-UA" sz="3600" i="1">
                                  <a:latin typeface="Cambria Math" panose="02040503050406030204" pitchFamily="18" charset="0"/>
                                  <a:sym typeface="Symbol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uk-UA" sz="36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  <a:sym typeface="Symbol"/>
                                </a:rPr>
                                <m:t></m:t>
                              </m:r>
                              <m:r>
                                <m:rPr>
                                  <m:nor/>
                                </m:rPr>
                                <a:rPr lang="uk-UA" sz="36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uk-UA" sz="36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  <m:r>
                                <m:rPr>
                                  <m:nor/>
                                </m:rPr>
                                <a:rPr lang="en-US" sz="3600" b="0" i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uk-UA" sz="36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m:rPr>
                                  <m:nor/>
                                </m:rPr>
                                <a:rPr lang="en-US" sz="3600" b="0" i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uk-UA" sz="36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0, </m:t>
                              </m:r>
                              <m:r>
                                <m:rPr>
                                  <m:nor/>
                                </m:rPr>
                                <a:rPr lang="uk-UA" sz="36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n</m:t>
                              </m:r>
                              <m:r>
                                <m:rPr>
                                  <m:nor/>
                                </m:rPr>
                                <a:rPr lang="uk-UA" sz="3600" baseline="-250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  <m:r>
                                <m:rPr>
                                  <m:nor/>
                                </m:rPr>
                                <a:rPr lang="uk-UA" sz="36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uk-UA" sz="3600" i="1" smtClean="0">
                                  <a:latin typeface="Cambria Math"/>
                                  <a:ea typeface="Cambria Math"/>
                                </a:rPr>
                                <m:t>≥</m:t>
                              </m:r>
                              <m:r>
                                <m:rPr>
                                  <m:nor/>
                                </m:rPr>
                                <a:rPr lang="uk-UA" sz="36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0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uk-UA" sz="36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0 </m:t>
                              </m:r>
                              <m:r>
                                <m:rPr>
                                  <m:nor/>
                                </m:rPr>
                                <a:rPr lang="uk-UA" sz="36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  <a:sym typeface="Symbol"/>
                                </a:rPr>
                                <m:t></m:t>
                              </m:r>
                              <m:r>
                                <m:rPr>
                                  <m:nor/>
                                </m:rPr>
                                <a:rPr lang="uk-UA" sz="360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cg</m:t>
                              </m:r>
                              <m:r>
                                <m:rPr>
                                  <m:nor/>
                                </m:rPr>
                                <a:rPr lang="uk-UA" sz="360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uk-UA" sz="3600" i="1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n</m:t>
                              </m:r>
                              <m:r>
                                <m:rPr>
                                  <m:nor/>
                                </m:rPr>
                                <a:rPr lang="uk-UA" sz="360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uk-UA" sz="36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uk-UA" sz="36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  <a:sym typeface="Symbol"/>
                                </a:rPr>
                                <m:t></m:t>
                              </m:r>
                              <m:r>
                                <m:rPr>
                                  <m:nor/>
                                </m:rPr>
                                <a:rPr lang="uk-UA" sz="3600" i="1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f</m:t>
                              </m:r>
                              <m:r>
                                <m:rPr>
                                  <m:nor/>
                                </m:rPr>
                                <a:rPr lang="uk-UA" sz="360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uk-UA" sz="3600" i="1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n</m:t>
                              </m:r>
                              <m:r>
                                <m:rPr>
                                  <m:nor/>
                                </m:rPr>
                                <a:rPr lang="uk-UA" sz="360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uk-UA" sz="36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,  </m:t>
                              </m:r>
                              <m:r>
                                <m:rPr>
                                  <m:nor/>
                                </m:rPr>
                                <a:rPr lang="uk-UA" sz="36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  <a:sym typeface="Symbol"/>
                                </a:rPr>
                                <m:t></m:t>
                              </m:r>
                              <m:r>
                                <m:rPr>
                                  <m:nor/>
                                </m:rPr>
                                <a:rPr lang="uk-UA" sz="36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n</m:t>
                              </m:r>
                              <m:r>
                                <m:rPr>
                                  <m:nor/>
                                </m:rPr>
                                <a:rPr lang="uk-UA" sz="36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≥ </m:t>
                              </m:r>
                              <m:r>
                                <m:rPr>
                                  <m:nor/>
                                </m:rPr>
                                <a:rPr lang="uk-UA" sz="36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n</m:t>
                              </m:r>
                              <m:r>
                                <m:rPr>
                                  <m:nor/>
                                </m:rPr>
                                <a:rPr lang="uk-UA" sz="3600" baseline="-250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uk-UA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функція </a:t>
                </a:r>
                <a:r>
                  <a:rPr lang="uk-UA" sz="3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uk-UA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uk-UA" sz="3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uk-UA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обмежена знизу </a:t>
                </a:r>
                <a:r>
                  <a:rPr lang="uk-UA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g(</a:t>
                </a:r>
                <a:r>
                  <a:rPr lang="uk-UA" sz="3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починаючи з </a:t>
                </a:r>
                <a:r>
                  <a:rPr lang="uk-UA" sz="3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&gt; </a:t>
                </a:r>
                <a:r>
                  <a:rPr lang="uk-UA" sz="3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3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uk-UA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з точністю до постійного </a:t>
                </a:r>
                <a:r>
                  <a:rPr lang="uk-UA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множника.</a:t>
                </a:r>
              </a:p>
              <a:p>
                <a:pPr algn="just"/>
                <a:r>
                  <a:rPr lang="uk-UA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оцінка </a:t>
                </a:r>
                <a:r>
                  <a:rPr lang="uk-UA" sz="3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</a:t>
                </a:r>
                <a:r>
                  <a:rPr lang="uk-UA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означає нижню оцінку росту функції, тобто визначає клас функцій, що ростуть не повільніше, ніж g(</a:t>
                </a:r>
                <a:r>
                  <a:rPr lang="uk-UA" sz="3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  <a:endParaRPr lang="uk-UA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427" y="482000"/>
                <a:ext cx="9046839" cy="3741464"/>
              </a:xfrm>
              <a:blipFill>
                <a:blip r:embed="rId2"/>
                <a:stretch>
                  <a:fillRect l="-1213" t="-3909" r="-134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Объект 3" descr="img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29" y="4074120"/>
            <a:ext cx="2232248" cy="241185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Группа 4"/>
          <p:cNvGrpSpPr/>
          <p:nvPr/>
        </p:nvGrpSpPr>
        <p:grpSpPr>
          <a:xfrm>
            <a:off x="386101" y="5144897"/>
            <a:ext cx="656377" cy="1713103"/>
            <a:chOff x="2591717" y="2924944"/>
            <a:chExt cx="785542" cy="2308886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2843808" y="2924944"/>
              <a:ext cx="0" cy="15121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2591717" y="4310500"/>
              <a:ext cx="78554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uk-UA" sz="36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uk-UA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uk-UA" dirty="0"/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2618348" y="3833498"/>
            <a:ext cx="6428491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Нехай 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 операцій алгоритму описує функція</a:t>
            </a:r>
            <a:r>
              <a:rPr lang="uk-UA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f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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Це означає, що навіть у самому вдалому випадку буде зроблено не менше ніж </a:t>
            </a:r>
            <a:r>
              <a:rPr lang="uk-UA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дій. У той час як оцінка </a:t>
            </a:r>
            <a:r>
              <a:rPr lang="uk-UA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O(</a:t>
            </a:r>
            <a:r>
              <a:rPr lang="uk-UA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гарантує, що в самому гіршому випадку дій буде близько </a:t>
            </a:r>
            <a:r>
              <a:rPr lang="uk-UA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більше.</a:t>
            </a:r>
          </a:p>
        </p:txBody>
      </p:sp>
    </p:spTree>
    <p:extLst>
      <p:ext uri="{BB962C8B-B14F-4D97-AF65-F5344CB8AC3E}">
        <p14:creationId xmlns:p14="http://schemas.microsoft.com/office/powerpoint/2010/main" val="135157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727"/>
            <a:ext cx="8229600" cy="778098"/>
          </a:xfrm>
        </p:spPr>
        <p:txBody>
          <a:bodyPr>
            <a:normAutofit/>
          </a:bodyPr>
          <a:lstStyle/>
          <a:p>
            <a:r>
              <a:rPr lang="uk-UA" sz="3600" b="1" i="1" dirty="0" smtClean="0">
                <a:solidFill>
                  <a:srgbClr val="00B050"/>
                </a:solidFill>
              </a:rPr>
              <a:t>2.3 </a:t>
            </a:r>
            <a:r>
              <a:rPr lang="uk-UA" sz="3600" b="1" i="1" dirty="0">
                <a:solidFill>
                  <a:srgbClr val="00B050"/>
                </a:solidFill>
              </a:rPr>
              <a:t>Оцінка </a:t>
            </a:r>
            <a:r>
              <a:rPr lang="uk-UA" sz="3600" b="1" i="1" dirty="0">
                <a:solidFill>
                  <a:srgbClr val="00B050"/>
                </a:solidFill>
                <a:sym typeface="Symbol"/>
              </a:rPr>
              <a:t></a:t>
            </a:r>
            <a:r>
              <a:rPr lang="uk-UA" sz="3600" b="1" i="1" dirty="0">
                <a:solidFill>
                  <a:srgbClr val="00B050"/>
                </a:solidFill>
              </a:rPr>
              <a:t> </a:t>
            </a:r>
            <a:r>
              <a:rPr lang="uk-UA" sz="3600" b="1" i="1" dirty="0" smtClean="0">
                <a:solidFill>
                  <a:srgbClr val="00B050"/>
                </a:solidFill>
              </a:rPr>
              <a:t>(</a:t>
            </a:r>
            <a:r>
              <a:rPr lang="uk-UA" sz="3600" b="1" i="1" dirty="0" err="1" smtClean="0">
                <a:solidFill>
                  <a:srgbClr val="00B050"/>
                </a:solidFill>
              </a:rPr>
              <a:t>Тетта-велике</a:t>
            </a:r>
            <a:r>
              <a:rPr lang="uk-UA" sz="3600" b="1" i="1" dirty="0" smtClean="0">
                <a:solidFill>
                  <a:srgbClr val="00B050"/>
                </a:solidFill>
              </a:rPr>
              <a:t>)</a:t>
            </a:r>
            <a:endParaRPr lang="uk-UA" sz="3600" dirty="0">
              <a:solidFill>
                <a:srgbClr val="00B050"/>
              </a:solidFill>
            </a:endParaRPr>
          </a:p>
        </p:txBody>
      </p:sp>
      <p:pic>
        <p:nvPicPr>
          <p:cNvPr id="4" name="Объект 3" descr="img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776" y="4058669"/>
            <a:ext cx="3312368" cy="2592288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692696"/>
                <a:ext cx="9144000" cy="3456384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Нехай </a:t>
                </a:r>
                <a:r>
                  <a:rPr lang="uk-UA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uk-UA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– кількість операцій, які виконує алгоритм.</a:t>
                </a:r>
              </a:p>
              <a:p>
                <a:pPr>
                  <a:buFont typeface="Symbol"/>
                  <a:buChar char="Q"/>
                </a:pPr>
                <a:r>
                  <a:rPr lang="uk-UA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-символ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uk-UA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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uk-UA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uk-UA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))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∈</m:t>
                      </m:r>
                      <m:r>
                        <m:rPr>
                          <m:nor/>
                        </m:rPr>
                        <a:rPr lang="uk-UA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m:t>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uk-UA" sz="2800" i="1">
                                  <a:latin typeface="Cambria Math" panose="02040503050406030204" pitchFamily="18" charset="0"/>
                                  <a:sym typeface="Symbol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  <a:sym typeface="Symbol"/>
                                </a:rPr>
                                <m:t>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  <m:r>
                                <m:rPr>
                                  <m:nor/>
                                </m:rPr>
                                <a:rPr lang="uk-UA" sz="2800" b="0" i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1, с2</m:t>
                              </m:r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m:rPr>
                                  <m:nor/>
                                </m:rPr>
                                <a:rPr lang="en-US" sz="2800" b="0" i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0, </m:t>
                              </m:r>
                              <m:r>
                                <m:rPr>
                                  <m:nor/>
                                </m:rPr>
                                <a:rPr lang="uk-UA" sz="28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n</m:t>
                              </m:r>
                              <m:r>
                                <m:rPr>
                                  <m:nor/>
                                </m:rPr>
                                <a:rPr lang="uk-UA" sz="2800" baseline="-250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uk-UA" sz="2800" i="1" smtClean="0">
                                  <a:latin typeface="Cambria Math"/>
                                  <a:ea typeface="Cambria Math"/>
                                </a:rPr>
                                <m:t>≥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0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uk-UA" sz="28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с</m:t>
                              </m:r>
                              <m:r>
                                <m:rPr>
                                  <m:nor/>
                                </m:rPr>
                                <a:rPr lang="uk-UA" sz="2800" baseline="-250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  <m:r>
                                <m:rPr>
                                  <m:nor/>
                                </m:rPr>
                                <a:rPr lang="uk-UA" sz="28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g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uk-UA" sz="28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n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) 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  <a:sym typeface="Symbol"/>
                                </a:rPr>
                                <m:t>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uk-UA" sz="28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f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uk-UA" sz="28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n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) 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  <a:sym typeface="Symbol"/>
                                </a:rPr>
                                <m:t>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uk-UA" sz="28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  <m:r>
                                <m:rPr>
                                  <m:nor/>
                                </m:rPr>
                                <a:rPr lang="uk-UA" sz="2800" baseline="-250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m:rPr>
                                  <m:nor/>
                                </m:rPr>
                                <a:rPr lang="uk-UA" sz="28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g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uk-UA" sz="28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n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),  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  <a:sym typeface="Symbol"/>
                                </a:rPr>
                                <m:t>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uk-UA" sz="28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n</m:t>
                              </m:r>
                              <m:r>
                                <m:rPr>
                                  <m:nor/>
                                </m:rPr>
                                <a:rPr lang="uk-UA" sz="28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≥ </m:t>
                              </m:r>
                              <m:r>
                                <m:rPr>
                                  <m:nor/>
                                </m:rPr>
                                <a:rPr lang="uk-UA" sz="2800" i="1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n</m:t>
                              </m:r>
                              <m:r>
                                <m:rPr>
                                  <m:nor/>
                                </m:rPr>
                                <a:rPr lang="uk-UA" sz="2800" baseline="-2500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Оцінка 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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uk-UA" sz="2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асимптотично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обмежує функцію </a:t>
                </a:r>
                <a:r>
                  <a:rPr lang="uk-UA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uk-UA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зверху 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і знизу.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692696"/>
                <a:ext cx="9144000" cy="3456384"/>
              </a:xfrm>
              <a:blipFill>
                <a:blip r:embed="rId3"/>
                <a:stretch>
                  <a:fillRect l="-1400" t="-1940" r="-1333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582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/>
          <a:lstStyle/>
          <a:p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Властивості оцінок 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, , </a:t>
            </a:r>
            <a:endParaRPr lang="uk-UA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4929411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O(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))+O(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))=O(max( 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)))</a:t>
            </a:r>
          </a:p>
          <a:p>
            <a:pPr marL="0" indent="0">
              <a:buNone/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Приклад: </a:t>
            </a:r>
            <a:r>
              <a:rPr lang="uk-UA" sz="3600" i="1" dirty="0" smtClean="0"/>
              <a:t>n</a:t>
            </a:r>
            <a:r>
              <a:rPr lang="uk-UA" sz="3600" baseline="30000" dirty="0" smtClean="0"/>
              <a:t>3</a:t>
            </a:r>
            <a:r>
              <a:rPr lang="uk-UA" sz="3600" dirty="0" smtClean="0"/>
              <a:t>+</a:t>
            </a:r>
            <a:r>
              <a:rPr lang="uk-UA" sz="3600" i="1" dirty="0" smtClean="0"/>
              <a:t>n</a:t>
            </a:r>
            <a:r>
              <a:rPr lang="uk-UA" sz="3600" baseline="30000" dirty="0" smtClean="0"/>
              <a:t>2</a:t>
            </a:r>
            <a:r>
              <a:rPr lang="uk-UA" sz="3600" dirty="0" smtClean="0"/>
              <a:t>+</a:t>
            </a:r>
            <a:r>
              <a:rPr lang="uk-UA" sz="3600" i="1" dirty="0" smtClean="0"/>
              <a:t>n+1=n</a:t>
            </a:r>
            <a:r>
              <a:rPr lang="uk-UA" sz="3600" baseline="30000" dirty="0" smtClean="0"/>
              <a:t>3</a:t>
            </a:r>
          </a:p>
          <a:p>
            <a:pPr marL="0" indent="0">
              <a:buNone/>
            </a:pP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O(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</a:t>
            </a:r>
            <a:r>
              <a:rPr lang="en-US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))=O(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</a:t>
            </a:r>
            <a:endParaRPr lang="uk-UA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Приклад: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O(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3600" baseline="30000" dirty="0" smtClean="0"/>
              <a:t>3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O(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3600" baseline="30000" dirty="0" smtClean="0"/>
              <a:t>3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O(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))·O(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))=O(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)·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</a:t>
            </a:r>
          </a:p>
          <a:p>
            <a:pPr marL="0" indent="0">
              <a:buNone/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Приклад: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O(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3600" baseline="30000" dirty="0" smtClean="0"/>
              <a:t>3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·O(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3600" baseline="30000" dirty="0" smtClean="0"/>
              <a:t>2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 O(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3600" baseline="30000" dirty="0" smtClean="0"/>
              <a:t>5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514350" indent="-514350">
              <a:buAutoNum type="arabicParenR"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7503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2684</TotalTime>
  <Words>706</Words>
  <Application>Microsoft Office PowerPoint</Application>
  <PresentationFormat>On-screen Show (4:3)</PresentationFormat>
  <Paragraphs>95</Paragraphs>
  <Slides>15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Cambria Math</vt:lpstr>
      <vt:lpstr>Symbol</vt:lpstr>
      <vt:lpstr>Times New Roman</vt:lpstr>
      <vt:lpstr>Тема Office</vt:lpstr>
      <vt:lpstr>Формула</vt:lpstr>
      <vt:lpstr>ТЕМА 2:  Асимптотичний аналіз.  Оцінки складності алгоритмів </vt:lpstr>
      <vt:lpstr>§1. Основи асимптотичного аналізу</vt:lpstr>
      <vt:lpstr> §2. Оцінки складності алгоритмів 2.1 Оцінка О (О - велике) </vt:lpstr>
      <vt:lpstr>PowerPoint Presentation</vt:lpstr>
      <vt:lpstr>PowerPoint Presentation</vt:lpstr>
      <vt:lpstr>Математичне тлумачення  оцінки О-велике</vt:lpstr>
      <vt:lpstr>2.2 Оцінка  (Омега-велике)</vt:lpstr>
      <vt:lpstr>2.3 Оцінка  (Тетта-велике)</vt:lpstr>
      <vt:lpstr>Властивості оцінок , , </vt:lpstr>
      <vt:lpstr>2.4 Основні класи ефективності</vt:lpstr>
      <vt:lpstr>2.5 Основні недоліки підходу</vt:lpstr>
      <vt:lpstr>§3. Використання границь для порівняння порядку росту двох функцій 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Оцінка О (О велике)</dc:title>
  <dc:creator>Admin</dc:creator>
  <cp:lastModifiedBy>Андрей</cp:lastModifiedBy>
  <cp:revision>24</cp:revision>
  <dcterms:created xsi:type="dcterms:W3CDTF">2017-09-14T14:56:51Z</dcterms:created>
  <dcterms:modified xsi:type="dcterms:W3CDTF">2019-09-08T13:09:59Z</dcterms:modified>
</cp:coreProperties>
</file>