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61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62" r:id="rId34"/>
    <p:sldId id="263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A445-05C5-4FB7-B1CA-25F878EB23DE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26F8E-FBCE-4F9D-A221-F35C399E7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6F8E-FBCE-4F9D-A221-F35C399E7F1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00DD-4F1B-45A0-95B2-F6FD6F4BE060}" type="datetimeFigureOut">
              <a:rPr lang="uk-UA" smtClean="0"/>
              <a:pPr/>
              <a:t>26.11.2022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0680-F1E5-4914-B3F6-3AF4302DCDE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00DD-4F1B-45A0-95B2-F6FD6F4BE060}" type="datetimeFigureOut">
              <a:rPr lang="uk-UA" smtClean="0"/>
              <a:pPr/>
              <a:t>26.11.2022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0680-F1E5-4914-B3F6-3AF4302DC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00DD-4F1B-45A0-95B2-F6FD6F4BE060}" type="datetimeFigureOut">
              <a:rPr lang="uk-UA" smtClean="0"/>
              <a:pPr/>
              <a:t>26.11.2022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0680-F1E5-4914-B3F6-3AF4302DC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00DD-4F1B-45A0-95B2-F6FD6F4BE060}" type="datetimeFigureOut">
              <a:rPr lang="uk-UA" smtClean="0"/>
              <a:pPr/>
              <a:t>26.11.2022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0680-F1E5-4914-B3F6-3AF4302DC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00DD-4F1B-45A0-95B2-F6FD6F4BE060}" type="datetimeFigureOut">
              <a:rPr lang="uk-UA" smtClean="0"/>
              <a:pPr/>
              <a:t>26.11.2022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0680-F1E5-4914-B3F6-3AF4302DCDE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00DD-4F1B-45A0-95B2-F6FD6F4BE060}" type="datetimeFigureOut">
              <a:rPr lang="uk-UA" smtClean="0"/>
              <a:pPr/>
              <a:t>26.11.2022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0680-F1E5-4914-B3F6-3AF4302DC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00DD-4F1B-45A0-95B2-F6FD6F4BE060}" type="datetimeFigureOut">
              <a:rPr lang="uk-UA" smtClean="0"/>
              <a:pPr/>
              <a:t>26.11.2022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0680-F1E5-4914-B3F6-3AF4302DC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00DD-4F1B-45A0-95B2-F6FD6F4BE060}" type="datetimeFigureOut">
              <a:rPr lang="uk-UA" smtClean="0"/>
              <a:pPr/>
              <a:t>26.11.2022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0680-F1E5-4914-B3F6-3AF4302DC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00DD-4F1B-45A0-95B2-F6FD6F4BE060}" type="datetimeFigureOut">
              <a:rPr lang="uk-UA" smtClean="0"/>
              <a:pPr/>
              <a:t>26.11.2022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0680-F1E5-4914-B3F6-3AF4302DCDE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00DD-4F1B-45A0-95B2-F6FD6F4BE060}" type="datetimeFigureOut">
              <a:rPr lang="uk-UA" smtClean="0"/>
              <a:pPr/>
              <a:t>26.11.2022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0680-F1E5-4914-B3F6-3AF4302DC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00DD-4F1B-45A0-95B2-F6FD6F4BE060}" type="datetimeFigureOut">
              <a:rPr lang="uk-UA" smtClean="0"/>
              <a:pPr/>
              <a:t>26.11.2022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0680-F1E5-4914-B3F6-3AF4302DCDE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00DD-4F1B-45A0-95B2-F6FD6F4BE060}" type="datetimeFigureOut">
              <a:rPr lang="uk-UA" smtClean="0"/>
              <a:pPr/>
              <a:t>26.11.2022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5D40680-F1E5-4914-B3F6-3AF4302DCDE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ros.net.ua/obhid-grafa-v-glybynu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s://www.mathros.net.ua/perevirka-grafa-na-dvodolnist.htm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ros.net.ua/poshuk-ejlerovogo-cyklu-v-neorijentovanomu-grafi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49289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uk-UA" sz="4800" b="1" i="1" dirty="0"/>
              <a:t>Лекція </a:t>
            </a:r>
            <a:r>
              <a:rPr lang="en-US" sz="4800" b="1" i="1" dirty="0" smtClean="0"/>
              <a:t>12</a:t>
            </a:r>
            <a:r>
              <a:rPr lang="uk-UA" sz="4800" b="1" i="1" dirty="0" smtClean="0"/>
              <a:t>. </a:t>
            </a:r>
            <a:r>
              <a:rPr lang="en-US" sz="4800" b="1" i="1" dirty="0"/>
              <a:t/>
            </a:r>
            <a:br>
              <a:rPr lang="en-US" sz="4800" b="1" i="1" dirty="0"/>
            </a:br>
            <a:r>
              <a:rPr lang="uk-UA" sz="4800" b="1" i="1" dirty="0"/>
              <a:t>Пошук </a:t>
            </a:r>
            <a:r>
              <a:rPr lang="uk-UA" sz="4800" b="1" i="1" dirty="0" smtClean="0"/>
              <a:t>з поверненням</a:t>
            </a:r>
            <a:br>
              <a:rPr lang="uk-UA" sz="4800" b="1" i="1" dirty="0" smtClean="0"/>
            </a:br>
            <a:r>
              <a:rPr lang="uk-UA" sz="4800" b="1" i="1" dirty="0" smtClean="0"/>
              <a:t>(</a:t>
            </a:r>
            <a:r>
              <a:rPr lang="uk-UA" sz="4800" b="1" i="1" dirty="0" err="1" smtClean="0"/>
              <a:t>бектрекінг</a:t>
            </a:r>
            <a:r>
              <a:rPr lang="uk-UA" sz="4800" b="1" i="1" dirty="0" smtClean="0"/>
              <a:t>)</a:t>
            </a:r>
            <a:endParaRPr lang="uk-UA" sz="4800" dirty="0"/>
          </a:p>
        </p:txBody>
      </p:sp>
    </p:spTree>
    <p:extLst>
      <p:ext uri="{BB962C8B-B14F-4D97-AF65-F5344CB8AC3E}">
        <p14:creationId xmlns="" xmlns:p14="http://schemas.microsoft.com/office/powerpoint/2010/main" val="29897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28604"/>
            <a:ext cx="707236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Зауваження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розглянутий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алгоритм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схожий на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  <a:hlinkClick r:id="rId2" tooltip="Обхід неорієнтованого графа в глибину"/>
              </a:rPr>
              <a:t>алгоритмом обходу графа в </a:t>
            </a:r>
            <a:r>
              <a:rPr lang="ru-RU" sz="2800" b="1" i="1" u="sng" dirty="0" err="1" smtClean="0">
                <a:latin typeface="Times New Roman" pitchFamily="18" charset="0"/>
                <a:cs typeface="Times New Roman" pitchFamily="18" charset="0"/>
                <a:hlinkClick r:id="rId2" tooltip="Обхід неорієнтованого графа в глибину"/>
              </a:rPr>
              <a:t>глибину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то результат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представити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дерева, яке 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являється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деревом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Вершинами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дерева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всілякі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прості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шляхи,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починаються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стартовій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вершині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а ребра дерева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з’єднюють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два шляхи, один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додаванням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малюнку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показано дерево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вищевказаного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графа, де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стартової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обрана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вершина  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шук Гамільтонового циклу в графі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040" y="584835"/>
            <a:ext cx="7212678" cy="568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42976" y="428604"/>
            <a:ext cx="7143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шляхів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неорієнтованого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Гамільтонів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неорієнтованому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приклад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знаходження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Гамільтонові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ланцюги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неорієнтованого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малюнку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mathros.net.ua/wp-content/uploads/2017/09/gaimiltoniv_cykl3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040" y="2214554"/>
            <a:ext cx="67126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285728"/>
            <a:ext cx="75724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Неорієнтований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слідуючи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розглянутому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алгоритму,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вибрати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стартову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вершину. Нехай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буде вершина номер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«1»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Збережемо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вершину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елемента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множини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скориставшись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інцидентних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(1,2) , переходимо у вершину номер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«2»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множина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вигляду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наступному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до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суміжну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вершину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«2»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Продовжуючи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аналогічні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множина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наступний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виконавши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неорієнтованого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вершинами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«5»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«1»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приходимо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Гамільтонових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циклів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задаого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знайдено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mathros.net.ua/wp-content/uploads/2017/09/gaimiltoniv_cykl2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1571613"/>
            <a:ext cx="92869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mathros.net.ua/wp-content/uploads/2017/09/gaimiltoniv_cykl19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00307"/>
            <a:ext cx="642942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thros.net.ua/wp-content/uploads/2017/09/gaimiltoniv_cykl2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071811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mathros.net.ua/wp-content/uploads/2017/09/gaimiltoniv_cykl22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9" y="3714752"/>
            <a:ext cx="128588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76438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процедуру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робимо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аж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знову-таки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наповнення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зв’язними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собою, вершинами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графа.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шляху,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таким чином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вершин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являється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Гамільтоновим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циклом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номер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«1»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Продовжуючи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ітераційний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два шляхи,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  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алгоритм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Гамільтонового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циклу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завершити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(подальше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приводить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порожньої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 Як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переконатися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шляху,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ітерації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Гамільтонів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цикл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mathros.net.ua/wp-content/uploads/2017/09/gaimiltoniv_cykl2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9" y="785795"/>
            <a:ext cx="57150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mathros.net.ua/wp-content/uploads/2017/09/gaimiltoniv_cykl28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7" y="1571613"/>
            <a:ext cx="92869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thros.net.ua/wp-content/uploads/2017/09/gaimiltoniv_cykl23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286124"/>
            <a:ext cx="100013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mathros.net.ua/wp-content/uploads/2017/09/gaimiltoniv_cykl24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7" y="3786190"/>
            <a:ext cx="121444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mathros.net.ua/wp-content/uploads/2017/09/gaimiltoniv_cykl3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040" y="785795"/>
            <a:ext cx="6569736" cy="48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14414" y="214290"/>
            <a:ext cx="7429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Пошук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Гамільтонового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циклу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неорієнтованому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Звідси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приходимо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висновку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заданий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неорієнтований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Гамільтонових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порядками обходу вершин: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Блок-схема алгоритму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Гамільтонового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циклу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неорієнтованому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графі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mathros.net.ua/wp-content/uploads/2017/09/gaimiltoniv_cykl2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142876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mathros.net.ua/wp-content/uploads/2017/09/gaimiltoniv_cykl2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5"/>
            <a:ext cx="1214446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8113"/>
            <a:ext cx="7286676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57242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43401" y="1268760"/>
            <a:ext cx="432048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а</a:t>
            </a:r>
            <a:endParaRPr lang="uk-UA" sz="2400" dirty="0"/>
          </a:p>
        </p:txBody>
      </p:sp>
      <p:sp>
        <p:nvSpPr>
          <p:cNvPr id="5" name="Овал 4"/>
          <p:cNvSpPr/>
          <p:nvPr/>
        </p:nvSpPr>
        <p:spPr>
          <a:xfrm>
            <a:off x="2195736" y="260648"/>
            <a:ext cx="432048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uk-UA" sz="2400" dirty="0"/>
          </a:p>
        </p:txBody>
      </p:sp>
      <p:sp>
        <p:nvSpPr>
          <p:cNvPr id="6" name="Овал 5"/>
          <p:cNvSpPr/>
          <p:nvPr/>
        </p:nvSpPr>
        <p:spPr>
          <a:xfrm>
            <a:off x="3347864" y="1300137"/>
            <a:ext cx="432048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endParaRPr lang="uk-UA" sz="2400" dirty="0"/>
          </a:p>
        </p:txBody>
      </p:sp>
      <p:sp>
        <p:nvSpPr>
          <p:cNvPr id="7" name="Овал 6"/>
          <p:cNvSpPr/>
          <p:nvPr/>
        </p:nvSpPr>
        <p:spPr>
          <a:xfrm>
            <a:off x="2212185" y="1292175"/>
            <a:ext cx="432048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</a:t>
            </a:r>
            <a:endParaRPr lang="uk-UA" sz="2400" dirty="0"/>
          </a:p>
        </p:txBody>
      </p:sp>
      <p:sp>
        <p:nvSpPr>
          <p:cNvPr id="8" name="Овал 7"/>
          <p:cNvSpPr/>
          <p:nvPr/>
        </p:nvSpPr>
        <p:spPr>
          <a:xfrm>
            <a:off x="2223872" y="2248312"/>
            <a:ext cx="432048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endParaRPr lang="uk-UA" sz="2400" dirty="0"/>
          </a:p>
        </p:txBody>
      </p:sp>
      <p:cxnSp>
        <p:nvCxnSpPr>
          <p:cNvPr id="14" name="Прямая соединительная линия 13"/>
          <p:cNvCxnSpPr>
            <a:stCxn id="4" idx="7"/>
            <a:endCxn id="5" idx="3"/>
          </p:cNvCxnSpPr>
          <p:nvPr/>
        </p:nvCxnSpPr>
        <p:spPr>
          <a:xfrm flipV="1">
            <a:off x="1612177" y="629424"/>
            <a:ext cx="646831" cy="70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5"/>
            <a:endCxn id="6" idx="1"/>
          </p:cNvCxnSpPr>
          <p:nvPr/>
        </p:nvCxnSpPr>
        <p:spPr>
          <a:xfrm>
            <a:off x="2564512" y="629424"/>
            <a:ext cx="846624" cy="733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5" idx="4"/>
            <a:endCxn id="7" idx="0"/>
          </p:cNvCxnSpPr>
          <p:nvPr/>
        </p:nvCxnSpPr>
        <p:spPr>
          <a:xfrm>
            <a:off x="2411760" y="692696"/>
            <a:ext cx="16449" cy="599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7" idx="4"/>
            <a:endCxn id="8" idx="0"/>
          </p:cNvCxnSpPr>
          <p:nvPr/>
        </p:nvCxnSpPr>
        <p:spPr>
          <a:xfrm>
            <a:off x="2428209" y="1724223"/>
            <a:ext cx="11687" cy="524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5"/>
            <a:endCxn id="8" idx="1"/>
          </p:cNvCxnSpPr>
          <p:nvPr/>
        </p:nvCxnSpPr>
        <p:spPr>
          <a:xfrm>
            <a:off x="1612177" y="1637536"/>
            <a:ext cx="674967" cy="67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8" idx="7"/>
            <a:endCxn id="6" idx="3"/>
          </p:cNvCxnSpPr>
          <p:nvPr/>
        </p:nvCxnSpPr>
        <p:spPr>
          <a:xfrm flipV="1">
            <a:off x="2592648" y="1668913"/>
            <a:ext cx="818488" cy="64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" idx="6"/>
            <a:endCxn id="6" idx="2"/>
          </p:cNvCxnSpPr>
          <p:nvPr/>
        </p:nvCxnSpPr>
        <p:spPr>
          <a:xfrm>
            <a:off x="2644233" y="1508199"/>
            <a:ext cx="703631" cy="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71101" y="0"/>
            <a:ext cx="5372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Починаємо з довільної вершини.</a:t>
            </a:r>
          </a:p>
          <a:p>
            <a:pPr algn="just"/>
            <a:r>
              <a:rPr lang="uk-UA" sz="2800" dirty="0" smtClean="0"/>
              <a:t>Будуємо шлях без повторення вершин, доки це можливо. Якщо вдалося пройти всі вершини, то перевіряємо, чи існує ребро, яке з'єднує останню і початкову вершини.</a:t>
            </a:r>
            <a:endParaRPr lang="uk-UA" sz="2800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67626" y="3038457"/>
            <a:ext cx="4686413" cy="3407844"/>
            <a:chOff x="1059052" y="3085060"/>
            <a:chExt cx="4686413" cy="3407844"/>
          </a:xfrm>
        </p:grpSpPr>
        <p:sp>
          <p:nvSpPr>
            <p:cNvPr id="29" name="TextBox 28"/>
            <p:cNvSpPr txBox="1"/>
            <p:nvPr/>
          </p:nvSpPr>
          <p:spPr>
            <a:xfrm>
              <a:off x="4109410" y="3085060"/>
              <a:ext cx="338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uk-UA" sz="2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97328" y="3608280"/>
              <a:ext cx="5180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ab</a:t>
              </a:r>
              <a:endParaRPr lang="uk-UA" sz="2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22526" y="4131500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abc</a:t>
              </a:r>
              <a:endParaRPr lang="uk-UA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31622" y="5085184"/>
              <a:ext cx="8579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abcd</a:t>
              </a:r>
              <a:endParaRPr lang="uk-UA" sz="2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59052" y="5949280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abcde</a:t>
              </a:r>
              <a:endParaRPr lang="uk-UA" sz="2800" dirty="0"/>
            </a:p>
          </p:txBody>
        </p:sp>
        <p:cxnSp>
          <p:nvCxnSpPr>
            <p:cNvPr id="35" name="Прямая соединительная линия 34"/>
            <p:cNvCxnSpPr>
              <a:stCxn id="29" idx="2"/>
              <a:endCxn id="30" idx="3"/>
            </p:cNvCxnSpPr>
            <p:nvPr/>
          </p:nvCxnSpPr>
          <p:spPr>
            <a:xfrm flipH="1">
              <a:off x="3215419" y="3608280"/>
              <a:ext cx="1063268" cy="261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stCxn id="30" idx="2"/>
              <a:endCxn id="31" idx="3"/>
            </p:cNvCxnSpPr>
            <p:nvPr/>
          </p:nvCxnSpPr>
          <p:spPr>
            <a:xfrm flipH="1">
              <a:off x="2197711" y="4131500"/>
              <a:ext cx="758663" cy="261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31" idx="2"/>
              <a:endCxn id="32" idx="0"/>
            </p:cNvCxnSpPr>
            <p:nvPr/>
          </p:nvCxnSpPr>
          <p:spPr>
            <a:xfrm flipH="1">
              <a:off x="1560586" y="4654720"/>
              <a:ext cx="299533" cy="430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32" idx="2"/>
              <a:endCxn id="33" idx="0"/>
            </p:cNvCxnSpPr>
            <p:nvPr/>
          </p:nvCxnSpPr>
          <p:spPr>
            <a:xfrm>
              <a:off x="1560586" y="5608404"/>
              <a:ext cx="13191" cy="340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141158" y="5085184"/>
              <a:ext cx="8467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abce</a:t>
              </a:r>
              <a:endParaRPr lang="uk-UA" sz="2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29551" y="5949280"/>
              <a:ext cx="102944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abced</a:t>
              </a:r>
              <a:endParaRPr lang="uk-UA" sz="2800" dirty="0"/>
            </a:p>
          </p:txBody>
        </p:sp>
        <p:cxnSp>
          <p:nvCxnSpPr>
            <p:cNvPr id="47" name="Прямая соединительная линия 46"/>
            <p:cNvCxnSpPr>
              <a:stCxn id="31" idx="2"/>
              <a:endCxn id="44" idx="0"/>
            </p:cNvCxnSpPr>
            <p:nvPr/>
          </p:nvCxnSpPr>
          <p:spPr>
            <a:xfrm>
              <a:off x="1860119" y="4654720"/>
              <a:ext cx="704393" cy="430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>
              <a:stCxn id="44" idx="2"/>
            </p:cNvCxnSpPr>
            <p:nvPr/>
          </p:nvCxnSpPr>
          <p:spPr>
            <a:xfrm>
              <a:off x="2564512" y="5608404"/>
              <a:ext cx="0" cy="340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640811" y="4240943"/>
              <a:ext cx="6896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abe</a:t>
              </a:r>
              <a:endParaRPr lang="uk-UA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01788" y="5111800"/>
              <a:ext cx="8467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abec</a:t>
              </a:r>
              <a:endParaRPr lang="uk-UA" sz="2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70892" y="5969684"/>
              <a:ext cx="102944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abecd</a:t>
              </a:r>
              <a:endParaRPr lang="uk-UA" sz="2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45751" y="5111800"/>
              <a:ext cx="8723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abed</a:t>
              </a:r>
              <a:endParaRPr lang="uk-UA" sz="2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16016" y="5949280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abedc</a:t>
              </a:r>
              <a:endParaRPr lang="uk-UA" sz="2800" dirty="0"/>
            </a:p>
          </p:txBody>
        </p:sp>
        <p:cxnSp>
          <p:nvCxnSpPr>
            <p:cNvPr id="56" name="Прямая соединительная линия 55"/>
            <p:cNvCxnSpPr>
              <a:stCxn id="30" idx="2"/>
              <a:endCxn id="50" idx="1"/>
            </p:cNvCxnSpPr>
            <p:nvPr/>
          </p:nvCxnSpPr>
          <p:spPr>
            <a:xfrm>
              <a:off x="2956374" y="4131500"/>
              <a:ext cx="684437" cy="371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>
              <a:stCxn id="50" idx="2"/>
              <a:endCxn id="51" idx="0"/>
            </p:cNvCxnSpPr>
            <p:nvPr/>
          </p:nvCxnSpPr>
          <p:spPr>
            <a:xfrm flipH="1">
              <a:off x="3825142" y="4764163"/>
              <a:ext cx="160475" cy="347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>
              <a:stCxn id="50" idx="2"/>
              <a:endCxn id="53" idx="0"/>
            </p:cNvCxnSpPr>
            <p:nvPr/>
          </p:nvCxnSpPr>
          <p:spPr>
            <a:xfrm>
              <a:off x="3985617" y="4764163"/>
              <a:ext cx="996312" cy="347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stCxn id="51" idx="2"/>
            </p:cNvCxnSpPr>
            <p:nvPr/>
          </p:nvCxnSpPr>
          <p:spPr>
            <a:xfrm>
              <a:off x="3825142" y="5635020"/>
              <a:ext cx="0" cy="3346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3" idx="2"/>
            </p:cNvCxnSpPr>
            <p:nvPr/>
          </p:nvCxnSpPr>
          <p:spPr>
            <a:xfrm>
              <a:off x="4981929" y="5635020"/>
              <a:ext cx="0" cy="3346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>
            <a:off x="3287261" y="3590705"/>
            <a:ext cx="5878853" cy="2828233"/>
            <a:chOff x="3533999" y="3561677"/>
            <a:chExt cx="5878853" cy="2828233"/>
          </a:xfrm>
        </p:grpSpPr>
        <p:sp>
          <p:nvSpPr>
            <p:cNvPr id="66" name="TextBox 65"/>
            <p:cNvSpPr txBox="1"/>
            <p:nvPr/>
          </p:nvSpPr>
          <p:spPr>
            <a:xfrm>
              <a:off x="6395486" y="3671120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ad</a:t>
              </a:r>
              <a:endParaRPr lang="uk-UA" sz="2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71839" y="4131500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adc</a:t>
              </a:r>
              <a:endParaRPr lang="uk-UA" sz="2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696806" y="4131500"/>
              <a:ext cx="6928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ade</a:t>
              </a:r>
              <a:endParaRPr lang="uk-UA" sz="2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52451" y="5111800"/>
              <a:ext cx="8579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adcb</a:t>
              </a:r>
              <a:endParaRPr lang="uk-UA" sz="2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018883" y="5085184"/>
              <a:ext cx="8499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adce</a:t>
              </a:r>
              <a:endParaRPr lang="uk-UA" sz="2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57115" y="5859620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adcbe</a:t>
              </a:r>
              <a:endParaRPr lang="uk-UA" sz="2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41411" y="5859620"/>
              <a:ext cx="102944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adceb</a:t>
              </a:r>
              <a:endParaRPr lang="uk-UA" sz="2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70860" y="5111800"/>
              <a:ext cx="8723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adeb</a:t>
              </a:r>
              <a:endParaRPr lang="uk-UA" sz="2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21029" y="5085184"/>
              <a:ext cx="8499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adec</a:t>
              </a:r>
              <a:endParaRPr lang="uk-UA" sz="28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91580" y="5859620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adebc</a:t>
              </a:r>
              <a:endParaRPr lang="uk-UA" sz="28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383403" y="5866690"/>
              <a:ext cx="102944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adecb</a:t>
              </a:r>
              <a:endParaRPr lang="uk-UA" sz="2800" dirty="0"/>
            </a:p>
          </p:txBody>
        </p:sp>
        <p:cxnSp>
          <p:nvCxnSpPr>
            <p:cNvPr id="78" name="Прямая соединительная линия 77"/>
            <p:cNvCxnSpPr>
              <a:stCxn id="29" idx="2"/>
              <a:endCxn id="66" idx="1"/>
            </p:cNvCxnSpPr>
            <p:nvPr/>
          </p:nvCxnSpPr>
          <p:spPr>
            <a:xfrm>
              <a:off x="3533999" y="3561677"/>
              <a:ext cx="2861487" cy="371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66" idx="2"/>
              <a:endCxn id="67" idx="3"/>
            </p:cNvCxnSpPr>
            <p:nvPr/>
          </p:nvCxnSpPr>
          <p:spPr>
            <a:xfrm flipH="1">
              <a:off x="6150230" y="4194340"/>
              <a:ext cx="505905" cy="198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stCxn id="66" idx="2"/>
              <a:endCxn id="68" idx="1"/>
            </p:cNvCxnSpPr>
            <p:nvPr/>
          </p:nvCxnSpPr>
          <p:spPr>
            <a:xfrm>
              <a:off x="6656135" y="4194340"/>
              <a:ext cx="1040671" cy="198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stCxn id="67" idx="2"/>
              <a:endCxn id="69" idx="0"/>
            </p:cNvCxnSpPr>
            <p:nvPr/>
          </p:nvCxnSpPr>
          <p:spPr>
            <a:xfrm flipH="1">
              <a:off x="5381415" y="4654720"/>
              <a:ext cx="429620" cy="457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>
              <a:stCxn id="67" idx="2"/>
              <a:endCxn id="70" idx="0"/>
            </p:cNvCxnSpPr>
            <p:nvPr/>
          </p:nvCxnSpPr>
          <p:spPr>
            <a:xfrm>
              <a:off x="5811035" y="4654720"/>
              <a:ext cx="632805" cy="430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stCxn id="68" idx="2"/>
              <a:endCxn id="73" idx="0"/>
            </p:cNvCxnSpPr>
            <p:nvPr/>
          </p:nvCxnSpPr>
          <p:spPr>
            <a:xfrm flipH="1">
              <a:off x="7607038" y="4654720"/>
              <a:ext cx="436177" cy="457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>
              <a:stCxn id="68" idx="2"/>
              <a:endCxn id="74" idx="0"/>
            </p:cNvCxnSpPr>
            <p:nvPr/>
          </p:nvCxnSpPr>
          <p:spPr>
            <a:xfrm>
              <a:off x="8043215" y="4654720"/>
              <a:ext cx="702771" cy="430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>
              <a:stCxn id="69" idx="2"/>
            </p:cNvCxnSpPr>
            <p:nvPr/>
          </p:nvCxnSpPr>
          <p:spPr>
            <a:xfrm flipH="1">
              <a:off x="5381414" y="5635020"/>
              <a:ext cx="1" cy="288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>
              <a:stCxn id="70" idx="2"/>
            </p:cNvCxnSpPr>
            <p:nvPr/>
          </p:nvCxnSpPr>
          <p:spPr>
            <a:xfrm>
              <a:off x="6443840" y="5608404"/>
              <a:ext cx="13711" cy="251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>
              <a:stCxn id="73" idx="2"/>
            </p:cNvCxnSpPr>
            <p:nvPr/>
          </p:nvCxnSpPr>
          <p:spPr>
            <a:xfrm>
              <a:off x="7607038" y="5635020"/>
              <a:ext cx="0" cy="288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>
              <a:stCxn id="74" idx="2"/>
            </p:cNvCxnSpPr>
            <p:nvPr/>
          </p:nvCxnSpPr>
          <p:spPr>
            <a:xfrm>
              <a:off x="8745986" y="5608404"/>
              <a:ext cx="0" cy="251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7580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uk-UA" b="1" dirty="0"/>
              <a:t>§</a:t>
            </a:r>
            <a:r>
              <a:rPr lang="en-US" b="1" dirty="0">
                <a:latin typeface="Corbel" pitchFamily="34" charset="0"/>
              </a:rPr>
              <a:t>1</a:t>
            </a:r>
            <a:r>
              <a:rPr lang="uk-UA" b="1" dirty="0"/>
              <a:t> Постановка задачі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776864" cy="48006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uk-UA" sz="2800" dirty="0" smtClean="0"/>
              <a:t>	Багато </a:t>
            </a:r>
            <a:r>
              <a:rPr lang="uk-UA" sz="2800" dirty="0"/>
              <a:t>задач не припускають аналітичного розв'язку, а тому їх залишається розв'язувати методом спроб та помилок, тобто перебираючи фактично варіанти та відкидаючи їх у разі невдачі. У разі, якщо побудова розв'язку є складною процедурою, то фактично під час роботи будується дерево можливих кроків алгоритму, а потім - у разі невдачі - відрізаються відповідні гілки дерева, доки не буде побудовано </a:t>
            </a:r>
            <a:r>
              <a:rPr lang="uk-UA" sz="2800" dirty="0" smtClean="0"/>
              <a:t>той шлях, </a:t>
            </a:r>
            <a:r>
              <a:rPr lang="uk-UA" sz="2800" dirty="0"/>
              <a:t>що веде до успіху. Проходження вздовж гілок дерева та відходження у разі невдач і є алгоритм з поверненнями.</a:t>
            </a:r>
          </a:p>
        </p:txBody>
      </p:sp>
    </p:spTree>
    <p:extLst>
      <p:ext uri="{BB962C8B-B14F-4D97-AF65-F5344CB8AC3E}">
        <p14:creationId xmlns="" xmlns:p14="http://schemas.microsoft.com/office/powerpoint/2010/main" val="16321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28605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Переборний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алгоритм для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розфарбування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вершин графа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214414" y="1500174"/>
            <a:ext cx="75724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Розфарбуванням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вершин графа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вершин.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кольори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числа   1,2,3,…,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розфарбування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визначеною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множині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вершин графа, яка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Розмальовку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розбиття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вершин графа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підмножини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являється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множиною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вершин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Відмітимо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підмножини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кольоровими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класами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Розфарбування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правильним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кольоровий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незалежною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множиною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кажучи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 правильному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розфарбуванні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будь-які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суміжні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кольори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Задача про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розфарбовування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знаходженні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розмальовки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графа   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найменше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хроматичним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числом графа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позначається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s://www.mathros.net.ua/wp-content/uploads/2018/07/rozfarbuvannja_graf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89163" y="-595313"/>
            <a:ext cx="523875" cy="114300"/>
          </a:xfrm>
          <a:prstGeom prst="rect">
            <a:avLst/>
          </a:prstGeom>
          <a:noFill/>
        </p:spPr>
      </p:pic>
      <p:pic>
        <p:nvPicPr>
          <p:cNvPr id="35843" name="Picture 3" descr="https://www.mathros.net.ua/wp-content/uploads/2018/07/rozfarbuvannja_grafa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4475" y="-320675"/>
            <a:ext cx="628650" cy="123825"/>
          </a:xfrm>
          <a:prstGeom prst="rect">
            <a:avLst/>
          </a:prstGeom>
          <a:noFill/>
        </p:spPr>
      </p:pic>
      <p:pic>
        <p:nvPicPr>
          <p:cNvPr id="35844" name="Picture 4" descr="https://www.mathros.net.ua/wp-content/uploads/2018/07/rozfarbuvannja_grafa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99138" y="503238"/>
            <a:ext cx="76200" cy="95250"/>
          </a:xfrm>
          <a:prstGeom prst="rect">
            <a:avLst/>
          </a:prstGeom>
          <a:noFill/>
        </p:spPr>
      </p:pic>
      <p:pic>
        <p:nvPicPr>
          <p:cNvPr id="35845" name="Picture 5" descr="https://www.mathros.net.ua/wp-content/uploads/2018/07/rozfarbuvannja_grafa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33063" y="777875"/>
            <a:ext cx="257175" cy="133350"/>
          </a:xfrm>
          <a:prstGeom prst="rect">
            <a:avLst/>
          </a:prstGeom>
          <a:noFill/>
        </p:spPr>
      </p:pic>
      <p:pic>
        <p:nvPicPr>
          <p:cNvPr id="8" name="Рисунок 7" descr="https://www.mathros.net.ua/wp-content/uploads/2018/07/rozfarbuvannja_grafa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500306"/>
            <a:ext cx="92869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mathros.net.ua/wp-content/uploads/2018/07/rozfarbuvannja_grafa7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5572140"/>
            <a:ext cx="85725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mathros.net.ua/wp-content/uploads/2018/07/rozfarbuvannja_grafa1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6286544" cy="395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214414" y="214290"/>
            <a:ext cx="764386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 графа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найменшим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набором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кольорів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правильному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розфарбуванні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 smtClean="0"/>
              <a:t>кожна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вершин повинна бути </a:t>
            </a:r>
            <a:r>
              <a:rPr lang="ru-RU" sz="2000" dirty="0" err="1" smtClean="0"/>
              <a:t>зафарбована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колір</a:t>
            </a:r>
            <a:r>
              <a:rPr lang="ru-RU" sz="2000" dirty="0" smtClean="0"/>
              <a:t>, тому </a:t>
            </a:r>
            <a:r>
              <a:rPr lang="ru-RU" sz="2000" b="1" dirty="0" err="1" smtClean="0"/>
              <a:t>хроматичне</a:t>
            </a:r>
            <a:r>
              <a:rPr lang="ru-RU" sz="2000" b="1" dirty="0" smtClean="0"/>
              <a:t> числа графа</a:t>
            </a:r>
            <a:r>
              <a:rPr lang="ru-RU" sz="2000" dirty="0" smtClean="0"/>
              <a:t> такого типу </a:t>
            </a:r>
            <a:r>
              <a:rPr lang="ru-RU" sz="2000" dirty="0" err="1" smtClean="0"/>
              <a:t>дорівнює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вершин,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підграф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вершинами, то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розмальовки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підграфа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кольорів.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випливає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нерівність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де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клікове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число графа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mathros.net.ua/wp-content/uploads/2018/07/rozfarbuvannja_grafa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500175"/>
            <a:ext cx="785817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mathros.net.ua/wp-content/uploads/2018/07/rozfarbuvannja_grafa9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2428869"/>
            <a:ext cx="1000132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thros.net.ua/wp-content/uploads/2018/07/rozfarbuvannja_grafa10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714621"/>
            <a:ext cx="785818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42976" y="285729"/>
            <a:ext cx="728667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Відмітимо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хроматичне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число графа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клікове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число.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рисунку,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зображений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вершини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розфарбовані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чотири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(номер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вершини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показано в дужках).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Неважко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перевірити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трьох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правильного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недостатньо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хроматичної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дорівнює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чотири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Очевидно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клікове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дорівнює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три.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хочеться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зазначити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порожній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Неважко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охарактеризувати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хроматичним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числом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точніше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два).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множину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розбити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незалежних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підмножини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збігається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2" tooltip="Перевірка графа на дводольність"/>
              </a:rPr>
              <a:t>дводольного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tooltip="Перевірка графа на дводольність"/>
              </a:rPr>
              <a:t> графа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приходимо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дводольні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біхроматичними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скориставшись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теоремою,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вказує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критерій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дводольності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запишемо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критерій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біхроматичності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граф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біхроматичним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цикли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довжину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mathros.net.ua/wp-content/uploads/2018/07/rozfarbuvannja_grafa1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7"/>
            <a:ext cx="642942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071538" y="214290"/>
            <a:ext cx="7715304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хроматичним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три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такого простого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невідомо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Невідомо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 дозволили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перевірити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подібних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розроблялися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продовжують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розроблятися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здійснюють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перебір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варіантів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(число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великим).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розглянемо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один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такого перебору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розфарбовування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задача такого типу,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зводиться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тієї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варіантів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обхід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дозволяє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рішення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Розглянемо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детально.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заданому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виберемо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суміжні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наступному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побудуємо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графа: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додаванням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ребра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a,f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графа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злиття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злиття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видаленні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додаванні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 ребер,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з’єднують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кожною вершиною,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суміжна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 одна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видалених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mathros.net.ua/wp-content/uploads/2018/07/rozfarbuvannja_grafa15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3" y="4929198"/>
            <a:ext cx="42862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mathros.net.ua/wp-content/uploads/2018/07/rozfarbuvannja_grafa1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5" y="5143512"/>
            <a:ext cx="50006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zfarbuvannja_grafa2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040" y="714356"/>
            <a:ext cx="6926926" cy="457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142976" y="285728"/>
            <a:ext cx="757242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алгоритму методу перебору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розв’язку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Відмітимо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правильному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розфарбуванні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правильним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графа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розфарбуванні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однакові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граф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розфарбувати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ту саму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нова вершина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фарбується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пофарбовані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I f 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Справедливе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обернене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твердження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розфарбування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очевидно,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розмальовку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ту саму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Тому,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рекурсивного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розмальовки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мінімальне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Зауважимо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 вершин,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вихідний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ребер. 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рекурсія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кінцевому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задача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розфарбовування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вирішується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тривіально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mathros.net.ua/wp-content/uploads/2018/07/rozfarbuvannja_grafa1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1571612"/>
            <a:ext cx="50006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mathros.net.ua/wp-content/uploads/2018/07/rozfarbuvannja_grafa1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3116"/>
            <a:ext cx="50006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thros.net.ua/wp-content/uploads/2018/07/rozfarbuvannja_grafa1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1" y="3714752"/>
            <a:ext cx="50006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mathros.net.ua/wp-content/uploads/2018/07/rozfarbuvannja_grafa1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714752"/>
            <a:ext cx="42862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mathros.net.ua/wp-content/uploads/2018/07/rozfarbuvannja_grafa2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286256"/>
            <a:ext cx="192882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mathros.net.ua/wp-content/uploads/2018/07/rozfarbuvannja_grafa1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000636"/>
            <a:ext cx="57150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142976" y="214290"/>
            <a:ext cx="75724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 графа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переборний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 – приклад: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розв’язок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неорієнтованого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зображеного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малюнку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mathros.net.ua/wp-content/uploads/2018/07/rozfarbuvannja_grafa2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040" y="1764982"/>
            <a:ext cx="5709920" cy="332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142976" y="285728"/>
            <a:ext cx="75724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Неорієнтований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скориставшись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розглянутим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алгоритмом,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побудуємо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варіантів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обхід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дозволить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розв’язок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ozfarbuvannja_grafa2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040" y="1714488"/>
            <a:ext cx="685548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142976" y="214290"/>
            <a:ext cx="76438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варіантів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Переглянувши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бачимо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вузлів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граф,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хроматичне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мінімальним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дорівнює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два (на рисунку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виділений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Звідси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приходимо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висновку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того,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знадобиться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Покажемо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чином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розфарбуємо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вершину графа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мінімальним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хроматичним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вершину 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червоний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вершину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«1»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виходячи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того,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злиття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«4»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фарбуємо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червоний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І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останньому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аналогічних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міркувань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фарбуємо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вершини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«2»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«3»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червоний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отримаємо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uk-UA" b="1" dirty="0" smtClean="0"/>
              <a:t>Ідея методу:</a:t>
            </a:r>
          </a:p>
          <a:p>
            <a:pPr marL="82296" indent="0" algn="just">
              <a:buNone/>
            </a:pPr>
            <a:r>
              <a:rPr lang="uk-UA" dirty="0" smtClean="0"/>
              <a:t>	</a:t>
            </a:r>
            <a:r>
              <a:rPr lang="uk-UA" sz="3000" dirty="0" smtClean="0"/>
              <a:t>Розв'язок будують поступово, починаючи з порожньої послідовності </a:t>
            </a:r>
            <a:r>
              <a:rPr lang="uk-UA" sz="3000" dirty="0" smtClean="0">
                <a:sym typeface="Symbol"/>
              </a:rPr>
              <a:t> (довжини 0).</a:t>
            </a:r>
          </a:p>
          <a:p>
            <a:pPr marL="82296" indent="0" algn="just">
              <a:buNone/>
            </a:pPr>
            <a:r>
              <a:rPr lang="uk-UA" sz="3000" dirty="0" smtClean="0">
                <a:sym typeface="Symbol"/>
              </a:rPr>
              <a:t>	Нехай є неповний розв'язок </a:t>
            </a:r>
            <a:r>
              <a:rPr lang="uk-UA" sz="3000" dirty="0"/>
              <a:t>(х</a:t>
            </a:r>
            <a:r>
              <a:rPr lang="uk-UA" sz="3000" baseline="-25000" dirty="0"/>
              <a:t>1</a:t>
            </a:r>
            <a:r>
              <a:rPr lang="uk-UA" sz="3000" dirty="0"/>
              <a:t>,х</a:t>
            </a:r>
            <a:r>
              <a:rPr lang="uk-UA" sz="3000" baseline="-25000" dirty="0"/>
              <a:t>2</a:t>
            </a:r>
            <a:r>
              <a:rPr lang="uk-UA" sz="3000" dirty="0"/>
              <a:t>,…</a:t>
            </a:r>
            <a:r>
              <a:rPr lang="uk-UA" sz="3000" dirty="0" err="1" smtClean="0"/>
              <a:t>х</a:t>
            </a:r>
            <a:r>
              <a:rPr lang="uk-UA" sz="3000" baseline="-25000" dirty="0" err="1" smtClean="0"/>
              <a:t>і</a:t>
            </a:r>
            <a:r>
              <a:rPr lang="uk-UA" sz="3000" dirty="0" smtClean="0"/>
              <a:t>), </a:t>
            </a:r>
            <a:r>
              <a:rPr lang="uk-UA" sz="3000" dirty="0"/>
              <a:t>і</a:t>
            </a:r>
            <a:r>
              <a:rPr lang="en-US" sz="3000" dirty="0" smtClean="0"/>
              <a:t>&lt;n</a:t>
            </a:r>
            <a:r>
              <a:rPr lang="uk-UA" sz="3000" dirty="0" smtClean="0"/>
              <a:t>. Намагаємося знайти таке допустиме значення х</a:t>
            </a:r>
            <a:r>
              <a:rPr lang="uk-UA" sz="3000" baseline="-25000" dirty="0" smtClean="0"/>
              <a:t>і+1 </a:t>
            </a:r>
            <a:r>
              <a:rPr lang="uk-UA" sz="3000" dirty="0" smtClean="0"/>
              <a:t>, що не виключає можливості продовження </a:t>
            </a:r>
            <a:r>
              <a:rPr lang="uk-UA" sz="3000" dirty="0"/>
              <a:t>(х</a:t>
            </a:r>
            <a:r>
              <a:rPr lang="uk-UA" sz="3000" baseline="-25000" dirty="0"/>
              <a:t>1</a:t>
            </a:r>
            <a:r>
              <a:rPr lang="uk-UA" sz="3000" dirty="0"/>
              <a:t>,х</a:t>
            </a:r>
            <a:r>
              <a:rPr lang="uk-UA" sz="3000" baseline="-25000" dirty="0"/>
              <a:t>2</a:t>
            </a:r>
            <a:r>
              <a:rPr lang="uk-UA" sz="3000" dirty="0"/>
              <a:t>,…</a:t>
            </a:r>
            <a:r>
              <a:rPr lang="uk-UA" sz="3000" dirty="0" err="1" smtClean="0"/>
              <a:t>х</a:t>
            </a:r>
            <a:r>
              <a:rPr lang="uk-UA" sz="3000" baseline="-25000" dirty="0" err="1" smtClean="0"/>
              <a:t>і</a:t>
            </a:r>
            <a:r>
              <a:rPr lang="uk-UA" sz="3000" dirty="0" smtClean="0"/>
              <a:t>,х</a:t>
            </a:r>
            <a:r>
              <a:rPr lang="uk-UA" sz="3000" baseline="-25000" dirty="0" smtClean="0"/>
              <a:t>і+1</a:t>
            </a:r>
            <a:r>
              <a:rPr lang="uk-UA" sz="3000" dirty="0" smtClean="0"/>
              <a:t>) до повного розв'язку.</a:t>
            </a:r>
          </a:p>
          <a:p>
            <a:pPr marL="82296" indent="0" algn="just">
              <a:buNone/>
            </a:pPr>
            <a:r>
              <a:rPr lang="uk-UA" sz="3000" dirty="0" smtClean="0"/>
              <a:t>	Якщо таке допустиме, але ще не використане значення </a:t>
            </a:r>
            <a:r>
              <a:rPr lang="uk-UA" sz="3000" dirty="0"/>
              <a:t>х</a:t>
            </a:r>
            <a:r>
              <a:rPr lang="uk-UA" sz="3000" baseline="-25000" dirty="0"/>
              <a:t>і+1 </a:t>
            </a:r>
            <a:r>
              <a:rPr lang="uk-UA" sz="3000" dirty="0" smtClean="0"/>
              <a:t>існує, то додаємо його до неповного розв'язку і продовжуємо шукаючи  х</a:t>
            </a:r>
            <a:r>
              <a:rPr lang="uk-UA" sz="3000" baseline="-25000" dirty="0" smtClean="0"/>
              <a:t>і+2 </a:t>
            </a:r>
            <a:r>
              <a:rPr lang="uk-UA" sz="3000" dirty="0" smtClean="0"/>
              <a:t>.</a:t>
            </a:r>
          </a:p>
          <a:p>
            <a:pPr marL="82296" indent="0" algn="just">
              <a:buNone/>
            </a:pPr>
            <a:r>
              <a:rPr lang="uk-UA" sz="3000" dirty="0"/>
              <a:t>	</a:t>
            </a:r>
            <a:r>
              <a:rPr lang="uk-UA" sz="3000" dirty="0" smtClean="0"/>
              <a:t>Якщо такого значення</a:t>
            </a:r>
            <a:r>
              <a:rPr lang="uk-UA" sz="3000" dirty="0"/>
              <a:t> х</a:t>
            </a:r>
            <a:r>
              <a:rPr lang="uk-UA" sz="3000" baseline="-25000" dirty="0"/>
              <a:t>і+1</a:t>
            </a:r>
            <a:r>
              <a:rPr lang="uk-UA" sz="3000" dirty="0" smtClean="0"/>
              <a:t> не існує, то повертаємося до послідовності </a:t>
            </a:r>
            <a:r>
              <a:rPr lang="uk-UA" sz="3000" dirty="0"/>
              <a:t>(х</a:t>
            </a:r>
            <a:r>
              <a:rPr lang="uk-UA" sz="3000" baseline="-25000" dirty="0"/>
              <a:t>1</a:t>
            </a:r>
            <a:r>
              <a:rPr lang="uk-UA" sz="3000" dirty="0"/>
              <a:t>,х</a:t>
            </a:r>
            <a:r>
              <a:rPr lang="uk-UA" sz="3000" baseline="-25000" dirty="0"/>
              <a:t>2</a:t>
            </a:r>
            <a:r>
              <a:rPr lang="uk-UA" sz="3000" dirty="0"/>
              <a:t>,…</a:t>
            </a:r>
            <a:r>
              <a:rPr lang="uk-UA" sz="3000" dirty="0" smtClean="0"/>
              <a:t>х</a:t>
            </a:r>
            <a:r>
              <a:rPr lang="uk-UA" sz="3000" baseline="-25000" dirty="0" smtClean="0"/>
              <a:t>і-1</a:t>
            </a:r>
            <a:r>
              <a:rPr lang="uk-UA" sz="3000" dirty="0" smtClean="0"/>
              <a:t>), і шукаємо нове, ще не використане </a:t>
            </a:r>
            <a:r>
              <a:rPr lang="uk-UA" sz="2800" dirty="0" err="1"/>
              <a:t>х</a:t>
            </a:r>
            <a:r>
              <a:rPr lang="uk-UA" sz="2800" baseline="-25000" dirty="0" err="1"/>
              <a:t>і</a:t>
            </a:r>
            <a:r>
              <a:rPr lang="en-US" sz="2800" baseline="30000" dirty="0"/>
              <a:t>’</a:t>
            </a:r>
            <a:r>
              <a:rPr lang="uk-UA" sz="3000" dirty="0" smtClean="0"/>
              <a:t>.</a:t>
            </a:r>
          </a:p>
          <a:p>
            <a:pPr marL="82296" indent="0" algn="just">
              <a:buNone/>
            </a:pPr>
            <a:endParaRPr lang="uk-UA" sz="3000" dirty="0"/>
          </a:p>
        </p:txBody>
      </p:sp>
    </p:spTree>
    <p:extLst>
      <p:ext uri="{BB962C8B-B14F-4D97-AF65-F5344CB8AC3E}">
        <p14:creationId xmlns="" xmlns:p14="http://schemas.microsoft.com/office/powerpoint/2010/main" val="15680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mathros.net.ua/wp-content/uploads/2018/07/rozfarbuvannja_grafa2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040" y="1026160"/>
            <a:ext cx="6712612" cy="480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285852" y="285728"/>
            <a:ext cx="75724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неорієнтованого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Блок-схема алгоритму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знаходження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реалізації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правильного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розфарбування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9294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1"/>
            <a:ext cx="724855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 smtClean="0"/>
              <a:t>§</a:t>
            </a:r>
            <a:r>
              <a:rPr lang="en-US" b="1" dirty="0" smtClean="0">
                <a:latin typeface="Corbel" pitchFamily="34" charset="0"/>
              </a:rPr>
              <a:t>3</a:t>
            </a:r>
            <a:r>
              <a:rPr lang="uk-UA" b="1" dirty="0" smtClean="0"/>
              <a:t> Розфарбування графа в </a:t>
            </a:r>
            <a:r>
              <a:rPr lang="en-US" b="1" dirty="0" smtClean="0"/>
              <a:t>n</a:t>
            </a:r>
            <a:r>
              <a:rPr lang="uk-UA" b="1" dirty="0" smtClean="0"/>
              <a:t> кольорів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870111" cy="5544616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uk-UA" dirty="0" smtClean="0"/>
              <a:t>	Нехай вершини графа позначені </a:t>
            </a:r>
            <a:r>
              <a:rPr lang="en-US" dirty="0" err="1" smtClean="0"/>
              <a:t>a,b,c</a:t>
            </a:r>
            <a:r>
              <a:rPr lang="en-US" dirty="0" smtClean="0"/>
              <a:t>. </a:t>
            </a:r>
            <a:r>
              <a:rPr lang="uk-UA" dirty="0" smtClean="0"/>
              <a:t>Спочатку розфарбовуємо вершину </a:t>
            </a:r>
            <a:r>
              <a:rPr lang="en-US" dirty="0" smtClean="0"/>
              <a:t>a</a:t>
            </a:r>
            <a:r>
              <a:rPr lang="uk-UA" dirty="0" smtClean="0"/>
              <a:t> в колір 1. Потім вершину </a:t>
            </a:r>
            <a:r>
              <a:rPr lang="en-US" dirty="0"/>
              <a:t>b</a:t>
            </a:r>
            <a:r>
              <a:rPr lang="uk-UA" dirty="0" smtClean="0"/>
              <a:t> </a:t>
            </a:r>
            <a:r>
              <a:rPr lang="uk-UA" dirty="0"/>
              <a:t>в колір </a:t>
            </a:r>
            <a:r>
              <a:rPr lang="uk-UA" dirty="0" smtClean="0"/>
              <a:t>1, якщо </a:t>
            </a:r>
            <a:r>
              <a:rPr lang="en-US" dirty="0"/>
              <a:t>b </a:t>
            </a:r>
            <a:r>
              <a:rPr lang="uk-UA" dirty="0" smtClean="0"/>
              <a:t>не суміжна з </a:t>
            </a:r>
            <a:r>
              <a:rPr lang="en-US" dirty="0"/>
              <a:t>a</a:t>
            </a:r>
            <a:r>
              <a:rPr lang="uk-UA" dirty="0" smtClean="0"/>
              <a:t>. Інакше розфарбовуємо </a:t>
            </a:r>
            <a:r>
              <a:rPr lang="en-US" dirty="0"/>
              <a:t>b </a:t>
            </a:r>
            <a:r>
              <a:rPr lang="uk-UA" dirty="0" smtClean="0"/>
              <a:t>в колір 2. Вершину </a:t>
            </a:r>
            <a:r>
              <a:rPr lang="en-US" dirty="0"/>
              <a:t>c</a:t>
            </a:r>
            <a:r>
              <a:rPr lang="uk-UA" dirty="0" smtClean="0"/>
              <a:t> розфарбовуємо в колір 1, якщо це можливо, якщо ні перевіряємо колір 2. Тільки якщо жоден не підходить використовуємо 3 колір. </a:t>
            </a:r>
          </a:p>
          <a:p>
            <a:pPr marL="82296" indent="0" algn="just">
              <a:buNone/>
            </a:pPr>
            <a:r>
              <a:rPr lang="uk-UA" dirty="0" smtClean="0"/>
              <a:t>	Продовжуємо цей процес, доки це можливо, використовуючи один з </a:t>
            </a:r>
            <a:r>
              <a:rPr lang="en-US" dirty="0" smtClean="0"/>
              <a:t>n </a:t>
            </a:r>
            <a:r>
              <a:rPr lang="uk-UA" dirty="0" smtClean="0"/>
              <a:t>кольорів для кожної нової вершини, причому завжди використовуємо перший можливий колір зі списку.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621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129733" y="1965942"/>
            <a:ext cx="2571281" cy="1722777"/>
            <a:chOff x="1259632" y="131161"/>
            <a:chExt cx="2571281" cy="1722777"/>
          </a:xfrm>
        </p:grpSpPr>
        <p:sp>
          <p:nvSpPr>
            <p:cNvPr id="4" name="Овал 3"/>
            <p:cNvSpPr/>
            <p:nvPr/>
          </p:nvSpPr>
          <p:spPr>
            <a:xfrm>
              <a:off x="1259632" y="1345298"/>
              <a:ext cx="504056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/>
                <a:t>а</a:t>
              </a:r>
              <a:endParaRPr lang="uk-UA" sz="2800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2319630" y="1349882"/>
              <a:ext cx="504056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uk-UA" sz="2800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3326857" y="1345298"/>
              <a:ext cx="504056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uk-UA" sz="2800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3326857" y="145555"/>
              <a:ext cx="504056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</a:t>
              </a:r>
              <a:endParaRPr lang="uk-UA" sz="28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1259632" y="131161"/>
              <a:ext cx="504056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e</a:t>
              </a:r>
              <a:endParaRPr lang="uk-UA" sz="2800" dirty="0"/>
            </a:p>
          </p:txBody>
        </p:sp>
        <p:cxnSp>
          <p:nvCxnSpPr>
            <p:cNvPr id="10" name="Прямая соединительная линия 9"/>
            <p:cNvCxnSpPr>
              <a:stCxn id="8" idx="6"/>
              <a:endCxn id="7" idx="2"/>
            </p:cNvCxnSpPr>
            <p:nvPr/>
          </p:nvCxnSpPr>
          <p:spPr>
            <a:xfrm>
              <a:off x="1763688" y="383189"/>
              <a:ext cx="1563169" cy="143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stCxn id="8" idx="4"/>
              <a:endCxn id="4" idx="0"/>
            </p:cNvCxnSpPr>
            <p:nvPr/>
          </p:nvCxnSpPr>
          <p:spPr>
            <a:xfrm>
              <a:off x="1511660" y="635217"/>
              <a:ext cx="0" cy="710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4" idx="6"/>
              <a:endCxn id="5" idx="2"/>
            </p:cNvCxnSpPr>
            <p:nvPr/>
          </p:nvCxnSpPr>
          <p:spPr>
            <a:xfrm>
              <a:off x="1763688" y="1597326"/>
              <a:ext cx="555942" cy="45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5" idx="6"/>
              <a:endCxn id="6" idx="2"/>
            </p:cNvCxnSpPr>
            <p:nvPr/>
          </p:nvCxnSpPr>
          <p:spPr>
            <a:xfrm flipV="1">
              <a:off x="2823686" y="1597326"/>
              <a:ext cx="503171" cy="45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7" idx="4"/>
              <a:endCxn id="6" idx="0"/>
            </p:cNvCxnSpPr>
            <p:nvPr/>
          </p:nvCxnSpPr>
          <p:spPr>
            <a:xfrm>
              <a:off x="3578885" y="649611"/>
              <a:ext cx="0" cy="695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7" idx="3"/>
              <a:endCxn id="5" idx="0"/>
            </p:cNvCxnSpPr>
            <p:nvPr/>
          </p:nvCxnSpPr>
          <p:spPr>
            <a:xfrm flipH="1">
              <a:off x="2571658" y="575794"/>
              <a:ext cx="829016" cy="774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8" idx="5"/>
              <a:endCxn id="5" idx="0"/>
            </p:cNvCxnSpPr>
            <p:nvPr/>
          </p:nvCxnSpPr>
          <p:spPr>
            <a:xfrm>
              <a:off x="1689871" y="561400"/>
              <a:ext cx="881787" cy="7884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521246" y="-6007"/>
            <a:ext cx="2122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u="sng" dirty="0" smtClean="0"/>
              <a:t>Кольори</a:t>
            </a:r>
          </a:p>
          <a:p>
            <a:r>
              <a:rPr lang="uk-UA" sz="2800" dirty="0" smtClean="0"/>
              <a:t>1- червоний</a:t>
            </a:r>
          </a:p>
          <a:p>
            <a:r>
              <a:rPr lang="uk-UA" sz="2800" dirty="0" smtClean="0"/>
              <a:t>2 – синій</a:t>
            </a:r>
          </a:p>
          <a:p>
            <a:r>
              <a:rPr lang="uk-UA" sz="2800" dirty="0" smtClean="0"/>
              <a:t>3- зелений</a:t>
            </a:r>
            <a:endParaRPr lang="uk-UA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898186" y="199332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а - червоний</a:t>
            </a:r>
            <a:endParaRPr lang="uk-UA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70050" y="951057"/>
            <a:ext cx="188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а – червоний</a:t>
            </a:r>
          </a:p>
          <a:p>
            <a:r>
              <a:rPr lang="en-US" sz="2400" dirty="0" smtClean="0"/>
              <a:t>b</a:t>
            </a:r>
            <a:r>
              <a:rPr lang="uk-UA" sz="2400" dirty="0" smtClean="0"/>
              <a:t> - синій</a:t>
            </a:r>
            <a:endParaRPr lang="uk-UA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040513" y="2488390"/>
            <a:ext cx="1888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а – червоний</a:t>
            </a:r>
          </a:p>
          <a:p>
            <a:r>
              <a:rPr lang="en-US" sz="2400" dirty="0" smtClean="0"/>
              <a:t>b</a:t>
            </a:r>
            <a:r>
              <a:rPr lang="uk-UA" sz="2400" dirty="0" smtClean="0"/>
              <a:t> – синій</a:t>
            </a:r>
          </a:p>
          <a:p>
            <a:r>
              <a:rPr lang="uk-UA" sz="2400" dirty="0" smtClean="0"/>
              <a:t>с - червоний</a:t>
            </a:r>
            <a:endParaRPr lang="uk-UA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048465" y="4060523"/>
            <a:ext cx="1888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а – червоний</a:t>
            </a:r>
          </a:p>
          <a:p>
            <a:r>
              <a:rPr lang="en-US" sz="2400" dirty="0" smtClean="0"/>
              <a:t>b</a:t>
            </a:r>
            <a:r>
              <a:rPr lang="uk-UA" sz="2400" dirty="0" smtClean="0"/>
              <a:t> – синій</a:t>
            </a:r>
          </a:p>
          <a:p>
            <a:r>
              <a:rPr lang="uk-UA" sz="2400" dirty="0" smtClean="0"/>
              <a:t>с – червоний</a:t>
            </a:r>
          </a:p>
          <a:p>
            <a:r>
              <a:rPr lang="en-US" sz="2400" dirty="0" smtClean="0"/>
              <a:t>d</a:t>
            </a:r>
            <a:r>
              <a:rPr lang="uk-UA" sz="2400" dirty="0" smtClean="0"/>
              <a:t> – зелений</a:t>
            </a:r>
            <a:endParaRPr lang="uk-UA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047245" y="1948686"/>
            <a:ext cx="1888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а – червоний</a:t>
            </a:r>
          </a:p>
          <a:p>
            <a:r>
              <a:rPr lang="en-US" sz="2400" dirty="0" smtClean="0"/>
              <a:t>b</a:t>
            </a:r>
            <a:r>
              <a:rPr lang="uk-UA" sz="2400" dirty="0" smtClean="0"/>
              <a:t> – синій</a:t>
            </a:r>
          </a:p>
          <a:p>
            <a:r>
              <a:rPr lang="uk-UA" sz="2400" dirty="0" smtClean="0"/>
              <a:t>с - зелений</a:t>
            </a:r>
            <a:endParaRPr lang="uk-UA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047244" y="3196651"/>
            <a:ext cx="1888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а – червоний</a:t>
            </a:r>
          </a:p>
          <a:p>
            <a:r>
              <a:rPr lang="en-US" sz="2400" dirty="0" smtClean="0"/>
              <a:t>b</a:t>
            </a:r>
            <a:r>
              <a:rPr lang="uk-UA" sz="2400" dirty="0" smtClean="0"/>
              <a:t> – синій</a:t>
            </a:r>
          </a:p>
          <a:p>
            <a:r>
              <a:rPr lang="uk-UA" sz="2400" dirty="0" smtClean="0"/>
              <a:t>с – зелений</a:t>
            </a:r>
          </a:p>
          <a:p>
            <a:r>
              <a:rPr lang="en-US" sz="2400" dirty="0" smtClean="0"/>
              <a:t>d</a:t>
            </a:r>
            <a:r>
              <a:rPr lang="uk-UA" sz="2400" dirty="0" smtClean="0"/>
              <a:t> – червоний</a:t>
            </a:r>
            <a:endParaRPr lang="uk-UA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7055146" y="4919008"/>
            <a:ext cx="18950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а – червоний</a:t>
            </a:r>
          </a:p>
          <a:p>
            <a:r>
              <a:rPr lang="en-US" sz="2400" dirty="0" smtClean="0"/>
              <a:t>b</a:t>
            </a:r>
            <a:r>
              <a:rPr lang="uk-UA" sz="2400" dirty="0" smtClean="0"/>
              <a:t> – синій</a:t>
            </a:r>
          </a:p>
          <a:p>
            <a:r>
              <a:rPr lang="uk-UA" sz="2400" dirty="0" smtClean="0"/>
              <a:t>с – зелений</a:t>
            </a:r>
          </a:p>
          <a:p>
            <a:r>
              <a:rPr lang="en-US" sz="2400" dirty="0" smtClean="0"/>
              <a:t>d</a:t>
            </a:r>
            <a:r>
              <a:rPr lang="uk-UA" sz="2400" dirty="0" smtClean="0"/>
              <a:t> – червоний</a:t>
            </a:r>
          </a:p>
          <a:p>
            <a:r>
              <a:rPr lang="uk-UA" sz="2400" dirty="0" smtClean="0"/>
              <a:t>е - зелений</a:t>
            </a:r>
            <a:endParaRPr lang="uk-UA" sz="2400" dirty="0"/>
          </a:p>
        </p:txBody>
      </p:sp>
      <p:cxnSp>
        <p:nvCxnSpPr>
          <p:cNvPr id="36" name="Прямая соединительная линия 35"/>
          <p:cNvCxnSpPr>
            <a:stCxn id="25" idx="2"/>
            <a:endCxn id="26" idx="0"/>
          </p:cNvCxnSpPr>
          <p:nvPr/>
        </p:nvCxnSpPr>
        <p:spPr>
          <a:xfrm flipH="1">
            <a:off x="6814380" y="660997"/>
            <a:ext cx="4090" cy="29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7" idx="0"/>
          </p:cNvCxnSpPr>
          <p:nvPr/>
        </p:nvCxnSpPr>
        <p:spPr>
          <a:xfrm flipH="1">
            <a:off x="4984843" y="1782054"/>
            <a:ext cx="1675389" cy="70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29" idx="0"/>
          </p:cNvCxnSpPr>
          <p:nvPr/>
        </p:nvCxnSpPr>
        <p:spPr>
          <a:xfrm>
            <a:off x="6660232" y="1809875"/>
            <a:ext cx="1331343" cy="138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7" idx="2"/>
            <a:endCxn id="28" idx="0"/>
          </p:cNvCxnSpPr>
          <p:nvPr/>
        </p:nvCxnSpPr>
        <p:spPr>
          <a:xfrm>
            <a:off x="4984843" y="3688719"/>
            <a:ext cx="7952" cy="371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7991573" y="3050539"/>
            <a:ext cx="2" cy="283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0" idx="2"/>
          </p:cNvCxnSpPr>
          <p:nvPr/>
        </p:nvCxnSpPr>
        <p:spPr>
          <a:xfrm flipH="1">
            <a:off x="7991573" y="4766311"/>
            <a:ext cx="1" cy="246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24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074"/>
            <a:ext cx="8100392" cy="6837926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uk-UA" dirty="0" smtClean="0"/>
              <a:t>	Роботу алгоритму можна представити як обхід дерева пошуком в глибину.</a:t>
            </a:r>
          </a:p>
          <a:p>
            <a:pPr marL="82296" indent="0" algn="just">
              <a:buNone/>
            </a:pPr>
            <a:r>
              <a:rPr lang="uk-UA" dirty="0" smtClean="0"/>
              <a:t>	Кожна вершина відповідає послідовності </a:t>
            </a:r>
            <a:r>
              <a:rPr lang="uk-UA" dirty="0"/>
              <a:t>(х</a:t>
            </a:r>
            <a:r>
              <a:rPr lang="uk-UA" baseline="-25000" dirty="0"/>
              <a:t>1</a:t>
            </a:r>
            <a:r>
              <a:rPr lang="uk-UA" dirty="0"/>
              <a:t>,х</a:t>
            </a:r>
            <a:r>
              <a:rPr lang="uk-UA" baseline="-25000" dirty="0"/>
              <a:t>2</a:t>
            </a:r>
            <a:r>
              <a:rPr lang="uk-UA" dirty="0"/>
              <a:t>,…</a:t>
            </a:r>
            <a:r>
              <a:rPr lang="uk-UA" dirty="0" err="1"/>
              <a:t>х</a:t>
            </a:r>
            <a:r>
              <a:rPr lang="uk-UA" baseline="-25000" dirty="0" err="1"/>
              <a:t>і</a:t>
            </a:r>
            <a:r>
              <a:rPr lang="uk-UA" dirty="0" smtClean="0"/>
              <a:t>). Корінь дерева відповідає порожній послідовності.</a:t>
            </a:r>
          </a:p>
          <a:p>
            <a:pPr marL="82296" indent="0" algn="just">
              <a:buNone/>
            </a:pPr>
            <a:r>
              <a:rPr lang="uk-UA" dirty="0" smtClean="0"/>
              <a:t>	Задається предикат Р, визначений на всіх вершинах дерева. У разі </a:t>
            </a:r>
            <a:r>
              <a:rPr lang="en-US" i="1" dirty="0" smtClean="0"/>
              <a:t>P(v)=F</a:t>
            </a:r>
            <a:r>
              <a:rPr lang="en-US" dirty="0" smtClean="0"/>
              <a:t> </a:t>
            </a:r>
            <a:r>
              <a:rPr lang="uk-UA" dirty="0" smtClean="0"/>
              <a:t>процес обходу відкидає розгляд вершин </a:t>
            </a:r>
            <a:r>
              <a:rPr lang="uk-UA" dirty="0" err="1" smtClean="0"/>
              <a:t>піддерева</a:t>
            </a:r>
            <a:r>
              <a:rPr lang="uk-UA" dirty="0" smtClean="0"/>
              <a:t> з коренем у вершині </a:t>
            </a:r>
            <a:r>
              <a:rPr lang="en-US" i="1" dirty="0" smtClean="0"/>
              <a:t>v</a:t>
            </a:r>
            <a:r>
              <a:rPr lang="uk-UA" dirty="0" smtClean="0"/>
              <a:t>, зменшуючи обсяг перебору.</a:t>
            </a:r>
            <a:r>
              <a:rPr lang="uk-UA" dirty="0"/>
              <a:t> </a:t>
            </a:r>
            <a:r>
              <a:rPr lang="uk-UA" dirty="0" smtClean="0"/>
              <a:t>Предикат </a:t>
            </a:r>
            <a:r>
              <a:rPr lang="en-US" i="1" dirty="0" smtClean="0"/>
              <a:t>P(v)</a:t>
            </a:r>
            <a:r>
              <a:rPr lang="uk-UA" dirty="0"/>
              <a:t> </a:t>
            </a:r>
            <a:r>
              <a:rPr lang="uk-UA" dirty="0" smtClean="0"/>
              <a:t>набуває значення </a:t>
            </a:r>
            <a:r>
              <a:rPr lang="en-US" i="1" dirty="0"/>
              <a:t>F </a:t>
            </a:r>
            <a:r>
              <a:rPr lang="uk-UA" dirty="0" smtClean="0"/>
              <a:t>тоді, коли стає зрозумілим, що послідовність </a:t>
            </a:r>
            <a:r>
              <a:rPr lang="uk-UA" dirty="0"/>
              <a:t>(х</a:t>
            </a:r>
            <a:r>
              <a:rPr lang="uk-UA" baseline="-25000" dirty="0"/>
              <a:t>1</a:t>
            </a:r>
            <a:r>
              <a:rPr lang="uk-UA" dirty="0"/>
              <a:t>,х</a:t>
            </a:r>
            <a:r>
              <a:rPr lang="uk-UA" baseline="-25000" dirty="0"/>
              <a:t>2</a:t>
            </a:r>
            <a:r>
              <a:rPr lang="uk-UA" dirty="0"/>
              <a:t>,…</a:t>
            </a:r>
            <a:r>
              <a:rPr lang="uk-UA" dirty="0" err="1"/>
              <a:t>х</a:t>
            </a:r>
            <a:r>
              <a:rPr lang="uk-UA" baseline="-25000" dirty="0" err="1"/>
              <a:t>і</a:t>
            </a:r>
            <a:r>
              <a:rPr lang="uk-UA" dirty="0" smtClean="0"/>
              <a:t>), яка відповідає вершині </a:t>
            </a:r>
            <a:r>
              <a:rPr lang="en-US" i="1" dirty="0"/>
              <a:t>v</a:t>
            </a:r>
            <a:r>
              <a:rPr lang="uk-UA" dirty="0" smtClean="0"/>
              <a:t>, ніяким способом не можна побудувати до повного розв'язку. </a:t>
            </a:r>
          </a:p>
          <a:p>
            <a:pPr marL="82296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9859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5565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§</a:t>
            </a:r>
            <a:r>
              <a:rPr lang="uk-UA" b="1" dirty="0" smtClean="0">
                <a:latin typeface="Corbel" pitchFamily="34" charset="0"/>
              </a:rPr>
              <a:t>2</a:t>
            </a:r>
            <a:r>
              <a:rPr lang="uk-UA" b="1" dirty="0" smtClean="0"/>
              <a:t> Знаходження </a:t>
            </a:r>
            <a:r>
              <a:rPr lang="uk-UA" b="1" dirty="0" err="1" smtClean="0"/>
              <a:t>гамільтонових</a:t>
            </a:r>
            <a:r>
              <a:rPr lang="uk-UA" b="1" dirty="0" smtClean="0"/>
              <a:t> циклів у графі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114" y="1196752"/>
            <a:ext cx="8100392" cy="48006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uk-UA" sz="2600" b="1" dirty="0"/>
              <a:t>Ланцюгом</a:t>
            </a:r>
            <a:r>
              <a:rPr lang="uk-UA" sz="2600" dirty="0"/>
              <a:t> (неорієнтованого) графа називають маршрут, всі ребра якого різні.</a:t>
            </a:r>
          </a:p>
          <a:p>
            <a:pPr marL="82296" indent="0" algn="just">
              <a:buNone/>
            </a:pPr>
            <a:r>
              <a:rPr lang="uk-UA" sz="2600" b="1" dirty="0"/>
              <a:t>Ланцюг</a:t>
            </a:r>
            <a:r>
              <a:rPr lang="uk-UA" sz="2600" dirty="0"/>
              <a:t> називають </a:t>
            </a:r>
            <a:r>
              <a:rPr lang="uk-UA" sz="2600" b="1" dirty="0"/>
              <a:t>простим</a:t>
            </a:r>
            <a:r>
              <a:rPr lang="uk-UA" sz="2600" dirty="0"/>
              <a:t>, якщо він не містить однакових вершин, можливо, за виключенням першої і останньої, якщо ланцюг замкнений.</a:t>
            </a:r>
          </a:p>
          <a:p>
            <a:pPr marL="82296" indent="0" algn="just">
              <a:buNone/>
            </a:pPr>
            <a:r>
              <a:rPr lang="uk-UA" sz="2600" dirty="0"/>
              <a:t>Замкнений ланцюг називають </a:t>
            </a:r>
            <a:r>
              <a:rPr lang="uk-UA" sz="2600" b="1" dirty="0"/>
              <a:t>циклом</a:t>
            </a:r>
            <a:r>
              <a:rPr lang="uk-UA" sz="2600" dirty="0"/>
              <a:t> (або контуром).</a:t>
            </a:r>
          </a:p>
          <a:p>
            <a:pPr marL="82296" indent="0" algn="just">
              <a:buNone/>
            </a:pPr>
            <a:r>
              <a:rPr lang="uk-UA" sz="2600" dirty="0"/>
              <a:t>Замкнений простий ланцюг називають </a:t>
            </a:r>
            <a:r>
              <a:rPr lang="uk-UA" sz="2600" b="1" dirty="0"/>
              <a:t>простим циклом.</a:t>
            </a:r>
          </a:p>
          <a:p>
            <a:pPr marL="82296" indent="0" algn="just">
              <a:buNone/>
            </a:pPr>
            <a:r>
              <a:rPr lang="ru-RU" sz="2600" b="1" dirty="0" err="1" smtClean="0"/>
              <a:t>Гамільтоновим</a:t>
            </a:r>
            <a:r>
              <a:rPr lang="ru-RU" sz="2600" b="1" dirty="0" smtClean="0"/>
              <a:t> </a:t>
            </a:r>
            <a:r>
              <a:rPr lang="ru-RU" sz="2600" b="1" dirty="0"/>
              <a:t>циклом </a:t>
            </a:r>
            <a:r>
              <a:rPr lang="ru-RU" sz="2600" dirty="0"/>
              <a:t>графа </a:t>
            </a:r>
            <a:r>
              <a:rPr lang="ru-RU" sz="2600" dirty="0" err="1"/>
              <a:t>називають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простий</a:t>
            </a:r>
            <a:r>
              <a:rPr lang="ru-RU" sz="2600" dirty="0"/>
              <a:t> цикл, </a:t>
            </a:r>
            <a:r>
              <a:rPr lang="ru-RU" sz="2600" dirty="0" err="1"/>
              <a:t>що</a:t>
            </a:r>
            <a:r>
              <a:rPr lang="ru-RU" sz="2600" dirty="0"/>
              <a:t> проходить через </a:t>
            </a:r>
            <a:r>
              <a:rPr lang="ru-RU" sz="2600" dirty="0" err="1"/>
              <a:t>кожну</a:t>
            </a:r>
            <a:r>
              <a:rPr lang="ru-RU" sz="2600" dirty="0"/>
              <a:t> вершину графа</a:t>
            </a:r>
            <a:r>
              <a:rPr lang="ru-RU" sz="2600" dirty="0" smtClean="0"/>
              <a:t>.</a:t>
            </a:r>
          </a:p>
          <a:p>
            <a:pPr marL="82296" indent="0" algn="just">
              <a:buNone/>
            </a:pPr>
            <a:r>
              <a:rPr lang="uk-UA" sz="2600" b="1" dirty="0"/>
              <a:t>Граф</a:t>
            </a:r>
            <a:r>
              <a:rPr lang="uk-UA" sz="2600" dirty="0"/>
              <a:t> називають </a:t>
            </a:r>
            <a:r>
              <a:rPr lang="uk-UA" sz="2600" b="1" dirty="0" err="1"/>
              <a:t>гамільтоновим</a:t>
            </a:r>
            <a:r>
              <a:rPr lang="uk-UA" sz="2600" dirty="0"/>
              <a:t>, якщо він має </a:t>
            </a:r>
            <a:r>
              <a:rPr lang="uk-UA" sz="2600" dirty="0" err="1"/>
              <a:t>гамільтоновий</a:t>
            </a:r>
            <a:r>
              <a:rPr lang="uk-UA" sz="2600" dirty="0"/>
              <a:t> цикл.</a:t>
            </a:r>
          </a:p>
        </p:txBody>
      </p:sp>
    </p:spTree>
    <p:extLst>
      <p:ext uri="{BB962C8B-B14F-4D97-AF65-F5344CB8AC3E}">
        <p14:creationId xmlns="" xmlns:p14="http://schemas.microsoft.com/office/powerpoint/2010/main" val="12517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5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Гамільтонового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циклу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схоже на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  <a:hlinkClick r:id="rId2" tooltip="Знаходження Ейлерового циклу"/>
              </a:rPr>
              <a:t>визначення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2" tooltip="Знаходження Ейлерового циклу"/>
              </a:rPr>
              <a:t>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  <a:hlinkClick r:id="rId2" tooltip="Знаходження Ейлерового циклу"/>
              </a:rPr>
              <a:t>Ейлерового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2" tooltip="Знаходження Ейлерового циклу"/>
              </a:rPr>
              <a:t> циклу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кардинальна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відмінність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розв’язку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задач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розпізнавання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побудову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Ейлерового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циклу 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бачили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критерій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алгоритм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То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Гамільтонових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циклів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невідомо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достатніх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алгоритми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вимагають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перебору великого числа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3357563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Гамильтонів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цикл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собою,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комбінаторної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просто перестановку вершин графа.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циклу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будь-яку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вершину,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перестановки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фіксованим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першим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елементом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нехитрий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Гамільтонового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циклу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послідовному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перестановок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перевірці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становить вона цикл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неможливим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перестановок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285852" y="285728"/>
            <a:ext cx="728664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(n-1)!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перестановок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фіксованим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першим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елементом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Більш раціональний підхід полягає в розгляді всіляких простих шляхів, що починаються в довільно обраній стартовій вершині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 тих пір, поки не буде виявлений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Гамільтонів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цикл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або всі можливі шляхи не будуть досліджені. По суті справи, мова теж йде про перебір перестановок, але в значно скороченому вигляді – якщо, наприклад, вершина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 суміжна з вершиною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то всі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(n-2)!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Перестановок, у яких на першому місці стоїть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 другому 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 досліджуються. Розглянемо цей алгоритм більш детально.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3" descr="https://www.mathros.net.ua/wp-content/uploads/2017/09/gaimiltoniv_cykl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288" y="-136525"/>
            <a:ext cx="85725" cy="76200"/>
          </a:xfrm>
          <a:prstGeom prst="rect">
            <a:avLst/>
          </a:prstGeom>
          <a:noFill/>
        </p:spPr>
      </p:pic>
      <p:pic>
        <p:nvPicPr>
          <p:cNvPr id="37" name="Рисунок 36" descr="Пошук Гамільтонового циклу в графі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040" y="3857628"/>
            <a:ext cx="62125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214414" y="214291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Графічне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представлення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алгоритму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Гамільтонового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циклу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1142976" y="857232"/>
            <a:ext cx="764386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побудуємо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неорієнтований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граф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стартової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вибирається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будь-як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вершин,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вершина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вершина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утворює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деякої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Множина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 кожному кроці буде зберігати вже знайдені вершини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Гамільтонового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ланцюга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наступному кроці до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додається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перша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зустрічна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нова вершина, 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суміжна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вершиною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/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відмітимо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новою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розумієтся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вершина,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множині</a:t>
            </a:r>
            <a:r>
              <a:rPr lang="ru-RU" dirty="0" smtClean="0"/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вершина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Потім до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додається нова суміжна вершина до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Нехай це вершина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Потім до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додається перша суміжна вершина до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так далі.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Зазначимо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ітераційний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продовжується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тих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суміжних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процедуру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видаленні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останньої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включеної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додаванні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суміжної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передостанньої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вершиною.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ніякої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наступний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11" name="Picture 63" descr="https://www.mathros.net.ua/wp-content/uploads/2017/09/gaimiltoniv_cykl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0550" y="-136525"/>
            <a:ext cx="85725" cy="95250"/>
          </a:xfrm>
          <a:prstGeom prst="rect">
            <a:avLst/>
          </a:prstGeom>
          <a:noFill/>
        </p:spPr>
      </p:pic>
      <p:pic>
        <p:nvPicPr>
          <p:cNvPr id="2112" name="Picture 64" descr="https://www.mathros.net.ua/wp-content/uploads/2017/09/gaimiltoniv_cykl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79538" y="-136525"/>
            <a:ext cx="76200" cy="76200"/>
          </a:xfrm>
          <a:prstGeom prst="rect">
            <a:avLst/>
          </a:prstGeom>
          <a:noFill/>
        </p:spPr>
      </p:pic>
      <p:pic>
        <p:nvPicPr>
          <p:cNvPr id="67" name="Рисунок 66" descr="https://www.mathros.net.ua/wp-content/uploads/2017/09/gaimiltoniv_cykl3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1500175"/>
            <a:ext cx="10001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9"/>
            <a:ext cx="764386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Шлях,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послідовністю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множину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має довжину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кількість вершин графа.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припинити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заданому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неорієнтоване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поєвднує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Гамільтонів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цикл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знайдено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заданого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Гамільтонові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цикли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процедуру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Відмітимо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закінчується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множина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ніякої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доповнити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наступний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множину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порожньою).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Гамільтонові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цикли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знайдені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290</TotalTime>
  <Words>1093</Words>
  <Application>Microsoft Office PowerPoint</Application>
  <PresentationFormat>Экран (4:3)</PresentationFormat>
  <Paragraphs>153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Лекція 12.  Пошук з поверненням (бектрекінг)</vt:lpstr>
      <vt:lpstr>§1 Постановка задачі</vt:lpstr>
      <vt:lpstr>Слайд 3</vt:lpstr>
      <vt:lpstr>Слайд 4</vt:lpstr>
      <vt:lpstr>§2 Знаходження гамільтонових циклів у графі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§3 Розфарбування графа в n кольорів</vt:lpstr>
      <vt:lpstr>Слайд 34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8.  Пошук з поверненням</dc:title>
  <dc:creator>Admin</dc:creator>
  <cp:lastModifiedBy>НАТАША</cp:lastModifiedBy>
  <cp:revision>35</cp:revision>
  <dcterms:created xsi:type="dcterms:W3CDTF">2017-10-28T07:02:11Z</dcterms:created>
  <dcterms:modified xsi:type="dcterms:W3CDTF">2022-11-26T16:50:23Z</dcterms:modified>
</cp:coreProperties>
</file>