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5" r:id="rId3"/>
    <p:sldId id="258" r:id="rId4"/>
    <p:sldId id="259" r:id="rId5"/>
    <p:sldId id="260" r:id="rId6"/>
    <p:sldId id="261" r:id="rId7"/>
    <p:sldId id="262" r:id="rId8"/>
    <p:sldId id="264" r:id="rId9"/>
    <p:sldId id="263" r:id="rId10"/>
    <p:sldId id="267" r:id="rId11"/>
    <p:sldId id="268" r:id="rId12"/>
    <p:sldId id="269" r:id="rId13"/>
    <p:sldId id="270" r:id="rId14"/>
    <p:sldId id="27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4E9ACE1C-355F-470C-A03D-B2200E83CEC7}">
          <p14:sldIdLst>
            <p14:sldId id="257"/>
            <p14:sldId id="265"/>
            <p14:sldId id="258"/>
            <p14:sldId id="259"/>
            <p14:sldId id="260"/>
            <p14:sldId id="261"/>
            <p14:sldId id="262"/>
          </p14:sldIdLst>
        </p14:section>
        <p14:section name="Раздел без заголовка" id="{5F7A8EF6-16EC-4FF3-A91E-E5C9D73FBF0C}">
          <p14:sldIdLst>
            <p14:sldId id="264"/>
            <p14:sldId id="263"/>
            <p14:sldId id="267"/>
            <p14:sldId id="268"/>
            <p14:sldId id="269"/>
            <p14:sldId id="270"/>
            <p14:sldId id="271"/>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ST_000" initials="A"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312"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11-13T22:33:50.040" idx="1">
    <p:pos x="6027" y="457"/>
    <p:text>Уявіть, що Аліса і Боб вирішили налаштувати обмін зашифрованими повідомленнями один з одним. Перш ніж почати спілкуватися, вони повинні згенерувати закриті і відкриті ключі. Закриті ключі залишаються в особистій власності того, хто їх згенерував, - вони ніколи не повинні передаватися кому б то не було. Коли Аліса і Боб зв'яжуться між собою в перший раз, вони обміняються відкритими ключами. Потім, коли Аліса підготує повідомлення для Боба, вона зашифрує його за допомогою відкритого ключа Боба. Після цього повідомлення можна буде розшифрувати тільки за допомогою закритого ключа Боба. Тобто повідомлення від Аліси для Боба зможе прочитати тільки Боб, і ніхто інший, а Боб, зі свого боку, зможе послати повідомлення Алісі, прочитати яке зможе тільки вона. У цьому полягає суть шифрування з відкритим ключем</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11-14T00:20:23.435" idx="2">
    <p:pos x="10" y="10"/>
    <p:text>Unreal використовується кілька вельми специфічних термінів для позначення ключових ігрових класів, тому перш ніж рухатися далі, обговоримо цю термінологію. Основним базовим класом ігрових об'єктів є клас Actor. Кожен об'єкт в ігровому світі, статичний або динамічний, видимий чи ні, є екземпляром одного з підкласів Actor. Одним з найважливіших підкласів Actor є клас Pawn, який реалізує керувати нею. Зокрема, клас Pawn має змінну-член, що посилається на екземпляр класу Controller. Клас Controller також успадковує клас Actor, тобто Controller також є ігровим об'єктом, що вимагає оновлення. Контролер може бути екземпляром PlayerController або AIController, в залежності від того, хто керує екземпляром Pawn.</p:text>
    <p:extLst>
      <p:ext uri="{C676402C-5697-4E1C-873F-D02D1690AC5C}">
        <p15:threadingInfo xmlns:p15="http://schemas.microsoft.com/office/powerpoint/2012/main" timeZoneBias="-12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433E82B4-12C5-40A3-ABC7-E2BB911A8A2B}" type="datetimeFigureOut">
              <a:rPr lang="uk-UA" smtClean="0"/>
              <a:t>25.11.2018</a:t>
            </a:fld>
            <a:endParaRPr lang="uk-UA"/>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uk-UA"/>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80C9AB7F-96BA-4CB6-8B48-E1E0D11C4E0C}" type="slidenum">
              <a:rPr lang="uk-UA" smtClean="0"/>
              <a:t>‹#›</a:t>
            </a:fld>
            <a:endParaRPr lang="uk-UA"/>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18395778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33E82B4-12C5-40A3-ABC7-E2BB911A8A2B}" type="datetimeFigureOut">
              <a:rPr lang="uk-UA" smtClean="0"/>
              <a:t>25.11.2018</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0C9AB7F-96BA-4CB6-8B48-E1E0D11C4E0C}" type="slidenum">
              <a:rPr lang="uk-UA" smtClean="0"/>
              <a:t>‹#›</a:t>
            </a:fld>
            <a:endParaRPr lang="uk-UA"/>
          </a:p>
        </p:txBody>
      </p:sp>
    </p:spTree>
    <p:extLst>
      <p:ext uri="{BB962C8B-B14F-4D97-AF65-F5344CB8AC3E}">
        <p14:creationId xmlns:p14="http://schemas.microsoft.com/office/powerpoint/2010/main" val="2938120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33E82B4-12C5-40A3-ABC7-E2BB911A8A2B}" type="datetimeFigureOut">
              <a:rPr lang="uk-UA" smtClean="0"/>
              <a:t>25.11.2018</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0C9AB7F-96BA-4CB6-8B48-E1E0D11C4E0C}" type="slidenum">
              <a:rPr lang="uk-UA" smtClean="0"/>
              <a:t>‹#›</a:t>
            </a:fld>
            <a:endParaRPr lang="uk-UA"/>
          </a:p>
        </p:txBody>
      </p:sp>
    </p:spTree>
    <p:extLst>
      <p:ext uri="{BB962C8B-B14F-4D97-AF65-F5344CB8AC3E}">
        <p14:creationId xmlns:p14="http://schemas.microsoft.com/office/powerpoint/2010/main" val="164872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33E82B4-12C5-40A3-ABC7-E2BB911A8A2B}" type="datetimeFigureOut">
              <a:rPr lang="uk-UA" smtClean="0"/>
              <a:t>25.11.2018</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0C9AB7F-96BA-4CB6-8B48-E1E0D11C4E0C}" type="slidenum">
              <a:rPr lang="uk-UA" smtClean="0"/>
              <a:t>‹#›</a:t>
            </a:fld>
            <a:endParaRPr lang="uk-UA"/>
          </a:p>
        </p:txBody>
      </p:sp>
    </p:spTree>
    <p:extLst>
      <p:ext uri="{BB962C8B-B14F-4D97-AF65-F5344CB8AC3E}">
        <p14:creationId xmlns:p14="http://schemas.microsoft.com/office/powerpoint/2010/main" val="506704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433E82B4-12C5-40A3-ABC7-E2BB911A8A2B}" type="datetimeFigureOut">
              <a:rPr lang="uk-UA" smtClean="0"/>
              <a:t>25.11.2018</a:t>
            </a:fld>
            <a:endParaRPr lang="uk-UA"/>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uk-UA"/>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80C9AB7F-96BA-4CB6-8B48-E1E0D11C4E0C}" type="slidenum">
              <a:rPr lang="uk-UA" smtClean="0"/>
              <a:t>‹#›</a:t>
            </a:fld>
            <a:endParaRPr lang="uk-UA"/>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65766112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33E82B4-12C5-40A3-ABC7-E2BB911A8A2B}" type="datetimeFigureOut">
              <a:rPr lang="uk-UA" smtClean="0"/>
              <a:t>25.11.2018</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0C9AB7F-96BA-4CB6-8B48-E1E0D11C4E0C}" type="slidenum">
              <a:rPr lang="uk-UA" smtClean="0"/>
              <a:t>‹#›</a:t>
            </a:fld>
            <a:endParaRPr lang="uk-UA"/>
          </a:p>
        </p:txBody>
      </p:sp>
    </p:spTree>
    <p:extLst>
      <p:ext uri="{BB962C8B-B14F-4D97-AF65-F5344CB8AC3E}">
        <p14:creationId xmlns:p14="http://schemas.microsoft.com/office/powerpoint/2010/main" val="1937269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33E82B4-12C5-40A3-ABC7-E2BB911A8A2B}" type="datetimeFigureOut">
              <a:rPr lang="uk-UA" smtClean="0"/>
              <a:t>25.11.2018</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80C9AB7F-96BA-4CB6-8B48-E1E0D11C4E0C}" type="slidenum">
              <a:rPr lang="uk-UA" smtClean="0"/>
              <a:t>‹#›</a:t>
            </a:fld>
            <a:endParaRPr lang="uk-UA"/>
          </a:p>
        </p:txBody>
      </p:sp>
    </p:spTree>
    <p:extLst>
      <p:ext uri="{BB962C8B-B14F-4D97-AF65-F5344CB8AC3E}">
        <p14:creationId xmlns:p14="http://schemas.microsoft.com/office/powerpoint/2010/main" val="109350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33E82B4-12C5-40A3-ABC7-E2BB911A8A2B}" type="datetimeFigureOut">
              <a:rPr lang="uk-UA" smtClean="0"/>
              <a:t>25.11.2018</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80C9AB7F-96BA-4CB6-8B48-E1E0D11C4E0C}" type="slidenum">
              <a:rPr lang="uk-UA" smtClean="0"/>
              <a:t>‹#›</a:t>
            </a:fld>
            <a:endParaRPr lang="uk-UA"/>
          </a:p>
        </p:txBody>
      </p:sp>
    </p:spTree>
    <p:extLst>
      <p:ext uri="{BB962C8B-B14F-4D97-AF65-F5344CB8AC3E}">
        <p14:creationId xmlns:p14="http://schemas.microsoft.com/office/powerpoint/2010/main" val="3812852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3E82B4-12C5-40A3-ABC7-E2BB911A8A2B}" type="datetimeFigureOut">
              <a:rPr lang="uk-UA" smtClean="0"/>
              <a:t>25.11.2018</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80C9AB7F-96BA-4CB6-8B48-E1E0D11C4E0C}" type="slidenum">
              <a:rPr lang="uk-UA" smtClean="0"/>
              <a:t>‹#›</a:t>
            </a:fld>
            <a:endParaRPr lang="uk-UA"/>
          </a:p>
        </p:txBody>
      </p:sp>
    </p:spTree>
    <p:extLst>
      <p:ext uri="{BB962C8B-B14F-4D97-AF65-F5344CB8AC3E}">
        <p14:creationId xmlns:p14="http://schemas.microsoft.com/office/powerpoint/2010/main" val="110585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33E82B4-12C5-40A3-ABC7-E2BB911A8A2B}" type="datetimeFigureOut">
              <a:rPr lang="uk-UA" smtClean="0"/>
              <a:t>25.11.2018</a:t>
            </a:fld>
            <a:endParaRPr lang="uk-UA"/>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uk-UA"/>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0C9AB7F-96BA-4CB6-8B48-E1E0D11C4E0C}" type="slidenum">
              <a:rPr lang="uk-UA" smtClean="0"/>
              <a:t>‹#›</a:t>
            </a:fld>
            <a:endParaRPr lang="uk-UA"/>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81833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33E82B4-12C5-40A3-ABC7-E2BB911A8A2B}" type="datetimeFigureOut">
              <a:rPr lang="uk-UA" smtClean="0"/>
              <a:t>25.11.2018</a:t>
            </a:fld>
            <a:endParaRPr lang="uk-UA"/>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uk-UA"/>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0C9AB7F-96BA-4CB6-8B48-E1E0D11C4E0C}" type="slidenum">
              <a:rPr lang="uk-UA" smtClean="0"/>
              <a:t>‹#›</a:t>
            </a:fld>
            <a:endParaRPr lang="uk-UA"/>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61362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433E82B4-12C5-40A3-ABC7-E2BB911A8A2B}" type="datetimeFigureOut">
              <a:rPr lang="uk-UA" smtClean="0"/>
              <a:t>25.11.2018</a:t>
            </a:fld>
            <a:endParaRPr lang="uk-UA"/>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uk-UA"/>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80C9AB7F-96BA-4CB6-8B48-E1E0D11C4E0C}" type="slidenum">
              <a:rPr lang="uk-UA" smtClean="0"/>
              <a:t>‹#›</a:t>
            </a:fld>
            <a:endParaRPr lang="uk-UA"/>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360558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2"/>
          <p:cNvSpPr>
            <a:spLocks noGrp="1"/>
          </p:cNvSpPr>
          <p:nvPr>
            <p:ph type="subTitle" idx="1"/>
          </p:nvPr>
        </p:nvSpPr>
        <p:spPr>
          <a:xfrm>
            <a:off x="7403963" y="4694151"/>
            <a:ext cx="3779912" cy="1224136"/>
          </a:xfrm>
        </p:spPr>
        <p:txBody>
          <a:bodyPr>
            <a:normAutofit/>
          </a:bodyPr>
          <a:lstStyle/>
          <a:p>
            <a:pPr eaLnBrk="1" hangingPunct="1"/>
            <a:r>
              <a:rPr lang="ru-RU" sz="1500" b="1" i="1" dirty="0" err="1" smtClean="0">
                <a:solidFill>
                  <a:schemeClr val="tx2">
                    <a:lumMod val="50000"/>
                  </a:schemeClr>
                </a:solidFill>
              </a:rPr>
              <a:t>Андрій</a:t>
            </a:r>
            <a:r>
              <a:rPr lang="ru-RU" sz="1500" b="1" i="1" dirty="0" smtClean="0">
                <a:solidFill>
                  <a:schemeClr val="tx2">
                    <a:lumMod val="50000"/>
                  </a:schemeClr>
                </a:solidFill>
              </a:rPr>
              <a:t> </a:t>
            </a:r>
            <a:r>
              <a:rPr lang="ru-RU" sz="1500" b="1" i="1" dirty="0" err="1" smtClean="0">
                <a:solidFill>
                  <a:schemeClr val="tx2">
                    <a:lumMod val="50000"/>
                  </a:schemeClr>
                </a:solidFill>
              </a:rPr>
              <a:t>Білощицький</a:t>
            </a:r>
            <a:endParaRPr lang="ru-RU" sz="1500" b="1" i="1" dirty="0" smtClean="0">
              <a:solidFill>
                <a:schemeClr val="tx2">
                  <a:lumMod val="50000"/>
                </a:schemeClr>
              </a:solidFill>
            </a:endParaRPr>
          </a:p>
          <a:p>
            <a:pPr eaLnBrk="1" hangingPunct="1"/>
            <a:r>
              <a:rPr lang="ru-RU" sz="1500" i="1" dirty="0">
                <a:solidFill>
                  <a:schemeClr val="tx2">
                    <a:lumMod val="50000"/>
                  </a:schemeClr>
                </a:solidFill>
              </a:rPr>
              <a:t>д</a:t>
            </a:r>
            <a:r>
              <a:rPr lang="ru-RU" sz="1500" i="1" dirty="0" smtClean="0">
                <a:solidFill>
                  <a:schemeClr val="tx2">
                    <a:lumMod val="50000"/>
                  </a:schemeClr>
                </a:solidFill>
              </a:rPr>
              <a:t>.т.н</a:t>
            </a:r>
            <a:r>
              <a:rPr lang="ru-RU" sz="1500" i="1" dirty="0">
                <a:solidFill>
                  <a:schemeClr val="tx2">
                    <a:lumMod val="50000"/>
                  </a:schemeClr>
                </a:solidFill>
              </a:rPr>
              <a:t>., </a:t>
            </a:r>
            <a:r>
              <a:rPr lang="ru-RU" sz="1500" i="1" dirty="0" smtClean="0">
                <a:solidFill>
                  <a:schemeClr val="tx2">
                    <a:lumMod val="50000"/>
                  </a:schemeClr>
                </a:solidFill>
              </a:rPr>
              <a:t>проф. каф. ІТ</a:t>
            </a:r>
            <a:endParaRPr lang="en-US" sz="1500" i="1" dirty="0">
              <a:solidFill>
                <a:schemeClr val="tx2">
                  <a:lumMod val="50000"/>
                </a:schemeClr>
              </a:solidFill>
            </a:endParaRPr>
          </a:p>
          <a:p>
            <a:pPr eaLnBrk="1" hangingPunct="1"/>
            <a:r>
              <a:rPr lang="en-US" sz="1500" b="1" i="1" dirty="0" smtClean="0">
                <a:solidFill>
                  <a:schemeClr val="tx2">
                    <a:lumMod val="50000"/>
                  </a:schemeClr>
                </a:solidFill>
              </a:rPr>
              <a:t>bao1978@gmail.com</a:t>
            </a:r>
            <a:endParaRPr lang="en-US" sz="1500" b="1" i="1" dirty="0">
              <a:solidFill>
                <a:schemeClr val="tx2">
                  <a:lumMod val="50000"/>
                </a:schemeClr>
              </a:solidFill>
            </a:endParaRPr>
          </a:p>
        </p:txBody>
      </p:sp>
      <p:pic>
        <p:nvPicPr>
          <p:cNvPr id="15362" name="Рисунок 5"/>
          <p:cNvPicPr>
            <a:picLocks noChangeAspect="1"/>
          </p:cNvPicPr>
          <p:nvPr/>
        </p:nvPicPr>
        <p:blipFill>
          <a:blip r:embed="rId2"/>
          <a:srcRect/>
          <a:stretch>
            <a:fillRect/>
          </a:stretch>
        </p:blipFill>
        <p:spPr bwMode="auto">
          <a:xfrm>
            <a:off x="5375275" y="188913"/>
            <a:ext cx="864741" cy="1098562"/>
          </a:xfrm>
          <a:prstGeom prst="rect">
            <a:avLst/>
          </a:prstGeom>
          <a:noFill/>
          <a:ln w="9525">
            <a:noFill/>
            <a:miter lim="800000"/>
            <a:headEnd/>
            <a:tailEnd/>
          </a:ln>
        </p:spPr>
      </p:pic>
      <p:sp>
        <p:nvSpPr>
          <p:cNvPr id="15363" name="TextBox 6"/>
          <p:cNvSpPr txBox="1">
            <a:spLocks noChangeArrowheads="1"/>
          </p:cNvSpPr>
          <p:nvPr/>
        </p:nvSpPr>
        <p:spPr bwMode="auto">
          <a:xfrm>
            <a:off x="3399407" y="1271601"/>
            <a:ext cx="4766185" cy="307777"/>
          </a:xfrm>
          <a:prstGeom prst="rect">
            <a:avLst/>
          </a:prstGeom>
          <a:noFill/>
          <a:ln w="9525">
            <a:noFill/>
            <a:miter lim="800000"/>
            <a:headEnd/>
            <a:tailEnd/>
          </a:ln>
        </p:spPr>
        <p:txBody>
          <a:bodyPr wrap="square">
            <a:spAutoFit/>
          </a:bodyPr>
          <a:lstStyle/>
          <a:p>
            <a:pPr algn="ctr"/>
            <a:r>
              <a:rPr lang="en-US" sz="1400" dirty="0">
                <a:solidFill>
                  <a:schemeClr val="tx2">
                    <a:lumMod val="50000"/>
                  </a:schemeClr>
                </a:solidFill>
                <a:latin typeface="+mj-lt"/>
              </a:rPr>
              <a:t>Kyiv National University of Construction and Architecture</a:t>
            </a:r>
            <a:endParaRPr lang="uk-UA" sz="1400" dirty="0">
              <a:solidFill>
                <a:schemeClr val="tx2">
                  <a:lumMod val="50000"/>
                </a:schemeClr>
              </a:solidFill>
              <a:latin typeface="+mj-lt"/>
            </a:endParaRPr>
          </a:p>
        </p:txBody>
      </p:sp>
      <p:sp>
        <p:nvSpPr>
          <p:cNvPr id="21" name="Заголовок 1"/>
          <p:cNvSpPr txBox="1">
            <a:spLocks/>
          </p:cNvSpPr>
          <p:nvPr/>
        </p:nvSpPr>
        <p:spPr>
          <a:xfrm>
            <a:off x="1703388" y="2349500"/>
            <a:ext cx="8640762" cy="44450"/>
          </a:xfrm>
          <a:prstGeom prst="rect">
            <a:avLst/>
          </a:prstGeom>
          <a:solidFill>
            <a:schemeClr val="tx2">
              <a:lumMod val="50000"/>
            </a:schemeClr>
          </a:solidFill>
          <a:ln cap="sq">
            <a:noFill/>
          </a:ln>
          <a:effectLst>
            <a:outerShdw blurRad="50800" dist="38100" dir="5400000" rotWithShape="0">
              <a:schemeClr val="tx1">
                <a:lumMod val="50000"/>
                <a:lumOff val="50000"/>
                <a:alpha val="60000"/>
              </a:schemeClr>
            </a:outerShdw>
          </a:effectLst>
        </p:spPr>
        <p:style>
          <a:lnRef idx="1">
            <a:schemeClr val="accent2"/>
          </a:lnRef>
          <a:fillRef idx="2">
            <a:schemeClr val="accent2"/>
          </a:fillRef>
          <a:effectRef idx="1">
            <a:schemeClr val="accent2"/>
          </a:effectRef>
          <a:fontRef idx="minor">
            <a:schemeClr val="dk1"/>
          </a:fontRef>
        </p:style>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solidFill>
                  <a:schemeClr val="dk1"/>
                </a:solidFill>
                <a:effectLst>
                  <a:reflection blurRad="6350" stA="55000" endA="300" endPos="45500" dir="5400000" sy="-100000" algn="bl" rotWithShape="0"/>
                </a:effectLst>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marL="182880" indent="0" algn="ctr">
              <a:buNone/>
              <a:defRPr/>
            </a:pPr>
            <a:endParaRPr lang="ru-RU" sz="4000" i="1" dirty="0">
              <a:solidFill>
                <a:srgbClr val="800080"/>
              </a:solidFill>
              <a:effectLst>
                <a:outerShdw blurRad="50800" dist="38100" dir="5400000" algn="t" rotWithShape="0">
                  <a:schemeClr val="tx1">
                    <a:lumMod val="50000"/>
                    <a:lumOff val="50000"/>
                    <a:alpha val="60000"/>
                  </a:schemeClr>
                </a:outerShdw>
                <a:reflection blurRad="6350" stA="0" endPos="45500" dir="5400000" sy="-100000" algn="bl" rotWithShape="0"/>
              </a:effectLst>
            </a:endParaRPr>
          </a:p>
        </p:txBody>
      </p:sp>
      <p:sp>
        <p:nvSpPr>
          <p:cNvPr id="2" name="Заголовок 1"/>
          <p:cNvSpPr txBox="1">
            <a:spLocks/>
          </p:cNvSpPr>
          <p:nvPr/>
        </p:nvSpPr>
        <p:spPr>
          <a:xfrm>
            <a:off x="1774826" y="4437063"/>
            <a:ext cx="8640763" cy="44450"/>
          </a:xfrm>
          <a:prstGeom prst="rect">
            <a:avLst/>
          </a:prstGeom>
          <a:solidFill>
            <a:schemeClr val="tx2">
              <a:lumMod val="50000"/>
            </a:schemeClr>
          </a:solidFill>
          <a:ln cap="sq">
            <a:noFill/>
          </a:ln>
          <a:effectLst>
            <a:outerShdw blurRad="50800" dist="38100" dir="5400000" rotWithShape="0">
              <a:schemeClr val="tx1">
                <a:lumMod val="50000"/>
                <a:lumOff val="50000"/>
                <a:alpha val="60000"/>
              </a:schemeClr>
            </a:outerShdw>
          </a:effectLst>
        </p:spPr>
        <p:style>
          <a:lnRef idx="1">
            <a:schemeClr val="accent2"/>
          </a:lnRef>
          <a:fillRef idx="2">
            <a:schemeClr val="accent2"/>
          </a:fillRef>
          <a:effectRef idx="1">
            <a:schemeClr val="accent2"/>
          </a:effectRef>
          <a:fontRef idx="minor">
            <a:schemeClr val="dk1"/>
          </a:fontRef>
        </p:style>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solidFill>
                  <a:schemeClr val="dk1"/>
                </a:solidFill>
                <a:effectLst>
                  <a:reflection blurRad="6350" stA="55000" endA="300" endPos="45500" dir="5400000" sy="-100000" algn="bl" rotWithShape="0"/>
                </a:effectLst>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marL="182880" indent="0" algn="ctr">
              <a:buNone/>
              <a:defRPr/>
            </a:pPr>
            <a:endParaRPr lang="ru-RU" sz="4000" i="1" dirty="0">
              <a:solidFill>
                <a:schemeClr val="tx2">
                  <a:lumMod val="50000"/>
                </a:schemeClr>
              </a:solidFill>
              <a:effectLst>
                <a:outerShdw blurRad="50800" dist="38100" dir="5400000" algn="t" rotWithShape="0">
                  <a:schemeClr val="tx1">
                    <a:lumMod val="50000"/>
                    <a:lumOff val="50000"/>
                    <a:alpha val="60000"/>
                  </a:schemeClr>
                </a:outerShdw>
                <a:reflection blurRad="6350" stA="0" endPos="45500" dir="5400000" sy="-100000" algn="bl" rotWithShape="0"/>
              </a:effectLst>
            </a:endParaRPr>
          </a:p>
        </p:txBody>
      </p:sp>
      <p:sp>
        <p:nvSpPr>
          <p:cNvPr id="15366" name="Прямоугольник 9"/>
          <p:cNvSpPr>
            <a:spLocks noChangeArrowheads="1"/>
          </p:cNvSpPr>
          <p:nvPr/>
        </p:nvSpPr>
        <p:spPr bwMode="auto">
          <a:xfrm>
            <a:off x="1703387" y="2619376"/>
            <a:ext cx="8712201" cy="1031051"/>
          </a:xfrm>
          <a:prstGeom prst="rect">
            <a:avLst/>
          </a:prstGeom>
          <a:noFill/>
          <a:ln w="9525">
            <a:noFill/>
            <a:miter lim="800000"/>
            <a:headEnd/>
            <a:tailEnd/>
          </a:ln>
        </p:spPr>
        <p:txBody>
          <a:bodyPr wrap="square">
            <a:spAutoFit/>
          </a:bodyPr>
          <a:lstStyle/>
          <a:p>
            <a:pPr marL="0" lvl="3" algn="ctr"/>
            <a:r>
              <a:rPr lang="ru-RU" sz="2500" b="1" dirty="0" err="1" smtClean="0">
                <a:solidFill>
                  <a:schemeClr val="tx2"/>
                </a:solidFill>
                <a:latin typeface="+mj-lt"/>
                <a:cs typeface="Times New Roman" panose="02020603050405020304" pitchFamily="18" charset="0"/>
              </a:rPr>
              <a:t>Лекц</a:t>
            </a:r>
            <a:r>
              <a:rPr lang="uk-UA" sz="2500" b="1" dirty="0" err="1" smtClean="0">
                <a:solidFill>
                  <a:schemeClr val="tx2"/>
                </a:solidFill>
                <a:latin typeface="+mj-lt"/>
                <a:cs typeface="Times New Roman" panose="02020603050405020304" pitchFamily="18" charset="0"/>
              </a:rPr>
              <a:t>ія</a:t>
            </a:r>
            <a:r>
              <a:rPr lang="ru-RU" sz="2500" b="1" dirty="0" smtClean="0">
                <a:solidFill>
                  <a:schemeClr val="tx2"/>
                </a:solidFill>
                <a:latin typeface="+mj-lt"/>
                <a:cs typeface="Times New Roman" panose="02020603050405020304" pitchFamily="18" charset="0"/>
              </a:rPr>
              <a:t> </a:t>
            </a:r>
            <a:r>
              <a:rPr lang="uk-UA" sz="2500" b="1" dirty="0" smtClean="0">
                <a:solidFill>
                  <a:schemeClr val="tx2"/>
                </a:solidFill>
                <a:latin typeface="+mj-lt"/>
                <a:cs typeface="Times New Roman" panose="02020603050405020304" pitchFamily="18" charset="0"/>
              </a:rPr>
              <a:t>4</a:t>
            </a:r>
            <a:r>
              <a:rPr lang="ru-RU" sz="2500" b="1" dirty="0" smtClean="0">
                <a:solidFill>
                  <a:schemeClr val="tx2"/>
                </a:solidFill>
                <a:latin typeface="+mj-lt"/>
                <a:cs typeface="Times New Roman" panose="02020603050405020304" pitchFamily="18" charset="0"/>
              </a:rPr>
              <a:t>. </a:t>
            </a:r>
          </a:p>
          <a:p>
            <a:pPr marL="0" lvl="3" algn="ctr"/>
            <a:r>
              <a:rPr lang="uk-UA" dirty="0">
                <a:solidFill>
                  <a:schemeClr val="tx2"/>
                </a:solidFill>
              </a:rPr>
              <a:t>Безпека. Перехоплення пакетів. Ігрові </a:t>
            </a:r>
            <a:r>
              <a:rPr lang="uk-UA" dirty="0" smtClean="0">
                <a:solidFill>
                  <a:schemeClr val="tx2"/>
                </a:solidFill>
              </a:rPr>
              <a:t>движки. </a:t>
            </a:r>
            <a:r>
              <a:rPr lang="uk-UA" dirty="0">
                <a:solidFill>
                  <a:schemeClr val="tx2"/>
                </a:solidFill>
              </a:rPr>
              <a:t>Ігрові служби. Вступ до гри і координація. Мережеві взаємодії</a:t>
            </a:r>
            <a:r>
              <a:rPr lang="uk-UA" dirty="0" smtClean="0">
                <a:solidFill>
                  <a:schemeClr val="tx2"/>
                </a:solidFill>
              </a:rPr>
              <a:t>.</a:t>
            </a:r>
            <a:endParaRPr lang="uk-UA" b="1" dirty="0">
              <a:solidFill>
                <a:schemeClr val="tx2"/>
              </a:solidFill>
            </a:endParaRPr>
          </a:p>
        </p:txBody>
      </p:sp>
      <p:sp>
        <p:nvSpPr>
          <p:cNvPr id="15368" name="Дата 1"/>
          <p:cNvSpPr txBox="1">
            <a:spLocks noGrp="1"/>
          </p:cNvSpPr>
          <p:nvPr/>
        </p:nvSpPr>
        <p:spPr bwMode="auto">
          <a:xfrm>
            <a:off x="276225" y="6197600"/>
            <a:ext cx="9144000" cy="546100"/>
          </a:xfrm>
          <a:prstGeom prst="rect">
            <a:avLst/>
          </a:prstGeom>
          <a:noFill/>
          <a:ln w="9525">
            <a:noFill/>
            <a:miter lim="800000"/>
            <a:headEnd/>
            <a:tailEnd/>
          </a:ln>
        </p:spPr>
        <p:txBody>
          <a:bodyPr anchor="ctr"/>
          <a:lstStyle/>
          <a:p>
            <a:r>
              <a:rPr lang="uk-UA" sz="1200" b="1" dirty="0" smtClean="0">
                <a:solidFill>
                  <a:schemeClr val="tx2">
                    <a:lumMod val="50000"/>
                  </a:schemeClr>
                </a:solidFill>
                <a:latin typeface="Times New Roman" panose="02020603050405020304" pitchFamily="18" charset="0"/>
                <a:cs typeface="Times New Roman" panose="02020603050405020304" pitchFamily="18" charset="0"/>
              </a:rPr>
              <a:t>Методи</a:t>
            </a:r>
            <a:r>
              <a:rPr lang="ru-RU" sz="1200" b="1" dirty="0" smtClean="0">
                <a:solidFill>
                  <a:schemeClr val="tx2">
                    <a:lumMod val="50000"/>
                  </a:schemeClr>
                </a:solidFill>
                <a:latin typeface="Times New Roman" panose="02020603050405020304" pitchFamily="18" charset="0"/>
                <a:cs typeface="Times New Roman" panose="02020603050405020304" pitchFamily="18" charset="0"/>
              </a:rPr>
              <a:t> та </a:t>
            </a:r>
            <a:r>
              <a:rPr lang="uk-UA" sz="1200" b="1" dirty="0" smtClean="0">
                <a:solidFill>
                  <a:schemeClr val="tx2">
                    <a:lumMod val="50000"/>
                  </a:schemeClr>
                </a:solidFill>
                <a:latin typeface="Times New Roman" panose="02020603050405020304" pitchFamily="18" charset="0"/>
                <a:cs typeface="Times New Roman" panose="02020603050405020304" pitchFamily="18" charset="0"/>
              </a:rPr>
              <a:t>технології </a:t>
            </a:r>
            <a:r>
              <a:rPr lang="uk-UA" sz="1200" b="1" dirty="0">
                <a:solidFill>
                  <a:schemeClr val="tx2">
                    <a:lumMod val="50000"/>
                  </a:schemeClr>
                </a:solidFill>
                <a:latin typeface="Times New Roman" panose="02020603050405020304" pitchFamily="18" charset="0"/>
                <a:cs typeface="Times New Roman" panose="02020603050405020304" pitchFamily="18" charset="0"/>
              </a:rPr>
              <a:t>проектування комп’ютерних ігор: </a:t>
            </a:r>
            <a:r>
              <a:rPr lang="en-US" sz="1200" b="1" dirty="0">
                <a:solidFill>
                  <a:schemeClr val="tx2">
                    <a:lumMod val="50000"/>
                  </a:schemeClr>
                </a:solidFill>
                <a:latin typeface="Times New Roman" panose="02020603050405020304" pitchFamily="18" charset="0"/>
                <a:cs typeface="Times New Roman" panose="02020603050405020304" pitchFamily="18" charset="0"/>
              </a:rPr>
              <a:t>Game design</a:t>
            </a:r>
            <a:r>
              <a:rPr lang="uk-UA" sz="1200" b="1" dirty="0">
                <a:solidFill>
                  <a:schemeClr val="tx2">
                    <a:lumMod val="50000"/>
                  </a:schemeClr>
                </a:solidFill>
                <a:latin typeface="Times New Roman" panose="02020603050405020304" pitchFamily="18" charset="0"/>
                <a:cs typeface="Times New Roman" panose="02020603050405020304" pitchFamily="18" charset="0"/>
              </a:rPr>
              <a:t> &amp; </a:t>
            </a:r>
            <a:r>
              <a:rPr lang="en-US" sz="1200" b="1" dirty="0">
                <a:solidFill>
                  <a:schemeClr val="tx2">
                    <a:lumMod val="50000"/>
                  </a:schemeClr>
                </a:solidFill>
                <a:latin typeface="Times New Roman" panose="02020603050405020304" pitchFamily="18" charset="0"/>
                <a:cs typeface="Times New Roman" panose="02020603050405020304" pitchFamily="18" charset="0"/>
              </a:rPr>
              <a:t>development</a:t>
            </a:r>
          </a:p>
          <a:p>
            <a:r>
              <a:rPr lang="uk-UA" sz="1200" b="1" dirty="0" smtClean="0">
                <a:solidFill>
                  <a:schemeClr val="tx2">
                    <a:lumMod val="50000"/>
                  </a:schemeClr>
                </a:solidFill>
                <a:latin typeface="Times New Roman" panose="02020603050405020304" pitchFamily="18" charset="0"/>
                <a:cs typeface="Times New Roman" panose="02020603050405020304" pitchFamily="18" charset="0"/>
              </a:rPr>
              <a:t>М.3. </a:t>
            </a:r>
            <a:r>
              <a:rPr lang="ru-RU" sz="1200" b="1" dirty="0" err="1" smtClean="0">
                <a:solidFill>
                  <a:schemeClr val="tx2">
                    <a:lumMod val="50000"/>
                  </a:schemeClr>
                </a:solidFill>
                <a:latin typeface="Times New Roman" panose="02020603050405020304" pitchFamily="18" charset="0"/>
                <a:cs typeface="Times New Roman" panose="02020603050405020304" pitchFamily="18" charset="0"/>
              </a:rPr>
              <a:t>Технологія</a:t>
            </a:r>
            <a:r>
              <a:rPr lang="ru-RU" sz="1200" b="1" dirty="0" smtClean="0">
                <a:solidFill>
                  <a:schemeClr val="tx2">
                    <a:lumMod val="50000"/>
                  </a:schemeClr>
                </a:solidFill>
                <a:latin typeface="Times New Roman" panose="02020603050405020304" pitchFamily="18" charset="0"/>
                <a:cs typeface="Times New Roman" panose="02020603050405020304" pitchFamily="18" charset="0"/>
              </a:rPr>
              <a:t> </a:t>
            </a:r>
            <a:r>
              <a:rPr lang="ru-RU" sz="1200" b="1" dirty="0" err="1" smtClean="0">
                <a:solidFill>
                  <a:schemeClr val="tx2">
                    <a:lumMod val="50000"/>
                  </a:schemeClr>
                </a:solidFill>
                <a:latin typeface="Times New Roman" panose="02020603050405020304" pitchFamily="18" charset="0"/>
                <a:cs typeface="Times New Roman" panose="02020603050405020304" pitchFamily="18" charset="0"/>
              </a:rPr>
              <a:t>розробки</a:t>
            </a:r>
            <a:r>
              <a:rPr lang="ru-RU" sz="1200" b="1" dirty="0" smtClean="0">
                <a:solidFill>
                  <a:schemeClr val="tx2">
                    <a:lumMod val="50000"/>
                  </a:schemeClr>
                </a:solidFill>
                <a:latin typeface="Times New Roman" panose="02020603050405020304" pitchFamily="18" charset="0"/>
                <a:cs typeface="Times New Roman" panose="02020603050405020304" pitchFamily="18" charset="0"/>
              </a:rPr>
              <a:t> </a:t>
            </a:r>
            <a:r>
              <a:rPr lang="ru-RU" sz="1200" b="1" dirty="0" err="1" smtClean="0">
                <a:solidFill>
                  <a:schemeClr val="tx2">
                    <a:lumMod val="50000"/>
                  </a:schemeClr>
                </a:solidFill>
                <a:latin typeface="Times New Roman" panose="02020603050405020304" pitchFamily="18" charset="0"/>
                <a:cs typeface="Times New Roman" panose="02020603050405020304" pitchFamily="18" charset="0"/>
              </a:rPr>
              <a:t>багатокористувацьких</a:t>
            </a:r>
            <a:r>
              <a:rPr lang="ru-RU" sz="1200" b="1" dirty="0" smtClean="0">
                <a:solidFill>
                  <a:schemeClr val="tx2">
                    <a:lumMod val="50000"/>
                  </a:schemeClr>
                </a:solidFill>
                <a:latin typeface="Times New Roman" panose="02020603050405020304" pitchFamily="18" charset="0"/>
                <a:cs typeface="Times New Roman" panose="02020603050405020304" pitchFamily="18" charset="0"/>
              </a:rPr>
              <a:t> </a:t>
            </a:r>
            <a:r>
              <a:rPr lang="ru-RU" sz="1200" b="1" dirty="0" err="1" smtClean="0">
                <a:solidFill>
                  <a:schemeClr val="tx2">
                    <a:lumMod val="50000"/>
                  </a:schemeClr>
                </a:solidFill>
                <a:latin typeface="Times New Roman" panose="02020603050405020304" pitchFamily="18" charset="0"/>
                <a:cs typeface="Times New Roman" panose="02020603050405020304" pitchFamily="18" charset="0"/>
              </a:rPr>
              <a:t>комп’ютерних</a:t>
            </a:r>
            <a:r>
              <a:rPr lang="ru-RU" sz="1200" b="1" dirty="0" smtClean="0">
                <a:solidFill>
                  <a:schemeClr val="tx2">
                    <a:lumMod val="50000"/>
                  </a:schemeClr>
                </a:solidFill>
                <a:latin typeface="Times New Roman" panose="02020603050405020304" pitchFamily="18" charset="0"/>
                <a:cs typeface="Times New Roman" panose="02020603050405020304" pitchFamily="18" charset="0"/>
              </a:rPr>
              <a:t> </a:t>
            </a:r>
            <a:r>
              <a:rPr lang="ru-RU" sz="1200" b="1" dirty="0" err="1" smtClean="0">
                <a:solidFill>
                  <a:schemeClr val="tx2">
                    <a:lumMod val="50000"/>
                  </a:schemeClr>
                </a:solidFill>
                <a:latin typeface="Times New Roman" panose="02020603050405020304" pitchFamily="18" charset="0"/>
                <a:cs typeface="Times New Roman" panose="02020603050405020304" pitchFamily="18" charset="0"/>
              </a:rPr>
              <a:t>ігор</a:t>
            </a:r>
            <a:r>
              <a:rPr lang="ru-RU" sz="1200" b="1" dirty="0" smtClean="0">
                <a:solidFill>
                  <a:schemeClr val="tx2">
                    <a:lumMod val="50000"/>
                  </a:schemeClr>
                </a:solidFill>
                <a:latin typeface="Times New Roman" panose="02020603050405020304" pitchFamily="18" charset="0"/>
                <a:cs typeface="Times New Roman" panose="02020603050405020304" pitchFamily="18" charset="0"/>
              </a:rPr>
              <a:t>.</a:t>
            </a:r>
          </a:p>
          <a:p>
            <a:r>
              <a:rPr lang="en-US" sz="1200">
                <a:solidFill>
                  <a:schemeClr val="tx2">
                    <a:lumMod val="50000"/>
                  </a:schemeClr>
                </a:solidFill>
                <a:latin typeface="Times New Roman" panose="02020603050405020304" pitchFamily="18" charset="0"/>
                <a:cs typeface="Times New Roman" panose="02020603050405020304" pitchFamily="18" charset="0"/>
              </a:rPr>
              <a:t>561728-EPP-1-2015-1-ES-EPPKA2-CBHE-JP</a:t>
            </a:r>
            <a:endParaRPr lang="en-US" sz="1200"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1026" name="Рисунок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438" y="5310009"/>
            <a:ext cx="2538412"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1" descr="GameHub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44138" y="19737"/>
            <a:ext cx="1947862" cy="183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Рисунок 3" descr="Disclaim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203" y="19737"/>
            <a:ext cx="2247900" cy="7143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 name="Rectangle 4"/>
          <p:cNvSpPr>
            <a:spLocks noChangeArrowheads="1"/>
          </p:cNvSpPr>
          <p:nvPr/>
        </p:nvSpPr>
        <p:spPr bwMode="auto">
          <a:xfrm>
            <a:off x="0" y="11715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03779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Ігрові об'єкти і топологія</a:t>
            </a:r>
            <a:r>
              <a:rPr lang="en-US" dirty="0" smtClean="0"/>
              <a:t> Unreal</a:t>
            </a:r>
            <a:endParaRPr lang="uk-UA"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95178" y="1630496"/>
            <a:ext cx="7354043" cy="4490292"/>
          </a:xfrm>
        </p:spPr>
      </p:pic>
    </p:spTree>
    <p:extLst>
      <p:ext uri="{BB962C8B-B14F-4D97-AF65-F5344CB8AC3E}">
        <p14:creationId xmlns:p14="http://schemas.microsoft.com/office/powerpoint/2010/main" val="3867476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Взаємозв'язки </a:t>
            </a:r>
            <a:endParaRPr lang="uk-UA"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3193" y="2171700"/>
            <a:ext cx="7378014" cy="4143117"/>
          </a:xfrm>
        </p:spPr>
      </p:pic>
    </p:spTree>
    <p:extLst>
      <p:ext uri="{BB962C8B-B14F-4D97-AF65-F5344CB8AC3E}">
        <p14:creationId xmlns:p14="http://schemas.microsoft.com/office/powerpoint/2010/main" val="583211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Unity</a:t>
            </a:r>
            <a:endParaRPr lang="uk-UA" dirty="0"/>
          </a:p>
        </p:txBody>
      </p:sp>
      <p:sp>
        <p:nvSpPr>
          <p:cNvPr id="3" name="Объект 2"/>
          <p:cNvSpPr>
            <a:spLocks noGrp="1"/>
          </p:cNvSpPr>
          <p:nvPr>
            <p:ph idx="1"/>
          </p:nvPr>
        </p:nvSpPr>
        <p:spPr>
          <a:xfrm>
            <a:off x="1371600" y="1718631"/>
            <a:ext cx="9601200" cy="4148769"/>
          </a:xfrm>
        </p:spPr>
        <p:txBody>
          <a:bodyPr>
            <a:normAutofit fontScale="85000" lnSpcReduction="20000"/>
          </a:bodyPr>
          <a:lstStyle/>
          <a:p>
            <a:pPr marL="0" indent="0">
              <a:buNone/>
            </a:pPr>
            <a:r>
              <a:rPr lang="en-US" b="1" dirty="0"/>
              <a:t>API </a:t>
            </a:r>
            <a:r>
              <a:rPr lang="uk-UA" b="1" dirty="0"/>
              <a:t>транспортного </a:t>
            </a:r>
            <a:r>
              <a:rPr lang="ru-RU" b="1" dirty="0" smtClean="0"/>
              <a:t>р</a:t>
            </a:r>
            <a:r>
              <a:rPr lang="uk-UA" b="1" dirty="0" err="1" smtClean="0"/>
              <a:t>івня</a:t>
            </a:r>
            <a:endParaRPr lang="en-US" b="1" dirty="0" smtClean="0"/>
          </a:p>
          <a:p>
            <a:pPr marL="0" indent="0">
              <a:buNone/>
            </a:pPr>
            <a:r>
              <a:rPr lang="uk-UA" dirty="0"/>
              <a:t>При створенні комунікаційного каналу вкажіть одне з декількох значень з перерахування </a:t>
            </a:r>
            <a:r>
              <a:rPr lang="en-US" dirty="0" err="1"/>
              <a:t>QosType</a:t>
            </a:r>
            <a:r>
              <a:rPr lang="en-US" dirty="0"/>
              <a:t>:</a:t>
            </a:r>
          </a:p>
          <a:p>
            <a:r>
              <a:rPr lang="en-US" b="1" dirty="0"/>
              <a:t>Unreliable</a:t>
            </a:r>
            <a:r>
              <a:rPr lang="en-US" dirty="0"/>
              <a:t>. </a:t>
            </a:r>
            <a:r>
              <a:rPr lang="uk-UA" dirty="0"/>
              <a:t>Повідомлення відправляються без гарантій доставки.</a:t>
            </a:r>
          </a:p>
          <a:p>
            <a:r>
              <a:rPr lang="en-US" b="1" dirty="0" err="1"/>
              <a:t>UnreliableSequenced</a:t>
            </a:r>
            <a:r>
              <a:rPr lang="en-US" dirty="0"/>
              <a:t>. </a:t>
            </a:r>
            <a:r>
              <a:rPr lang="uk-UA" dirty="0"/>
              <a:t>Доставка повідомлень не гарантується, і повідомлення, отримані не по порядку, відкидаються. Цей різновид з'єднання може використовуватися для обміну голосовими повідомленнями.</a:t>
            </a:r>
          </a:p>
          <a:p>
            <a:r>
              <a:rPr lang="en-US" b="1" dirty="0"/>
              <a:t>Reliable</a:t>
            </a:r>
            <a:r>
              <a:rPr lang="en-US" dirty="0"/>
              <a:t>. </a:t>
            </a:r>
            <a:r>
              <a:rPr lang="uk-UA" dirty="0"/>
              <a:t>Доставка повідомлень гарантується, якщо тільки з'єднання не буде розірвано.</a:t>
            </a:r>
          </a:p>
          <a:p>
            <a:r>
              <a:rPr lang="en-US" b="1" dirty="0" err="1"/>
              <a:t>ReliableFragmented</a:t>
            </a:r>
            <a:r>
              <a:rPr lang="en-US" dirty="0"/>
              <a:t>. </a:t>
            </a:r>
            <a:r>
              <a:rPr lang="uk-UA" dirty="0"/>
              <a:t>Повідомлення може бути розбите на кілька пакетів. Цей різновид з'єднання може використовуватися для передачі по мережі великих файлів, так як передбачає складання повідомлень на стороні одержувача.</a:t>
            </a:r>
          </a:p>
          <a:p>
            <a:r>
              <a:rPr lang="uk-UA" dirty="0" smtClean="0"/>
              <a:t>Встановити </a:t>
            </a:r>
            <a:r>
              <a:rPr lang="uk-UA" dirty="0"/>
              <a:t>з'єднання можна викликом функції </a:t>
            </a:r>
            <a:r>
              <a:rPr lang="en-US" dirty="0" err="1"/>
              <a:t>NetworkTransport.Connect</a:t>
            </a:r>
            <a:r>
              <a:rPr lang="en-US" dirty="0"/>
              <a:t>. </a:t>
            </a:r>
            <a:r>
              <a:rPr lang="uk-UA" dirty="0"/>
              <a:t>Вона поверне числовий ідентифікатор (</a:t>
            </a:r>
            <a:r>
              <a:rPr lang="en-US" dirty="0"/>
              <a:t>ID) </a:t>
            </a:r>
            <a:r>
              <a:rPr lang="uk-UA" dirty="0"/>
              <a:t>з'єднання, який потім використовується як параметр у викликах інших функцій </a:t>
            </a:r>
            <a:r>
              <a:rPr lang="en-US" dirty="0" err="1"/>
              <a:t>NetworkTransport</a:t>
            </a:r>
            <a:r>
              <a:rPr lang="en-US" dirty="0"/>
              <a:t>, </a:t>
            </a:r>
            <a:r>
              <a:rPr lang="uk-UA" dirty="0"/>
              <a:t>таких як </a:t>
            </a:r>
            <a:r>
              <a:rPr lang="en-US" dirty="0"/>
              <a:t>Send, Receive </a:t>
            </a:r>
            <a:r>
              <a:rPr lang="uk-UA" dirty="0"/>
              <a:t>і </a:t>
            </a:r>
            <a:r>
              <a:rPr lang="en-US" dirty="0"/>
              <a:t>Disconnect. </a:t>
            </a:r>
            <a:r>
              <a:rPr lang="uk-UA" dirty="0"/>
              <a:t>Функція </a:t>
            </a:r>
            <a:r>
              <a:rPr lang="en-US" dirty="0"/>
              <a:t>Receive </a:t>
            </a:r>
            <a:r>
              <a:rPr lang="uk-UA" dirty="0"/>
              <a:t>повертає значення типу </a:t>
            </a:r>
            <a:r>
              <a:rPr lang="en-US" dirty="0" err="1"/>
              <a:t>NetworkEventType</a:t>
            </a:r>
            <a:r>
              <a:rPr lang="en-US" dirty="0"/>
              <a:t>, </a:t>
            </a:r>
            <a:r>
              <a:rPr lang="uk-UA" dirty="0"/>
              <a:t>що включає прийняті дані або подія, таке як подія роз'єднання.</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7326" y="154367"/>
            <a:ext cx="4712924" cy="1715058"/>
          </a:xfrm>
          <a:prstGeom prst="rect">
            <a:avLst/>
          </a:prstGeom>
        </p:spPr>
      </p:pic>
    </p:spTree>
    <p:extLst>
      <p:ext uri="{BB962C8B-B14F-4D97-AF65-F5344CB8AC3E}">
        <p14:creationId xmlns:p14="http://schemas.microsoft.com/office/powerpoint/2010/main" val="1419862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Ігрові об'єкти і </a:t>
            </a:r>
            <a:r>
              <a:rPr lang="uk-UA" dirty="0" smtClean="0"/>
              <a:t>топологія</a:t>
            </a:r>
            <a:r>
              <a:rPr lang="en-US" dirty="0" smtClean="0"/>
              <a:t> Unity</a:t>
            </a:r>
            <a:endParaRPr lang="uk-UA" dirty="0"/>
          </a:p>
        </p:txBody>
      </p:sp>
      <p:sp>
        <p:nvSpPr>
          <p:cNvPr id="3" name="Объект 2"/>
          <p:cNvSpPr>
            <a:spLocks noGrp="1"/>
          </p:cNvSpPr>
          <p:nvPr>
            <p:ph idx="1"/>
          </p:nvPr>
        </p:nvSpPr>
        <p:spPr/>
        <p:txBody>
          <a:bodyPr>
            <a:normAutofit/>
          </a:bodyPr>
          <a:lstStyle/>
          <a:p>
            <a:r>
              <a:rPr lang="uk-UA" dirty="0"/>
              <a:t>Клас </a:t>
            </a:r>
            <a:r>
              <a:rPr lang="en-US" dirty="0" err="1"/>
              <a:t>GameObject</a:t>
            </a:r>
            <a:r>
              <a:rPr lang="en-US" dirty="0"/>
              <a:t> </a:t>
            </a:r>
            <a:r>
              <a:rPr lang="uk-UA" dirty="0"/>
              <a:t>в </a:t>
            </a:r>
            <a:r>
              <a:rPr lang="en-US" dirty="0"/>
              <a:t>Unity </a:t>
            </a:r>
            <a:r>
              <a:rPr lang="uk-UA" dirty="0"/>
              <a:t>є, по суті, лише контейнером для примірників класу </a:t>
            </a:r>
            <a:r>
              <a:rPr lang="en-US" dirty="0"/>
              <a:t>Component. </a:t>
            </a:r>
            <a:endParaRPr lang="uk-UA" dirty="0" smtClean="0"/>
          </a:p>
          <a:p>
            <a:r>
              <a:rPr lang="uk-UA" dirty="0" smtClean="0"/>
              <a:t>Всі </a:t>
            </a:r>
            <a:r>
              <a:rPr lang="uk-UA" dirty="0"/>
              <a:t>ігрові функції делегуються компонентам, що містяться в даному екземплярі </a:t>
            </a:r>
            <a:r>
              <a:rPr lang="en-US" dirty="0" err="1"/>
              <a:t>GameObject</a:t>
            </a:r>
            <a:r>
              <a:rPr lang="en-US" dirty="0"/>
              <a:t>. </a:t>
            </a:r>
            <a:r>
              <a:rPr lang="uk-UA" dirty="0"/>
              <a:t>Це дозволяє більш чітко розмежувати різні аспекти поведінки ігрових об'єктів, хоча іноді може ускладнити програмування, особливо при наявності </a:t>
            </a:r>
            <a:r>
              <a:rPr lang="uk-UA" dirty="0" err="1"/>
              <a:t>залежностей</a:t>
            </a:r>
            <a:r>
              <a:rPr lang="uk-UA" dirty="0"/>
              <a:t> між кількома компонентами. </a:t>
            </a:r>
            <a:endParaRPr lang="uk-UA" dirty="0" smtClean="0"/>
          </a:p>
          <a:p>
            <a:r>
              <a:rPr lang="uk-UA" dirty="0" smtClean="0"/>
              <a:t>Зазвичай </a:t>
            </a:r>
            <a:r>
              <a:rPr lang="en-US" dirty="0" err="1"/>
              <a:t>GameObject</a:t>
            </a:r>
            <a:r>
              <a:rPr lang="en-US" dirty="0"/>
              <a:t> </a:t>
            </a:r>
            <a:r>
              <a:rPr lang="uk-UA" dirty="0"/>
              <a:t>включає один або кілька компонентів, які успадковують </a:t>
            </a:r>
            <a:r>
              <a:rPr lang="en-US" dirty="0" err="1"/>
              <a:t>MonoBehaviour</a:t>
            </a:r>
            <a:r>
              <a:rPr lang="en-US" dirty="0"/>
              <a:t>, </a:t>
            </a:r>
            <a:r>
              <a:rPr lang="uk-UA" dirty="0" smtClean="0"/>
              <a:t>що </a:t>
            </a:r>
            <a:r>
              <a:rPr lang="uk-UA" dirty="0"/>
              <a:t>реалізують різні функціональні можливості для </a:t>
            </a:r>
            <a:r>
              <a:rPr lang="en-US" dirty="0" err="1"/>
              <a:t>GameObject</a:t>
            </a:r>
            <a:r>
              <a:rPr lang="en-US" dirty="0"/>
              <a:t>. </a:t>
            </a:r>
            <a:endParaRPr lang="uk-UA" dirty="0" smtClean="0"/>
          </a:p>
          <a:p>
            <a:r>
              <a:rPr lang="uk-UA" dirty="0" smtClean="0"/>
              <a:t>Для </a:t>
            </a:r>
            <a:r>
              <a:rPr lang="uk-UA" dirty="0"/>
              <a:t>зберігання стану гри в мережевому </a:t>
            </a:r>
            <a:r>
              <a:rPr lang="en-US" dirty="0"/>
              <a:t>API </a:t>
            </a:r>
            <a:r>
              <a:rPr lang="uk-UA" dirty="0"/>
              <a:t>движка </a:t>
            </a:r>
            <a:r>
              <a:rPr lang="en-US" dirty="0"/>
              <a:t>Unity </a:t>
            </a:r>
            <a:r>
              <a:rPr lang="uk-UA" dirty="0"/>
              <a:t>використовується клас </a:t>
            </a:r>
            <a:r>
              <a:rPr lang="en-US" dirty="0" err="1"/>
              <a:t>NetworkManager</a:t>
            </a:r>
            <a:r>
              <a:rPr lang="en-US" dirty="0"/>
              <a:t>.</a:t>
            </a:r>
            <a:endParaRPr lang="uk-UA" dirty="0"/>
          </a:p>
        </p:txBody>
      </p:sp>
    </p:spTree>
    <p:extLst>
      <p:ext uri="{BB962C8B-B14F-4D97-AF65-F5344CB8AC3E}">
        <p14:creationId xmlns:p14="http://schemas.microsoft.com/office/powerpoint/2010/main" val="3181999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Додаткова література</a:t>
            </a:r>
            <a:endParaRPr lang="uk-UA" dirty="0"/>
          </a:p>
        </p:txBody>
      </p:sp>
      <p:sp>
        <p:nvSpPr>
          <p:cNvPr id="3" name="Объект 2"/>
          <p:cNvSpPr>
            <a:spLocks noGrp="1"/>
          </p:cNvSpPr>
          <p:nvPr>
            <p:ph idx="1"/>
          </p:nvPr>
        </p:nvSpPr>
        <p:spPr/>
        <p:txBody>
          <a:bodyPr/>
          <a:lstStyle/>
          <a:p>
            <a:r>
              <a:rPr lang="en-US" dirty="0"/>
              <a:t>Epic Games. «Networking &amp; Multiplayer». Unreal Engine. </a:t>
            </a:r>
            <a:r>
              <a:rPr lang="en-US" i="1" dirty="0"/>
              <a:t>https://docs.unrealengine.com/latest/INT/Gameplay/Networking/</a:t>
            </a:r>
            <a:r>
              <a:rPr lang="en-US" dirty="0"/>
              <a:t>. </a:t>
            </a:r>
            <a:endParaRPr lang="uk-UA" dirty="0"/>
          </a:p>
          <a:p>
            <a:r>
              <a:rPr lang="en-US" dirty="0"/>
              <a:t>Unity Technologies. «Multiplayer and Networking». Unity Manual. </a:t>
            </a:r>
            <a:r>
              <a:rPr lang="en-US" i="1" dirty="0"/>
              <a:t>http://docs.unity3d.com/ru/current/Manual/UNet.html</a:t>
            </a:r>
            <a:r>
              <a:rPr lang="en-US" dirty="0"/>
              <a:t>. </a:t>
            </a:r>
            <a:endParaRPr lang="uk-UA" dirty="0"/>
          </a:p>
        </p:txBody>
      </p:sp>
    </p:spTree>
    <p:extLst>
      <p:ext uri="{BB962C8B-B14F-4D97-AF65-F5344CB8AC3E}">
        <p14:creationId xmlns:p14="http://schemas.microsoft.com/office/powerpoint/2010/main" val="616334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БЕЗПЕКА</a:t>
            </a:r>
            <a:endParaRPr lang="uk-UA" dirty="0"/>
          </a:p>
        </p:txBody>
      </p:sp>
      <p:sp>
        <p:nvSpPr>
          <p:cNvPr id="3" name="Текст 2"/>
          <p:cNvSpPr>
            <a:spLocks noGrp="1"/>
          </p:cNvSpPr>
          <p:nvPr>
            <p:ph type="body" idx="1"/>
          </p:nvPr>
        </p:nvSpPr>
        <p:spPr/>
        <p:txBody>
          <a:bodyPr/>
          <a:lstStyle/>
          <a:p>
            <a:endParaRPr lang="uk-UA"/>
          </a:p>
        </p:txBody>
      </p:sp>
    </p:spTree>
    <p:extLst>
      <p:ext uri="{BB962C8B-B14F-4D97-AF65-F5344CB8AC3E}">
        <p14:creationId xmlns:p14="http://schemas.microsoft.com/office/powerpoint/2010/main" val="1592479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Перехват пакетів</a:t>
            </a:r>
            <a:endParaRPr lang="uk-UA" dirty="0"/>
          </a:p>
        </p:txBody>
      </p:sp>
      <p:sp>
        <p:nvSpPr>
          <p:cNvPr id="3" name="Объект 2"/>
          <p:cNvSpPr>
            <a:spLocks noGrp="1"/>
          </p:cNvSpPr>
          <p:nvPr>
            <p:ph idx="1"/>
          </p:nvPr>
        </p:nvSpPr>
        <p:spPr>
          <a:xfrm>
            <a:off x="1371600" y="1618488"/>
            <a:ext cx="9601200" cy="4248912"/>
          </a:xfrm>
        </p:spPr>
        <p:txBody>
          <a:bodyPr/>
          <a:lstStyle/>
          <a:p>
            <a:r>
              <a:rPr lang="uk-UA" dirty="0"/>
              <a:t>Під </a:t>
            </a:r>
            <a:r>
              <a:rPr lang="uk-UA" b="1" dirty="0"/>
              <a:t>перехватом пакетів </a:t>
            </a:r>
            <a:r>
              <a:rPr lang="uk-UA" dirty="0"/>
              <a:t>(</a:t>
            </a:r>
            <a:r>
              <a:rPr lang="en-US" i="1" dirty="0"/>
              <a:t>packet sniffing</a:t>
            </a:r>
            <a:r>
              <a:rPr lang="en-US" dirty="0"/>
              <a:t>) </a:t>
            </a:r>
            <a:r>
              <a:rPr lang="uk-UA" dirty="0"/>
              <a:t>зазвичай розуміється операція читання даних з пакета з ціллю, яка не пов'язана з забезпеченням нормального функціонування мережі. </a:t>
            </a:r>
            <a:endParaRPr lang="uk-UA" dirty="0" smtClean="0"/>
          </a:p>
          <a:p>
            <a:r>
              <a:rPr lang="uk-UA" dirty="0" smtClean="0"/>
              <a:t>Робитися </a:t>
            </a:r>
            <a:r>
              <a:rPr lang="uk-UA" dirty="0"/>
              <a:t>це може з </a:t>
            </a:r>
            <a:r>
              <a:rPr lang="uk-UA" dirty="0" smtClean="0"/>
              <a:t>найрізноманітнішими </a:t>
            </a:r>
            <a:r>
              <a:rPr lang="uk-UA" dirty="0"/>
              <a:t>цілями, включаючи спробу перехопити ім'я користувача і пароль або шахрайським шляхом отримати будь-які додаткові переваги в мережевій грі.</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9730" y="3578047"/>
            <a:ext cx="5513070" cy="2977058"/>
          </a:xfrm>
          <a:prstGeom prst="rect">
            <a:avLst/>
          </a:prstGeom>
        </p:spPr>
      </p:pic>
    </p:spTree>
    <p:extLst>
      <p:ext uri="{BB962C8B-B14F-4D97-AF65-F5344CB8AC3E}">
        <p14:creationId xmlns:p14="http://schemas.microsoft.com/office/powerpoint/2010/main" val="2000682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Атака «незаконний посередник»</a:t>
            </a:r>
            <a:endParaRPr lang="uk-UA" dirty="0"/>
          </a:p>
        </p:txBody>
      </p:sp>
      <p:sp>
        <p:nvSpPr>
          <p:cNvPr id="3" name="Объект 2"/>
          <p:cNvSpPr>
            <a:spLocks noGrp="1"/>
          </p:cNvSpPr>
          <p:nvPr>
            <p:ph idx="1"/>
          </p:nvPr>
        </p:nvSpPr>
        <p:spPr>
          <a:xfrm>
            <a:off x="1371600" y="1691640"/>
            <a:ext cx="6236208" cy="4709160"/>
          </a:xfrm>
        </p:spPr>
        <p:txBody>
          <a:bodyPr/>
          <a:lstStyle/>
          <a:p>
            <a:r>
              <a:rPr lang="uk-UA" dirty="0"/>
              <a:t>Атака виду </a:t>
            </a:r>
            <a:r>
              <a:rPr lang="uk-UA" b="1" dirty="0"/>
              <a:t>«незаконний посередник» </a:t>
            </a:r>
            <a:r>
              <a:rPr lang="uk-UA" dirty="0"/>
              <a:t>(</a:t>
            </a:r>
            <a:r>
              <a:rPr lang="en-US" i="1" dirty="0"/>
              <a:t>man-in-the-middle</a:t>
            </a:r>
            <a:r>
              <a:rPr lang="en-US" dirty="0"/>
              <a:t>) </a:t>
            </a:r>
            <a:r>
              <a:rPr lang="uk-UA" dirty="0"/>
              <a:t>можлива, якщо на півдорозі між відправником і отримувачем знаходиться комп'ютер, здатний перехоплювати пакети потай від відправника і </a:t>
            </a:r>
            <a:r>
              <a:rPr lang="uk-UA" dirty="0" smtClean="0"/>
              <a:t>одержувача.</a:t>
            </a:r>
          </a:p>
          <a:p>
            <a:r>
              <a:rPr lang="ru-RU" dirty="0"/>
              <a:t>Будь-яка </a:t>
            </a:r>
            <a:r>
              <a:rPr lang="ru-RU" dirty="0" err="1"/>
              <a:t>інформація</a:t>
            </a:r>
            <a:r>
              <a:rPr lang="ru-RU" dirty="0"/>
              <a:t>, передана </a:t>
            </a:r>
            <a:r>
              <a:rPr lang="ru-RU" dirty="0" err="1"/>
              <a:t>комп'ютером</a:t>
            </a:r>
            <a:r>
              <a:rPr lang="ru-RU" dirty="0"/>
              <a:t> з </a:t>
            </a:r>
            <a:r>
              <a:rPr lang="ru-RU" dirty="0" err="1"/>
              <a:t>незахищеним</a:t>
            </a:r>
            <a:r>
              <a:rPr lang="ru-RU" dirty="0"/>
              <a:t> </a:t>
            </a:r>
            <a:r>
              <a:rPr lang="ru-RU" dirty="0" err="1"/>
              <a:t>або</a:t>
            </a:r>
            <a:r>
              <a:rPr lang="ru-RU" dirty="0"/>
              <a:t> </a:t>
            </a:r>
            <a:r>
              <a:rPr lang="ru-RU" dirty="0" err="1"/>
              <a:t>загальнодоступним</a:t>
            </a:r>
            <a:r>
              <a:rPr lang="ru-RU" dirty="0"/>
              <a:t> </a:t>
            </a:r>
            <a:r>
              <a:rPr lang="ru-RU" dirty="0" err="1"/>
              <a:t>підключенням</a:t>
            </a:r>
            <a:r>
              <a:rPr lang="ru-RU" dirty="0"/>
              <a:t> до </a:t>
            </a:r>
            <a:r>
              <a:rPr lang="ru-RU" dirty="0" err="1"/>
              <a:t>мережі</a:t>
            </a:r>
            <a:r>
              <a:rPr lang="ru-RU" dirty="0"/>
              <a:t> </a:t>
            </a:r>
            <a:r>
              <a:rPr lang="ru-RU" dirty="0" err="1"/>
              <a:t>Wi-Fi</a:t>
            </a:r>
            <a:r>
              <a:rPr lang="ru-RU" dirty="0"/>
              <a:t>, </a:t>
            </a:r>
            <a:r>
              <a:rPr lang="ru-RU" dirty="0" err="1"/>
              <a:t>може</a:t>
            </a:r>
            <a:r>
              <a:rPr lang="ru-RU" dirty="0"/>
              <a:t> бути </a:t>
            </a:r>
            <a:r>
              <a:rPr lang="ru-RU" dirty="0" err="1"/>
              <a:t>перехоплена</a:t>
            </a:r>
            <a:r>
              <a:rPr lang="ru-RU" dirty="0"/>
              <a:t> </a:t>
            </a:r>
            <a:r>
              <a:rPr lang="ru-RU" dirty="0" err="1"/>
              <a:t>іншим</a:t>
            </a:r>
            <a:r>
              <a:rPr lang="ru-RU" dirty="0"/>
              <a:t> </a:t>
            </a:r>
            <a:r>
              <a:rPr lang="ru-RU" dirty="0" err="1"/>
              <a:t>комп'ютером</a:t>
            </a:r>
            <a:r>
              <a:rPr lang="ru-RU" dirty="0"/>
              <a:t> в </a:t>
            </a:r>
            <a:r>
              <a:rPr lang="ru-RU" dirty="0" err="1"/>
              <a:t>цій</a:t>
            </a:r>
            <a:r>
              <a:rPr lang="ru-RU" dirty="0"/>
              <a:t> же </a:t>
            </a:r>
            <a:r>
              <a:rPr lang="ru-RU" dirty="0" err="1"/>
              <a:t>мережі</a:t>
            </a:r>
            <a:r>
              <a:rPr lang="ru-RU" dirty="0" smtClean="0"/>
              <a:t>.</a:t>
            </a:r>
          </a:p>
          <a:p>
            <a:r>
              <a:rPr lang="ru-RU" dirty="0"/>
              <a:t>У </a:t>
            </a:r>
            <a:r>
              <a:rPr lang="ru-RU" dirty="0" err="1"/>
              <a:t>дротовій</a:t>
            </a:r>
            <a:r>
              <a:rPr lang="ru-RU" dirty="0"/>
              <a:t> </a:t>
            </a:r>
            <a:r>
              <a:rPr lang="ru-RU" dirty="0" err="1"/>
              <a:t>мережі</a:t>
            </a:r>
            <a:r>
              <a:rPr lang="ru-RU" dirty="0"/>
              <a:t> </a:t>
            </a:r>
            <a:r>
              <a:rPr lang="ru-RU" dirty="0" err="1"/>
              <a:t>пакети</a:t>
            </a:r>
            <a:r>
              <a:rPr lang="ru-RU" dirty="0"/>
              <a:t> </a:t>
            </a:r>
            <a:r>
              <a:rPr lang="ru-RU" dirty="0" err="1"/>
              <a:t>можуть</a:t>
            </a:r>
            <a:r>
              <a:rPr lang="ru-RU" dirty="0"/>
              <a:t> </a:t>
            </a:r>
            <a:r>
              <a:rPr lang="ru-RU" dirty="0" err="1"/>
              <a:t>перехоплюватися</a:t>
            </a:r>
            <a:r>
              <a:rPr lang="ru-RU" dirty="0"/>
              <a:t> на </a:t>
            </a:r>
            <a:r>
              <a:rPr lang="ru-RU" dirty="0" err="1"/>
              <a:t>машині-шлюзі</a:t>
            </a:r>
            <a:r>
              <a:rPr lang="ru-RU" dirty="0"/>
              <a:t> </a:t>
            </a:r>
            <a:r>
              <a:rPr lang="ru-RU" dirty="0" err="1"/>
              <a:t>або</a:t>
            </a:r>
            <a:r>
              <a:rPr lang="ru-RU" dirty="0"/>
              <a:t> </a:t>
            </a:r>
            <a:r>
              <a:rPr lang="ru-RU" dirty="0" err="1"/>
              <a:t>шкідливим</a:t>
            </a:r>
            <a:r>
              <a:rPr lang="ru-RU" dirty="0"/>
              <a:t> </a:t>
            </a:r>
            <a:r>
              <a:rPr lang="ru-RU" dirty="0" err="1"/>
              <a:t>програмним</a:t>
            </a:r>
            <a:r>
              <a:rPr lang="ru-RU" dirty="0"/>
              <a:t> </a:t>
            </a:r>
            <a:r>
              <a:rPr lang="ru-RU" dirty="0" err="1"/>
              <a:t>забезпеченням</a:t>
            </a:r>
            <a:r>
              <a:rPr lang="ru-RU" dirty="0"/>
              <a:t>, </a:t>
            </a:r>
            <a:r>
              <a:rPr lang="ru-RU" dirty="0" err="1"/>
              <a:t>або</a:t>
            </a:r>
            <a:r>
              <a:rPr lang="ru-RU" dirty="0"/>
              <a:t> не в </a:t>
            </a:r>
            <a:r>
              <a:rPr lang="ru-RU" dirty="0" err="1"/>
              <a:t>міру</a:t>
            </a:r>
            <a:r>
              <a:rPr lang="ru-RU" dirty="0"/>
              <a:t> </a:t>
            </a:r>
            <a:r>
              <a:rPr lang="ru-RU" dirty="0" err="1"/>
              <a:t>цікавим</a:t>
            </a:r>
            <a:r>
              <a:rPr lang="ru-RU" dirty="0"/>
              <a:t> </a:t>
            </a:r>
            <a:r>
              <a:rPr lang="ru-RU" dirty="0" err="1"/>
              <a:t>системним</a:t>
            </a:r>
            <a:r>
              <a:rPr lang="ru-RU" dirty="0"/>
              <a:t> </a:t>
            </a:r>
            <a:r>
              <a:rPr lang="ru-RU" dirty="0" err="1"/>
              <a:t>адміністратором</a:t>
            </a:r>
            <a:r>
              <a:rPr lang="ru-RU" dirty="0"/>
              <a:t>.</a:t>
            </a:r>
            <a:endParaRPr lang="uk-UA"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0597" y="1691640"/>
            <a:ext cx="4005093" cy="2335720"/>
          </a:xfrm>
          <a:prstGeom prst="rect">
            <a:avLst/>
          </a:prstGeom>
        </p:spPr>
      </p:pic>
      <p:sp>
        <p:nvSpPr>
          <p:cNvPr id="5" name="TextBox 4"/>
          <p:cNvSpPr txBox="1"/>
          <p:nvPr/>
        </p:nvSpPr>
        <p:spPr>
          <a:xfrm flipH="1">
            <a:off x="7820597" y="4027360"/>
            <a:ext cx="4005092" cy="923330"/>
          </a:xfrm>
          <a:prstGeom prst="rect">
            <a:avLst/>
          </a:prstGeom>
          <a:noFill/>
        </p:spPr>
        <p:txBody>
          <a:bodyPr wrap="square" rtlCol="0">
            <a:spAutoFit/>
          </a:bodyPr>
          <a:lstStyle/>
          <a:p>
            <a:r>
              <a:rPr lang="ru-RU" dirty="0" smtClean="0">
                <a:solidFill>
                  <a:schemeClr val="tx2"/>
                </a:solidFill>
              </a:rPr>
              <a:t>Рис. 1 Атака виду «</a:t>
            </a:r>
            <a:r>
              <a:rPr lang="ru-RU" dirty="0" err="1" smtClean="0">
                <a:solidFill>
                  <a:schemeClr val="tx2"/>
                </a:solidFill>
              </a:rPr>
              <a:t>незаконний</a:t>
            </a:r>
            <a:r>
              <a:rPr lang="ru-RU" dirty="0" smtClean="0">
                <a:solidFill>
                  <a:schemeClr val="tx2"/>
                </a:solidFill>
              </a:rPr>
              <a:t> </a:t>
            </a:r>
            <a:r>
              <a:rPr lang="ru-RU" dirty="0" err="1" smtClean="0">
                <a:solidFill>
                  <a:schemeClr val="tx2"/>
                </a:solidFill>
              </a:rPr>
              <a:t>посередник</a:t>
            </a:r>
            <a:r>
              <a:rPr lang="ru-RU" dirty="0" smtClean="0">
                <a:solidFill>
                  <a:schemeClr val="tx2"/>
                </a:solidFill>
              </a:rPr>
              <a:t>», </a:t>
            </a:r>
            <a:r>
              <a:rPr lang="uk-UA" dirty="0" smtClean="0">
                <a:solidFill>
                  <a:schemeClr val="tx2"/>
                </a:solidFill>
              </a:rPr>
              <a:t>при якій </a:t>
            </a:r>
            <a:r>
              <a:rPr lang="uk-UA" dirty="0" err="1" smtClean="0">
                <a:solidFill>
                  <a:schemeClr val="tx2"/>
                </a:solidFill>
              </a:rPr>
              <a:t>Клів</a:t>
            </a:r>
            <a:r>
              <a:rPr lang="uk-UA" dirty="0" smtClean="0">
                <a:solidFill>
                  <a:schemeClr val="tx2"/>
                </a:solidFill>
              </a:rPr>
              <a:t> читає листування між Алісою та Бобом.</a:t>
            </a:r>
            <a:r>
              <a:rPr lang="ru-RU" dirty="0" smtClean="0">
                <a:solidFill>
                  <a:schemeClr val="tx2"/>
                </a:solidFill>
              </a:rPr>
              <a:t> </a:t>
            </a:r>
            <a:endParaRPr lang="uk-UA" dirty="0">
              <a:solidFill>
                <a:schemeClr val="tx2"/>
              </a:solidFill>
            </a:endParaRPr>
          </a:p>
        </p:txBody>
      </p:sp>
    </p:spTree>
    <p:extLst>
      <p:ext uri="{BB962C8B-B14F-4D97-AF65-F5344CB8AC3E}">
        <p14:creationId xmlns:p14="http://schemas.microsoft.com/office/powerpoint/2010/main" val="450447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Шифрування з відкритим ключем</a:t>
            </a:r>
            <a:endParaRPr lang="uk-UA"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09406" y="1833513"/>
            <a:ext cx="5525588" cy="3581400"/>
          </a:xfrm>
        </p:spPr>
      </p:pic>
      <p:sp>
        <p:nvSpPr>
          <p:cNvPr id="5" name="TextBox 4"/>
          <p:cNvSpPr txBox="1"/>
          <p:nvPr/>
        </p:nvSpPr>
        <p:spPr>
          <a:xfrm flipH="1">
            <a:off x="2601798" y="5414913"/>
            <a:ext cx="7239786" cy="646331"/>
          </a:xfrm>
          <a:prstGeom prst="rect">
            <a:avLst/>
          </a:prstGeom>
          <a:noFill/>
        </p:spPr>
        <p:txBody>
          <a:bodyPr wrap="square" rtlCol="0">
            <a:spAutoFit/>
          </a:bodyPr>
          <a:lstStyle/>
          <a:p>
            <a:pPr algn="ctr"/>
            <a:r>
              <a:rPr lang="ru-RU" dirty="0" smtClean="0">
                <a:solidFill>
                  <a:schemeClr val="tx2"/>
                </a:solidFill>
              </a:rPr>
              <a:t>Рис. 2 </a:t>
            </a:r>
            <a:r>
              <a:rPr lang="uk-UA" dirty="0" smtClean="0">
                <a:solidFill>
                  <a:schemeClr val="tx2"/>
                </a:solidFill>
              </a:rPr>
              <a:t>Аліса і Боб листуються, використовуючи шифрування з відкритим ключем</a:t>
            </a:r>
            <a:endParaRPr lang="uk-UA" dirty="0">
              <a:solidFill>
                <a:schemeClr val="tx2"/>
              </a:solidFill>
            </a:endParaRPr>
          </a:p>
        </p:txBody>
      </p:sp>
    </p:spTree>
    <p:extLst>
      <p:ext uri="{BB962C8B-B14F-4D97-AF65-F5344CB8AC3E}">
        <p14:creationId xmlns:p14="http://schemas.microsoft.com/office/powerpoint/2010/main" val="1336818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Програмне виявлення шахрайства</a:t>
            </a:r>
            <a:endParaRPr lang="uk-UA" dirty="0"/>
          </a:p>
        </p:txBody>
      </p:sp>
      <p:sp>
        <p:nvSpPr>
          <p:cNvPr id="3" name="Объект 2"/>
          <p:cNvSpPr>
            <a:spLocks noGrp="1"/>
          </p:cNvSpPr>
          <p:nvPr>
            <p:ph idx="1"/>
          </p:nvPr>
        </p:nvSpPr>
        <p:spPr/>
        <p:txBody>
          <a:bodyPr/>
          <a:lstStyle/>
          <a:p>
            <a:r>
              <a:rPr lang="ru-RU" dirty="0"/>
              <a:t>У </a:t>
            </a:r>
            <a:r>
              <a:rPr lang="ru-RU" dirty="0" err="1"/>
              <a:t>підході</a:t>
            </a:r>
            <a:r>
              <a:rPr lang="ru-RU" dirty="0"/>
              <a:t> з </a:t>
            </a:r>
            <a:r>
              <a:rPr lang="ru-RU" dirty="0" err="1"/>
              <a:t>програмним</a:t>
            </a:r>
            <a:r>
              <a:rPr lang="ru-RU" dirty="0"/>
              <a:t> </a:t>
            </a:r>
            <a:r>
              <a:rPr lang="ru-RU" dirty="0" err="1"/>
              <a:t>виявленням</a:t>
            </a:r>
            <a:r>
              <a:rPr lang="ru-RU" dirty="0"/>
              <a:t> </a:t>
            </a:r>
            <a:r>
              <a:rPr lang="ru-RU" dirty="0" err="1"/>
              <a:t>шахрайства</a:t>
            </a:r>
            <a:r>
              <a:rPr lang="ru-RU" dirty="0"/>
              <a:t> </a:t>
            </a:r>
            <a:r>
              <a:rPr lang="ru-RU" dirty="0" err="1"/>
              <a:t>використовується</a:t>
            </a:r>
            <a:r>
              <a:rPr lang="ru-RU" dirty="0"/>
              <a:t> </a:t>
            </a:r>
            <a:r>
              <a:rPr lang="ru-RU" dirty="0" err="1"/>
              <a:t>програмний</a:t>
            </a:r>
            <a:r>
              <a:rPr lang="ru-RU" dirty="0"/>
              <a:t> код, </a:t>
            </a:r>
            <a:r>
              <a:rPr lang="ru-RU" dirty="0" err="1"/>
              <a:t>який</a:t>
            </a:r>
            <a:r>
              <a:rPr lang="ru-RU" dirty="0"/>
              <a:t> є </a:t>
            </a:r>
            <a:r>
              <a:rPr lang="ru-RU" dirty="0" err="1"/>
              <a:t>частиною</a:t>
            </a:r>
            <a:r>
              <a:rPr lang="ru-RU" dirty="0"/>
              <a:t> </a:t>
            </a:r>
            <a:r>
              <a:rPr lang="ru-RU" dirty="0" err="1"/>
              <a:t>гри</a:t>
            </a:r>
            <a:r>
              <a:rPr lang="ru-RU" dirty="0"/>
              <a:t>, </a:t>
            </a:r>
            <a:r>
              <a:rPr lang="ru-RU" dirty="0" err="1"/>
              <a:t>або</a:t>
            </a:r>
            <a:r>
              <a:rPr lang="ru-RU" dirty="0"/>
              <a:t> </a:t>
            </a:r>
            <a:r>
              <a:rPr lang="ru-RU" dirty="0" err="1"/>
              <a:t>зовнішній</a:t>
            </a:r>
            <a:r>
              <a:rPr lang="ru-RU" dirty="0"/>
              <a:t> </a:t>
            </a:r>
            <a:r>
              <a:rPr lang="ru-RU" dirty="0" err="1"/>
              <a:t>процес</a:t>
            </a:r>
            <a:r>
              <a:rPr lang="ru-RU" dirty="0"/>
              <a:t>, активно </a:t>
            </a:r>
            <a:r>
              <a:rPr lang="ru-RU" dirty="0" err="1"/>
              <a:t>контролює</a:t>
            </a:r>
            <a:r>
              <a:rPr lang="ru-RU" dirty="0"/>
              <a:t> </a:t>
            </a:r>
            <a:r>
              <a:rPr lang="ru-RU" dirty="0" err="1"/>
              <a:t>цілісність</a:t>
            </a:r>
            <a:r>
              <a:rPr lang="ru-RU" dirty="0"/>
              <a:t> </a:t>
            </a:r>
            <a:r>
              <a:rPr lang="ru-RU" dirty="0" err="1"/>
              <a:t>гри</a:t>
            </a:r>
            <a:r>
              <a:rPr lang="ru-RU" dirty="0" smtClean="0"/>
              <a:t>.</a:t>
            </a:r>
          </a:p>
          <a:p>
            <a:r>
              <a:rPr lang="uk-UA" dirty="0"/>
              <a:t>Більшість способів шахрайства засновані на використанні шахрайського програмного забезпечення, що виконується на тому ж комп'ютері, що і сама </a:t>
            </a:r>
            <a:r>
              <a:rPr lang="uk-UA" dirty="0" smtClean="0"/>
              <a:t>гра.</a:t>
            </a:r>
          </a:p>
          <a:p>
            <a:r>
              <a:rPr lang="uk-UA" dirty="0" smtClean="0"/>
              <a:t>Одні </a:t>
            </a:r>
            <a:r>
              <a:rPr lang="uk-UA" dirty="0"/>
              <a:t>з цих програм підключаються до ігрового процесу, інші втручаються в пам'ять ігрового процесу, треті - зазвичай сторонні додатки - призначені для автоматизації дій, а деякі навіть підміняють файли з даними, які використовуються грою.</a:t>
            </a:r>
          </a:p>
        </p:txBody>
      </p:sp>
    </p:spTree>
    <p:extLst>
      <p:ext uri="{BB962C8B-B14F-4D97-AF65-F5344CB8AC3E}">
        <p14:creationId xmlns:p14="http://schemas.microsoft.com/office/powerpoint/2010/main" val="3296652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599" y="685800"/>
            <a:ext cx="9975773" cy="1485900"/>
          </a:xfrm>
        </p:spPr>
        <p:txBody>
          <a:bodyPr>
            <a:normAutofit/>
          </a:bodyPr>
          <a:lstStyle/>
          <a:p>
            <a:r>
              <a:rPr lang="uk-UA" sz="4000" dirty="0" smtClean="0"/>
              <a:t>Платформи </a:t>
            </a:r>
            <a:r>
              <a:rPr lang="uk-UA" sz="4000" dirty="0"/>
              <a:t>програмного виявлення шахрайства</a:t>
            </a:r>
          </a:p>
        </p:txBody>
      </p:sp>
      <p:sp>
        <p:nvSpPr>
          <p:cNvPr id="3" name="Объект 2"/>
          <p:cNvSpPr>
            <a:spLocks noGrp="1"/>
          </p:cNvSpPr>
          <p:nvPr>
            <p:ph idx="1"/>
          </p:nvPr>
        </p:nvSpPr>
        <p:spPr>
          <a:xfrm>
            <a:off x="1371599" y="2285999"/>
            <a:ext cx="10196111" cy="4158867"/>
          </a:xfrm>
        </p:spPr>
        <p:txBody>
          <a:bodyPr/>
          <a:lstStyle/>
          <a:p>
            <a:r>
              <a:rPr lang="en-US" dirty="0"/>
              <a:t>Valve Anti-Cheat (VAC) - </a:t>
            </a:r>
            <a:r>
              <a:rPr lang="uk-UA" dirty="0" smtClean="0"/>
              <a:t>платформа, </a:t>
            </a:r>
            <a:r>
              <a:rPr lang="uk-UA" dirty="0"/>
              <a:t>призначена для використання в іграх, побудованих на основі пакету </a:t>
            </a:r>
            <a:r>
              <a:rPr lang="en-US" dirty="0" err="1"/>
              <a:t>Steamworks</a:t>
            </a:r>
            <a:r>
              <a:rPr lang="en-US" dirty="0"/>
              <a:t> SDK, </a:t>
            </a:r>
            <a:r>
              <a:rPr lang="uk-UA" dirty="0"/>
              <a:t>підтримує список заблокованих користувачів для кожної гри. Коли заблокований користувач намагається </a:t>
            </a:r>
            <a:r>
              <a:rPr lang="uk-UA" dirty="0" smtClean="0"/>
              <a:t>підключитися </a:t>
            </a:r>
            <a:r>
              <a:rPr lang="uk-UA" dirty="0"/>
              <a:t>до сервера, де використовується </a:t>
            </a:r>
            <a:r>
              <a:rPr lang="en-US" dirty="0"/>
              <a:t>VAC, </a:t>
            </a:r>
            <a:r>
              <a:rPr lang="uk-UA" dirty="0"/>
              <a:t>він отримує відмову в доступі</a:t>
            </a:r>
            <a:r>
              <a:rPr lang="uk-UA" dirty="0" smtClean="0"/>
              <a:t>.</a:t>
            </a:r>
            <a:endParaRPr lang="en-US" dirty="0"/>
          </a:p>
          <a:p>
            <a:r>
              <a:rPr lang="en-US" dirty="0"/>
              <a:t>Warden - </a:t>
            </a:r>
            <a:r>
              <a:rPr lang="uk-UA" dirty="0"/>
              <a:t>це </a:t>
            </a:r>
            <a:r>
              <a:rPr lang="uk-UA" dirty="0" smtClean="0"/>
              <a:t>платформа, </a:t>
            </a:r>
            <a:r>
              <a:rPr lang="uk-UA" dirty="0"/>
              <a:t>створена і використовується в своїх іграх компанією </a:t>
            </a:r>
            <a:r>
              <a:rPr lang="en-US" dirty="0"/>
              <a:t>Blizzard Entertainment. </a:t>
            </a:r>
            <a:r>
              <a:rPr lang="uk-UA" dirty="0"/>
              <a:t>Її функції дуже схожі на функції </a:t>
            </a:r>
            <a:r>
              <a:rPr lang="en-US" dirty="0"/>
              <a:t>VAC: </a:t>
            </a:r>
            <a:r>
              <a:rPr lang="uk-UA" dirty="0"/>
              <a:t>в процесі гри </a:t>
            </a:r>
            <a:r>
              <a:rPr lang="en-US" dirty="0"/>
              <a:t>Warden </a:t>
            </a:r>
            <a:r>
              <a:rPr lang="uk-UA" dirty="0"/>
              <a:t>сканує пам'ять комп'ютера в пошуках відомих шахрайських програм. У разі виявлення будь-якої такої програми інформація передається на сервер </a:t>
            </a:r>
            <a:r>
              <a:rPr lang="en-US" dirty="0"/>
              <a:t>Warden, </a:t>
            </a:r>
            <a:r>
              <a:rPr lang="uk-UA" dirty="0"/>
              <a:t>і користувач блокується в чергову хвилю </a:t>
            </a:r>
            <a:r>
              <a:rPr lang="uk-UA" dirty="0" err="1"/>
              <a:t>банів</a:t>
            </a:r>
            <a:r>
              <a:rPr lang="uk-UA" dirty="0" smtClean="0"/>
              <a:t>.</a:t>
            </a:r>
            <a:endParaRPr lang="uk-UA" dirty="0"/>
          </a:p>
          <a:p>
            <a:endParaRPr lang="uk-UA" dirty="0"/>
          </a:p>
        </p:txBody>
      </p:sp>
    </p:spTree>
    <p:extLst>
      <p:ext uri="{BB962C8B-B14F-4D97-AF65-F5344CB8AC3E}">
        <p14:creationId xmlns:p14="http://schemas.microsoft.com/office/powerpoint/2010/main" val="372926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Ігрові движки</a:t>
            </a:r>
            <a:endParaRPr lang="uk-UA" dirty="0"/>
          </a:p>
        </p:txBody>
      </p:sp>
      <p:sp>
        <p:nvSpPr>
          <p:cNvPr id="3" name="Текст 2"/>
          <p:cNvSpPr>
            <a:spLocks noGrp="1"/>
          </p:cNvSpPr>
          <p:nvPr>
            <p:ph type="body" idx="1"/>
          </p:nvPr>
        </p:nvSpPr>
        <p:spPr/>
        <p:txBody>
          <a:bodyPr/>
          <a:lstStyle/>
          <a:p>
            <a:endParaRPr lang="uk-UA"/>
          </a:p>
        </p:txBody>
      </p:sp>
    </p:spTree>
    <p:extLst>
      <p:ext uri="{BB962C8B-B14F-4D97-AF65-F5344CB8AC3E}">
        <p14:creationId xmlns:p14="http://schemas.microsoft.com/office/powerpoint/2010/main" val="682623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Unreal Engine 4</a:t>
            </a:r>
            <a:endParaRPr lang="uk-UA" dirty="0"/>
          </a:p>
        </p:txBody>
      </p:sp>
      <p:sp>
        <p:nvSpPr>
          <p:cNvPr id="3" name="Объект 2"/>
          <p:cNvSpPr>
            <a:spLocks noGrp="1"/>
          </p:cNvSpPr>
          <p:nvPr>
            <p:ph idx="1"/>
          </p:nvPr>
        </p:nvSpPr>
        <p:spPr>
          <a:xfrm>
            <a:off x="1371600" y="1850834"/>
            <a:ext cx="8389345" cy="4208443"/>
          </a:xfrm>
        </p:spPr>
        <p:txBody>
          <a:bodyPr>
            <a:normAutofit/>
          </a:bodyPr>
          <a:lstStyle/>
          <a:p>
            <a:pPr marL="0" indent="0">
              <a:buNone/>
            </a:pPr>
            <a:r>
              <a:rPr lang="uk-UA" sz="2400" b="1" dirty="0" err="1" smtClean="0"/>
              <a:t>Сокети</a:t>
            </a:r>
            <a:r>
              <a:rPr lang="uk-UA" sz="2400" b="1" dirty="0" smtClean="0"/>
              <a:t> і прості мережеві взаємодії</a:t>
            </a:r>
          </a:p>
          <a:p>
            <a:r>
              <a:rPr lang="uk-UA" dirty="0" smtClean="0"/>
              <a:t>Для </a:t>
            </a:r>
            <a:r>
              <a:rPr lang="uk-UA" dirty="0"/>
              <a:t>підтримки якомога ширшого кола платформ движок </a:t>
            </a:r>
            <a:r>
              <a:rPr lang="en-US" dirty="0"/>
              <a:t>Unreal </a:t>
            </a:r>
            <a:r>
              <a:rPr lang="uk-UA" dirty="0"/>
              <a:t>повинен абстрагувати тонкощі реалізації </a:t>
            </a:r>
            <a:r>
              <a:rPr lang="uk-UA" dirty="0" err="1"/>
              <a:t>сокетів</a:t>
            </a:r>
            <a:r>
              <a:rPr lang="uk-UA" dirty="0"/>
              <a:t>. </a:t>
            </a:r>
            <a:endParaRPr lang="uk-UA" dirty="0" smtClean="0"/>
          </a:p>
          <a:p>
            <a:r>
              <a:rPr lang="uk-UA" dirty="0" smtClean="0"/>
              <a:t>Класи </a:t>
            </a:r>
            <a:r>
              <a:rPr lang="uk-UA" dirty="0"/>
              <a:t>з інтерфейсом </a:t>
            </a:r>
            <a:r>
              <a:rPr lang="en-US" b="1" dirty="0" err="1"/>
              <a:t>ISocketSubsystem</a:t>
            </a:r>
            <a:r>
              <a:rPr lang="en-US" b="1" dirty="0"/>
              <a:t> </a:t>
            </a:r>
            <a:r>
              <a:rPr lang="uk-UA" dirty="0"/>
              <a:t>містять реалізації для різних платформ, підтримуваних движком </a:t>
            </a:r>
            <a:r>
              <a:rPr lang="en-US" dirty="0"/>
              <a:t>Unreal. </a:t>
            </a:r>
            <a:r>
              <a:rPr lang="uk-UA" dirty="0"/>
              <a:t>Це свого роду аналог реалізації </a:t>
            </a:r>
            <a:r>
              <a:rPr lang="uk-UA" dirty="0" err="1"/>
              <a:t>сокетів</a:t>
            </a:r>
            <a:r>
              <a:rPr lang="uk-UA" dirty="0"/>
              <a:t> </a:t>
            </a:r>
            <a:r>
              <a:rPr lang="uk-UA" dirty="0" err="1" smtClean="0"/>
              <a:t>Берклі</a:t>
            </a:r>
            <a:r>
              <a:rPr lang="uk-UA" dirty="0" smtClean="0"/>
              <a:t>. </a:t>
            </a:r>
          </a:p>
          <a:p>
            <a:r>
              <a:rPr lang="uk-UA" dirty="0" smtClean="0"/>
              <a:t>Підсистема </a:t>
            </a:r>
            <a:r>
              <a:rPr lang="uk-UA" dirty="0" err="1" smtClean="0"/>
              <a:t>сокетів</a:t>
            </a:r>
            <a:r>
              <a:rPr lang="uk-UA" dirty="0" smtClean="0"/>
              <a:t> </a:t>
            </a:r>
            <a:r>
              <a:rPr lang="uk-UA" dirty="0"/>
              <a:t>відповідає за створення </a:t>
            </a:r>
            <a:r>
              <a:rPr lang="uk-UA" dirty="0" err="1"/>
              <a:t>сокетів</a:t>
            </a:r>
            <a:r>
              <a:rPr lang="uk-UA" dirty="0"/>
              <a:t> і адрес. Її функція </a:t>
            </a:r>
            <a:r>
              <a:rPr lang="en-US" b="1" dirty="0"/>
              <a:t>Create</a:t>
            </a:r>
            <a:r>
              <a:rPr lang="en-US" dirty="0"/>
              <a:t> </a:t>
            </a:r>
            <a:r>
              <a:rPr lang="uk-UA" dirty="0"/>
              <a:t>повертає покажчик на екземпляр класу </a:t>
            </a:r>
            <a:r>
              <a:rPr lang="en-US" b="1" dirty="0" err="1"/>
              <a:t>FSocket</a:t>
            </a:r>
            <a:r>
              <a:rPr lang="en-US" dirty="0"/>
              <a:t>, </a:t>
            </a:r>
            <a:r>
              <a:rPr lang="uk-UA" dirty="0"/>
              <a:t>який потім може використовуватися для передачі і прийому даних за допомогою стандартних функцій, таких як </a:t>
            </a:r>
            <a:r>
              <a:rPr lang="en-US" dirty="0"/>
              <a:t>Send, </a:t>
            </a:r>
            <a:r>
              <a:rPr lang="en-US" dirty="0" err="1"/>
              <a:t>Recv</a:t>
            </a:r>
            <a:r>
              <a:rPr lang="en-US" dirty="0"/>
              <a:t> </a:t>
            </a:r>
            <a:r>
              <a:rPr lang="uk-UA" dirty="0"/>
              <a:t>і </a:t>
            </a:r>
            <a:r>
              <a:rPr lang="uk-UA" dirty="0" err="1" smtClean="0"/>
              <a:t>т.д</a:t>
            </a:r>
            <a:r>
              <a:rPr lang="uk-UA" dirty="0" smtClean="0"/>
              <a:t>.</a:t>
            </a:r>
          </a:p>
          <a:p>
            <a:r>
              <a:rPr lang="uk-UA" dirty="0" smtClean="0"/>
              <a:t>Клас </a:t>
            </a:r>
            <a:r>
              <a:rPr lang="en-US" b="1" dirty="0" err="1" smtClean="0"/>
              <a:t>UNetDriver</a:t>
            </a:r>
            <a:r>
              <a:rPr lang="en-US" dirty="0" smtClean="0"/>
              <a:t> </a:t>
            </a:r>
            <a:r>
              <a:rPr lang="uk-UA" dirty="0" smtClean="0"/>
              <a:t>реалізує </a:t>
            </a:r>
            <a:r>
              <a:rPr lang="uk-UA" dirty="0"/>
              <a:t>прийом, фільтрацію, обробку та відправку </a:t>
            </a:r>
            <a:r>
              <a:rPr lang="uk-UA" dirty="0" smtClean="0"/>
              <a:t>пакетів.</a:t>
            </a:r>
            <a:endParaRPr lang="uk-UA" dirty="0"/>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67926" y="110168"/>
            <a:ext cx="2740460" cy="2861497"/>
          </a:xfrm>
          <a:prstGeom prst="rect">
            <a:avLst/>
          </a:prstGeom>
        </p:spPr>
      </p:pic>
    </p:spTree>
    <p:extLst>
      <p:ext uri="{BB962C8B-B14F-4D97-AF65-F5344CB8AC3E}">
        <p14:creationId xmlns:p14="http://schemas.microsoft.com/office/powerpoint/2010/main" val="1417437896"/>
      </p:ext>
    </p:extLst>
  </p:cSld>
  <p:clrMapOvr>
    <a:masterClrMapping/>
  </p:clrMapOvr>
</p:sld>
</file>

<file path=ppt/theme/theme1.xml><?xml version="1.0" encoding="utf-8"?>
<a:theme xmlns:a="http://schemas.openxmlformats.org/drawingml/2006/main" name="Crop">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Урожай</Template>
  <TotalTime>181</TotalTime>
  <Words>806</Words>
  <Application>Microsoft Office PowerPoint</Application>
  <PresentationFormat>Широкоэкранный</PresentationFormat>
  <Paragraphs>53</Paragraphs>
  <Slides>14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Calibri</vt:lpstr>
      <vt:lpstr>Franklin Gothic Book</vt:lpstr>
      <vt:lpstr>Georgia</vt:lpstr>
      <vt:lpstr>Times New Roman</vt:lpstr>
      <vt:lpstr>Crop</vt:lpstr>
      <vt:lpstr>Презентация PowerPoint</vt:lpstr>
      <vt:lpstr>БЕЗПЕКА</vt:lpstr>
      <vt:lpstr>Перехват пакетів</vt:lpstr>
      <vt:lpstr>Атака «незаконний посередник»</vt:lpstr>
      <vt:lpstr>Шифрування з відкритим ключем</vt:lpstr>
      <vt:lpstr>Програмне виявлення шахрайства</vt:lpstr>
      <vt:lpstr>Платформи програмного виявлення шахрайства</vt:lpstr>
      <vt:lpstr>Ігрові движки</vt:lpstr>
      <vt:lpstr>Unreal Engine 4</vt:lpstr>
      <vt:lpstr>Ігрові об'єкти і топологія Unreal</vt:lpstr>
      <vt:lpstr>Взаємозв'язки </vt:lpstr>
      <vt:lpstr>Unity</vt:lpstr>
      <vt:lpstr>Ігрові об'єкти і топологія Unity</vt:lpstr>
      <vt:lpstr>Додаткова література</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ANAST_000</dc:creator>
  <cp:lastModifiedBy>женя</cp:lastModifiedBy>
  <cp:revision>30</cp:revision>
  <dcterms:created xsi:type="dcterms:W3CDTF">2017-11-13T19:34:09Z</dcterms:created>
  <dcterms:modified xsi:type="dcterms:W3CDTF">2018-11-25T16:53:20Z</dcterms:modified>
</cp:coreProperties>
</file>