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70" r:id="rId15"/>
    <p:sldId id="266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67" r:id="rId29"/>
    <p:sldId id="268" r:id="rId30"/>
    <p:sldId id="269" r:id="rId3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7EEFF3-4DE3-4C8B-B33C-2ED13D589C46}" v="3" dt="2021-11-16T16:32:16.149"/>
    <p1510:client id="{E0DE94C1-7CFA-4D1A-9EBB-21743DE5152C}" v="1" dt="2020-12-11T02:57:41.678"/>
    <p1510:client id="{FE8D302F-DC1D-4FBA-AD5A-27E136EB166E}" v="1" dt="2021-11-17T11:39:44.2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Ольга Серпінська" userId="S::serpinska.oi@knuba.edu.ua::15f3088f-ce64-4d6c-8e73-b36820c254b5" providerId="AD" clId="Web-{FE8D302F-DC1D-4FBA-AD5A-27E136EB166E}"/>
    <pc:docChg chg="modSld">
      <pc:chgData name="Ольга Серпінська" userId="S::serpinska.oi@knuba.edu.ua::15f3088f-ce64-4d6c-8e73-b36820c254b5" providerId="AD" clId="Web-{FE8D302F-DC1D-4FBA-AD5A-27E136EB166E}" dt="2021-11-17T11:39:44.280" v="0"/>
      <pc:docMkLst>
        <pc:docMk/>
      </pc:docMkLst>
      <pc:sldChg chg="addSp">
        <pc:chgData name="Ольга Серпінська" userId="S::serpinska.oi@knuba.edu.ua::15f3088f-ce64-4d6c-8e73-b36820c254b5" providerId="AD" clId="Web-{FE8D302F-DC1D-4FBA-AD5A-27E136EB166E}" dt="2021-11-17T11:39:44.280" v="0"/>
        <pc:sldMkLst>
          <pc:docMk/>
          <pc:sldMk cId="0" sldId="256"/>
        </pc:sldMkLst>
        <pc:spChg chg="add">
          <ac:chgData name="Ольга Серпінська" userId="S::serpinska.oi@knuba.edu.ua::15f3088f-ce64-4d6c-8e73-b36820c254b5" providerId="AD" clId="Web-{FE8D302F-DC1D-4FBA-AD5A-27E136EB166E}" dt="2021-11-17T11:39:44.280" v="0"/>
          <ac:spMkLst>
            <pc:docMk/>
            <pc:sldMk cId="0" sldId="256"/>
            <ac:spMk id="3" creationId="{9FD7F4A9-F2EF-46BC-BB0E-A75105E48E76}"/>
          </ac:spMkLst>
        </pc:spChg>
      </pc:sldChg>
    </pc:docChg>
  </pc:docChgLst>
  <pc:docChgLst>
    <pc:chgData name="Ілля Івахненко" userId="S::ivakhnenko_ii@knuba.edu.ua::d6e7036e-bc97-4635-bdd0-3b4391b7dea2" providerId="AD" clId="Web-{E0DE94C1-7CFA-4D1A-9EBB-21743DE5152C}"/>
    <pc:docChg chg="modSld">
      <pc:chgData name="Ілля Івахненко" userId="S::ivakhnenko_ii@knuba.edu.ua::d6e7036e-bc97-4635-bdd0-3b4391b7dea2" providerId="AD" clId="Web-{E0DE94C1-7CFA-4D1A-9EBB-21743DE5152C}" dt="2020-12-11T02:57:41.678" v="0" actId="14100"/>
      <pc:docMkLst>
        <pc:docMk/>
      </pc:docMkLst>
      <pc:sldChg chg="modSp">
        <pc:chgData name="Ілля Івахненко" userId="S::ivakhnenko_ii@knuba.edu.ua::d6e7036e-bc97-4635-bdd0-3b4391b7dea2" providerId="AD" clId="Web-{E0DE94C1-7CFA-4D1A-9EBB-21743DE5152C}" dt="2020-12-11T02:57:41.678" v="0" actId="14100"/>
        <pc:sldMkLst>
          <pc:docMk/>
          <pc:sldMk cId="0" sldId="263"/>
        </pc:sldMkLst>
        <pc:spChg chg="mod">
          <ac:chgData name="Ілля Івахненко" userId="S::ivakhnenko_ii@knuba.edu.ua::d6e7036e-bc97-4635-bdd0-3b4391b7dea2" providerId="AD" clId="Web-{E0DE94C1-7CFA-4D1A-9EBB-21743DE5152C}" dt="2020-12-11T02:57:41.678" v="0" actId="14100"/>
          <ac:spMkLst>
            <pc:docMk/>
            <pc:sldMk cId="0" sldId="263"/>
            <ac:spMk id="4" creationId="{00000000-0000-0000-0000-000000000000}"/>
          </ac:spMkLst>
        </pc:spChg>
      </pc:sldChg>
    </pc:docChg>
  </pc:docChgLst>
  <pc:docChgLst>
    <pc:chgData name="Ольга Серпінська" userId="S::serpinska.oi@knuba.edu.ua::15f3088f-ce64-4d6c-8e73-b36820c254b5" providerId="AD" clId="Web-{157EEFF3-4DE3-4C8B-B33C-2ED13D589C46}"/>
    <pc:docChg chg="modSld">
      <pc:chgData name="Ольга Серпінська" userId="S::serpinska.oi@knuba.edu.ua::15f3088f-ce64-4d6c-8e73-b36820c254b5" providerId="AD" clId="Web-{157EEFF3-4DE3-4C8B-B33C-2ED13D589C46}" dt="2021-11-16T16:32:16.149" v="2" actId="20577"/>
      <pc:docMkLst>
        <pc:docMk/>
      </pc:docMkLst>
      <pc:sldChg chg="modSp">
        <pc:chgData name="Ольга Серпінська" userId="S::serpinska.oi@knuba.edu.ua::15f3088f-ce64-4d6c-8e73-b36820c254b5" providerId="AD" clId="Web-{157EEFF3-4DE3-4C8B-B33C-2ED13D589C46}" dt="2021-11-16T16:32:16.149" v="2" actId="20577"/>
        <pc:sldMkLst>
          <pc:docMk/>
          <pc:sldMk cId="0" sldId="256"/>
        </pc:sldMkLst>
        <pc:spChg chg="mod">
          <ac:chgData name="Ольга Серпінська" userId="S::serpinska.oi@knuba.edu.ua::15f3088f-ce64-4d6c-8e73-b36820c254b5" providerId="AD" clId="Web-{157EEFF3-4DE3-4C8B-B33C-2ED13D589C46}" dt="2021-11-16T16:32:16.149" v="2" actId="20577"/>
          <ac:spMkLst>
            <pc:docMk/>
            <pc:sldMk cId="0" sldId="256"/>
            <ac:spMk id="2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465FF-3F96-4FA8-8B1D-BBEA78C22437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7C7577-41BB-4E8D-9D0E-F8FAB41C0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30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C7577-41BB-4E8D-9D0E-F8FAB41C0B2C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613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E12-9ADB-4040-8622-E5F33AA18D75}" type="datetimeFigureOut">
              <a:rPr lang="uk-UA" smtClean="0"/>
              <a:pPr/>
              <a:t>18.11.2021</a:t>
            </a:fld>
            <a:endParaRPr lang="uk-UA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CF6B-E835-4467-9F93-AAA2CF8E924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E12-9ADB-4040-8622-E5F33AA18D75}" type="datetimeFigureOut">
              <a:rPr lang="uk-UA" smtClean="0"/>
              <a:pPr/>
              <a:t>18.11.2021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CF6B-E835-4467-9F93-AAA2CF8E924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E12-9ADB-4040-8622-E5F33AA18D75}" type="datetimeFigureOut">
              <a:rPr lang="uk-UA" smtClean="0"/>
              <a:pPr/>
              <a:t>18.11.2021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CF6B-E835-4467-9F93-AAA2CF8E924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E12-9ADB-4040-8622-E5F33AA18D75}" type="datetimeFigureOut">
              <a:rPr lang="uk-UA" smtClean="0"/>
              <a:pPr/>
              <a:t>18.11.2021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CF6B-E835-4467-9F93-AAA2CF8E924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E12-9ADB-4040-8622-E5F33AA18D75}" type="datetimeFigureOut">
              <a:rPr lang="uk-UA" smtClean="0"/>
              <a:pPr/>
              <a:t>18.11.2021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CF6B-E835-4467-9F93-AAA2CF8E924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E12-9ADB-4040-8622-E5F33AA18D75}" type="datetimeFigureOut">
              <a:rPr lang="uk-UA" smtClean="0"/>
              <a:pPr/>
              <a:t>18.11.2021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CF6B-E835-4467-9F93-AAA2CF8E924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E12-9ADB-4040-8622-E5F33AA18D75}" type="datetimeFigureOut">
              <a:rPr lang="uk-UA" smtClean="0"/>
              <a:pPr/>
              <a:t>18.11.2021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CF6B-E835-4467-9F93-AAA2CF8E924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E12-9ADB-4040-8622-E5F33AA18D75}" type="datetimeFigureOut">
              <a:rPr lang="uk-UA" smtClean="0"/>
              <a:pPr/>
              <a:t>18.11.2021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CF6B-E835-4467-9F93-AAA2CF8E924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E12-9ADB-4040-8622-E5F33AA18D75}" type="datetimeFigureOut">
              <a:rPr lang="uk-UA" smtClean="0"/>
              <a:pPr/>
              <a:t>18.11.2021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CF6B-E835-4467-9F93-AAA2CF8E924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E12-9ADB-4040-8622-E5F33AA18D75}" type="datetimeFigureOut">
              <a:rPr lang="uk-UA" smtClean="0"/>
              <a:pPr/>
              <a:t>18.11.2021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CF6B-E835-4467-9F93-AAA2CF8E924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8EE12-9ADB-4040-8622-E5F33AA18D75}" type="datetimeFigureOut">
              <a:rPr lang="uk-UA" smtClean="0"/>
              <a:pPr/>
              <a:t>18.11.2021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4CF6B-E835-4467-9F93-AAA2CF8E924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6A8EE12-9ADB-4040-8622-E5F33AA18D75}" type="datetimeFigureOut">
              <a:rPr lang="uk-UA" smtClean="0"/>
              <a:pPr/>
              <a:t>18.11.2021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344CF6B-E835-4467-9F93-AAA2CF8E924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2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9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13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2428868"/>
            <a:ext cx="7406640" cy="1472184"/>
          </a:xfrm>
        </p:spPr>
        <p:txBody>
          <a:bodyPr lIns="91440" tIns="45720" rIns="91440" bIns="45720" anchor="b">
            <a:noAutofit/>
          </a:bodyPr>
          <a:lstStyle/>
          <a:p>
            <a:pPr algn="ctr"/>
            <a:r>
              <a:rPr lang="uk-UA" sz="5400" b="1" i="1">
                <a:latin typeface="Corbel"/>
              </a:rPr>
              <a:t>Лекція </a:t>
            </a:r>
            <a:r>
              <a:rPr lang="uk-UA" sz="5400" b="1" i="1" smtClean="0">
                <a:latin typeface="Corbel"/>
              </a:rPr>
              <a:t>13. </a:t>
            </a:r>
            <a:r>
              <a:rPr lang="en-US" sz="5400" b="1" i="1" dirty="0"/>
              <a:t/>
            </a:r>
            <a:br>
              <a:rPr lang="en-US" sz="5400" b="1" i="1" dirty="0"/>
            </a:br>
            <a:r>
              <a:rPr lang="uk-UA" sz="5400" b="1" i="1" dirty="0">
                <a:latin typeface="Corbel"/>
              </a:rPr>
              <a:t>Пошук найкоротшого шляху в графі</a:t>
            </a:r>
            <a:endParaRPr lang="uk-UA" sz="5400" dirty="0">
              <a:latin typeface="Corbe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FD7F4A9-F2EF-46BC-BB0E-A75105E48E76}"/>
              </a:ext>
            </a:extLst>
          </p:cNvPr>
          <p:cNvSpPr txBox="1"/>
          <p:nvPr/>
        </p:nvSpPr>
        <p:spPr>
          <a:xfrm>
            <a:off x="3200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uk-UA"/>
              <a:t>Текст слайда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7933588" cy="785794"/>
          </a:xfrm>
        </p:spPr>
        <p:txBody>
          <a:bodyPr/>
          <a:lstStyle/>
          <a:p>
            <a:r>
              <a:rPr lang="uk-UA" b="1" dirty="0"/>
              <a:t>§</a:t>
            </a:r>
            <a:r>
              <a:rPr lang="en-US" b="1" dirty="0">
                <a:latin typeface="Corbel" pitchFamily="34" charset="0"/>
              </a:rPr>
              <a:t>3</a:t>
            </a:r>
            <a:r>
              <a:rPr lang="uk-UA" b="1" dirty="0"/>
              <a:t> Алгоритм </a:t>
            </a:r>
            <a:r>
              <a:rPr lang="uk-UA" b="1" dirty="0" err="1"/>
              <a:t>Флойда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857232"/>
            <a:ext cx="7933588" cy="5391168"/>
          </a:xfrm>
        </p:spPr>
        <p:txBody>
          <a:bodyPr/>
          <a:lstStyle/>
          <a:p>
            <a:pPr algn="just">
              <a:buNone/>
            </a:pPr>
            <a:r>
              <a:rPr lang="uk-UA" dirty="0"/>
              <a:t>Алгоритм </a:t>
            </a:r>
            <a:r>
              <a:rPr lang="uk-UA" dirty="0" err="1"/>
              <a:t>Флойда</a:t>
            </a:r>
            <a:r>
              <a:rPr lang="uk-UA" dirty="0"/>
              <a:t> – алгоритм пошуку в графі найкоротших шляхів між кожною парою вершин. </a:t>
            </a:r>
          </a:p>
          <a:p>
            <a:pPr algn="just">
              <a:buNone/>
            </a:pPr>
            <a:r>
              <a:rPr lang="uk-UA" dirty="0"/>
              <a:t>В алгоритмі </a:t>
            </a:r>
            <a:r>
              <a:rPr lang="uk-UA" dirty="0" err="1"/>
              <a:t>Флойда</a:t>
            </a:r>
            <a:r>
              <a:rPr lang="uk-UA" dirty="0"/>
              <a:t> для довжин дуг дозволені від'ємні значення, проте не дозволена наявність циклів від'ємної довжини.</a:t>
            </a:r>
          </a:p>
          <a:p>
            <a:pPr algn="just">
              <a:buNone/>
            </a:pPr>
            <a:r>
              <a:rPr lang="uk-UA" dirty="0"/>
              <a:t>Використовує матрицю суміжності ваг та матрицю маршрутів.</a:t>
            </a:r>
          </a:p>
          <a:p>
            <a:pPr algn="just"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02034"/>
          </a:xfrm>
        </p:spPr>
        <p:txBody>
          <a:bodyPr>
            <a:noAutofit/>
          </a:bodyPr>
          <a:lstStyle/>
          <a:p>
            <a:endParaRPr lang="ru-RU" sz="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908720"/>
            <a:ext cx="7498080" cy="533968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   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Цей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алгоритм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більш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загальний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на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відміну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від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алгоритма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Дейкстри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так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як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він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знаходить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найкоротші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шляхи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між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будь-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якии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двома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вузлами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мережі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цьому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алгоритмі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мережа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представлена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у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вигляді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квадратної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матриці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з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n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рядками і 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n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стовпчиками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Елемент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(i, j)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дорівнює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відстані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 smtClean="0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b="1" baseline="-25000" dirty="0" err="1" smtClean="0">
                <a:latin typeface="Times New Roman"/>
                <a:ea typeface="Times New Roman"/>
                <a:cs typeface="Times New Roman"/>
              </a:rPr>
              <a:t>ij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від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вузла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i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до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вузла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j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, яке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має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кінцеве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значення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якщо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існує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дуга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(i, j)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дорівнює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нескінченості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в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протилежному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випадку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. 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   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Покажемо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спочатку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ідею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методу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Флойда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Нехай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задані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три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вузли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i, j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k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задані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відстані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між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ними (рис. 1).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Якщо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виконується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нерівність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b="1" baseline="-25000" dirty="0" err="1">
                <a:latin typeface="Times New Roman"/>
                <a:ea typeface="Times New Roman"/>
                <a:cs typeface="Times New Roman"/>
              </a:rPr>
              <a:t>ij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+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b="1" baseline="-25000" dirty="0" err="1">
                <a:latin typeface="Times New Roman"/>
                <a:ea typeface="Times New Roman"/>
                <a:cs typeface="Times New Roman"/>
              </a:rPr>
              <a:t>jk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&lt;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b="1" baseline="-25000" dirty="0" err="1">
                <a:latin typeface="Times New Roman"/>
                <a:ea typeface="Times New Roman"/>
                <a:cs typeface="Times New Roman"/>
              </a:rPr>
              <a:t>ik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то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доцільно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замінити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шлях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i -&gt; k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на шлях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i -&gt; j -&gt; k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Така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заміна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(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далі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її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будемо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умовно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називати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i="1" dirty="0" err="1" smtClean="0">
                <a:latin typeface="Times New Roman"/>
                <a:ea typeface="Times New Roman"/>
                <a:cs typeface="Times New Roman"/>
              </a:rPr>
              <a:t>трикутним</a:t>
            </a:r>
            <a:r>
              <a:rPr lang="ru-RU" b="1" i="1" dirty="0" smtClean="0">
                <a:latin typeface="Times New Roman"/>
                <a:ea typeface="Times New Roman"/>
                <a:cs typeface="Times New Roman"/>
              </a:rPr>
              <a:t> оператором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)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виконується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систематично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процесі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виконання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алгоритму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Флойда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 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975" y="4941168"/>
            <a:ext cx="2176463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1613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68580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uk-UA" dirty="0"/>
              <a:t>Ідея алгоритму </a:t>
            </a:r>
            <a:r>
              <a:rPr lang="uk-UA" dirty="0" err="1"/>
              <a:t>Флойда</a:t>
            </a:r>
            <a:r>
              <a:rPr lang="uk-UA" dirty="0"/>
              <a:t>:</a:t>
            </a:r>
          </a:p>
          <a:p>
            <a:pPr algn="just">
              <a:buNone/>
            </a:pPr>
            <a:r>
              <a:rPr lang="uk-UA" dirty="0"/>
              <a:t>Припустимо, що нам відомі:</a:t>
            </a:r>
          </a:p>
          <a:p>
            <a:pPr lvl="0" algn="just">
              <a:buNone/>
            </a:pPr>
            <a:r>
              <a:rPr lang="uk-UA" dirty="0"/>
              <a:t>1) найкоротший шлях з вершини  </a:t>
            </a:r>
            <a:r>
              <a:rPr lang="en-US" i="1" dirty="0" err="1"/>
              <a:t>i</a:t>
            </a:r>
            <a:r>
              <a:rPr lang="en-US" dirty="0"/>
              <a:t> </a:t>
            </a:r>
            <a:r>
              <a:rPr lang="uk-UA" dirty="0"/>
              <a:t>у вершину</a:t>
            </a:r>
            <a:r>
              <a:rPr lang="en-US" dirty="0"/>
              <a:t> k</a:t>
            </a:r>
            <a:r>
              <a:rPr lang="uk-UA" dirty="0"/>
              <a:t> , в якому як внутрішні допускають використання лише перших </a:t>
            </a:r>
            <a:r>
              <a:rPr lang="en-US" dirty="0"/>
              <a:t>(k-</a:t>
            </a:r>
            <a:r>
              <a:rPr lang="en-US" dirty="0">
                <a:latin typeface="Corbel" pitchFamily="34" charset="0"/>
              </a:rPr>
              <a:t>1</a:t>
            </a:r>
            <a:r>
              <a:rPr lang="en-US" dirty="0"/>
              <a:t>)</a:t>
            </a:r>
            <a:r>
              <a:rPr lang="uk-UA" dirty="0"/>
              <a:t> вершин;</a:t>
            </a:r>
          </a:p>
          <a:p>
            <a:pPr lvl="0" algn="just">
              <a:buNone/>
            </a:pPr>
            <a:r>
              <a:rPr lang="uk-UA" dirty="0"/>
              <a:t>2) найкоротший шлях з вершини </a:t>
            </a:r>
            <a:r>
              <a:rPr lang="en-US" dirty="0"/>
              <a:t>k</a:t>
            </a:r>
            <a:r>
              <a:rPr lang="uk-UA" dirty="0"/>
              <a:t> у вершину</a:t>
            </a:r>
            <a:r>
              <a:rPr lang="en-US" dirty="0"/>
              <a:t> </a:t>
            </a:r>
            <a:r>
              <a:rPr lang="en-US" i="1" dirty="0"/>
              <a:t>j</a:t>
            </a:r>
            <a:r>
              <a:rPr lang="uk-UA" i="1" dirty="0"/>
              <a:t> </a:t>
            </a:r>
            <a:r>
              <a:rPr lang="uk-UA" dirty="0"/>
              <a:t>, у якому як внутрішні допускають використання лише перших </a:t>
            </a:r>
            <a:r>
              <a:rPr lang="en-US" dirty="0"/>
              <a:t>(k-</a:t>
            </a:r>
            <a:r>
              <a:rPr lang="en-US" dirty="0">
                <a:latin typeface="Corbel" pitchFamily="34" charset="0"/>
              </a:rPr>
              <a:t>1</a:t>
            </a:r>
            <a:r>
              <a:rPr lang="en-US" dirty="0"/>
              <a:t>)</a:t>
            </a:r>
            <a:r>
              <a:rPr lang="uk-UA" dirty="0"/>
              <a:t> вершин;</a:t>
            </a:r>
          </a:p>
          <a:p>
            <a:pPr lvl="0" algn="just">
              <a:buNone/>
            </a:pPr>
            <a:r>
              <a:rPr lang="uk-UA" dirty="0"/>
              <a:t>3) найкоротший шлях з вершини  </a:t>
            </a:r>
            <a:r>
              <a:rPr lang="en-US" i="1" dirty="0" err="1"/>
              <a:t>i</a:t>
            </a:r>
            <a:r>
              <a:rPr lang="en-US" dirty="0"/>
              <a:t> </a:t>
            </a:r>
            <a:r>
              <a:rPr lang="uk-UA" dirty="0"/>
              <a:t>у вершину </a:t>
            </a:r>
            <a:r>
              <a:rPr lang="en-US" i="1" dirty="0"/>
              <a:t>j</a:t>
            </a:r>
            <a:r>
              <a:rPr lang="uk-UA" dirty="0"/>
              <a:t>, у якому як внутрішні допускають використання лише перших </a:t>
            </a:r>
            <a:r>
              <a:rPr lang="en-US" dirty="0"/>
              <a:t>(k-</a:t>
            </a:r>
            <a:r>
              <a:rPr lang="en-US" dirty="0">
                <a:latin typeface="Corbel" pitchFamily="34" charset="0"/>
              </a:rPr>
              <a:t>1</a:t>
            </a:r>
            <a:r>
              <a:rPr lang="en-US" dirty="0"/>
              <a:t>)</a:t>
            </a:r>
            <a:r>
              <a:rPr lang="uk-UA" dirty="0"/>
              <a:t> вершин.</a:t>
            </a:r>
          </a:p>
          <a:p>
            <a:pPr algn="just">
              <a:buNone/>
            </a:pPr>
            <a:endParaRPr lang="uk-UA" dirty="0"/>
          </a:p>
          <a:p>
            <a:pPr algn="just">
              <a:buNone/>
            </a:pPr>
            <a:r>
              <a:rPr lang="uk-UA" dirty="0"/>
              <a:t>Оскільки за припущенням граф </a:t>
            </a:r>
            <a:r>
              <a:rPr lang="en-US" dirty="0"/>
              <a:t>G</a:t>
            </a:r>
            <a:r>
              <a:rPr lang="uk-UA" dirty="0"/>
              <a:t> не містить циклів від'ємної довжини, то один з двох шляхів – шлях 3) або об'єднання шляхів 1) та 2) – є найкоротшим шляхом з вершини </a:t>
            </a:r>
            <a:r>
              <a:rPr lang="en-US" dirty="0" err="1"/>
              <a:t>i</a:t>
            </a:r>
            <a:r>
              <a:rPr lang="uk-UA" dirty="0"/>
              <a:t> у вершину</a:t>
            </a:r>
            <a:r>
              <a:rPr lang="en-US" dirty="0"/>
              <a:t> j</a:t>
            </a:r>
            <a:r>
              <a:rPr lang="uk-UA" dirty="0"/>
              <a:t>, у якому як внутрішні допускають використання лише перших </a:t>
            </a:r>
            <a:r>
              <a:rPr lang="en-US" dirty="0"/>
              <a:t>k</a:t>
            </a:r>
            <a:r>
              <a:rPr lang="uk-UA" dirty="0"/>
              <a:t> вершин.</a:t>
            </a:r>
          </a:p>
          <a:p>
            <a:pPr algn="just">
              <a:buNone/>
            </a:pPr>
            <a:endParaRPr lang="uk-UA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9457" name="Object 1"/>
          <p:cNvGraphicFramePr>
            <a:graphicFrameLocks noChangeAspect="1"/>
          </p:cNvGraphicFramePr>
          <p:nvPr/>
        </p:nvGraphicFramePr>
        <p:xfrm>
          <a:off x="3428991" y="6143644"/>
          <a:ext cx="5421779" cy="714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Формула" r:id="rId3" imgW="2819400" imgH="368300" progId="Equation.3">
                  <p:embed/>
                </p:oleObj>
              </mc:Choice>
              <mc:Fallback>
                <p:oleObj name="Формула" r:id="rId3" imgW="2819400" imgH="3683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8991" y="6143644"/>
                        <a:ext cx="5421779" cy="7143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Основний алгоритм методу </a:t>
            </a:r>
            <a:r>
              <a:rPr lang="uk-UA" dirty="0" err="1" smtClean="0"/>
              <a:t>Флойда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    </a:t>
            </a:r>
            <a:r>
              <a:rPr lang="ru-RU" b="1" i="1" u="sng" dirty="0" err="1" smtClean="0">
                <a:latin typeface="Times New Roman"/>
                <a:ea typeface="Times New Roman"/>
                <a:cs typeface="Times New Roman"/>
              </a:rPr>
              <a:t>Крок</a:t>
            </a:r>
            <a:r>
              <a:rPr lang="ru-RU" b="1" i="1" u="sng" dirty="0" smtClean="0">
                <a:latin typeface="Times New Roman"/>
                <a:ea typeface="Times New Roman"/>
                <a:cs typeface="Times New Roman"/>
              </a:rPr>
              <a:t> 0</a:t>
            </a:r>
            <a:r>
              <a:rPr lang="ru-RU" b="1" i="1" dirty="0" smtClean="0">
                <a:latin typeface="Times New Roman"/>
                <a:ea typeface="Times New Roman"/>
                <a:cs typeface="Times New Roman"/>
              </a:rPr>
              <a:t>.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Визначаємо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вхідну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матрицю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відстаней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b="1" baseline="-25000" dirty="0">
                <a:latin typeface="Times New Roman"/>
                <a:ea typeface="Times New Roman"/>
                <a:cs typeface="Times New Roman"/>
              </a:rPr>
              <a:t>0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матрицю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послідовності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вузлів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S</a:t>
            </a:r>
            <a:r>
              <a:rPr lang="ru-RU" b="1" baseline="-25000" dirty="0">
                <a:latin typeface="Times New Roman"/>
                <a:ea typeface="Times New Roman"/>
                <a:cs typeface="Times New Roman"/>
              </a:rPr>
              <a:t>0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Діагональні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елементи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обох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матриць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помічаються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знаком "-",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який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показує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що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ці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елементи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не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приймають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участі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в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обчисленнях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Покладаємо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k = 1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: 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1134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ttp://khpi-iip.mipk.kharkiv.edu/library/datastr/book_sod/kgsu/ris124_2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32656"/>
            <a:ext cx="7056784" cy="48245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7254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18058"/>
          </a:xfrm>
        </p:spPr>
        <p:txBody>
          <a:bodyPr>
            <a:normAutofit/>
          </a:bodyPr>
          <a:lstStyle/>
          <a:p>
            <a:endParaRPr lang="ru-RU" sz="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692696"/>
            <a:ext cx="7498080" cy="5555704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    </a:t>
            </a:r>
            <a:r>
              <a:rPr lang="ru-RU" b="1" i="1" u="sng" dirty="0" err="1" smtClean="0">
                <a:latin typeface="Times New Roman"/>
                <a:ea typeface="Times New Roman"/>
                <a:cs typeface="Times New Roman"/>
              </a:rPr>
              <a:t>Основний</a:t>
            </a:r>
            <a:r>
              <a:rPr lang="ru-RU" b="1" i="1" u="sng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i="1" u="sng" dirty="0" err="1" smtClean="0">
                <a:latin typeface="Times New Roman"/>
                <a:ea typeface="Times New Roman"/>
                <a:cs typeface="Times New Roman"/>
              </a:rPr>
              <a:t>крок</a:t>
            </a:r>
            <a:r>
              <a:rPr lang="ru-RU" b="1" i="1" u="sng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i="1" u="sng" dirty="0">
                <a:latin typeface="Times New Roman"/>
                <a:ea typeface="Times New Roman"/>
                <a:cs typeface="Times New Roman"/>
              </a:rPr>
              <a:t>k</a:t>
            </a:r>
            <a:r>
              <a:rPr lang="ru-RU" b="1" i="1" dirty="0">
                <a:latin typeface="Times New Roman"/>
                <a:ea typeface="Times New Roman"/>
                <a:cs typeface="Times New Roman"/>
              </a:rPr>
              <a:t>.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Задаємо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рядок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k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стовпчик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k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як </a:t>
            </a:r>
            <a:r>
              <a:rPr lang="ru-RU" b="1" i="1" dirty="0" err="1" smtClean="0">
                <a:latin typeface="Times New Roman"/>
                <a:ea typeface="Times New Roman"/>
                <a:cs typeface="Times New Roman"/>
              </a:rPr>
              <a:t>головний</a:t>
            </a:r>
            <a:r>
              <a:rPr lang="ru-RU" b="1" i="1" dirty="0" smtClean="0">
                <a:latin typeface="Times New Roman"/>
                <a:ea typeface="Times New Roman"/>
                <a:cs typeface="Times New Roman"/>
              </a:rPr>
              <a:t> рядок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и </a:t>
            </a:r>
            <a:r>
              <a:rPr lang="ru-RU" b="1" i="1" dirty="0" err="1" smtClean="0">
                <a:latin typeface="Times New Roman"/>
                <a:ea typeface="Times New Roman"/>
                <a:cs typeface="Times New Roman"/>
              </a:rPr>
              <a:t>головний</a:t>
            </a:r>
            <a:r>
              <a:rPr lang="ru-RU" b="1" i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i="1" dirty="0" err="1" smtClean="0">
                <a:latin typeface="Times New Roman"/>
                <a:ea typeface="Times New Roman"/>
                <a:cs typeface="Times New Roman"/>
              </a:rPr>
              <a:t>стовпчик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Розглядаємо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можливість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застосування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трикутного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оператора до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всії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елементів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b="1" baseline="-25000" dirty="0" err="1">
                <a:latin typeface="Times New Roman"/>
                <a:ea typeface="Times New Roman"/>
                <a:cs typeface="Times New Roman"/>
              </a:rPr>
              <a:t>ij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матриці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b="1" baseline="-25000" dirty="0">
                <a:latin typeface="Times New Roman"/>
                <a:ea typeface="Times New Roman"/>
                <a:cs typeface="Times New Roman"/>
              </a:rPr>
              <a:t>k-1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Якщо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виконується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нерівність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b="1" baseline="-25000" dirty="0" err="1">
                <a:latin typeface="Times New Roman"/>
                <a:ea typeface="Times New Roman"/>
                <a:cs typeface="Times New Roman"/>
              </a:rPr>
              <a:t>ik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+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b="1" baseline="-25000" dirty="0" err="1">
                <a:latin typeface="Times New Roman"/>
                <a:ea typeface="Times New Roman"/>
                <a:cs typeface="Times New Roman"/>
              </a:rPr>
              <a:t>kj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&lt;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b="1" baseline="-25000" dirty="0" err="1">
                <a:latin typeface="Times New Roman"/>
                <a:ea typeface="Times New Roman"/>
                <a:cs typeface="Times New Roman"/>
              </a:rPr>
              <a:t>ij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, (i &lt;&gt; k, j &lt;&gt; k, i &lt;&gt; j)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тоді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виконуємо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наступні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дії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: 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створюємо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матрицю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b="1" baseline="-25000" dirty="0" err="1">
                <a:latin typeface="Times New Roman"/>
                <a:ea typeface="Times New Roman"/>
                <a:cs typeface="Times New Roman"/>
              </a:rPr>
              <a:t>k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шляхом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заміни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матриці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b="1" baseline="-25000" dirty="0">
                <a:latin typeface="Times New Roman"/>
                <a:ea typeface="Times New Roman"/>
                <a:cs typeface="Times New Roman"/>
              </a:rPr>
              <a:t>k-1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елемента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b="1" baseline="-25000" dirty="0" err="1">
                <a:latin typeface="Times New Roman"/>
                <a:ea typeface="Times New Roman"/>
                <a:cs typeface="Times New Roman"/>
              </a:rPr>
              <a:t>ij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на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суму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b="1" baseline="-25000" dirty="0" err="1">
                <a:latin typeface="Times New Roman"/>
                <a:ea typeface="Times New Roman"/>
                <a:cs typeface="Times New Roman"/>
              </a:rPr>
              <a:t>ik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+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b="1" baseline="-25000" dirty="0" err="1">
                <a:latin typeface="Times New Roman"/>
                <a:ea typeface="Times New Roman"/>
                <a:cs typeface="Times New Roman"/>
              </a:rPr>
              <a:t>kj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створюємо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матрицю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S</a:t>
            </a:r>
            <a:r>
              <a:rPr lang="ru-RU" b="1" baseline="-25000" dirty="0" err="1">
                <a:latin typeface="Times New Roman"/>
                <a:ea typeface="Times New Roman"/>
                <a:cs typeface="Times New Roman"/>
              </a:rPr>
              <a:t>k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шляхом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заміни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матриці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S</a:t>
            </a:r>
            <a:r>
              <a:rPr lang="ru-RU" b="1" baseline="-25000" dirty="0">
                <a:latin typeface="Times New Roman"/>
                <a:ea typeface="Times New Roman"/>
                <a:cs typeface="Times New Roman"/>
              </a:rPr>
              <a:t>k-1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елемента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s</a:t>
            </a:r>
            <a:r>
              <a:rPr lang="ru-RU" b="1" baseline="-25000" dirty="0" err="1">
                <a:latin typeface="Times New Roman"/>
                <a:ea typeface="Times New Roman"/>
                <a:cs typeface="Times New Roman"/>
              </a:rPr>
              <a:t>ij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на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k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Покладаємо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k = k + 1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повторюємо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крок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k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 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   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Пояснимо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дії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що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виконуються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на 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k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-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му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кроці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алгоритму, представивши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матрицю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b="1" baseline="-25000" dirty="0">
                <a:latin typeface="Times New Roman"/>
                <a:ea typeface="Times New Roman"/>
                <a:cs typeface="Times New Roman"/>
              </a:rPr>
              <a:t>k-1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так,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як вона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показана на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рисунку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3. На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цьому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рисунку рядок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k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стовпчи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k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є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головними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. Рядок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i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– будь-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який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рядок з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номером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від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1 до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k - 1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а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рядок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p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–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довільний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рядок з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номером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від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k + 1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до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n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Аналогічно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стовпчик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j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представляє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будь-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який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стовпчик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з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номером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від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1 до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k - 1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стовпчик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q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-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довільний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стовпчик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з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номером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від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k + 1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до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n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Трикутний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оператор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виконується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наступним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чином.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Якщо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сума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елементів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головних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рядка і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стовпчика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(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що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показані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в квадратах)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менша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 за суму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елементів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що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знаходяться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на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перетині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стовпчика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і рядка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(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показані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колах),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що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відповідають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головним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елементам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що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розглядаюься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то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відстань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(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елемент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колі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)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замінюється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на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суму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відстаней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що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представлені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головними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елементами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: 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74901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02034"/>
          </a:xfrm>
        </p:spPr>
        <p:txBody>
          <a:bodyPr>
            <a:noAutofit/>
          </a:bodyPr>
          <a:lstStyle/>
          <a:p>
            <a:endParaRPr lang="ru-RU" sz="200" dirty="0"/>
          </a:p>
        </p:txBody>
      </p:sp>
      <p:pic>
        <p:nvPicPr>
          <p:cNvPr id="4" name="Объект 3" descr="http://khpi-iip.mipk.kharkiv.edu/library/datastr/book_sod/kgsu/ris124_3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548680"/>
            <a:ext cx="5112568" cy="28803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419872" y="3244334"/>
            <a:ext cx="4032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Рис.3.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Ілюстрація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 алгоритму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Флойда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57543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02034"/>
          </a:xfrm>
        </p:spPr>
        <p:txBody>
          <a:bodyPr>
            <a:normAutofit/>
          </a:bodyPr>
          <a:lstStyle/>
          <a:p>
            <a:endParaRPr lang="ru-RU" sz="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Після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реалізації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n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кроків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алгоритму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визначення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за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матрицями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b="1" baseline="-25000" dirty="0" err="1">
                <a:latin typeface="Times New Roman"/>
                <a:ea typeface="Times New Roman"/>
                <a:cs typeface="Times New Roman"/>
              </a:rPr>
              <a:t>n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S</a:t>
            </a:r>
            <a:r>
              <a:rPr lang="ru-RU" b="1" baseline="-25000" dirty="0" err="1">
                <a:latin typeface="Times New Roman"/>
                <a:ea typeface="Times New Roman"/>
                <a:cs typeface="Times New Roman"/>
              </a:rPr>
              <a:t>n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найкоротшого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шляху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між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вузлами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i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j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виконується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за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наступними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правилами. 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Відстань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між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вузлами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i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j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дорівнює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елементу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b="1" baseline="-25000" dirty="0" err="1">
                <a:latin typeface="Times New Roman"/>
                <a:ea typeface="Times New Roman"/>
                <a:cs typeface="Times New Roman"/>
              </a:rPr>
              <a:t>ij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в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матриці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b="1" baseline="-25000" dirty="0" err="1">
                <a:latin typeface="Times New Roman"/>
                <a:ea typeface="Times New Roman"/>
                <a:cs typeface="Times New Roman"/>
              </a:rPr>
              <a:t>n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 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Проміжні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вузли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шляху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від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вузла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i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до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вузла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j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визначаємо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за матрицею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S</a:t>
            </a:r>
            <a:r>
              <a:rPr lang="ru-RU" b="1" baseline="-25000" dirty="0" err="1">
                <a:latin typeface="Times New Roman"/>
                <a:ea typeface="Times New Roman"/>
                <a:cs typeface="Times New Roman"/>
              </a:rPr>
              <a:t>n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Нехай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s</a:t>
            </a:r>
            <a:r>
              <a:rPr lang="ru-RU" b="1" baseline="-25000" dirty="0" err="1">
                <a:latin typeface="Times New Roman"/>
                <a:ea typeface="Times New Roman"/>
                <a:cs typeface="Times New Roman"/>
              </a:rPr>
              <a:t>ij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= k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тоді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маємо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шлях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i -&gt; k -&gt; j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Якщо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далі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s</a:t>
            </a:r>
            <a:r>
              <a:rPr lang="ru-RU" b="1" baseline="-25000" dirty="0" err="1">
                <a:latin typeface="Times New Roman"/>
                <a:ea typeface="Times New Roman"/>
                <a:cs typeface="Times New Roman"/>
              </a:rPr>
              <a:t>ik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= k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s</a:t>
            </a:r>
            <a:r>
              <a:rPr lang="ru-RU" b="1" baseline="-25000" dirty="0" err="1">
                <a:latin typeface="Times New Roman"/>
                <a:ea typeface="Times New Roman"/>
                <a:cs typeface="Times New Roman"/>
              </a:rPr>
              <a:t>kj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= j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тоді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вважвємо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що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весь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шлях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визначений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так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як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знайдені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всі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проміжні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вузли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іншому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випадку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повторюємо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описану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процедуру для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шляхів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від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вузла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i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до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вузла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k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від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вузла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k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до </a:t>
            </a:r>
            <a:r>
              <a:rPr lang="ru-RU" dirty="0" err="1" smtClean="0">
                <a:latin typeface="Times New Roman"/>
                <a:ea typeface="Times New Roman"/>
                <a:cs typeface="Times New Roman"/>
              </a:rPr>
              <a:t>вузла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j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 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97990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02034"/>
          </a:xfrm>
        </p:spPr>
        <p:txBody>
          <a:bodyPr>
            <a:normAutofit/>
          </a:bodyPr>
          <a:lstStyle/>
          <a:p>
            <a:endParaRPr lang="ru-RU" sz="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   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Приклад.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Знайдемо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для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мережі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що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показана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на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рисунку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4,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найкоротші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шляхи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між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будь-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якими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двома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вузлами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Відстань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між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вузлами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цієї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мережі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проставлені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на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рисунку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біля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відповідних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ребер. Ребро (3, 5)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орієнтоване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, тому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не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допускається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рух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від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вузла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5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до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вузла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3.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Всі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інші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ребра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допускають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рух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обох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напрямках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: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4" name="Рисунок 3" descr="http://khpi-iip.mipk.kharkiv.edu/library/datastr/book_sod/kgsu/ris124_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502" y="4293096"/>
            <a:ext cx="3943762" cy="23042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4272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02034"/>
          </a:xfrm>
        </p:spPr>
        <p:txBody>
          <a:bodyPr>
            <a:normAutofit/>
          </a:bodyPr>
          <a:lstStyle/>
          <a:p>
            <a:endParaRPr lang="ru-RU" sz="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620688"/>
            <a:ext cx="7498080" cy="5688632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   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i="1" u="sng" dirty="0" err="1" smtClean="0">
                <a:latin typeface="Times New Roman"/>
                <a:ea typeface="Times New Roman"/>
                <a:cs typeface="Times New Roman"/>
              </a:rPr>
              <a:t>Крок</a:t>
            </a:r>
            <a:r>
              <a:rPr lang="ru-RU" sz="2000" b="1" i="1" u="sng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i="1" u="sng" dirty="0">
                <a:latin typeface="Times New Roman"/>
                <a:ea typeface="Times New Roman"/>
                <a:cs typeface="Times New Roman"/>
              </a:rPr>
              <a:t>0</a:t>
            </a:r>
            <a:r>
              <a:rPr lang="ru-RU" sz="2000" b="1" i="1" dirty="0"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Початкові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матриці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sz="2000" b="1" baseline="-25000" dirty="0">
                <a:latin typeface="Times New Roman"/>
                <a:ea typeface="Times New Roman"/>
                <a:cs typeface="Times New Roman"/>
              </a:rPr>
              <a:t>0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S</a:t>
            </a:r>
            <a:r>
              <a:rPr lang="ru-RU" sz="2000" b="1" baseline="-25000" dirty="0">
                <a:latin typeface="Times New Roman"/>
                <a:ea typeface="Times New Roman"/>
                <a:cs typeface="Times New Roman"/>
              </a:rPr>
              <a:t>0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будуються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безпосередньо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за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заданою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схемою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мережі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Матриця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sz="2000" b="1" baseline="-25000" dirty="0">
                <a:latin typeface="Times New Roman"/>
                <a:ea typeface="Times New Roman"/>
                <a:cs typeface="Times New Roman"/>
              </a:rPr>
              <a:t>0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симетрична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, за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виключенням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пари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елементів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sz="2000" b="1" baseline="-25000" dirty="0">
                <a:latin typeface="Times New Roman"/>
                <a:ea typeface="Times New Roman"/>
                <a:cs typeface="Times New Roman"/>
              </a:rPr>
              <a:t>35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sz="2000" b="1" baseline="-25000" dirty="0">
                <a:latin typeface="Times New Roman"/>
                <a:ea typeface="Times New Roman"/>
                <a:cs typeface="Times New Roman"/>
              </a:rPr>
              <a:t>53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де </a:t>
            </a: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sz="2000" b="1" baseline="-25000" dirty="0">
                <a:latin typeface="Times New Roman"/>
                <a:ea typeface="Times New Roman"/>
                <a:cs typeface="Times New Roman"/>
              </a:rPr>
              <a:t>53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дорівнює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нескінечнності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оскільки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неможливий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перехід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від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вузла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5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до </a:t>
            </a:r>
            <a:r>
              <a:rPr lang="ru-RU" sz="2000" dirty="0" err="1" smtClean="0">
                <a:latin typeface="Times New Roman"/>
                <a:ea typeface="Times New Roman"/>
                <a:cs typeface="Times New Roman"/>
              </a:rPr>
              <a:t>вузла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3: </a:t>
            </a:r>
            <a:endParaRPr lang="ru-RU" sz="2000" dirty="0" smtClean="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4" name="Рисунок 3" descr="http://khpi-iip.mipk.kharkiv.edu/library/datastr/book_sod/kgsu/ris124_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4564" y="2564904"/>
            <a:ext cx="5145747" cy="23762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0318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857272"/>
          </a:xfrm>
        </p:spPr>
        <p:txBody>
          <a:bodyPr/>
          <a:lstStyle/>
          <a:p>
            <a:r>
              <a:rPr lang="uk-UA" b="1" dirty="0"/>
              <a:t>§</a:t>
            </a:r>
            <a:r>
              <a:rPr lang="en-US" b="1" dirty="0">
                <a:latin typeface="Corbel" pitchFamily="34" charset="0"/>
              </a:rPr>
              <a:t>1</a:t>
            </a:r>
            <a:r>
              <a:rPr lang="uk-UA" b="1" dirty="0"/>
              <a:t> Постановка задачі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214422"/>
            <a:ext cx="8072462" cy="5248292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uk-UA" i="1" dirty="0"/>
              <a:t>Задача про найкоротший шлях</a:t>
            </a:r>
            <a:r>
              <a:rPr lang="uk-UA" dirty="0"/>
              <a:t> полягає у знаходженні найкоротшого шляху від заданої початкової вершини </a:t>
            </a:r>
            <a:r>
              <a:rPr lang="uk-UA" i="1" dirty="0"/>
              <a:t>а</a:t>
            </a:r>
            <a:r>
              <a:rPr lang="uk-UA" dirty="0"/>
              <a:t> до заданої вершини </a:t>
            </a:r>
            <a:r>
              <a:rPr lang="en-US" i="1" dirty="0"/>
              <a:t>z</a:t>
            </a:r>
            <a:r>
              <a:rPr lang="uk-UA" dirty="0"/>
              <a:t>.</a:t>
            </a:r>
          </a:p>
          <a:p>
            <a:pPr algn="just">
              <a:buNone/>
            </a:pPr>
            <a:r>
              <a:rPr lang="uk-UA" dirty="0"/>
              <a:t>Наступні дві задачі є безпосередніми узагальненнями сформульованої задачі про найкоротший шлях.</a:t>
            </a:r>
          </a:p>
          <a:p>
            <a:pPr algn="just">
              <a:buNone/>
            </a:pPr>
            <a:r>
              <a:rPr lang="uk-UA" dirty="0"/>
              <a:t>1.	Для заданої початкової вершини  знайти найкоротші шляхи від </a:t>
            </a:r>
            <a:r>
              <a:rPr lang="uk-UA" i="1" dirty="0"/>
              <a:t>а</a:t>
            </a:r>
            <a:r>
              <a:rPr lang="uk-UA" dirty="0"/>
              <a:t> до всіх інших вершин.</a:t>
            </a:r>
          </a:p>
          <a:p>
            <a:pPr algn="just">
              <a:buNone/>
            </a:pPr>
            <a:r>
              <a:rPr lang="uk-UA" dirty="0"/>
              <a:t>2.Знайти найкоротші шляхи між всіма парами вершин.</a:t>
            </a:r>
            <a:endParaRPr lang="en-US" dirty="0"/>
          </a:p>
          <a:p>
            <a:pPr algn="just">
              <a:buNone/>
            </a:pPr>
            <a:r>
              <a:rPr lang="uk-UA" dirty="0"/>
              <a:t>Розглянемо два алгоритми. Перший алгоритм розв'язує задачу 1, другий - спеціально призначений для розв'язування задачі 2.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02034"/>
          </a:xfrm>
        </p:spPr>
        <p:txBody>
          <a:bodyPr>
            <a:normAutofit fontScale="90000"/>
          </a:bodyPr>
          <a:lstStyle/>
          <a:p>
            <a:r>
              <a:rPr lang="uk-UA" sz="800" dirty="0" smtClean="0"/>
              <a:t> </a:t>
            </a:r>
            <a:endParaRPr lang="ru-RU" sz="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692696"/>
            <a:ext cx="7498080" cy="5555704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   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b="1" i="1" u="sng" dirty="0" err="1" smtClean="0">
                <a:latin typeface="Times New Roman"/>
                <a:ea typeface="Times New Roman"/>
                <a:cs typeface="Times New Roman"/>
              </a:rPr>
              <a:t>Крок</a:t>
            </a:r>
            <a:r>
              <a:rPr lang="ru-RU" sz="1600" b="1" i="1" u="sng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b="1" i="1" u="sng" dirty="0"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1600" b="1" i="1" dirty="0"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 В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матриці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b="1" dirty="0" smtClean="0">
                <a:latin typeface="Times New Roman"/>
                <a:ea typeface="Times New Roman"/>
                <a:cs typeface="Times New Roman"/>
              </a:rPr>
              <a:t>Dи</a:t>
            </a:r>
            <a:r>
              <a:rPr lang="ru-RU" sz="1600" b="1" baseline="-25000" dirty="0" smtClean="0">
                <a:latin typeface="Times New Roman"/>
                <a:ea typeface="Times New Roman"/>
                <a:cs typeface="Times New Roman"/>
              </a:rPr>
              <a:t>0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виділені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головні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рядок і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стовпчик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(k = 1)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Подвійною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рамкою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представлені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елементи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sz="1600" b="1" baseline="-25000" dirty="0">
                <a:latin typeface="Times New Roman"/>
                <a:ea typeface="Times New Roman"/>
                <a:cs typeface="Times New Roman"/>
              </a:rPr>
              <a:t>23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sz="1600" b="1" baseline="-25000" dirty="0">
                <a:latin typeface="Times New Roman"/>
                <a:ea typeface="Times New Roman"/>
                <a:cs typeface="Times New Roman"/>
              </a:rPr>
              <a:t>32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єдині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серед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елементів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матриці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sz="1600" b="1" baseline="-25000" dirty="0">
                <a:latin typeface="Times New Roman"/>
                <a:ea typeface="Times New Roman"/>
                <a:cs typeface="Times New Roman"/>
              </a:rPr>
              <a:t>0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значення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яких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можна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покращати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за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допомогою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трикутного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оператора. Таким 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чином,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щоб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на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основі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матриць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sz="1600" b="1" baseline="-25000" dirty="0">
                <a:latin typeface="Times New Roman"/>
                <a:ea typeface="Times New Roman"/>
                <a:cs typeface="Times New Roman"/>
              </a:rPr>
              <a:t>0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S</a:t>
            </a:r>
            <a:r>
              <a:rPr lang="ru-RU" sz="1600" b="1" baseline="-25000" dirty="0">
                <a:latin typeface="Times New Roman"/>
                <a:ea typeface="Times New Roman"/>
                <a:cs typeface="Times New Roman"/>
              </a:rPr>
              <a:t>0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отримати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матриці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sz="1600" b="1" baseline="-25000" dirty="0"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S</a:t>
            </a:r>
            <a:r>
              <a:rPr lang="ru-RU" sz="1600" b="1" baseline="-25000" dirty="0"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виконуємо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наступні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дії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. 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Замінюємо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sz="1600" b="1" baseline="-25000" dirty="0">
                <a:latin typeface="Times New Roman"/>
                <a:ea typeface="Times New Roman"/>
                <a:cs typeface="Times New Roman"/>
              </a:rPr>
              <a:t>23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 на 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sz="1600" b="1" baseline="-25000" dirty="0">
                <a:latin typeface="Times New Roman"/>
                <a:ea typeface="Times New Roman"/>
                <a:cs typeface="Times New Roman"/>
              </a:rPr>
              <a:t>21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 + d</a:t>
            </a:r>
            <a:r>
              <a:rPr lang="ru-RU" sz="1600" b="1" baseline="-25000" dirty="0">
                <a:latin typeface="Times New Roman"/>
                <a:ea typeface="Times New Roman"/>
                <a:cs typeface="Times New Roman"/>
              </a:rPr>
              <a:t>13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 = 3 + 10 = 13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встановлюємо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s</a:t>
            </a:r>
            <a:r>
              <a:rPr lang="ru-RU" sz="1600" b="1" baseline="-25000" dirty="0">
                <a:latin typeface="Times New Roman"/>
                <a:ea typeface="Times New Roman"/>
                <a:cs typeface="Times New Roman"/>
              </a:rPr>
              <a:t>23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 = 1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. 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Замінюємо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sz="1600" b="1" baseline="-25000" dirty="0">
                <a:latin typeface="Times New Roman"/>
                <a:ea typeface="Times New Roman"/>
                <a:cs typeface="Times New Roman"/>
              </a:rPr>
              <a:t>32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 на 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sz="1600" b="1" baseline="-25000" dirty="0">
                <a:latin typeface="Times New Roman"/>
                <a:ea typeface="Times New Roman"/>
                <a:cs typeface="Times New Roman"/>
              </a:rPr>
              <a:t>31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 + d</a:t>
            </a:r>
            <a:r>
              <a:rPr lang="ru-RU" sz="1600" b="1" baseline="-25000" dirty="0">
                <a:latin typeface="Times New Roman"/>
                <a:ea typeface="Times New Roman"/>
                <a:cs typeface="Times New Roman"/>
              </a:rPr>
              <a:t>12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 = 10 + 3 = 13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встановлюємо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s</a:t>
            </a:r>
            <a:r>
              <a:rPr lang="ru-RU" sz="1600" b="1" baseline="-25000" dirty="0">
                <a:latin typeface="Times New Roman"/>
                <a:ea typeface="Times New Roman"/>
                <a:cs typeface="Times New Roman"/>
              </a:rPr>
              <a:t>32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 = 1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. 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latin typeface="Times New Roman"/>
                <a:ea typeface="Times New Roman"/>
                <a:cs typeface="Times New Roman"/>
              </a:rPr>
              <a:t>   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Матриці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sz="1600" b="1" baseline="-25000" dirty="0"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S</a:t>
            </a:r>
            <a:r>
              <a:rPr lang="ru-RU" sz="1600" b="1" baseline="-25000" dirty="0"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мають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наступний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вигляд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: </a:t>
            </a:r>
            <a:endParaRPr lang="ru-RU" sz="1600" dirty="0" smtClean="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4" name="Рисунок 3" descr="http://khpi-iip.mipk.kharkiv.edu/library/datastr/book_sod/kgsu/ris124_6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762" y="3933056"/>
            <a:ext cx="4729510" cy="25922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94162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02034"/>
          </a:xfrm>
        </p:spPr>
        <p:txBody>
          <a:bodyPr>
            <a:normAutofit/>
          </a:bodyPr>
          <a:lstStyle/>
          <a:p>
            <a:endParaRPr lang="ru-RU" sz="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620688"/>
            <a:ext cx="7498080" cy="3744416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    </a:t>
            </a:r>
            <a:r>
              <a:rPr lang="ru-RU" sz="1600" b="1" i="1" u="sng" dirty="0" err="1" smtClean="0">
                <a:latin typeface="Times New Roman"/>
                <a:ea typeface="Times New Roman"/>
                <a:cs typeface="Times New Roman"/>
              </a:rPr>
              <a:t>Крок</a:t>
            </a:r>
            <a:r>
              <a:rPr lang="ru-RU" sz="1600" b="1" i="1" u="sng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b="1" i="1" u="sng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1600" b="1" i="1" dirty="0"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Покладаємо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k = 2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; в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матриці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sz="1600" b="1" baseline="-25000" dirty="0"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виділені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наступні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рядок і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стовпчик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Трикутний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оператор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застосовується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до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елементів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матриць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sz="1600" b="1" baseline="-25000" dirty="0"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S</a:t>
            </a:r>
            <a:r>
              <a:rPr lang="ru-RU" sz="1600" b="1" baseline="-25000" dirty="0"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що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виділені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подвійною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рамкою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результаті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отримуємо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матриці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sz="1600" b="1" baseline="-25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S</a:t>
            </a:r>
            <a:r>
              <a:rPr lang="ru-RU" sz="1600" b="1" baseline="-25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: </a:t>
            </a:r>
            <a:endParaRPr lang="ru-RU" sz="1600" dirty="0" smtClean="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4" name="Рисунок 3" descr="http://khpi-iip.mipk.kharkiv.edu/library/datastr/book_sod/kgsu/ris124_7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2822" y="1988840"/>
            <a:ext cx="4829458" cy="22472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27674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02034"/>
          </a:xfrm>
        </p:spPr>
        <p:txBody>
          <a:bodyPr>
            <a:normAutofit/>
          </a:bodyPr>
          <a:lstStyle/>
          <a:p>
            <a:endParaRPr lang="ru-RU" sz="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764704"/>
            <a:ext cx="7498080" cy="5483696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b="1" i="1" u="sng" dirty="0" err="1" smtClean="0">
                <a:latin typeface="Times New Roman"/>
                <a:ea typeface="Times New Roman"/>
                <a:cs typeface="Times New Roman"/>
              </a:rPr>
              <a:t>Крок</a:t>
            </a:r>
            <a:r>
              <a:rPr lang="ru-RU" sz="1600" b="1" i="1" u="sng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b="1" i="1" u="sng" dirty="0">
                <a:latin typeface="Times New Roman"/>
                <a:ea typeface="Times New Roman"/>
                <a:cs typeface="Times New Roman"/>
              </a:rPr>
              <a:t>3</a:t>
            </a:r>
            <a:r>
              <a:rPr lang="ru-RU" sz="1600" b="1" i="1" dirty="0"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Покладаємо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k = 3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; в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матриці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sz="1600" b="1" baseline="-25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виділені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головні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рядок і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стовпчик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Трикутний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оператор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застосовується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до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елементів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матриць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sz="1600" b="1" baseline="-25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S</a:t>
            </a:r>
            <a:r>
              <a:rPr lang="ru-RU" sz="1600" b="1" baseline="-25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що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виділені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подвійною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рамкою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результаті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отримуємо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матриці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sz="1600" b="1" baseline="-25000" dirty="0">
                <a:latin typeface="Times New Roman"/>
                <a:ea typeface="Times New Roman"/>
                <a:cs typeface="Times New Roman"/>
              </a:rPr>
              <a:t>3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S</a:t>
            </a:r>
            <a:r>
              <a:rPr lang="ru-RU" sz="1600" b="1" baseline="-25000" dirty="0">
                <a:latin typeface="Times New Roman"/>
                <a:ea typeface="Times New Roman"/>
                <a:cs typeface="Times New Roman"/>
              </a:rPr>
              <a:t>3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: </a:t>
            </a:r>
            <a:endParaRPr lang="ru-RU" sz="1600" dirty="0" smtClean="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6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4" name="Рисунок 3" descr="http://khpi-iip.mipk.kharkiv.edu/library/datastr/book_sod/kgsu/ris124_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2654" y="2537777"/>
            <a:ext cx="5475689" cy="27634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98303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02034"/>
          </a:xfrm>
        </p:spPr>
        <p:txBody>
          <a:bodyPr>
            <a:normAutofit/>
          </a:bodyPr>
          <a:lstStyle/>
          <a:p>
            <a:endParaRPr lang="ru-RU" sz="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692696"/>
            <a:ext cx="7498080" cy="5555704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b="1" i="1" u="sng" dirty="0" err="1" smtClean="0">
                <a:latin typeface="Times New Roman"/>
                <a:ea typeface="Times New Roman"/>
                <a:cs typeface="Times New Roman"/>
              </a:rPr>
              <a:t>Крок</a:t>
            </a:r>
            <a:r>
              <a:rPr lang="ru-RU" sz="1600" b="1" i="1" u="sng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b="1" i="1" u="sng" dirty="0">
                <a:latin typeface="Times New Roman"/>
                <a:ea typeface="Times New Roman"/>
                <a:cs typeface="Times New Roman"/>
              </a:rPr>
              <a:t>4</a:t>
            </a:r>
            <a:r>
              <a:rPr lang="ru-RU" sz="1600" b="1" i="1" dirty="0"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Покладаємо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k = 4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головні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рядок і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стовпчик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матриці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sz="1600" b="1" baseline="-25000" dirty="0">
                <a:latin typeface="Times New Roman"/>
                <a:ea typeface="Times New Roman"/>
                <a:cs typeface="Times New Roman"/>
              </a:rPr>
              <a:t>3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виділені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Отримуємо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нові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err="1" smtClean="0">
                <a:latin typeface="Times New Roman"/>
                <a:ea typeface="Times New Roman"/>
                <a:cs typeface="Times New Roman"/>
              </a:rPr>
              <a:t>матриці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sz="1600" b="1" baseline="-25000" dirty="0">
                <a:latin typeface="Times New Roman"/>
                <a:ea typeface="Times New Roman"/>
                <a:cs typeface="Times New Roman"/>
              </a:rPr>
              <a:t>4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sz="1600" b="1" dirty="0">
                <a:latin typeface="Times New Roman"/>
                <a:ea typeface="Times New Roman"/>
                <a:cs typeface="Times New Roman"/>
              </a:rPr>
              <a:t>S</a:t>
            </a:r>
            <a:r>
              <a:rPr lang="ru-RU" sz="1600" b="1" baseline="-25000" dirty="0">
                <a:latin typeface="Times New Roman"/>
                <a:ea typeface="Times New Roman"/>
                <a:cs typeface="Times New Roman"/>
              </a:rPr>
              <a:t>4</a:t>
            </a:r>
            <a:r>
              <a:rPr lang="ru-RU" sz="1600" dirty="0">
                <a:latin typeface="Times New Roman"/>
                <a:ea typeface="Times New Roman"/>
                <a:cs typeface="Times New Roman"/>
              </a:rPr>
              <a:t>: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8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4" name="Рисунок 3" descr="http://khpi-iip.mipk.kharkiv.edu/library/datastr/book_sod/kgsu/ris124_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387" y="1772816"/>
            <a:ext cx="5312941" cy="28083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76125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02034"/>
          </a:xfrm>
        </p:spPr>
        <p:txBody>
          <a:bodyPr>
            <a:noAutofit/>
          </a:bodyPr>
          <a:lstStyle/>
          <a:p>
            <a:endParaRPr lang="ru-RU" sz="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620688"/>
            <a:ext cx="7498080" cy="5627712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900" b="1" i="1" u="sng" dirty="0" err="1" smtClean="0">
                <a:latin typeface="Times New Roman"/>
                <a:ea typeface="Times New Roman"/>
                <a:cs typeface="Times New Roman"/>
              </a:rPr>
              <a:t>Крок</a:t>
            </a:r>
            <a:r>
              <a:rPr lang="ru-RU" sz="4900" b="1" i="1" u="sng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b="1" i="1" u="sng" dirty="0">
                <a:latin typeface="Times New Roman"/>
                <a:ea typeface="Times New Roman"/>
                <a:cs typeface="Times New Roman"/>
              </a:rPr>
              <a:t>5</a:t>
            </a:r>
            <a:r>
              <a:rPr lang="ru-RU" sz="4900" b="1" i="1" dirty="0"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Покладаємо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b="1" dirty="0">
                <a:latin typeface="Times New Roman"/>
                <a:ea typeface="Times New Roman"/>
                <a:cs typeface="Times New Roman"/>
              </a:rPr>
              <a:t>k = 5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головні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рядок і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стовпчик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матриці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b="1" dirty="0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sz="4900" b="1" baseline="-25000" dirty="0">
                <a:latin typeface="Times New Roman"/>
                <a:ea typeface="Times New Roman"/>
                <a:cs typeface="Times New Roman"/>
              </a:rPr>
              <a:t>4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виділені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Ніяких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дій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на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цьому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кроці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не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виконуємо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;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обчислення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закінчені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. </a:t>
            </a:r>
            <a:endParaRPr lang="ru-RU" sz="49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900" dirty="0">
                <a:latin typeface="Times New Roman"/>
                <a:ea typeface="Times New Roman"/>
                <a:cs typeface="Times New Roman"/>
              </a:rPr>
              <a:t>   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Кінцеві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матриці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b="1" dirty="0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sz="4900" b="1" baseline="-25000" dirty="0">
                <a:latin typeface="Times New Roman"/>
                <a:ea typeface="Times New Roman"/>
                <a:cs typeface="Times New Roman"/>
              </a:rPr>
              <a:t>4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sz="4900" b="1" dirty="0">
                <a:latin typeface="Times New Roman"/>
                <a:ea typeface="Times New Roman"/>
                <a:cs typeface="Times New Roman"/>
              </a:rPr>
              <a:t>S</a:t>
            </a:r>
            <a:r>
              <a:rPr lang="ru-RU" sz="4900" b="1" baseline="-25000" dirty="0">
                <a:latin typeface="Times New Roman"/>
                <a:ea typeface="Times New Roman"/>
                <a:cs typeface="Times New Roman"/>
              </a:rPr>
              <a:t>4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мають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всю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інформацію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необхідну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для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визначення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найкоротших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шляхів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між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будь-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якими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двома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вузлами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мережі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Наприклад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найкоротша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відстань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між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вузлами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1 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5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дорівнює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b="1" dirty="0">
                <a:latin typeface="Times New Roman"/>
                <a:ea typeface="Times New Roman"/>
                <a:cs typeface="Times New Roman"/>
              </a:rPr>
              <a:t>d</a:t>
            </a:r>
            <a:r>
              <a:rPr lang="ru-RU" sz="4900" b="1" baseline="-25000" dirty="0">
                <a:latin typeface="Times New Roman"/>
                <a:ea typeface="Times New Roman"/>
                <a:cs typeface="Times New Roman"/>
              </a:rPr>
              <a:t>15</a:t>
            </a:r>
            <a:r>
              <a:rPr lang="ru-RU" sz="4900" b="1" dirty="0">
                <a:latin typeface="Times New Roman"/>
                <a:ea typeface="Times New Roman"/>
                <a:cs typeface="Times New Roman"/>
              </a:rPr>
              <a:t> = 12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. </a:t>
            </a:r>
            <a:endParaRPr lang="ru-RU" sz="49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900" dirty="0">
                <a:latin typeface="Times New Roman"/>
                <a:ea typeface="Times New Roman"/>
                <a:cs typeface="Times New Roman"/>
              </a:rPr>
              <a:t>    Для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знаходження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відповідних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маршрутів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нагадаємо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що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сегмент 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маршруту </a:t>
            </a:r>
            <a:r>
              <a:rPr lang="ru-RU" sz="4900" b="1" dirty="0">
                <a:latin typeface="Times New Roman"/>
                <a:ea typeface="Times New Roman"/>
                <a:cs typeface="Times New Roman"/>
              </a:rPr>
              <a:t>(i, j)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складається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з 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ребра </a:t>
            </a:r>
            <a:r>
              <a:rPr lang="ru-RU" sz="4900" b="1" dirty="0">
                <a:latin typeface="Times New Roman"/>
                <a:ea typeface="Times New Roman"/>
                <a:cs typeface="Times New Roman"/>
              </a:rPr>
              <a:t>(i, j)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тільки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тому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випадку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, коли </a:t>
            </a:r>
            <a:r>
              <a:rPr lang="ru-RU" sz="4900" b="1" dirty="0" err="1">
                <a:latin typeface="Times New Roman"/>
                <a:ea typeface="Times New Roman"/>
                <a:cs typeface="Times New Roman"/>
              </a:rPr>
              <a:t>s</a:t>
            </a:r>
            <a:r>
              <a:rPr lang="ru-RU" sz="4900" b="1" baseline="-25000" dirty="0" err="1">
                <a:latin typeface="Times New Roman"/>
                <a:ea typeface="Times New Roman"/>
                <a:cs typeface="Times New Roman"/>
              </a:rPr>
              <a:t>ij</a:t>
            </a:r>
            <a:r>
              <a:rPr lang="ru-RU" sz="4900" b="1" dirty="0">
                <a:latin typeface="Times New Roman"/>
                <a:ea typeface="Times New Roman"/>
                <a:cs typeface="Times New Roman"/>
              </a:rPr>
              <a:t> = j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. В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протилежному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випадку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вузли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b="1" dirty="0">
                <a:latin typeface="Times New Roman"/>
                <a:ea typeface="Times New Roman"/>
                <a:cs typeface="Times New Roman"/>
              </a:rPr>
              <a:t>i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sz="4900" b="1" dirty="0">
                <a:latin typeface="Times New Roman"/>
                <a:ea typeface="Times New Roman"/>
                <a:cs typeface="Times New Roman"/>
              </a:rPr>
              <a:t>j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зв</a:t>
            </a:r>
            <a:r>
              <a:rPr lang="en-US" sz="4900" dirty="0" smtClean="0">
                <a:latin typeface="Times New Roman"/>
                <a:ea typeface="Times New Roman"/>
                <a:cs typeface="Times New Roman"/>
              </a:rPr>
              <a:t>`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язані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, 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меншою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мірою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через один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проміжний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вузол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Наприклад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оскільки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b="1" dirty="0">
                <a:latin typeface="Times New Roman"/>
                <a:ea typeface="Times New Roman"/>
                <a:cs typeface="Times New Roman"/>
              </a:rPr>
              <a:t>s</a:t>
            </a:r>
            <a:r>
              <a:rPr lang="ru-RU" sz="4900" b="1" baseline="-25000" dirty="0">
                <a:latin typeface="Times New Roman"/>
                <a:ea typeface="Times New Roman"/>
                <a:cs typeface="Times New Roman"/>
              </a:rPr>
              <a:t>15</a:t>
            </a:r>
            <a:r>
              <a:rPr lang="ru-RU" sz="4900" b="1" dirty="0">
                <a:latin typeface="Times New Roman"/>
                <a:ea typeface="Times New Roman"/>
                <a:cs typeface="Times New Roman"/>
              </a:rPr>
              <a:t> = 4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sz="4900" b="1" dirty="0" smtClean="0">
                <a:latin typeface="Times New Roman"/>
                <a:ea typeface="Times New Roman"/>
                <a:cs typeface="Times New Roman"/>
              </a:rPr>
              <a:t>s</a:t>
            </a:r>
            <a:r>
              <a:rPr lang="ru-RU" sz="4900" b="1" baseline="-25000" dirty="0" smtClean="0">
                <a:latin typeface="Times New Roman"/>
                <a:ea typeface="Times New Roman"/>
                <a:cs typeface="Times New Roman"/>
              </a:rPr>
              <a:t>45</a:t>
            </a:r>
            <a:r>
              <a:rPr lang="ru-RU" sz="4900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b="1" dirty="0">
                <a:latin typeface="Times New Roman"/>
                <a:ea typeface="Times New Roman"/>
                <a:cs typeface="Times New Roman"/>
              </a:rPr>
              <a:t>= 5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спочатку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найкоротший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маршрут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між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вузлами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1 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5 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буде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мати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вигляд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b="1" dirty="0">
                <a:latin typeface="Times New Roman"/>
                <a:ea typeface="Times New Roman"/>
                <a:cs typeface="Times New Roman"/>
              </a:rPr>
              <a:t>1-&gt;4-&gt;5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Але 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так 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як </a:t>
            </a:r>
            <a:r>
              <a:rPr lang="ru-RU" sz="4900" b="1" dirty="0">
                <a:latin typeface="Times New Roman"/>
                <a:ea typeface="Times New Roman"/>
                <a:cs typeface="Times New Roman"/>
              </a:rPr>
              <a:t>s</a:t>
            </a:r>
            <a:r>
              <a:rPr lang="ru-RU" sz="4900" b="1" baseline="-25000" dirty="0">
                <a:latin typeface="Times New Roman"/>
                <a:ea typeface="Times New Roman"/>
                <a:cs typeface="Times New Roman"/>
              </a:rPr>
              <a:t>14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 не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дорівнює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4,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вузли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1 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4 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у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визначеному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шляху 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не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зв</a:t>
            </a:r>
            <a:r>
              <a:rPr lang="en-US" sz="4900" dirty="0" smtClean="0">
                <a:latin typeface="Times New Roman"/>
                <a:ea typeface="Times New Roman"/>
                <a:cs typeface="Times New Roman"/>
              </a:rPr>
              <a:t>`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язані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одним ребром 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(але у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вхідній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мережі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вони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можуть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бути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зв</a:t>
            </a:r>
            <a:r>
              <a:rPr lang="en-US" sz="4900" dirty="0" smtClean="0">
                <a:latin typeface="Times New Roman"/>
                <a:ea typeface="Times New Roman"/>
                <a:cs typeface="Times New Roman"/>
              </a:rPr>
              <a:t>`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язані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безпосередньо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).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Далі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слід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визначити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проміжний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вузол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(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вузли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)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між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першим і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четвертим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вузлами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Маємо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b="1" dirty="0">
                <a:latin typeface="Times New Roman"/>
                <a:ea typeface="Times New Roman"/>
                <a:cs typeface="Times New Roman"/>
              </a:rPr>
              <a:t>s</a:t>
            </a:r>
            <a:r>
              <a:rPr lang="ru-RU" sz="4900" b="1" baseline="-25000" dirty="0">
                <a:latin typeface="Times New Roman"/>
                <a:ea typeface="Times New Roman"/>
                <a:cs typeface="Times New Roman"/>
              </a:rPr>
              <a:t>14</a:t>
            </a:r>
            <a:r>
              <a:rPr lang="ru-RU" sz="4900" b="1" dirty="0">
                <a:latin typeface="Times New Roman"/>
                <a:ea typeface="Times New Roman"/>
                <a:cs typeface="Times New Roman"/>
              </a:rPr>
              <a:t> = 2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sz="4900" b="1" dirty="0">
                <a:latin typeface="Times New Roman"/>
                <a:ea typeface="Times New Roman"/>
                <a:cs typeface="Times New Roman"/>
              </a:rPr>
              <a:t>s</a:t>
            </a:r>
            <a:r>
              <a:rPr lang="ru-RU" sz="4900" b="1" baseline="-25000" dirty="0">
                <a:latin typeface="Times New Roman"/>
                <a:ea typeface="Times New Roman"/>
                <a:cs typeface="Times New Roman"/>
              </a:rPr>
              <a:t>24</a:t>
            </a:r>
            <a:r>
              <a:rPr lang="ru-RU" sz="4900" b="1" dirty="0">
                <a:latin typeface="Times New Roman"/>
                <a:ea typeface="Times New Roman"/>
                <a:cs typeface="Times New Roman"/>
              </a:rPr>
              <a:t> = 4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тому 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маршрут </a:t>
            </a:r>
            <a:r>
              <a:rPr lang="ru-RU" sz="4900" b="1" dirty="0">
                <a:latin typeface="Times New Roman"/>
                <a:ea typeface="Times New Roman"/>
                <a:cs typeface="Times New Roman"/>
              </a:rPr>
              <a:t>1-&gt;4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замінюємо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b="1" dirty="0">
                <a:latin typeface="Times New Roman"/>
                <a:ea typeface="Times New Roman"/>
                <a:cs typeface="Times New Roman"/>
              </a:rPr>
              <a:t>1-&gt;2-&gt;4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Оскільки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b="1" dirty="0">
                <a:latin typeface="Times New Roman"/>
                <a:ea typeface="Times New Roman"/>
                <a:cs typeface="Times New Roman"/>
              </a:rPr>
              <a:t>s</a:t>
            </a:r>
            <a:r>
              <a:rPr lang="ru-RU" sz="4900" b="1" baseline="-25000" dirty="0">
                <a:latin typeface="Times New Roman"/>
                <a:ea typeface="Times New Roman"/>
                <a:cs typeface="Times New Roman"/>
              </a:rPr>
              <a:t>12</a:t>
            </a:r>
            <a:r>
              <a:rPr lang="ru-RU" sz="4900" b="1" dirty="0">
                <a:latin typeface="Times New Roman"/>
                <a:ea typeface="Times New Roman"/>
                <a:cs typeface="Times New Roman"/>
              </a:rPr>
              <a:t> = 2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і </a:t>
            </a:r>
            <a:r>
              <a:rPr lang="ru-RU" sz="4900" b="1" dirty="0">
                <a:latin typeface="Times New Roman"/>
                <a:ea typeface="Times New Roman"/>
                <a:cs typeface="Times New Roman"/>
              </a:rPr>
              <a:t>s</a:t>
            </a:r>
            <a:r>
              <a:rPr lang="ru-RU" sz="4900" b="1" baseline="-25000" dirty="0">
                <a:latin typeface="Times New Roman"/>
                <a:ea typeface="Times New Roman"/>
                <a:cs typeface="Times New Roman"/>
              </a:rPr>
              <a:t>24</a:t>
            </a:r>
            <a:r>
              <a:rPr lang="ru-RU" sz="4900" b="1" dirty="0">
                <a:latin typeface="Times New Roman"/>
                <a:ea typeface="Times New Roman"/>
                <a:cs typeface="Times New Roman"/>
              </a:rPr>
              <a:t> = 4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інших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проміжних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вузлів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немає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Комбінуючи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визначені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сегменти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маршруту,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нарешті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отримаємо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наступний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найкоротший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шлях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від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вузла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1 до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вузла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5: </a:t>
            </a:r>
            <a:r>
              <a:rPr lang="ru-RU" sz="4900" b="1" dirty="0">
                <a:latin typeface="Times New Roman"/>
                <a:ea typeface="Times New Roman"/>
                <a:cs typeface="Times New Roman"/>
              </a:rPr>
              <a:t>1-&gt;2-&gt;4-&gt;5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Довжина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цього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шляху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дорівнює</a:t>
            </a:r>
            <a:r>
              <a:rPr lang="ru-RU" sz="49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12 </a:t>
            </a:r>
            <a:r>
              <a:rPr lang="ru-RU" sz="4900" dirty="0" err="1" smtClean="0">
                <a:latin typeface="Times New Roman"/>
                <a:ea typeface="Times New Roman"/>
                <a:cs typeface="Times New Roman"/>
              </a:rPr>
              <a:t>кілометрам</a:t>
            </a:r>
            <a:r>
              <a:rPr lang="ru-RU" sz="4900" dirty="0">
                <a:latin typeface="Times New Roman"/>
                <a:ea typeface="Times New Roman"/>
                <a:cs typeface="Times New Roman"/>
              </a:rPr>
              <a:t>. </a:t>
            </a:r>
            <a:endParaRPr lang="ru-RU" sz="49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67532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92867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/>
              <a:t>Приклад. Знайти найкоротший шлях між всіма парами вершин.</a:t>
            </a:r>
          </a:p>
        </p:txBody>
      </p:sp>
      <p:sp>
        <p:nvSpPr>
          <p:cNvPr id="24610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24577" name="Group 1"/>
          <p:cNvGrpSpPr>
            <a:grpSpLocks/>
          </p:cNvGrpSpPr>
          <p:nvPr/>
        </p:nvGrpSpPr>
        <p:grpSpPr bwMode="auto">
          <a:xfrm>
            <a:off x="2428860" y="1000107"/>
            <a:ext cx="4643470" cy="2876837"/>
            <a:chOff x="3037" y="3730"/>
            <a:chExt cx="3320" cy="2631"/>
          </a:xfrm>
        </p:grpSpPr>
        <p:sp>
          <p:nvSpPr>
            <p:cNvPr id="24609" name="Freeform 33"/>
            <p:cNvSpPr>
              <a:spLocks/>
            </p:cNvSpPr>
            <p:nvPr/>
          </p:nvSpPr>
          <p:spPr bwMode="auto">
            <a:xfrm>
              <a:off x="3472" y="4139"/>
              <a:ext cx="1260" cy="12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20" y="360"/>
                </a:cxn>
                <a:cxn ang="0">
                  <a:pos x="1260" y="1260"/>
                </a:cxn>
              </a:cxnLst>
              <a:rect l="0" t="0" r="r" b="b"/>
              <a:pathLst>
                <a:path w="1260" h="1260">
                  <a:moveTo>
                    <a:pt x="0" y="0"/>
                  </a:moveTo>
                  <a:cubicBezTo>
                    <a:pt x="255" y="75"/>
                    <a:pt x="510" y="150"/>
                    <a:pt x="720" y="360"/>
                  </a:cubicBezTo>
                  <a:cubicBezTo>
                    <a:pt x="930" y="570"/>
                    <a:pt x="1095" y="915"/>
                    <a:pt x="1260" y="126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608" name="Line 32"/>
            <p:cNvSpPr>
              <a:spLocks noChangeShapeType="1"/>
            </p:cNvSpPr>
            <p:nvPr/>
          </p:nvSpPr>
          <p:spPr bwMode="auto">
            <a:xfrm>
              <a:off x="4812" y="5540"/>
              <a:ext cx="10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607" name="Line 31"/>
            <p:cNvSpPr>
              <a:spLocks noChangeShapeType="1"/>
            </p:cNvSpPr>
            <p:nvPr/>
          </p:nvSpPr>
          <p:spPr bwMode="auto">
            <a:xfrm>
              <a:off x="4728" y="4133"/>
              <a:ext cx="126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606" name="Line 30"/>
            <p:cNvSpPr>
              <a:spLocks noChangeShapeType="1"/>
            </p:cNvSpPr>
            <p:nvPr/>
          </p:nvSpPr>
          <p:spPr bwMode="auto">
            <a:xfrm flipH="1">
              <a:off x="3407" y="4211"/>
              <a:ext cx="126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605" name="Oval 29"/>
            <p:cNvSpPr>
              <a:spLocks noChangeArrowheads="1"/>
            </p:cNvSpPr>
            <p:nvPr/>
          </p:nvSpPr>
          <p:spPr bwMode="auto">
            <a:xfrm>
              <a:off x="3177" y="3930"/>
              <a:ext cx="360" cy="36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604" name="Text Box 28"/>
            <p:cNvSpPr txBox="1">
              <a:spLocks noChangeArrowheads="1"/>
            </p:cNvSpPr>
            <p:nvPr/>
          </p:nvSpPr>
          <p:spPr bwMode="auto">
            <a:xfrm>
              <a:off x="3117" y="383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v</a:t>
              </a:r>
              <a:r>
                <a:rPr kumimoji="0" lang="en-US" sz="28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03" name="Oval 27"/>
            <p:cNvSpPr>
              <a:spLocks noChangeArrowheads="1"/>
            </p:cNvSpPr>
            <p:nvPr/>
          </p:nvSpPr>
          <p:spPr bwMode="auto">
            <a:xfrm>
              <a:off x="4617" y="3930"/>
              <a:ext cx="360" cy="36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602" name="Text Box 26"/>
            <p:cNvSpPr txBox="1">
              <a:spLocks noChangeArrowheads="1"/>
            </p:cNvSpPr>
            <p:nvPr/>
          </p:nvSpPr>
          <p:spPr bwMode="auto">
            <a:xfrm>
              <a:off x="4557" y="383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v</a:t>
              </a:r>
              <a:r>
                <a:rPr kumimoji="0" lang="en-US" sz="28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4</a:t>
              </a: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01" name="Oval 25"/>
            <p:cNvSpPr>
              <a:spLocks noChangeArrowheads="1"/>
            </p:cNvSpPr>
            <p:nvPr/>
          </p:nvSpPr>
          <p:spPr bwMode="auto">
            <a:xfrm>
              <a:off x="3177" y="5370"/>
              <a:ext cx="360" cy="36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600" name="Text Box 24"/>
            <p:cNvSpPr txBox="1">
              <a:spLocks noChangeArrowheads="1"/>
            </p:cNvSpPr>
            <p:nvPr/>
          </p:nvSpPr>
          <p:spPr bwMode="auto">
            <a:xfrm>
              <a:off x="3117" y="527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v</a:t>
              </a:r>
              <a:r>
                <a:rPr kumimoji="0" lang="en-US" sz="28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4597" name="Group 21"/>
            <p:cNvGrpSpPr>
              <a:grpSpLocks/>
            </p:cNvGrpSpPr>
            <p:nvPr/>
          </p:nvGrpSpPr>
          <p:grpSpPr bwMode="auto">
            <a:xfrm>
              <a:off x="4557" y="5270"/>
              <a:ext cx="540" cy="540"/>
              <a:chOff x="5653" y="15828"/>
              <a:chExt cx="540" cy="540"/>
            </a:xfrm>
          </p:grpSpPr>
          <p:sp>
            <p:nvSpPr>
              <p:cNvPr id="24599" name="Oval 23"/>
              <p:cNvSpPr>
                <a:spLocks noChangeArrowheads="1"/>
              </p:cNvSpPr>
              <p:nvPr/>
            </p:nvSpPr>
            <p:spPr bwMode="auto">
              <a:xfrm>
                <a:off x="5713" y="15928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4598" name="Text Box 22"/>
              <p:cNvSpPr txBox="1">
                <a:spLocks noChangeArrowheads="1"/>
              </p:cNvSpPr>
              <p:nvPr/>
            </p:nvSpPr>
            <p:spPr bwMode="auto">
              <a:xfrm>
                <a:off x="5653" y="15828"/>
                <a:ext cx="5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0" i="1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v</a:t>
                </a:r>
                <a:r>
                  <a:rPr kumimoji="0" lang="en-US" sz="2800" b="0" i="0" u="none" strike="noStrike" cap="none" normalizeH="0" baseline="-3000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3</a:t>
                </a:r>
                <a:endParaRPr kumimoji="0" lang="en-US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4594" name="Group 18"/>
            <p:cNvGrpSpPr>
              <a:grpSpLocks/>
            </p:cNvGrpSpPr>
            <p:nvPr/>
          </p:nvGrpSpPr>
          <p:grpSpPr bwMode="auto">
            <a:xfrm>
              <a:off x="5817" y="5270"/>
              <a:ext cx="540" cy="540"/>
              <a:chOff x="6913" y="15828"/>
              <a:chExt cx="540" cy="540"/>
            </a:xfrm>
          </p:grpSpPr>
          <p:sp>
            <p:nvSpPr>
              <p:cNvPr id="24596" name="Oval 20"/>
              <p:cNvSpPr>
                <a:spLocks noChangeArrowheads="1"/>
              </p:cNvSpPr>
              <p:nvPr/>
            </p:nvSpPr>
            <p:spPr bwMode="auto">
              <a:xfrm>
                <a:off x="6973" y="15928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4595" name="Text Box 19"/>
              <p:cNvSpPr txBox="1">
                <a:spLocks noChangeArrowheads="1"/>
              </p:cNvSpPr>
              <p:nvPr/>
            </p:nvSpPr>
            <p:spPr bwMode="auto">
              <a:xfrm>
                <a:off x="6913" y="15828"/>
                <a:ext cx="5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0" i="1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v</a:t>
                </a:r>
                <a:r>
                  <a:rPr kumimoji="0" lang="en-US" sz="2800" b="0" i="0" u="none" strike="noStrike" cap="none" normalizeH="0" baseline="-3000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5</a:t>
                </a:r>
                <a:endParaRPr kumimoji="0" lang="en-US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4593" name="Line 17"/>
            <p:cNvSpPr>
              <a:spLocks noChangeShapeType="1"/>
            </p:cNvSpPr>
            <p:nvPr/>
          </p:nvSpPr>
          <p:spPr bwMode="auto">
            <a:xfrm>
              <a:off x="3357" y="4293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592" name="Line 16"/>
            <p:cNvSpPr>
              <a:spLocks noChangeShapeType="1"/>
            </p:cNvSpPr>
            <p:nvPr/>
          </p:nvSpPr>
          <p:spPr bwMode="auto">
            <a:xfrm>
              <a:off x="4783" y="4293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591" name="Text Box 15"/>
            <p:cNvSpPr txBox="1">
              <a:spLocks noChangeArrowheads="1"/>
            </p:cNvSpPr>
            <p:nvPr/>
          </p:nvSpPr>
          <p:spPr bwMode="auto">
            <a:xfrm>
              <a:off x="3037" y="459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</a:t>
              </a:r>
              <a:endPara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90" name="Text Box 14"/>
            <p:cNvSpPr txBox="1">
              <a:spLocks noChangeArrowheads="1"/>
            </p:cNvSpPr>
            <p:nvPr/>
          </p:nvSpPr>
          <p:spPr bwMode="auto">
            <a:xfrm>
              <a:off x="3837" y="373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89" name="Text Box 13"/>
            <p:cNvSpPr txBox="1">
              <a:spLocks noChangeArrowheads="1"/>
            </p:cNvSpPr>
            <p:nvPr/>
          </p:nvSpPr>
          <p:spPr bwMode="auto">
            <a:xfrm>
              <a:off x="4774" y="4645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88" name="Text Box 12"/>
            <p:cNvSpPr txBox="1">
              <a:spLocks noChangeArrowheads="1"/>
            </p:cNvSpPr>
            <p:nvPr/>
          </p:nvSpPr>
          <p:spPr bwMode="auto">
            <a:xfrm>
              <a:off x="5277" y="545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7</a:t>
              </a:r>
              <a:endPara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87" name="Text Box 11"/>
            <p:cNvSpPr txBox="1">
              <a:spLocks noChangeArrowheads="1"/>
            </p:cNvSpPr>
            <p:nvPr/>
          </p:nvSpPr>
          <p:spPr bwMode="auto">
            <a:xfrm>
              <a:off x="3803" y="5167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4</a:t>
              </a:r>
              <a:endPara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86" name="Text Box 10"/>
            <p:cNvSpPr txBox="1">
              <a:spLocks noChangeArrowheads="1"/>
            </p:cNvSpPr>
            <p:nvPr/>
          </p:nvSpPr>
          <p:spPr bwMode="auto">
            <a:xfrm>
              <a:off x="3350" y="4962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5</a:t>
              </a:r>
              <a:endPara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85" name="Text Box 9"/>
            <p:cNvSpPr txBox="1">
              <a:spLocks noChangeArrowheads="1"/>
            </p:cNvSpPr>
            <p:nvPr/>
          </p:nvSpPr>
          <p:spPr bwMode="auto">
            <a:xfrm>
              <a:off x="3956" y="4122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84" name="Text Box 8"/>
            <p:cNvSpPr txBox="1">
              <a:spLocks noChangeArrowheads="1"/>
            </p:cNvSpPr>
            <p:nvPr/>
          </p:nvSpPr>
          <p:spPr bwMode="auto">
            <a:xfrm>
              <a:off x="5113" y="4319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6</a:t>
              </a:r>
              <a:endPara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83" name="Line 7"/>
            <p:cNvSpPr>
              <a:spLocks noChangeShapeType="1"/>
            </p:cNvSpPr>
            <p:nvPr/>
          </p:nvSpPr>
          <p:spPr bwMode="auto">
            <a:xfrm>
              <a:off x="3524" y="4085"/>
              <a:ext cx="10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582" name="Line 6"/>
            <p:cNvSpPr>
              <a:spLocks noChangeShapeType="1"/>
            </p:cNvSpPr>
            <p:nvPr/>
          </p:nvSpPr>
          <p:spPr bwMode="auto">
            <a:xfrm>
              <a:off x="3524" y="5540"/>
              <a:ext cx="10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581" name="Freeform 5"/>
            <p:cNvSpPr>
              <a:spLocks/>
            </p:cNvSpPr>
            <p:nvPr/>
          </p:nvSpPr>
          <p:spPr bwMode="auto">
            <a:xfrm>
              <a:off x="3470" y="5710"/>
              <a:ext cx="1260" cy="180"/>
            </a:xfrm>
            <a:custGeom>
              <a:avLst/>
              <a:gdLst/>
              <a:ahLst/>
              <a:cxnLst>
                <a:cxn ang="0">
                  <a:pos x="1080" y="0"/>
                </a:cxn>
                <a:cxn ang="0">
                  <a:pos x="540" y="180"/>
                </a:cxn>
                <a:cxn ang="0">
                  <a:pos x="0" y="0"/>
                </a:cxn>
              </a:cxnLst>
              <a:rect l="0" t="0" r="r" b="b"/>
              <a:pathLst>
                <a:path w="1080" h="180">
                  <a:moveTo>
                    <a:pt x="1080" y="0"/>
                  </a:moveTo>
                  <a:cubicBezTo>
                    <a:pt x="900" y="90"/>
                    <a:pt x="720" y="180"/>
                    <a:pt x="540" y="180"/>
                  </a:cubicBezTo>
                  <a:cubicBezTo>
                    <a:pt x="360" y="180"/>
                    <a:pt x="180" y="90"/>
                    <a:pt x="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580" name="Text Box 4"/>
            <p:cNvSpPr txBox="1">
              <a:spLocks noChangeArrowheads="1"/>
            </p:cNvSpPr>
            <p:nvPr/>
          </p:nvSpPr>
          <p:spPr bwMode="auto">
            <a:xfrm>
              <a:off x="3803" y="5821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8</a:t>
              </a:r>
              <a:endPara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79" name="Freeform 3"/>
            <p:cNvSpPr>
              <a:spLocks/>
            </p:cNvSpPr>
            <p:nvPr/>
          </p:nvSpPr>
          <p:spPr bwMode="auto">
            <a:xfrm rot="-186548">
              <a:off x="3521" y="4202"/>
              <a:ext cx="1080" cy="1260"/>
            </a:xfrm>
            <a:custGeom>
              <a:avLst/>
              <a:gdLst/>
              <a:ahLst/>
              <a:cxnLst>
                <a:cxn ang="0">
                  <a:pos x="1080" y="1260"/>
                </a:cxn>
                <a:cxn ang="0">
                  <a:pos x="540" y="900"/>
                </a:cxn>
                <a:cxn ang="0">
                  <a:pos x="0" y="0"/>
                </a:cxn>
              </a:cxnLst>
              <a:rect l="0" t="0" r="r" b="b"/>
              <a:pathLst>
                <a:path w="1080" h="1260">
                  <a:moveTo>
                    <a:pt x="1080" y="1260"/>
                  </a:moveTo>
                  <a:cubicBezTo>
                    <a:pt x="900" y="1185"/>
                    <a:pt x="720" y="1110"/>
                    <a:pt x="540" y="900"/>
                  </a:cubicBezTo>
                  <a:cubicBezTo>
                    <a:pt x="360" y="690"/>
                    <a:pt x="180" y="345"/>
                    <a:pt x="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578" name="Text Box 2"/>
            <p:cNvSpPr txBox="1">
              <a:spLocks noChangeArrowheads="1"/>
            </p:cNvSpPr>
            <p:nvPr/>
          </p:nvSpPr>
          <p:spPr bwMode="auto">
            <a:xfrm>
              <a:off x="4212" y="4971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endPara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071538" y="3643314"/>
            <a:ext cx="3880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err="1"/>
              <a:t>Матриця</a:t>
            </a:r>
            <a:r>
              <a:rPr lang="ru-RU" sz="2800" dirty="0"/>
              <a:t> </a:t>
            </a:r>
            <a:r>
              <a:rPr lang="ru-RU" sz="2800" dirty="0" err="1"/>
              <a:t>суміжності</a:t>
            </a:r>
            <a:r>
              <a:rPr lang="ru-RU" sz="2800" dirty="0"/>
              <a:t> ваг</a:t>
            </a:r>
            <a:endParaRPr lang="uk-UA" sz="2800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5429256" y="3643314"/>
            <a:ext cx="31194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err="1"/>
              <a:t>Матриця</a:t>
            </a:r>
            <a:r>
              <a:rPr lang="ru-RU" sz="2800" dirty="0"/>
              <a:t> </a:t>
            </a:r>
            <a:r>
              <a:rPr lang="ru-RU" sz="2800" dirty="0" err="1"/>
              <a:t>маршру</a:t>
            </a:r>
            <a:r>
              <a:rPr lang="uk-UA" sz="2800" dirty="0" err="1"/>
              <a:t>ів</a:t>
            </a:r>
            <a:endParaRPr lang="uk-UA" sz="2800" dirty="0"/>
          </a:p>
        </p:txBody>
      </p:sp>
      <p:sp>
        <p:nvSpPr>
          <p:cNvPr id="24628" name="Rectangle 5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4627" name="Object 51"/>
          <p:cNvGraphicFramePr>
            <a:graphicFrameLocks noChangeAspect="1"/>
          </p:cNvGraphicFramePr>
          <p:nvPr/>
        </p:nvGraphicFramePr>
        <p:xfrm>
          <a:off x="1017873" y="4071943"/>
          <a:ext cx="3738277" cy="25717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4" name="Формула" r:id="rId3" imgW="2031840" imgH="1396800" progId="Equation.3">
                  <p:embed/>
                </p:oleObj>
              </mc:Choice>
              <mc:Fallback>
                <p:oleObj name="Формула" r:id="rId3" imgW="2031840" imgH="1396800" progId="Equation.3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7873" y="4071943"/>
                        <a:ext cx="3738277" cy="25717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4" name="Прямая соединительная линия 43"/>
          <p:cNvCxnSpPr/>
          <p:nvPr/>
        </p:nvCxnSpPr>
        <p:spPr>
          <a:xfrm>
            <a:off x="1571604" y="4714884"/>
            <a:ext cx="23574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>
            <a:off x="714348" y="5572140"/>
            <a:ext cx="20002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30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4629" name="Object 53"/>
          <p:cNvGraphicFramePr>
            <a:graphicFrameLocks noChangeAspect="1"/>
          </p:cNvGraphicFramePr>
          <p:nvPr/>
        </p:nvGraphicFramePr>
        <p:xfrm>
          <a:off x="5429256" y="4071942"/>
          <a:ext cx="3071834" cy="2580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5" name="Формула" r:id="rId5" imgW="1663700" imgH="1397000" progId="Equation.3">
                  <p:embed/>
                </p:oleObj>
              </mc:Choice>
              <mc:Fallback>
                <p:oleObj name="Формула" r:id="rId5" imgW="1663700" imgH="1397000" progId="Equation.3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6" y="4071942"/>
                        <a:ext cx="3071834" cy="25803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5601" name="Object 1"/>
          <p:cNvGraphicFramePr>
            <a:graphicFrameLocks noChangeAspect="1"/>
          </p:cNvGraphicFramePr>
          <p:nvPr/>
        </p:nvGraphicFramePr>
        <p:xfrm>
          <a:off x="1071539" y="0"/>
          <a:ext cx="3414104" cy="22145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4" name="Формула" r:id="rId3" imgW="1765080" imgH="1143000" progId="Equation.3">
                  <p:embed/>
                </p:oleObj>
              </mc:Choice>
              <mc:Fallback>
                <p:oleObj name="Формула" r:id="rId3" imgW="1765080" imgH="11430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9" y="0"/>
                        <a:ext cx="3414104" cy="22145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5429256" y="0"/>
          <a:ext cx="2071702" cy="20717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5" name="Формула" r:id="rId5" imgW="1143000" imgH="1143000" progId="Equation.3">
                  <p:embed/>
                </p:oleObj>
              </mc:Choice>
              <mc:Fallback>
                <p:oleObj name="Формула" r:id="rId5" imgW="1143000" imgH="1143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6" y="0"/>
                        <a:ext cx="2071702" cy="20717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>
            <a:off x="1142976" y="642918"/>
            <a:ext cx="257176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786580" y="1070776"/>
            <a:ext cx="214314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1022350" y="2357438"/>
          <a:ext cx="3494088" cy="221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6" name="Формула" r:id="rId7" imgW="1803240" imgH="1143000" progId="Equation.3">
                  <p:embed/>
                </p:oleObj>
              </mc:Choice>
              <mc:Fallback>
                <p:oleObj name="Формула" r:id="rId7" imgW="1803240" imgH="11430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50" y="2357438"/>
                        <a:ext cx="3494088" cy="2214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5343525" y="2143125"/>
          <a:ext cx="2387600" cy="221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7" name="Формула" r:id="rId9" imgW="1231560" imgH="1143000" progId="Equation.3">
                  <p:embed/>
                </p:oleObj>
              </mc:Choice>
              <mc:Fallback>
                <p:oleObj name="Формула" r:id="rId9" imgW="1231560" imgH="11430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3525" y="2143125"/>
                        <a:ext cx="2387600" cy="2214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5609" name="Object 9"/>
          <p:cNvGraphicFramePr>
            <a:graphicFrameLocks noChangeAspect="1"/>
          </p:cNvGraphicFramePr>
          <p:nvPr/>
        </p:nvGraphicFramePr>
        <p:xfrm>
          <a:off x="1117600" y="4643438"/>
          <a:ext cx="3517900" cy="221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8" name="Формула" r:id="rId11" imgW="1815840" imgH="1143000" progId="Equation.3">
                  <p:embed/>
                </p:oleObj>
              </mc:Choice>
              <mc:Fallback>
                <p:oleObj name="Формула" r:id="rId11" imgW="1815840" imgH="11430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4643438"/>
                        <a:ext cx="3517900" cy="2214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Прямая соединительная линия 18"/>
          <p:cNvCxnSpPr/>
          <p:nvPr/>
        </p:nvCxnSpPr>
        <p:spPr>
          <a:xfrm>
            <a:off x="1142976" y="3429000"/>
            <a:ext cx="250033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1357290" y="3500438"/>
            <a:ext cx="20002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357290" y="6215082"/>
            <a:ext cx="23574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1821649" y="5750723"/>
            <a:ext cx="22145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5611" name="Object 11"/>
          <p:cNvGraphicFramePr>
            <a:graphicFrameLocks noChangeAspect="1"/>
          </p:cNvGraphicFramePr>
          <p:nvPr/>
        </p:nvGraphicFramePr>
        <p:xfrm>
          <a:off x="5499100" y="4643438"/>
          <a:ext cx="2362200" cy="221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9" name="Формула" r:id="rId13" imgW="1218960" imgH="1143000" progId="Equation.3">
                  <p:embed/>
                </p:oleObj>
              </mc:Choice>
              <mc:Fallback>
                <p:oleObj name="Формула" r:id="rId13" imgW="1218960" imgH="11430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9100" y="4643438"/>
                        <a:ext cx="2362200" cy="2214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/>
        </p:nvGraphicFramePr>
        <p:xfrm>
          <a:off x="1227138" y="214313"/>
          <a:ext cx="3611168" cy="2214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0" name="Формула" r:id="rId3" imgW="1866600" imgH="1143000" progId="Equation.3">
                  <p:embed/>
                </p:oleObj>
              </mc:Choice>
              <mc:Fallback>
                <p:oleObj name="Формула" r:id="rId3" imgW="1866600" imgH="11430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7138" y="214313"/>
                        <a:ext cx="3611168" cy="22145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5214942" y="214290"/>
          <a:ext cx="2387647" cy="2214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1" name="Формула" r:id="rId5" imgW="1231560" imgH="1143000" progId="Equation.3">
                  <p:embed/>
                </p:oleObj>
              </mc:Choice>
              <mc:Fallback>
                <p:oleObj name="Формула" r:id="rId5" imgW="1231560" imgH="1143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42" y="214290"/>
                        <a:ext cx="2387647" cy="22145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1309688" y="3214688"/>
          <a:ext cx="2884487" cy="221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2" name="Формула" r:id="rId7" imgW="1485720" imgH="1143000" progId="Equation.3">
                  <p:embed/>
                </p:oleObj>
              </mc:Choice>
              <mc:Fallback>
                <p:oleObj name="Формула" r:id="rId7" imgW="1485720" imgH="11430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9688" y="3214688"/>
                        <a:ext cx="2884487" cy="2214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5357818" y="3071810"/>
          <a:ext cx="2286016" cy="2286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3" name="Формула" r:id="rId9" imgW="1143000" imgH="1143000" progId="Equation.3">
                  <p:embed/>
                </p:oleObj>
              </mc:Choice>
              <mc:Fallback>
                <p:oleObj name="Формула" r:id="rId9" imgW="1143000" imgH="11430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7818" y="3071810"/>
                        <a:ext cx="2286016" cy="22860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1357290" y="2643182"/>
            <a:ext cx="18669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/>
              <a:t>Відповідь: 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16200000" flipH="1">
            <a:off x="2393153" y="1321567"/>
            <a:ext cx="2285992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428728" y="2214554"/>
            <a:ext cx="24288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7498080" cy="857232"/>
          </a:xfrm>
        </p:spPr>
        <p:txBody>
          <a:bodyPr/>
          <a:lstStyle/>
          <a:p>
            <a:r>
              <a:rPr lang="uk-UA" b="1" dirty="0"/>
              <a:t>§</a:t>
            </a:r>
            <a:r>
              <a:rPr lang="en-US" b="1" dirty="0">
                <a:latin typeface="Corbel" pitchFamily="34" charset="0"/>
              </a:rPr>
              <a:t>2</a:t>
            </a:r>
            <a:r>
              <a:rPr lang="uk-UA" b="1" dirty="0"/>
              <a:t> Алгоритм </a:t>
            </a:r>
            <a:r>
              <a:rPr lang="uk-UA" b="1" dirty="0" err="1"/>
              <a:t>Дейкстри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928670"/>
            <a:ext cx="8358214" cy="5786478"/>
          </a:xfrm>
        </p:spPr>
        <p:txBody>
          <a:bodyPr/>
          <a:lstStyle/>
          <a:p>
            <a:pPr algn="just">
              <a:buNone/>
            </a:pPr>
            <a:r>
              <a:rPr lang="uk-UA" dirty="0"/>
              <a:t>Найефективнішим алгоритмом знаходження довжини найкоротшого шляху від фіксованої вершини до будь-якої іншої є алгоритм, запропонований 1959 р. нідерландським математиком Е. </a:t>
            </a:r>
            <a:r>
              <a:rPr lang="uk-UA" dirty="0" err="1"/>
              <a:t>Дейкстрою</a:t>
            </a:r>
            <a:r>
              <a:rPr lang="uk-UA" dirty="0"/>
              <a:t> (Е. </a:t>
            </a:r>
            <a:r>
              <a:rPr lang="en-US" dirty="0" err="1"/>
              <a:t>Dijkstra</a:t>
            </a:r>
            <a:r>
              <a:rPr lang="uk-UA" dirty="0"/>
              <a:t>). </a:t>
            </a:r>
          </a:p>
          <a:p>
            <a:pPr algn="just">
              <a:buNone/>
            </a:pPr>
            <a:r>
              <a:rPr lang="uk-UA" dirty="0"/>
              <a:t>Цей алгоритм застосовується лише у випадку, коли </a:t>
            </a:r>
            <a:r>
              <a:rPr lang="uk-UA" b="1" dirty="0"/>
              <a:t>вага кожної дуги </a:t>
            </a:r>
            <a:r>
              <a:rPr lang="uk-UA" b="1" dirty="0" err="1"/>
              <a:t>додатня</a:t>
            </a:r>
            <a:r>
              <a:rPr lang="uk-UA" dirty="0"/>
              <a:t>. </a:t>
            </a:r>
          </a:p>
          <a:p>
            <a:pPr algn="just">
              <a:buNone/>
            </a:pPr>
            <a:r>
              <a:rPr lang="uk-UA" dirty="0"/>
              <a:t>Нехай G=(V,E) – орієнтований граф, </a:t>
            </a:r>
            <a:r>
              <a:rPr lang="en-US" i="1" dirty="0"/>
              <a:t>w</a:t>
            </a:r>
            <a:r>
              <a:rPr lang="ru-RU" dirty="0"/>
              <a:t>(</a:t>
            </a:r>
            <a:r>
              <a:rPr lang="en-US" i="1" dirty="0"/>
              <a:t>v</a:t>
            </a:r>
            <a:r>
              <a:rPr lang="en-US" i="1" baseline="-25000" dirty="0"/>
              <a:t>i</a:t>
            </a:r>
            <a:r>
              <a:rPr lang="ru-RU" i="1" dirty="0"/>
              <a:t>,</a:t>
            </a:r>
            <a:r>
              <a:rPr lang="en-US" i="1" dirty="0" err="1"/>
              <a:t>v</a:t>
            </a:r>
            <a:r>
              <a:rPr lang="en-US" i="1" baseline="-25000" dirty="0" err="1"/>
              <a:t>j</a:t>
            </a:r>
            <a:r>
              <a:rPr lang="ru-RU" dirty="0"/>
              <a:t>) – вага дуги (</a:t>
            </a:r>
            <a:r>
              <a:rPr lang="en-US" i="1" dirty="0"/>
              <a:t>v</a:t>
            </a:r>
            <a:r>
              <a:rPr lang="en-US" i="1" baseline="-25000" dirty="0"/>
              <a:t>i</a:t>
            </a:r>
            <a:r>
              <a:rPr lang="ru-RU" i="1" dirty="0"/>
              <a:t>,</a:t>
            </a:r>
            <a:r>
              <a:rPr lang="en-US" i="1" dirty="0" err="1"/>
              <a:t>v</a:t>
            </a:r>
            <a:r>
              <a:rPr lang="en-US" i="1" baseline="-25000" dirty="0" err="1"/>
              <a:t>j</a:t>
            </a:r>
            <a:r>
              <a:rPr lang="ru-RU" dirty="0"/>
              <a:t>)</a:t>
            </a:r>
            <a:r>
              <a:rPr lang="uk-UA" dirty="0"/>
              <a:t> 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685800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uk-UA" dirty="0"/>
              <a:t>Пошук мінімального шляху здійснюється за допомогою присвоювання вершинам міток. Мітки є двох типів - тимчасові й постійні. Вершини з постійними мітками групують у множину М, яку називають </a:t>
            </a:r>
            <a:r>
              <a:rPr lang="uk-UA" i="1" dirty="0"/>
              <a:t>множиною позначених вершин</a:t>
            </a:r>
            <a:r>
              <a:rPr lang="uk-UA" dirty="0"/>
              <a:t>. Решта вершин має тимчасові мітки, і множину таких вершин позначають через </a:t>
            </a:r>
            <a:r>
              <a:rPr lang="en-US" dirty="0"/>
              <a:t>T (T=V\M)</a:t>
            </a:r>
            <a:r>
              <a:rPr lang="uk-UA" dirty="0"/>
              <a:t>. </a:t>
            </a:r>
            <a:endParaRPr lang="en-US" dirty="0"/>
          </a:p>
          <a:p>
            <a:pPr algn="just">
              <a:buNone/>
            </a:pPr>
            <a:r>
              <a:rPr lang="uk-UA" dirty="0"/>
              <a:t>Величина постійної мітки вершини</a:t>
            </a:r>
            <a:r>
              <a:rPr lang="en-US" dirty="0"/>
              <a:t> l(v) </a:t>
            </a:r>
            <a:r>
              <a:rPr lang="uk-UA" dirty="0"/>
              <a:t>дорівнює довжині найкоротшого шляху від вершини </a:t>
            </a:r>
            <a:r>
              <a:rPr lang="en-US" i="1" dirty="0"/>
              <a:t>a</a:t>
            </a:r>
            <a:r>
              <a:rPr lang="uk-UA" dirty="0"/>
              <a:t> до вершини </a:t>
            </a:r>
            <a:r>
              <a:rPr lang="en-US" i="1" dirty="0"/>
              <a:t>v</a:t>
            </a:r>
            <a:r>
              <a:rPr lang="uk-UA" dirty="0"/>
              <a:t>. Якщо ж мітка  тимчасова, то вона дорівнює довжині найкоротшого шляху, який проходить лише через вершини з постійними мітками.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/>
              <a:t>Формальний опис алгоритму </a:t>
            </a:r>
            <a:r>
              <a:rPr lang="uk-UA" dirty="0" err="1"/>
              <a:t>Дейкстри</a:t>
            </a:r>
            <a:r>
              <a:rPr lang="uk-UA" dirty="0"/>
              <a:t>:</a:t>
            </a:r>
          </a:p>
          <a:p>
            <a:pPr algn="just">
              <a:buNone/>
            </a:pPr>
            <a:r>
              <a:rPr lang="uk-UA" dirty="0"/>
              <a:t>Крок 1. </a:t>
            </a:r>
            <a:r>
              <a:rPr lang="uk-UA" i="1" dirty="0">
                <a:solidFill>
                  <a:schemeClr val="accent6">
                    <a:lumMod val="75000"/>
                  </a:schemeClr>
                </a:solidFill>
              </a:rPr>
              <a:t>Присвоювання початкових значень</a:t>
            </a:r>
            <a:r>
              <a:rPr lang="uk-UA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uk-UA" dirty="0"/>
              <a:t>Виконати </a:t>
            </a:r>
            <a:r>
              <a:rPr lang="en-US" i="1" dirty="0"/>
              <a:t>l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dirty="0"/>
              <a:t>)=0</a:t>
            </a:r>
            <a:r>
              <a:rPr lang="uk-UA" dirty="0"/>
              <a:t> і вважати цю мітку постійною. Виконати</a:t>
            </a:r>
            <a:r>
              <a:rPr lang="en-US" dirty="0"/>
              <a:t> l(v)=∞</a:t>
            </a:r>
            <a:r>
              <a:rPr lang="uk-UA" dirty="0"/>
              <a:t>  для всіх</a:t>
            </a:r>
            <a:r>
              <a:rPr lang="en-US" dirty="0"/>
              <a:t> </a:t>
            </a:r>
            <a:r>
              <a:rPr lang="en-US" i="1" dirty="0" err="1"/>
              <a:t>v</a:t>
            </a:r>
            <a:r>
              <a:rPr lang="en-US" dirty="0" err="1"/>
              <a:t>≠</a:t>
            </a:r>
            <a:r>
              <a:rPr lang="en-US" i="1" dirty="0" err="1"/>
              <a:t>a</a:t>
            </a:r>
            <a:r>
              <a:rPr lang="uk-UA" dirty="0"/>
              <a:t>  і вважати ці мітки тимчасовими. Виконати </a:t>
            </a:r>
            <a:r>
              <a:rPr lang="en-US" i="1" dirty="0"/>
              <a:t>x</a:t>
            </a:r>
            <a:r>
              <a:rPr lang="en-US" dirty="0"/>
              <a:t>=</a:t>
            </a:r>
            <a:r>
              <a:rPr lang="en-US" i="1" dirty="0"/>
              <a:t>a</a:t>
            </a:r>
            <a:r>
              <a:rPr lang="en-US" dirty="0"/>
              <a:t>, M={</a:t>
            </a:r>
            <a:r>
              <a:rPr lang="en-US" i="1" dirty="0"/>
              <a:t>a</a:t>
            </a:r>
            <a:r>
              <a:rPr lang="en-US" dirty="0"/>
              <a:t>}</a:t>
            </a:r>
            <a:r>
              <a:rPr lang="uk-UA" dirty="0"/>
              <a:t>.</a:t>
            </a:r>
            <a:endParaRPr lang="en-US" dirty="0"/>
          </a:p>
          <a:p>
            <a:pPr algn="just">
              <a:buNone/>
            </a:pPr>
            <a:r>
              <a:rPr lang="uk-UA" dirty="0"/>
              <a:t>Крок 2. </a:t>
            </a:r>
            <a:r>
              <a:rPr lang="uk-UA" i="1" dirty="0">
                <a:solidFill>
                  <a:schemeClr val="accent6">
                    <a:lumMod val="75000"/>
                  </a:schemeClr>
                </a:solidFill>
              </a:rPr>
              <a:t>Оновлення міток</a:t>
            </a:r>
            <a:r>
              <a:rPr lang="uk-UA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uk-UA" dirty="0"/>
              <a:t>Для кожної вершини </a:t>
            </a:r>
            <a:r>
              <a:rPr lang="en-US" dirty="0" err="1"/>
              <a:t>v</a:t>
            </a:r>
            <a:r>
              <a:rPr lang="en-US" dirty="0" err="1">
                <a:sym typeface="Symbol"/>
              </a:rPr>
              <a:t>V</a:t>
            </a:r>
            <a:r>
              <a:rPr lang="en-US" dirty="0">
                <a:sym typeface="Symbol"/>
              </a:rPr>
              <a:t>\M</a:t>
            </a:r>
            <a:r>
              <a:rPr lang="uk-UA" dirty="0"/>
              <a:t> замінити мітки: </a:t>
            </a:r>
            <a:endParaRPr lang="en-US" dirty="0"/>
          </a:p>
          <a:p>
            <a:pPr algn="ctr">
              <a:buNone/>
            </a:pPr>
            <a:r>
              <a:rPr lang="en-US" dirty="0"/>
              <a:t>l(v)=min{ l(v), l(x)+w(</a:t>
            </a:r>
            <a:r>
              <a:rPr lang="en-US" dirty="0" err="1"/>
              <a:t>x,v</a:t>
            </a:r>
            <a:r>
              <a:rPr lang="en-US" dirty="0"/>
              <a:t>) }</a:t>
            </a:r>
            <a:r>
              <a:rPr lang="uk-UA" dirty="0"/>
              <a:t>,</a:t>
            </a:r>
            <a:endParaRPr lang="en-US" dirty="0"/>
          </a:p>
          <a:p>
            <a:pPr algn="just">
              <a:buNone/>
            </a:pPr>
            <a:r>
              <a:rPr lang="uk-UA" dirty="0"/>
              <a:t> тобто оновлювати тимчасові мітки вершин, у які з вершини </a:t>
            </a:r>
            <a:r>
              <a:rPr lang="en-US" i="1" dirty="0"/>
              <a:t>x</a:t>
            </a:r>
            <a:r>
              <a:rPr lang="uk-UA" dirty="0"/>
              <a:t> іде дуга.</a:t>
            </a:r>
          </a:p>
          <a:p>
            <a:pPr algn="just">
              <a:buNone/>
            </a:pPr>
            <a:endParaRPr lang="uk-UA" dirty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685800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uk-UA" dirty="0"/>
              <a:t>Крок 3. </a:t>
            </a:r>
            <a:r>
              <a:rPr lang="uk-UA" i="1" dirty="0">
                <a:solidFill>
                  <a:schemeClr val="accent6">
                    <a:lumMod val="75000"/>
                  </a:schemeClr>
                </a:solidFill>
              </a:rPr>
              <a:t>Перетворення мітки у постійну. </a:t>
            </a:r>
            <a:r>
              <a:rPr lang="uk-UA" dirty="0"/>
              <a:t>Серед усіх вершин з тимчасовими мітками знайти вершину з мінімальною міткою, тобто знайти вершину </a:t>
            </a:r>
            <a:r>
              <a:rPr lang="en-US" i="1" dirty="0"/>
              <a:t>v</a:t>
            </a:r>
            <a:r>
              <a:rPr lang="uk-UA" dirty="0"/>
              <a:t>* з умови </a:t>
            </a:r>
            <a:endParaRPr lang="en-US" dirty="0"/>
          </a:p>
          <a:p>
            <a:pPr algn="ctr">
              <a:buNone/>
            </a:pPr>
            <a:r>
              <a:rPr lang="en-US" dirty="0"/>
              <a:t>l(v*)=min l(v), </a:t>
            </a:r>
            <a:r>
              <a:rPr lang="en-US" dirty="0" err="1"/>
              <a:t>v</a:t>
            </a:r>
            <a:r>
              <a:rPr lang="en-US" dirty="0" err="1">
                <a:sym typeface="Symbol"/>
              </a:rPr>
              <a:t>T</a:t>
            </a:r>
            <a:r>
              <a:rPr lang="en-US" dirty="0">
                <a:sym typeface="Symbol"/>
              </a:rPr>
              <a:t>,   </a:t>
            </a:r>
            <a:r>
              <a:rPr lang="en-US" dirty="0"/>
              <a:t>T=V\M.</a:t>
            </a:r>
            <a:endParaRPr lang="uk-UA" dirty="0"/>
          </a:p>
          <a:p>
            <a:pPr>
              <a:buNone/>
            </a:pPr>
            <a:r>
              <a:rPr lang="uk-UA" dirty="0"/>
              <a:t>Крок 4. Вважати мітку вершини </a:t>
            </a:r>
            <a:r>
              <a:rPr lang="en-US" i="1" dirty="0"/>
              <a:t>v</a:t>
            </a:r>
            <a:r>
              <a:rPr lang="uk-UA" dirty="0"/>
              <a:t>* постійною і покласти М=М</a:t>
            </a:r>
            <a:r>
              <a:rPr lang="uk-UA" dirty="0">
                <a:sym typeface="Symbol"/>
              </a:rPr>
              <a:t></a:t>
            </a:r>
            <a:r>
              <a:rPr lang="en-US" i="1" dirty="0"/>
              <a:t> v</a:t>
            </a:r>
            <a:r>
              <a:rPr lang="uk-UA" dirty="0"/>
              <a:t>*, х=</a:t>
            </a:r>
            <a:r>
              <a:rPr lang="en-US" i="1" dirty="0"/>
              <a:t> v</a:t>
            </a:r>
            <a:r>
              <a:rPr lang="uk-UA" dirty="0"/>
              <a:t>* . </a:t>
            </a:r>
          </a:p>
          <a:p>
            <a:pPr algn="just">
              <a:buNone/>
            </a:pPr>
            <a:r>
              <a:rPr lang="uk-UA" dirty="0"/>
              <a:t>Крок 5. (</a:t>
            </a:r>
            <a:r>
              <a:rPr lang="uk-UA" i="1" dirty="0"/>
              <a:t>а</a:t>
            </a:r>
            <a:r>
              <a:rPr lang="uk-UA" dirty="0"/>
              <a:t>) (Якщо потрібно знайти шлях від 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uk-UA" dirty="0"/>
              <a:t>до </a:t>
            </a:r>
            <a:r>
              <a:rPr lang="en-US" i="1" dirty="0"/>
              <a:t>z</a:t>
            </a:r>
            <a:r>
              <a:rPr lang="uk-UA" dirty="0"/>
              <a:t>.) Якщо , </a:t>
            </a:r>
            <a:r>
              <a:rPr lang="en-US" dirty="0"/>
              <a:t>x=</a:t>
            </a:r>
            <a:r>
              <a:rPr lang="en-US" i="1" dirty="0"/>
              <a:t>z</a:t>
            </a:r>
            <a:r>
              <a:rPr lang="en-US" dirty="0"/>
              <a:t>, </a:t>
            </a:r>
            <a:r>
              <a:rPr lang="uk-UA" dirty="0"/>
              <a:t>то </a:t>
            </a:r>
            <a:r>
              <a:rPr lang="en-US" i="1" dirty="0"/>
              <a:t>l</a:t>
            </a:r>
            <a:r>
              <a:rPr lang="en-US" dirty="0"/>
              <a:t>(</a:t>
            </a:r>
            <a:r>
              <a:rPr lang="en-US" i="1" dirty="0"/>
              <a:t>z</a:t>
            </a:r>
            <a:r>
              <a:rPr lang="en-US" dirty="0"/>
              <a:t>)</a:t>
            </a:r>
            <a:r>
              <a:rPr lang="uk-UA" dirty="0"/>
              <a:t> – довжина найкоротшого шляху від 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uk-UA" dirty="0"/>
              <a:t>до</a:t>
            </a:r>
            <a:r>
              <a:rPr lang="en-US" dirty="0"/>
              <a:t> </a:t>
            </a:r>
            <a:r>
              <a:rPr lang="en-US" i="1" dirty="0"/>
              <a:t>z</a:t>
            </a:r>
            <a:r>
              <a:rPr lang="uk-UA" dirty="0"/>
              <a:t>; зупинитись. Якщо </a:t>
            </a:r>
            <a:r>
              <a:rPr lang="en-US" dirty="0" err="1"/>
              <a:t>x≠</a:t>
            </a:r>
            <a:r>
              <a:rPr lang="en-US" i="1" dirty="0" err="1"/>
              <a:t>z</a:t>
            </a:r>
            <a:r>
              <a:rPr lang="uk-UA" dirty="0"/>
              <a:t>, то перейти до кроку 2.</a:t>
            </a:r>
          </a:p>
          <a:p>
            <a:pPr algn="just">
              <a:buNone/>
            </a:pPr>
            <a:r>
              <a:rPr lang="uk-UA" dirty="0"/>
              <a:t>(</a:t>
            </a:r>
            <a:r>
              <a:rPr lang="uk-UA" i="1" dirty="0"/>
              <a:t>б</a:t>
            </a:r>
            <a:r>
              <a:rPr lang="uk-UA" dirty="0"/>
              <a:t>) (Якщо потрібно знайти шлях від 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uk-UA" dirty="0"/>
              <a:t>до всіх інших вершин.) Якщо всі вершини отримали постійні мітки (включені у множину М), то ці мітки дають довжини найкоротших шляхів; зупинитись. Якщо деякі вершини мають тимчасові мітки, то перейти до кроку 2.</a:t>
            </a:r>
          </a:p>
          <a:p>
            <a:pPr>
              <a:buNone/>
            </a:pPr>
            <a:endParaRPr lang="uk-UA" dirty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7933588" cy="11429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i="1" dirty="0"/>
              <a:t>Приклад</a:t>
            </a:r>
            <a:r>
              <a:rPr lang="uk-UA" dirty="0"/>
              <a:t>. Знайти найкоротший шлях від вершини </a:t>
            </a:r>
            <a:r>
              <a:rPr lang="en-US" dirty="0"/>
              <a:t>V1 </a:t>
            </a:r>
            <a:r>
              <a:rPr lang="uk-UA" dirty="0"/>
              <a:t>до вершини </a:t>
            </a:r>
            <a:r>
              <a:rPr lang="en-US" dirty="0"/>
              <a:t>V7</a:t>
            </a:r>
            <a:r>
              <a:rPr lang="uk-UA" dirty="0"/>
              <a:t>.</a:t>
            </a:r>
          </a:p>
          <a:p>
            <a:pPr>
              <a:buNone/>
            </a:pPr>
            <a:endParaRPr lang="uk-UA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1643042" y="871518"/>
            <a:ext cx="6912768" cy="3055770"/>
            <a:chOff x="1907704" y="1990080"/>
            <a:chExt cx="6912768" cy="3055770"/>
          </a:xfrm>
        </p:grpSpPr>
        <p:sp>
          <p:nvSpPr>
            <p:cNvPr id="5" name="Овал 4"/>
            <p:cNvSpPr/>
            <p:nvPr/>
          </p:nvSpPr>
          <p:spPr>
            <a:xfrm>
              <a:off x="2051720" y="2132856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V1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Овал 5"/>
            <p:cNvSpPr/>
            <p:nvPr/>
          </p:nvSpPr>
          <p:spPr>
            <a:xfrm>
              <a:off x="2051720" y="407707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V4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4017394" y="212838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4038139" y="407707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V5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6056280" y="212838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V3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6084168" y="4078740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V6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7956376" y="3052156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V7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единительная линия 11"/>
            <p:cNvCxnSpPr>
              <a:stCxn id="5" idx="4"/>
              <a:endCxn id="6" idx="0"/>
            </p:cNvCxnSpPr>
            <p:nvPr/>
          </p:nvCxnSpPr>
          <p:spPr>
            <a:xfrm>
              <a:off x="2483768" y="2996952"/>
              <a:ext cx="0" cy="1080120"/>
            </a:xfrm>
            <a:prstGeom prst="line">
              <a:avLst/>
            </a:prstGeom>
            <a:ln>
              <a:headEnd type="none" w="med" len="med"/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>
              <a:stCxn id="5" idx="6"/>
              <a:endCxn id="7" idx="2"/>
            </p:cNvCxnSpPr>
            <p:nvPr/>
          </p:nvCxnSpPr>
          <p:spPr>
            <a:xfrm flipV="1">
              <a:off x="2915816" y="2560430"/>
              <a:ext cx="1101578" cy="4474"/>
            </a:xfrm>
            <a:prstGeom prst="line">
              <a:avLst/>
            </a:prstGeom>
            <a:ln>
              <a:headEnd type="none" w="med" len="med"/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stCxn id="6" idx="6"/>
              <a:endCxn id="8" idx="2"/>
            </p:cNvCxnSpPr>
            <p:nvPr/>
          </p:nvCxnSpPr>
          <p:spPr>
            <a:xfrm>
              <a:off x="2915816" y="4509120"/>
              <a:ext cx="1122323" cy="0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>
              <a:stCxn id="7" idx="6"/>
              <a:endCxn id="9" idx="2"/>
            </p:cNvCxnSpPr>
            <p:nvPr/>
          </p:nvCxnSpPr>
          <p:spPr>
            <a:xfrm>
              <a:off x="4881490" y="2560430"/>
              <a:ext cx="1174790" cy="0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4902235" y="4507452"/>
              <a:ext cx="1181933" cy="1668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>
              <a:stCxn id="9" idx="4"/>
              <a:endCxn id="10" idx="0"/>
            </p:cNvCxnSpPr>
            <p:nvPr/>
          </p:nvCxnSpPr>
          <p:spPr>
            <a:xfrm>
              <a:off x="6488328" y="2992478"/>
              <a:ext cx="27888" cy="1086262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>
              <a:stCxn id="10" idx="6"/>
              <a:endCxn id="11" idx="2"/>
            </p:cNvCxnSpPr>
            <p:nvPr/>
          </p:nvCxnSpPr>
          <p:spPr>
            <a:xfrm flipV="1">
              <a:off x="6948264" y="3484204"/>
              <a:ext cx="1008112" cy="1026584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>
              <a:stCxn id="9" idx="6"/>
              <a:endCxn id="11" idx="2"/>
            </p:cNvCxnSpPr>
            <p:nvPr/>
          </p:nvCxnSpPr>
          <p:spPr>
            <a:xfrm>
              <a:off x="6920376" y="2560430"/>
              <a:ext cx="1036000" cy="923774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>
              <a:stCxn id="7" idx="4"/>
              <a:endCxn id="8" idx="0"/>
            </p:cNvCxnSpPr>
            <p:nvPr/>
          </p:nvCxnSpPr>
          <p:spPr>
            <a:xfrm>
              <a:off x="4449442" y="2992478"/>
              <a:ext cx="20745" cy="1084594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>
              <a:stCxn id="7" idx="3"/>
              <a:endCxn id="6" idx="7"/>
            </p:cNvCxnSpPr>
            <p:nvPr/>
          </p:nvCxnSpPr>
          <p:spPr>
            <a:xfrm flipH="1">
              <a:off x="2789272" y="2865934"/>
              <a:ext cx="1354666" cy="1337682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>
              <a:stCxn id="9" idx="3"/>
              <a:endCxn id="8" idx="7"/>
            </p:cNvCxnSpPr>
            <p:nvPr/>
          </p:nvCxnSpPr>
          <p:spPr>
            <a:xfrm flipH="1">
              <a:off x="4775691" y="2865934"/>
              <a:ext cx="1407133" cy="1337682"/>
            </a:xfrm>
            <a:prstGeom prst="line">
              <a:avLst/>
            </a:prstGeom>
            <a:ln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>
              <a:stCxn id="5" idx="5"/>
              <a:endCxn id="8" idx="1"/>
            </p:cNvCxnSpPr>
            <p:nvPr/>
          </p:nvCxnSpPr>
          <p:spPr>
            <a:xfrm>
              <a:off x="2789272" y="2870408"/>
              <a:ext cx="1375411" cy="1333208"/>
            </a:xfrm>
            <a:prstGeom prst="line">
              <a:avLst/>
            </a:prstGeom>
            <a:ln>
              <a:headEnd type="none" w="med" len="med"/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TextBox 86"/>
            <p:cNvSpPr txBox="1"/>
            <p:nvPr/>
          </p:nvSpPr>
          <p:spPr>
            <a:xfrm>
              <a:off x="3188945" y="1990080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Box 87"/>
            <p:cNvSpPr txBox="1"/>
            <p:nvPr/>
          </p:nvSpPr>
          <p:spPr>
            <a:xfrm>
              <a:off x="5191225" y="2000341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uk-UA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26" name="TextBox 88"/>
            <p:cNvSpPr txBox="1"/>
            <p:nvPr/>
          </p:nvSpPr>
          <p:spPr>
            <a:xfrm>
              <a:off x="7264432" y="245966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uk-UA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27" name="TextBox 89"/>
            <p:cNvSpPr txBox="1"/>
            <p:nvPr/>
          </p:nvSpPr>
          <p:spPr>
            <a:xfrm>
              <a:off x="1907704" y="3275402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90"/>
            <p:cNvSpPr txBox="1"/>
            <p:nvPr/>
          </p:nvSpPr>
          <p:spPr>
            <a:xfrm>
              <a:off x="2972088" y="273427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Box 91"/>
            <p:cNvSpPr txBox="1"/>
            <p:nvPr/>
          </p:nvSpPr>
          <p:spPr>
            <a:xfrm>
              <a:off x="3619916" y="273427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92"/>
            <p:cNvSpPr txBox="1"/>
            <p:nvPr/>
          </p:nvSpPr>
          <p:spPr>
            <a:xfrm>
              <a:off x="4038139" y="3241056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TextBox 93"/>
            <p:cNvSpPr txBox="1"/>
            <p:nvPr/>
          </p:nvSpPr>
          <p:spPr>
            <a:xfrm>
              <a:off x="5468885" y="2802587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uk-UA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32" name="TextBox 94"/>
            <p:cNvSpPr txBox="1"/>
            <p:nvPr/>
          </p:nvSpPr>
          <p:spPr>
            <a:xfrm>
              <a:off x="6140440" y="3204685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95"/>
            <p:cNvSpPr txBox="1"/>
            <p:nvPr/>
          </p:nvSpPr>
          <p:spPr>
            <a:xfrm>
              <a:off x="3277049" y="4510788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TextBox 96"/>
            <p:cNvSpPr txBox="1"/>
            <p:nvPr/>
          </p:nvSpPr>
          <p:spPr>
            <a:xfrm>
              <a:off x="5275509" y="4522630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TextBox 97"/>
            <p:cNvSpPr txBox="1"/>
            <p:nvPr/>
          </p:nvSpPr>
          <p:spPr>
            <a:xfrm>
              <a:off x="7334772" y="3987568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uk-UA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1000100" y="3757612"/>
            <a:ext cx="81439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>
                <a:solidFill>
                  <a:srgbClr val="00B050"/>
                </a:solidFill>
              </a:rPr>
              <a:t>Початкові значення:</a:t>
            </a:r>
            <a:endParaRPr lang="en-US" sz="2800" dirty="0">
              <a:solidFill>
                <a:srgbClr val="00B050"/>
              </a:solidFill>
            </a:endParaRPr>
          </a:p>
          <a:p>
            <a:r>
              <a:rPr lang="uk-UA" sz="2800" dirty="0">
                <a:solidFill>
                  <a:srgbClr val="00B050"/>
                </a:solidFill>
              </a:rPr>
              <a:t>М=</a:t>
            </a:r>
            <a:r>
              <a:rPr lang="en-US" sz="2800" dirty="0">
                <a:solidFill>
                  <a:srgbClr val="00B050"/>
                </a:solidFill>
              </a:rPr>
              <a:t>{V</a:t>
            </a:r>
            <a:r>
              <a:rPr lang="en-US" sz="2800" dirty="0">
                <a:solidFill>
                  <a:srgbClr val="00B050"/>
                </a:solidFill>
                <a:latin typeface="Corbel" pitchFamily="34" charset="0"/>
              </a:rPr>
              <a:t>1</a:t>
            </a:r>
            <a:r>
              <a:rPr lang="en-US" sz="2800" dirty="0">
                <a:solidFill>
                  <a:srgbClr val="00B050"/>
                </a:solidFill>
              </a:rPr>
              <a:t>}</a:t>
            </a:r>
            <a:r>
              <a:rPr lang="uk-UA" sz="2800" dirty="0">
                <a:solidFill>
                  <a:srgbClr val="00B050"/>
                </a:solidFill>
              </a:rPr>
              <a:t>, Т=</a:t>
            </a:r>
            <a:r>
              <a:rPr lang="uk-UA" sz="2800" dirty="0">
                <a:solidFill>
                  <a:srgbClr val="00B050"/>
                </a:solidFill>
                <a:sym typeface="Symbol"/>
              </a:rPr>
              <a:t>,</a:t>
            </a:r>
            <a:r>
              <a:rPr lang="en-US" sz="2800" i="1" dirty="0">
                <a:solidFill>
                  <a:srgbClr val="00B050"/>
                </a:solidFill>
              </a:rPr>
              <a:t> l</a:t>
            </a:r>
            <a:r>
              <a:rPr lang="en-US" sz="2800" dirty="0">
                <a:solidFill>
                  <a:srgbClr val="00B050"/>
                </a:solidFill>
              </a:rPr>
              <a:t>(V</a:t>
            </a:r>
            <a:r>
              <a:rPr lang="en-US" sz="2800" dirty="0">
                <a:solidFill>
                  <a:srgbClr val="00B050"/>
                </a:solidFill>
                <a:latin typeface="Corbel" pitchFamily="34" charset="0"/>
              </a:rPr>
              <a:t>1</a:t>
            </a:r>
            <a:r>
              <a:rPr lang="en-US" sz="2800" dirty="0">
                <a:solidFill>
                  <a:srgbClr val="00B050"/>
                </a:solidFill>
              </a:rPr>
              <a:t>)=0</a:t>
            </a:r>
            <a:r>
              <a:rPr lang="uk-UA" sz="2800" dirty="0">
                <a:solidFill>
                  <a:srgbClr val="00B050"/>
                </a:solidFill>
              </a:rPr>
              <a:t>,</a:t>
            </a:r>
            <a:r>
              <a:rPr lang="en-US" sz="2800" i="1" dirty="0">
                <a:solidFill>
                  <a:srgbClr val="00B050"/>
                </a:solidFill>
              </a:rPr>
              <a:t> l</a:t>
            </a:r>
            <a:r>
              <a:rPr lang="en-US" sz="2800" dirty="0">
                <a:solidFill>
                  <a:srgbClr val="00B050"/>
                </a:solidFill>
              </a:rPr>
              <a:t>(V</a:t>
            </a:r>
            <a:r>
              <a:rPr lang="uk-UA" sz="2800" dirty="0">
                <a:solidFill>
                  <a:srgbClr val="00B050"/>
                </a:solidFill>
              </a:rPr>
              <a:t>2</a:t>
            </a:r>
            <a:r>
              <a:rPr lang="en-US" sz="2800" dirty="0">
                <a:solidFill>
                  <a:srgbClr val="00B050"/>
                </a:solidFill>
              </a:rPr>
              <a:t>)=</a:t>
            </a:r>
            <a:r>
              <a:rPr lang="en-US" sz="2800" i="1" dirty="0">
                <a:solidFill>
                  <a:srgbClr val="00B050"/>
                </a:solidFill>
              </a:rPr>
              <a:t> l</a:t>
            </a:r>
            <a:r>
              <a:rPr lang="en-US" sz="2800" dirty="0">
                <a:solidFill>
                  <a:srgbClr val="00B050"/>
                </a:solidFill>
              </a:rPr>
              <a:t>(V</a:t>
            </a:r>
            <a:r>
              <a:rPr lang="uk-UA" sz="2800" dirty="0">
                <a:solidFill>
                  <a:srgbClr val="00B050"/>
                </a:solidFill>
              </a:rPr>
              <a:t>3</a:t>
            </a:r>
            <a:r>
              <a:rPr lang="en-US" sz="2800" dirty="0">
                <a:solidFill>
                  <a:srgbClr val="00B050"/>
                </a:solidFill>
              </a:rPr>
              <a:t>)=</a:t>
            </a:r>
            <a:r>
              <a:rPr lang="uk-UA" sz="2800" dirty="0">
                <a:solidFill>
                  <a:srgbClr val="00B050"/>
                </a:solidFill>
              </a:rPr>
              <a:t>…</a:t>
            </a:r>
            <a:r>
              <a:rPr lang="en-US" sz="2800" i="1" dirty="0">
                <a:solidFill>
                  <a:srgbClr val="00B050"/>
                </a:solidFill>
              </a:rPr>
              <a:t> l</a:t>
            </a:r>
            <a:r>
              <a:rPr lang="en-US" sz="2800" dirty="0">
                <a:solidFill>
                  <a:srgbClr val="00B050"/>
                </a:solidFill>
              </a:rPr>
              <a:t>(V</a:t>
            </a:r>
            <a:r>
              <a:rPr lang="uk-UA" sz="2800" dirty="0">
                <a:solidFill>
                  <a:srgbClr val="00B050"/>
                </a:solidFill>
              </a:rPr>
              <a:t>7</a:t>
            </a:r>
            <a:r>
              <a:rPr lang="en-US" sz="2800" dirty="0">
                <a:solidFill>
                  <a:srgbClr val="00B050"/>
                </a:solidFill>
              </a:rPr>
              <a:t>)=∞</a:t>
            </a:r>
            <a:endParaRPr lang="uk-UA" sz="2800" dirty="0">
              <a:solidFill>
                <a:srgbClr val="00B050"/>
              </a:solidFill>
            </a:endParaRPr>
          </a:p>
          <a:p>
            <a:r>
              <a:rPr lang="uk-UA" sz="2800" dirty="0"/>
              <a:t>Крок 1. Т</a:t>
            </a:r>
            <a:r>
              <a:rPr lang="en-US" sz="2800" dirty="0">
                <a:latin typeface="Corbel" pitchFamily="34" charset="0"/>
              </a:rPr>
              <a:t>1</a:t>
            </a:r>
            <a:r>
              <a:rPr lang="uk-UA" sz="2800" dirty="0"/>
              <a:t>=</a:t>
            </a:r>
            <a:r>
              <a:rPr lang="en-US" sz="2800" dirty="0"/>
              <a:t> {V</a:t>
            </a:r>
            <a:r>
              <a:rPr lang="uk-UA" sz="2800" dirty="0"/>
              <a:t>2(1, </a:t>
            </a:r>
            <a:r>
              <a:rPr lang="en-US" sz="2800" dirty="0"/>
              <a:t>V</a:t>
            </a:r>
            <a:r>
              <a:rPr lang="en-US" sz="2800" dirty="0">
                <a:latin typeface="Corbel" pitchFamily="34" charset="0"/>
              </a:rPr>
              <a:t>1</a:t>
            </a:r>
            <a:r>
              <a:rPr lang="uk-UA" sz="2800" dirty="0"/>
              <a:t>)</a:t>
            </a:r>
            <a:r>
              <a:rPr lang="en-US" sz="2800" dirty="0"/>
              <a:t>, V4(4, V</a:t>
            </a:r>
            <a:r>
              <a:rPr lang="en-US" sz="2800" dirty="0">
                <a:latin typeface="Corbel" pitchFamily="34" charset="0"/>
              </a:rPr>
              <a:t>1</a:t>
            </a:r>
            <a:r>
              <a:rPr lang="en-US" sz="2800" dirty="0"/>
              <a:t>), V5(8,V</a:t>
            </a:r>
            <a:r>
              <a:rPr lang="en-US" sz="2800" dirty="0">
                <a:latin typeface="Corbel" pitchFamily="34" charset="0"/>
              </a:rPr>
              <a:t>1</a:t>
            </a:r>
            <a:r>
              <a:rPr lang="en-US" sz="2800" dirty="0"/>
              <a:t>)} – min V2</a:t>
            </a:r>
          </a:p>
          <a:p>
            <a:r>
              <a:rPr lang="en-US" sz="2800" dirty="0"/>
              <a:t>		M</a:t>
            </a:r>
            <a:r>
              <a:rPr lang="en-US" sz="2800" dirty="0">
                <a:latin typeface="Corbel" pitchFamily="34" charset="0"/>
              </a:rPr>
              <a:t>1</a:t>
            </a:r>
            <a:r>
              <a:rPr lang="en-US" sz="2800" dirty="0"/>
              <a:t>= {V</a:t>
            </a:r>
            <a:r>
              <a:rPr lang="en-US" sz="2800" dirty="0">
                <a:latin typeface="Corbel" pitchFamily="34" charset="0"/>
              </a:rPr>
              <a:t>1, </a:t>
            </a:r>
            <a:r>
              <a:rPr lang="en-US" sz="2800" dirty="0"/>
              <a:t>V</a:t>
            </a:r>
            <a:r>
              <a:rPr lang="uk-UA" sz="2800" dirty="0"/>
              <a:t>2(1, </a:t>
            </a:r>
            <a:r>
              <a:rPr lang="en-US" sz="2800" dirty="0"/>
              <a:t>V</a:t>
            </a:r>
            <a:r>
              <a:rPr lang="en-US" sz="2800" dirty="0">
                <a:latin typeface="Corbel" pitchFamily="34" charset="0"/>
              </a:rPr>
              <a:t>1</a:t>
            </a:r>
            <a:r>
              <a:rPr lang="uk-UA" sz="2800" dirty="0"/>
              <a:t>)</a:t>
            </a:r>
            <a:r>
              <a:rPr lang="en-US" sz="2800" dirty="0"/>
              <a:t>}</a:t>
            </a:r>
          </a:p>
          <a:p>
            <a:r>
              <a:rPr lang="uk-UA" sz="2800" dirty="0"/>
              <a:t>Крок </a:t>
            </a:r>
            <a:r>
              <a:rPr lang="en-US" sz="2800" dirty="0"/>
              <a:t>2</a:t>
            </a:r>
            <a:r>
              <a:rPr lang="uk-UA" sz="2800" dirty="0"/>
              <a:t>. Т</a:t>
            </a:r>
            <a:r>
              <a:rPr lang="en-US" sz="2800" dirty="0">
                <a:latin typeface="Corbel" pitchFamily="34" charset="0"/>
              </a:rPr>
              <a:t>2</a:t>
            </a:r>
            <a:r>
              <a:rPr lang="uk-UA" sz="2800" dirty="0"/>
              <a:t>=</a:t>
            </a:r>
            <a:r>
              <a:rPr lang="en-US" sz="2800" dirty="0"/>
              <a:t> {V4(4, V</a:t>
            </a:r>
            <a:r>
              <a:rPr lang="en-US" sz="2800" dirty="0">
                <a:latin typeface="Corbel" pitchFamily="34" charset="0"/>
              </a:rPr>
              <a:t>1</a:t>
            </a:r>
            <a:r>
              <a:rPr lang="en-US" sz="2800" dirty="0"/>
              <a:t>), V5(8,V</a:t>
            </a:r>
            <a:r>
              <a:rPr lang="en-US" sz="2800" dirty="0">
                <a:latin typeface="Corbel" pitchFamily="34" charset="0"/>
              </a:rPr>
              <a:t>1</a:t>
            </a:r>
            <a:r>
              <a:rPr lang="en-US" sz="2800" dirty="0"/>
              <a:t>), V4(4, V</a:t>
            </a:r>
            <a:r>
              <a:rPr lang="en-US" sz="2800" dirty="0">
                <a:latin typeface="Corbel" pitchFamily="34" charset="0"/>
              </a:rPr>
              <a:t>2</a:t>
            </a:r>
            <a:r>
              <a:rPr lang="en-US" sz="2800" dirty="0"/>
              <a:t>), V5(3,V</a:t>
            </a:r>
            <a:r>
              <a:rPr lang="en-US" sz="2800" dirty="0">
                <a:latin typeface="Corbel" pitchFamily="34" charset="0"/>
              </a:rPr>
              <a:t>2</a:t>
            </a:r>
            <a:r>
              <a:rPr lang="en-US" sz="2800" dirty="0"/>
              <a:t>), V3(8,V</a:t>
            </a:r>
            <a:r>
              <a:rPr lang="en-US" sz="2800" dirty="0">
                <a:latin typeface="Corbel" pitchFamily="34" charset="0"/>
              </a:rPr>
              <a:t>2</a:t>
            </a:r>
            <a:r>
              <a:rPr lang="en-US" sz="2800" dirty="0"/>
              <a:t>)}= {V4(4, V</a:t>
            </a:r>
            <a:r>
              <a:rPr lang="en-US" sz="2800" dirty="0">
                <a:latin typeface="Corbel" pitchFamily="34" charset="0"/>
              </a:rPr>
              <a:t>1</a:t>
            </a:r>
            <a:r>
              <a:rPr lang="en-US" sz="2800" dirty="0"/>
              <a:t>), V5(3,V</a:t>
            </a:r>
            <a:r>
              <a:rPr lang="en-US" sz="2800" dirty="0">
                <a:latin typeface="Corbel" pitchFamily="34" charset="0"/>
              </a:rPr>
              <a:t>2</a:t>
            </a:r>
            <a:r>
              <a:rPr lang="en-US" sz="2800" dirty="0"/>
              <a:t>), V3(8,V</a:t>
            </a:r>
            <a:r>
              <a:rPr lang="en-US" sz="2800" dirty="0">
                <a:latin typeface="Corbel" pitchFamily="34" charset="0"/>
              </a:rPr>
              <a:t>2</a:t>
            </a:r>
            <a:r>
              <a:rPr lang="en-US" sz="2800" dirty="0"/>
              <a:t>)}– min V5</a:t>
            </a:r>
          </a:p>
          <a:p>
            <a:r>
              <a:rPr lang="en-US" sz="2800" dirty="0"/>
              <a:t>		M</a:t>
            </a:r>
            <a:r>
              <a:rPr lang="en-US" sz="2800" dirty="0">
                <a:latin typeface="Corbel" pitchFamily="34" charset="0"/>
              </a:rPr>
              <a:t>2</a:t>
            </a:r>
            <a:r>
              <a:rPr lang="en-US" sz="2800" dirty="0"/>
              <a:t>= {V</a:t>
            </a:r>
            <a:r>
              <a:rPr lang="en-US" sz="2800" dirty="0">
                <a:latin typeface="Corbel" pitchFamily="34" charset="0"/>
              </a:rPr>
              <a:t>1, </a:t>
            </a:r>
            <a:r>
              <a:rPr lang="en-US" sz="2800" dirty="0"/>
              <a:t>V</a:t>
            </a:r>
            <a:r>
              <a:rPr lang="uk-UA" sz="2800" dirty="0"/>
              <a:t>2(1, </a:t>
            </a:r>
            <a:r>
              <a:rPr lang="en-US" sz="2800" dirty="0"/>
              <a:t>V</a:t>
            </a:r>
            <a:r>
              <a:rPr lang="en-US" sz="2800" dirty="0">
                <a:latin typeface="Corbel" pitchFamily="34" charset="0"/>
              </a:rPr>
              <a:t>1</a:t>
            </a:r>
            <a:r>
              <a:rPr lang="uk-UA" sz="2800" dirty="0"/>
              <a:t>)</a:t>
            </a:r>
            <a:r>
              <a:rPr lang="en-US" sz="2800" dirty="0"/>
              <a:t>, V5(3,V</a:t>
            </a:r>
            <a:r>
              <a:rPr lang="en-US" sz="2800" dirty="0">
                <a:latin typeface="Corbel" pitchFamily="34" charset="0"/>
              </a:rPr>
              <a:t>2</a:t>
            </a:r>
            <a:r>
              <a:rPr lang="en-US" sz="2800" dirty="0"/>
              <a:t>)}</a:t>
            </a:r>
            <a:endParaRPr lang="uk-UA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0"/>
            <a:ext cx="8358246" cy="95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/>
              <a:t>Крок </a:t>
            </a:r>
            <a:r>
              <a:rPr lang="en-US" sz="2800" dirty="0"/>
              <a:t>3</a:t>
            </a:r>
            <a:r>
              <a:rPr lang="uk-UA" sz="2800" dirty="0"/>
              <a:t>. Т</a:t>
            </a:r>
            <a:r>
              <a:rPr lang="en-US" sz="2800" dirty="0">
                <a:latin typeface="Corbel" pitchFamily="34" charset="0"/>
              </a:rPr>
              <a:t>3</a:t>
            </a:r>
            <a:r>
              <a:rPr lang="uk-UA" sz="2800" dirty="0"/>
              <a:t>=</a:t>
            </a:r>
            <a:r>
              <a:rPr lang="en-US" sz="2800" dirty="0"/>
              <a:t> {V4(4, V</a:t>
            </a:r>
            <a:r>
              <a:rPr lang="en-US" sz="2800" dirty="0">
                <a:latin typeface="Corbel" pitchFamily="34" charset="0"/>
              </a:rPr>
              <a:t>1</a:t>
            </a:r>
            <a:r>
              <a:rPr lang="en-US" sz="2800" dirty="0"/>
              <a:t>), V3(8,V</a:t>
            </a:r>
            <a:r>
              <a:rPr lang="en-US" sz="2800" dirty="0">
                <a:latin typeface="Corbel" pitchFamily="34" charset="0"/>
              </a:rPr>
              <a:t>2</a:t>
            </a:r>
            <a:r>
              <a:rPr lang="en-US" sz="2800" dirty="0"/>
              <a:t>), V3(7,V</a:t>
            </a:r>
            <a:r>
              <a:rPr lang="en-US" sz="2800" dirty="0">
                <a:latin typeface="Corbel" pitchFamily="34" charset="0"/>
              </a:rPr>
              <a:t>5</a:t>
            </a:r>
            <a:r>
              <a:rPr lang="en-US" sz="2800" dirty="0"/>
              <a:t>), V6(8,V</a:t>
            </a:r>
            <a:r>
              <a:rPr lang="en-US" sz="2800" dirty="0">
                <a:latin typeface="Corbel" pitchFamily="34" charset="0"/>
              </a:rPr>
              <a:t>5</a:t>
            </a:r>
            <a:r>
              <a:rPr lang="en-US" sz="2800" dirty="0"/>
              <a:t>)}=</a:t>
            </a:r>
          </a:p>
          <a:p>
            <a:r>
              <a:rPr lang="uk-UA" sz="2800" dirty="0"/>
              <a:t>=</a:t>
            </a:r>
            <a:r>
              <a:rPr lang="en-US" sz="2800" dirty="0"/>
              <a:t> {V4(4, V</a:t>
            </a:r>
            <a:r>
              <a:rPr lang="en-US" sz="2800" dirty="0">
                <a:latin typeface="Corbel" pitchFamily="34" charset="0"/>
              </a:rPr>
              <a:t>1</a:t>
            </a:r>
            <a:r>
              <a:rPr lang="en-US" sz="2800" dirty="0"/>
              <a:t>), V3(7,V</a:t>
            </a:r>
            <a:r>
              <a:rPr lang="en-US" sz="2800" dirty="0">
                <a:latin typeface="Corbel" pitchFamily="34" charset="0"/>
              </a:rPr>
              <a:t>5</a:t>
            </a:r>
            <a:r>
              <a:rPr lang="en-US" sz="2800" dirty="0"/>
              <a:t>), V6(8,V</a:t>
            </a:r>
            <a:r>
              <a:rPr lang="en-US" sz="2800" dirty="0">
                <a:latin typeface="Corbel" pitchFamily="34" charset="0"/>
              </a:rPr>
              <a:t>5</a:t>
            </a:r>
            <a:r>
              <a:rPr lang="en-US" sz="2800" dirty="0"/>
              <a:t>)} – min V4</a:t>
            </a:r>
          </a:p>
          <a:p>
            <a:r>
              <a:rPr lang="en-US" sz="2800" dirty="0"/>
              <a:t>	M</a:t>
            </a:r>
            <a:r>
              <a:rPr lang="en-US" sz="2800" dirty="0">
                <a:latin typeface="Corbel" pitchFamily="34" charset="0"/>
              </a:rPr>
              <a:t>3</a:t>
            </a:r>
            <a:r>
              <a:rPr lang="en-US" sz="2800" dirty="0"/>
              <a:t>= {V</a:t>
            </a:r>
            <a:r>
              <a:rPr lang="en-US" sz="2800" dirty="0">
                <a:latin typeface="Corbel" pitchFamily="34" charset="0"/>
              </a:rPr>
              <a:t>1, </a:t>
            </a:r>
            <a:r>
              <a:rPr lang="en-US" sz="2800" dirty="0"/>
              <a:t>V</a:t>
            </a:r>
            <a:r>
              <a:rPr lang="uk-UA" sz="2800" dirty="0"/>
              <a:t>2(1, </a:t>
            </a:r>
            <a:r>
              <a:rPr lang="en-US" sz="2800" dirty="0"/>
              <a:t>V</a:t>
            </a:r>
            <a:r>
              <a:rPr lang="en-US" sz="2800" dirty="0">
                <a:latin typeface="Corbel" pitchFamily="34" charset="0"/>
              </a:rPr>
              <a:t>1</a:t>
            </a:r>
            <a:r>
              <a:rPr lang="uk-UA" sz="2800" dirty="0"/>
              <a:t>)</a:t>
            </a:r>
            <a:r>
              <a:rPr lang="en-US" sz="2800" dirty="0"/>
              <a:t>, V5(3,V</a:t>
            </a:r>
            <a:r>
              <a:rPr lang="en-US" sz="2800" dirty="0">
                <a:latin typeface="Corbel" pitchFamily="34" charset="0"/>
              </a:rPr>
              <a:t>2</a:t>
            </a:r>
            <a:r>
              <a:rPr lang="en-US" sz="2800" dirty="0"/>
              <a:t>), V4(4, V</a:t>
            </a:r>
            <a:r>
              <a:rPr lang="en-US" sz="2800" dirty="0">
                <a:latin typeface="Corbel" pitchFamily="34" charset="0"/>
              </a:rPr>
              <a:t>1</a:t>
            </a:r>
            <a:r>
              <a:rPr lang="en-US" sz="2800" dirty="0"/>
              <a:t>)}</a:t>
            </a:r>
          </a:p>
          <a:p>
            <a:endParaRPr lang="en-US" sz="2800" dirty="0"/>
          </a:p>
          <a:p>
            <a:r>
              <a:rPr lang="uk-UA" sz="2800" dirty="0"/>
              <a:t>Крок </a:t>
            </a:r>
            <a:r>
              <a:rPr lang="en-US" sz="2800" dirty="0"/>
              <a:t>4</a:t>
            </a:r>
            <a:r>
              <a:rPr lang="uk-UA" sz="2800" dirty="0"/>
              <a:t>. Т</a:t>
            </a:r>
            <a:r>
              <a:rPr lang="en-US" sz="2800" dirty="0">
                <a:latin typeface="Corbel" pitchFamily="34" charset="0"/>
              </a:rPr>
              <a:t>4</a:t>
            </a:r>
            <a:r>
              <a:rPr lang="uk-UA" sz="2800" dirty="0"/>
              <a:t>=</a:t>
            </a:r>
            <a:r>
              <a:rPr lang="en-US" sz="2800" dirty="0"/>
              <a:t> {V3(7,V</a:t>
            </a:r>
            <a:r>
              <a:rPr lang="en-US" sz="2800" dirty="0">
                <a:latin typeface="Corbel" pitchFamily="34" charset="0"/>
              </a:rPr>
              <a:t>5</a:t>
            </a:r>
            <a:r>
              <a:rPr lang="en-US" sz="2800" dirty="0"/>
              <a:t>), V6(8,V</a:t>
            </a:r>
            <a:r>
              <a:rPr lang="en-US" sz="2800" dirty="0">
                <a:latin typeface="Corbel" pitchFamily="34" charset="0"/>
              </a:rPr>
              <a:t>5</a:t>
            </a:r>
            <a:r>
              <a:rPr lang="en-US" sz="2800" dirty="0"/>
              <a:t>)} – min V3</a:t>
            </a:r>
          </a:p>
          <a:p>
            <a:r>
              <a:rPr lang="en-US" sz="2800" dirty="0"/>
              <a:t>	M</a:t>
            </a:r>
            <a:r>
              <a:rPr lang="en-US" sz="2800" dirty="0">
                <a:latin typeface="Corbel" pitchFamily="34" charset="0"/>
              </a:rPr>
              <a:t>4</a:t>
            </a:r>
            <a:r>
              <a:rPr lang="en-US" sz="2800" dirty="0"/>
              <a:t>= {V</a:t>
            </a:r>
            <a:r>
              <a:rPr lang="en-US" sz="2800" dirty="0">
                <a:latin typeface="Corbel" pitchFamily="34" charset="0"/>
              </a:rPr>
              <a:t>1, </a:t>
            </a:r>
            <a:r>
              <a:rPr lang="en-US" sz="2800" dirty="0"/>
              <a:t>V</a:t>
            </a:r>
            <a:r>
              <a:rPr lang="uk-UA" sz="2800" dirty="0"/>
              <a:t>2(1, </a:t>
            </a:r>
            <a:r>
              <a:rPr lang="en-US" sz="2800" dirty="0"/>
              <a:t>V</a:t>
            </a:r>
            <a:r>
              <a:rPr lang="en-US" sz="2800" dirty="0">
                <a:latin typeface="Corbel" pitchFamily="34" charset="0"/>
              </a:rPr>
              <a:t>1</a:t>
            </a:r>
            <a:r>
              <a:rPr lang="uk-UA" sz="2800" dirty="0"/>
              <a:t>)</a:t>
            </a:r>
            <a:r>
              <a:rPr lang="en-US" sz="2800" dirty="0"/>
              <a:t>, V5(3,V</a:t>
            </a:r>
            <a:r>
              <a:rPr lang="en-US" sz="2800" dirty="0">
                <a:latin typeface="Corbel" pitchFamily="34" charset="0"/>
              </a:rPr>
              <a:t>2</a:t>
            </a:r>
            <a:r>
              <a:rPr lang="en-US" sz="2800" dirty="0"/>
              <a:t>), V4(4, V</a:t>
            </a:r>
            <a:r>
              <a:rPr lang="en-US" sz="2800" dirty="0">
                <a:latin typeface="Corbel" pitchFamily="34" charset="0"/>
              </a:rPr>
              <a:t>1</a:t>
            </a:r>
            <a:r>
              <a:rPr lang="en-US" sz="2800" dirty="0"/>
              <a:t>), V3(7,V</a:t>
            </a:r>
            <a:r>
              <a:rPr lang="en-US" sz="2800" dirty="0">
                <a:latin typeface="Corbel" pitchFamily="34" charset="0"/>
              </a:rPr>
              <a:t>5</a:t>
            </a:r>
            <a:r>
              <a:rPr lang="en-US" sz="2800" dirty="0"/>
              <a:t>)}</a:t>
            </a:r>
          </a:p>
          <a:p>
            <a:endParaRPr lang="en-US" sz="2800" dirty="0"/>
          </a:p>
          <a:p>
            <a:r>
              <a:rPr lang="uk-UA" sz="2800" dirty="0"/>
              <a:t>Крок </a:t>
            </a:r>
            <a:r>
              <a:rPr lang="en-US" sz="2800" dirty="0"/>
              <a:t>5</a:t>
            </a:r>
            <a:r>
              <a:rPr lang="uk-UA" sz="2800" dirty="0"/>
              <a:t>. Т</a:t>
            </a:r>
            <a:r>
              <a:rPr lang="en-US" sz="2800" dirty="0">
                <a:latin typeface="Corbel" pitchFamily="34" charset="0"/>
              </a:rPr>
              <a:t>5</a:t>
            </a:r>
            <a:r>
              <a:rPr lang="uk-UA" sz="2800" dirty="0"/>
              <a:t>=</a:t>
            </a:r>
            <a:r>
              <a:rPr lang="en-US" sz="2800" dirty="0"/>
              <a:t> {V6(8,V</a:t>
            </a:r>
            <a:r>
              <a:rPr lang="en-US" sz="2800" dirty="0">
                <a:latin typeface="Corbel" pitchFamily="34" charset="0"/>
              </a:rPr>
              <a:t>5</a:t>
            </a:r>
            <a:r>
              <a:rPr lang="en-US" sz="2800" dirty="0"/>
              <a:t>), V6(14,V</a:t>
            </a:r>
            <a:r>
              <a:rPr lang="en-US" sz="2800" dirty="0">
                <a:latin typeface="Corbel" pitchFamily="34" charset="0"/>
              </a:rPr>
              <a:t>3</a:t>
            </a:r>
            <a:r>
              <a:rPr lang="en-US" sz="2800" dirty="0"/>
              <a:t>), V7(15,V</a:t>
            </a:r>
            <a:r>
              <a:rPr lang="en-US" sz="2800" dirty="0">
                <a:latin typeface="Corbel" pitchFamily="34" charset="0"/>
              </a:rPr>
              <a:t>3</a:t>
            </a:r>
            <a:r>
              <a:rPr lang="en-US" sz="2800" dirty="0"/>
              <a:t>)}=</a:t>
            </a:r>
          </a:p>
          <a:p>
            <a:r>
              <a:rPr lang="en-US" sz="2800" dirty="0"/>
              <a:t> </a:t>
            </a:r>
            <a:r>
              <a:rPr lang="uk-UA" sz="2800" dirty="0"/>
              <a:t>=</a:t>
            </a:r>
            <a:r>
              <a:rPr lang="en-US" sz="2800" dirty="0"/>
              <a:t> {V6(8,V</a:t>
            </a:r>
            <a:r>
              <a:rPr lang="en-US" sz="2800" dirty="0">
                <a:latin typeface="Corbel" pitchFamily="34" charset="0"/>
              </a:rPr>
              <a:t>5</a:t>
            </a:r>
            <a:r>
              <a:rPr lang="en-US" sz="2800" dirty="0"/>
              <a:t>), V7(15,V</a:t>
            </a:r>
            <a:r>
              <a:rPr lang="en-US" sz="2800" dirty="0">
                <a:latin typeface="Corbel" pitchFamily="34" charset="0"/>
              </a:rPr>
              <a:t>3</a:t>
            </a:r>
            <a:r>
              <a:rPr lang="en-US" sz="2800" dirty="0"/>
              <a:t>)} – min V6</a:t>
            </a:r>
          </a:p>
          <a:p>
            <a:r>
              <a:rPr lang="en-US" sz="2800" dirty="0"/>
              <a:t>	M</a:t>
            </a:r>
            <a:r>
              <a:rPr lang="en-US" sz="2800" dirty="0">
                <a:latin typeface="Corbel" pitchFamily="34" charset="0"/>
              </a:rPr>
              <a:t>5</a:t>
            </a:r>
            <a:r>
              <a:rPr lang="en-US" sz="2800" dirty="0"/>
              <a:t>= {V</a:t>
            </a:r>
            <a:r>
              <a:rPr lang="en-US" sz="2800" dirty="0">
                <a:latin typeface="Corbel" pitchFamily="34" charset="0"/>
              </a:rPr>
              <a:t>1, </a:t>
            </a:r>
            <a:r>
              <a:rPr lang="en-US" sz="2800" dirty="0"/>
              <a:t>V</a:t>
            </a:r>
            <a:r>
              <a:rPr lang="uk-UA" sz="2800" dirty="0"/>
              <a:t>2(1, </a:t>
            </a:r>
            <a:r>
              <a:rPr lang="en-US" sz="2800" dirty="0"/>
              <a:t>V</a:t>
            </a:r>
            <a:r>
              <a:rPr lang="en-US" sz="2800" dirty="0">
                <a:latin typeface="Corbel" pitchFamily="34" charset="0"/>
              </a:rPr>
              <a:t>1</a:t>
            </a:r>
            <a:r>
              <a:rPr lang="uk-UA" sz="2800" dirty="0"/>
              <a:t>)</a:t>
            </a:r>
            <a:r>
              <a:rPr lang="en-US" sz="2800" dirty="0"/>
              <a:t>, V5(3,V</a:t>
            </a:r>
            <a:r>
              <a:rPr lang="en-US" sz="2800" dirty="0">
                <a:latin typeface="Corbel" pitchFamily="34" charset="0"/>
              </a:rPr>
              <a:t>2</a:t>
            </a:r>
            <a:r>
              <a:rPr lang="en-US" sz="2800" dirty="0"/>
              <a:t>), V4(4, V</a:t>
            </a:r>
            <a:r>
              <a:rPr lang="en-US" sz="2800" dirty="0">
                <a:latin typeface="Corbel" pitchFamily="34" charset="0"/>
              </a:rPr>
              <a:t>1</a:t>
            </a:r>
            <a:r>
              <a:rPr lang="en-US" sz="2800" dirty="0"/>
              <a:t>), V3(7,V</a:t>
            </a:r>
            <a:r>
              <a:rPr lang="en-US" sz="2800" dirty="0">
                <a:latin typeface="Corbel" pitchFamily="34" charset="0"/>
              </a:rPr>
              <a:t>5</a:t>
            </a:r>
            <a:r>
              <a:rPr lang="en-US" sz="2800" dirty="0"/>
              <a:t>), V6(8,V</a:t>
            </a:r>
            <a:r>
              <a:rPr lang="en-US" sz="2800" dirty="0">
                <a:latin typeface="Corbel" pitchFamily="34" charset="0"/>
              </a:rPr>
              <a:t>5</a:t>
            </a:r>
            <a:r>
              <a:rPr lang="en-US" sz="2800" dirty="0"/>
              <a:t>)}</a:t>
            </a:r>
          </a:p>
          <a:p>
            <a:endParaRPr lang="en-US" sz="2800" dirty="0"/>
          </a:p>
          <a:p>
            <a:r>
              <a:rPr lang="uk-UA" sz="2800" dirty="0"/>
              <a:t>Крок </a:t>
            </a:r>
            <a:r>
              <a:rPr lang="en-US" sz="2800" dirty="0"/>
              <a:t>6</a:t>
            </a:r>
            <a:r>
              <a:rPr lang="uk-UA" sz="2800" dirty="0"/>
              <a:t>. Т</a:t>
            </a:r>
            <a:r>
              <a:rPr lang="en-US" sz="2800" dirty="0">
                <a:latin typeface="Corbel" pitchFamily="34" charset="0"/>
              </a:rPr>
              <a:t>6</a:t>
            </a:r>
            <a:r>
              <a:rPr lang="uk-UA" sz="2800" dirty="0"/>
              <a:t>=</a:t>
            </a:r>
            <a:r>
              <a:rPr lang="en-US" sz="2800" dirty="0"/>
              <a:t> {V7(15,V</a:t>
            </a:r>
            <a:r>
              <a:rPr lang="en-US" sz="2800" dirty="0">
                <a:latin typeface="Corbel" pitchFamily="34" charset="0"/>
              </a:rPr>
              <a:t>3</a:t>
            </a:r>
            <a:r>
              <a:rPr lang="en-US" sz="2800" dirty="0"/>
              <a:t>), V7(17,V</a:t>
            </a:r>
            <a:r>
              <a:rPr lang="en-US" sz="2800" dirty="0">
                <a:latin typeface="Corbel" pitchFamily="34" charset="0"/>
              </a:rPr>
              <a:t>6</a:t>
            </a:r>
            <a:r>
              <a:rPr lang="en-US" sz="2800" dirty="0"/>
              <a:t>)}= {V7(15,V</a:t>
            </a:r>
            <a:r>
              <a:rPr lang="en-US" sz="2800" dirty="0">
                <a:latin typeface="Corbel" pitchFamily="34" charset="0"/>
              </a:rPr>
              <a:t>3</a:t>
            </a:r>
            <a:r>
              <a:rPr lang="en-US" sz="2800" dirty="0"/>
              <a:t>)}</a:t>
            </a:r>
          </a:p>
          <a:p>
            <a:r>
              <a:rPr lang="en-US" sz="2800" dirty="0"/>
              <a:t>	M</a:t>
            </a:r>
            <a:r>
              <a:rPr lang="en-US" sz="2800" dirty="0">
                <a:latin typeface="Corbel" pitchFamily="34" charset="0"/>
              </a:rPr>
              <a:t>6</a:t>
            </a:r>
            <a:r>
              <a:rPr lang="en-US" sz="2800" dirty="0"/>
              <a:t>= {V</a:t>
            </a:r>
            <a:r>
              <a:rPr lang="en-US" sz="2800" dirty="0">
                <a:latin typeface="Corbel" pitchFamily="34" charset="0"/>
              </a:rPr>
              <a:t>1, </a:t>
            </a:r>
            <a:r>
              <a:rPr lang="en-US" sz="2800" dirty="0"/>
              <a:t>V</a:t>
            </a:r>
            <a:r>
              <a:rPr lang="uk-UA" sz="2800" dirty="0"/>
              <a:t>2(1, </a:t>
            </a:r>
            <a:r>
              <a:rPr lang="en-US" sz="2800" dirty="0"/>
              <a:t>V</a:t>
            </a:r>
            <a:r>
              <a:rPr lang="en-US" sz="2800" dirty="0">
                <a:latin typeface="Corbel" pitchFamily="34" charset="0"/>
              </a:rPr>
              <a:t>1</a:t>
            </a:r>
            <a:r>
              <a:rPr lang="uk-UA" sz="2800" dirty="0"/>
              <a:t>)</a:t>
            </a:r>
            <a:r>
              <a:rPr lang="en-US" sz="2800" dirty="0"/>
              <a:t>, V5(3,V</a:t>
            </a:r>
            <a:r>
              <a:rPr lang="en-US" sz="2800" dirty="0">
                <a:latin typeface="Corbel" pitchFamily="34" charset="0"/>
              </a:rPr>
              <a:t>2</a:t>
            </a:r>
            <a:r>
              <a:rPr lang="en-US" sz="2800" dirty="0"/>
              <a:t>), V4(4, V</a:t>
            </a:r>
            <a:r>
              <a:rPr lang="en-US" sz="2800" dirty="0">
                <a:latin typeface="Corbel" pitchFamily="34" charset="0"/>
              </a:rPr>
              <a:t>1</a:t>
            </a:r>
            <a:r>
              <a:rPr lang="en-US" sz="2800" dirty="0"/>
              <a:t>), V3(7,V</a:t>
            </a:r>
            <a:r>
              <a:rPr lang="en-US" sz="2800" dirty="0">
                <a:latin typeface="Corbel" pitchFamily="34" charset="0"/>
              </a:rPr>
              <a:t>5</a:t>
            </a:r>
            <a:r>
              <a:rPr lang="en-US" sz="2800" dirty="0"/>
              <a:t>), V6(8,V</a:t>
            </a:r>
            <a:r>
              <a:rPr lang="en-US" sz="2800" dirty="0">
                <a:latin typeface="Corbel" pitchFamily="34" charset="0"/>
              </a:rPr>
              <a:t>5</a:t>
            </a:r>
            <a:r>
              <a:rPr lang="en-US" sz="2800" dirty="0"/>
              <a:t>), V7(15,V</a:t>
            </a:r>
            <a:r>
              <a:rPr lang="en-US" sz="2800" dirty="0">
                <a:latin typeface="Corbel" pitchFamily="34" charset="0"/>
              </a:rPr>
              <a:t>3</a:t>
            </a:r>
            <a:r>
              <a:rPr lang="en-US" sz="2800" dirty="0"/>
              <a:t>)}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uk-UA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643042" y="871518"/>
            <a:ext cx="6912768" cy="3055770"/>
            <a:chOff x="1907704" y="1990080"/>
            <a:chExt cx="6912768" cy="3055770"/>
          </a:xfrm>
        </p:grpSpPr>
        <p:sp>
          <p:nvSpPr>
            <p:cNvPr id="5" name="Овал 4"/>
            <p:cNvSpPr/>
            <p:nvPr/>
          </p:nvSpPr>
          <p:spPr>
            <a:xfrm>
              <a:off x="2051720" y="2132856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V1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Овал 5"/>
            <p:cNvSpPr/>
            <p:nvPr/>
          </p:nvSpPr>
          <p:spPr>
            <a:xfrm>
              <a:off x="2051720" y="407707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V4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4017394" y="212838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4038139" y="407707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V5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6056280" y="212838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V3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6084168" y="4078740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V6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7956376" y="3052156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V7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единительная линия 11"/>
            <p:cNvCxnSpPr>
              <a:stCxn id="5" idx="4"/>
              <a:endCxn id="6" idx="0"/>
            </p:cNvCxnSpPr>
            <p:nvPr/>
          </p:nvCxnSpPr>
          <p:spPr>
            <a:xfrm>
              <a:off x="2483768" y="2996952"/>
              <a:ext cx="0" cy="1080120"/>
            </a:xfrm>
            <a:prstGeom prst="line">
              <a:avLst/>
            </a:prstGeom>
            <a:ln>
              <a:headEnd type="none" w="med" len="med"/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>
              <a:stCxn id="5" idx="6"/>
              <a:endCxn id="7" idx="2"/>
            </p:cNvCxnSpPr>
            <p:nvPr/>
          </p:nvCxnSpPr>
          <p:spPr>
            <a:xfrm flipV="1">
              <a:off x="2915816" y="2560430"/>
              <a:ext cx="1101578" cy="4474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stCxn id="6" idx="6"/>
              <a:endCxn id="8" idx="2"/>
            </p:cNvCxnSpPr>
            <p:nvPr/>
          </p:nvCxnSpPr>
          <p:spPr>
            <a:xfrm>
              <a:off x="2915816" y="4509120"/>
              <a:ext cx="1122323" cy="0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>
              <a:stCxn id="7" idx="6"/>
              <a:endCxn id="9" idx="2"/>
            </p:cNvCxnSpPr>
            <p:nvPr/>
          </p:nvCxnSpPr>
          <p:spPr>
            <a:xfrm>
              <a:off x="4881490" y="2560430"/>
              <a:ext cx="1174790" cy="0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4902235" y="4507452"/>
              <a:ext cx="1181933" cy="1668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>
              <a:stCxn id="9" idx="4"/>
              <a:endCxn id="10" idx="0"/>
            </p:cNvCxnSpPr>
            <p:nvPr/>
          </p:nvCxnSpPr>
          <p:spPr>
            <a:xfrm>
              <a:off x="6488328" y="2992478"/>
              <a:ext cx="27888" cy="1086262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>
              <a:stCxn id="10" idx="6"/>
              <a:endCxn id="11" idx="2"/>
            </p:cNvCxnSpPr>
            <p:nvPr/>
          </p:nvCxnSpPr>
          <p:spPr>
            <a:xfrm flipV="1">
              <a:off x="6948264" y="3484204"/>
              <a:ext cx="1008112" cy="1026584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>
              <a:stCxn id="9" idx="6"/>
              <a:endCxn id="11" idx="2"/>
            </p:cNvCxnSpPr>
            <p:nvPr/>
          </p:nvCxnSpPr>
          <p:spPr>
            <a:xfrm>
              <a:off x="6920376" y="2560430"/>
              <a:ext cx="1036000" cy="923774"/>
            </a:xfrm>
            <a:prstGeom prst="line">
              <a:avLst/>
            </a:prstGeom>
            <a:ln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>
              <a:stCxn id="7" idx="4"/>
              <a:endCxn id="8" idx="0"/>
            </p:cNvCxnSpPr>
            <p:nvPr/>
          </p:nvCxnSpPr>
          <p:spPr>
            <a:xfrm>
              <a:off x="4449442" y="2992478"/>
              <a:ext cx="20745" cy="1084594"/>
            </a:xfrm>
            <a:prstGeom prst="line">
              <a:avLst/>
            </a:prstGeom>
            <a:ln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>
              <a:stCxn id="7" idx="3"/>
              <a:endCxn id="6" idx="7"/>
            </p:cNvCxnSpPr>
            <p:nvPr/>
          </p:nvCxnSpPr>
          <p:spPr>
            <a:xfrm flipH="1">
              <a:off x="2789272" y="2865934"/>
              <a:ext cx="1354666" cy="1337682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>
              <a:stCxn id="9" idx="3"/>
              <a:endCxn id="8" idx="7"/>
            </p:cNvCxnSpPr>
            <p:nvPr/>
          </p:nvCxnSpPr>
          <p:spPr>
            <a:xfrm flipH="1">
              <a:off x="4775691" y="2865934"/>
              <a:ext cx="1407133" cy="1337682"/>
            </a:xfrm>
            <a:prstGeom prst="line">
              <a:avLst/>
            </a:prstGeom>
            <a:ln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>
              <a:stCxn id="5" idx="5"/>
              <a:endCxn id="8" idx="1"/>
            </p:cNvCxnSpPr>
            <p:nvPr/>
          </p:nvCxnSpPr>
          <p:spPr>
            <a:xfrm>
              <a:off x="2789272" y="2870408"/>
              <a:ext cx="1375411" cy="1333208"/>
            </a:xfrm>
            <a:prstGeom prst="line">
              <a:avLst/>
            </a:prstGeom>
            <a:ln>
              <a:headEnd type="none" w="med" len="med"/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TextBox 86"/>
            <p:cNvSpPr txBox="1"/>
            <p:nvPr/>
          </p:nvSpPr>
          <p:spPr>
            <a:xfrm>
              <a:off x="3188945" y="1990080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Box 87"/>
            <p:cNvSpPr txBox="1"/>
            <p:nvPr/>
          </p:nvSpPr>
          <p:spPr>
            <a:xfrm>
              <a:off x="5191225" y="2000341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uk-UA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26" name="TextBox 88"/>
            <p:cNvSpPr txBox="1"/>
            <p:nvPr/>
          </p:nvSpPr>
          <p:spPr>
            <a:xfrm>
              <a:off x="7264432" y="245966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uk-UA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27" name="TextBox 89"/>
            <p:cNvSpPr txBox="1"/>
            <p:nvPr/>
          </p:nvSpPr>
          <p:spPr>
            <a:xfrm>
              <a:off x="1907704" y="3275402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90"/>
            <p:cNvSpPr txBox="1"/>
            <p:nvPr/>
          </p:nvSpPr>
          <p:spPr>
            <a:xfrm>
              <a:off x="2972088" y="273427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Box 91"/>
            <p:cNvSpPr txBox="1"/>
            <p:nvPr/>
          </p:nvSpPr>
          <p:spPr>
            <a:xfrm>
              <a:off x="3619916" y="273427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92"/>
            <p:cNvSpPr txBox="1"/>
            <p:nvPr/>
          </p:nvSpPr>
          <p:spPr>
            <a:xfrm>
              <a:off x="4038139" y="3241056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TextBox 93"/>
            <p:cNvSpPr txBox="1"/>
            <p:nvPr/>
          </p:nvSpPr>
          <p:spPr>
            <a:xfrm>
              <a:off x="5468885" y="2802587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uk-UA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32" name="TextBox 94"/>
            <p:cNvSpPr txBox="1"/>
            <p:nvPr/>
          </p:nvSpPr>
          <p:spPr>
            <a:xfrm>
              <a:off x="6140440" y="3204685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95"/>
            <p:cNvSpPr txBox="1"/>
            <p:nvPr/>
          </p:nvSpPr>
          <p:spPr>
            <a:xfrm>
              <a:off x="3277049" y="4510788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TextBox 96"/>
            <p:cNvSpPr txBox="1"/>
            <p:nvPr/>
          </p:nvSpPr>
          <p:spPr>
            <a:xfrm>
              <a:off x="5275509" y="4522630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TextBox 97"/>
            <p:cNvSpPr txBox="1"/>
            <p:nvPr/>
          </p:nvSpPr>
          <p:spPr>
            <a:xfrm>
              <a:off x="7334772" y="3987568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uk-UA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DDF41F42CA4B04EAEFD0D380E5ABEC9" ma:contentTypeVersion="9" ma:contentTypeDescription="Створення нового документа." ma:contentTypeScope="" ma:versionID="7f17572d2821e9806852522923227b5e">
  <xsd:schema xmlns:xsd="http://www.w3.org/2001/XMLSchema" xmlns:xs="http://www.w3.org/2001/XMLSchema" xmlns:p="http://schemas.microsoft.com/office/2006/metadata/properties" xmlns:ns2="dae31748-7135-4915-ac04-b02f7d6d0c4b" targetNamespace="http://schemas.microsoft.com/office/2006/metadata/properties" ma:root="true" ma:fieldsID="3f31efa003d3b1d43fbe302159100cfd" ns2:_="">
    <xsd:import namespace="dae31748-7135-4915-ac04-b02f7d6d0c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e31748-7135-4915-ac04-b02f7d6d0c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вмісту"/>
        <xsd:element ref="dc:title" minOccurs="0" maxOccurs="1" ma:index="4" ma:displayName="Заголовок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DEE58C-5744-4A1F-9D09-7A0C17BD8EE1}">
  <ds:schemaRefs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elements/1.1/"/>
    <ds:schemaRef ds:uri="dae31748-7135-4915-ac04-b02f7d6d0c4b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BE8DE5B-A3A0-44A0-99D8-1A01F7A4D7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e31748-7135-4915-ac04-b02f7d6d0c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7563A54-EA40-4D9D-849A-4087131CED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134</TotalTime>
  <Words>994</Words>
  <Application>Microsoft Office PowerPoint</Application>
  <PresentationFormat>Экран (4:3)</PresentationFormat>
  <Paragraphs>144</Paragraphs>
  <Slides>27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9" baseType="lpstr">
      <vt:lpstr>Солнцестояние</vt:lpstr>
      <vt:lpstr>Формула</vt:lpstr>
      <vt:lpstr>Лекція 13.  Пошук найкоротшого шляху в графі</vt:lpstr>
      <vt:lpstr>§1 Постановка задачі</vt:lpstr>
      <vt:lpstr>§2 Алгоритм Дейкстри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§3 Алгоритм Флойда</vt:lpstr>
      <vt:lpstr>Презентация PowerPoint</vt:lpstr>
      <vt:lpstr>Презентация PowerPoint</vt:lpstr>
      <vt:lpstr>Основний алгоритм методу Флойда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7.  Пошук найкоротшого шляху в графі</dc:title>
  <dc:creator>Admin</dc:creator>
  <cp:lastModifiedBy>Vitek</cp:lastModifiedBy>
  <cp:revision>20</cp:revision>
  <dcterms:created xsi:type="dcterms:W3CDTF">2017-10-28T07:11:35Z</dcterms:created>
  <dcterms:modified xsi:type="dcterms:W3CDTF">2021-11-18T18:42:41Z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0x0101003DDF41F42CA4B04EAEFD0D380E5ABEC9</vt:lpwstr>
  </property>
</Properties>
</file>