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2"/>
  </p:notesMasterIdLst>
  <p:sldIdLst>
    <p:sldId id="256" r:id="rId2"/>
    <p:sldId id="275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308" r:id="rId19"/>
    <p:sldId id="309" r:id="rId20"/>
    <p:sldId id="310" r:id="rId2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38035A-D482-4285-932A-BF89CFA69F5C}" type="datetimeFigureOut">
              <a:rPr lang="uk-UA" smtClean="0"/>
              <a:pPr/>
              <a:t>26.11.2022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3BBC2A-5766-44C9-94D4-FB2C7E89425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791654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26.11.2022</a:t>
            </a:fld>
            <a:endParaRPr lang="uk-UA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26.11.2022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26.11.2022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26.11.2022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26.11.2022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26.11.2022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26.11.2022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26.11.2022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26.11.2022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26.11.2022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26.11.2022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8A30EC2-C42D-4BD3-9C64-56AF75CCEF22}" type="datetimeFigureOut">
              <a:rPr lang="uk-UA" smtClean="0"/>
              <a:pPr/>
              <a:t>26.11.2022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0744AFD-84E3-488C-8DBB-B6D06268FFE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403648" y="3212976"/>
            <a:ext cx="7406640" cy="1472184"/>
          </a:xfrm>
        </p:spPr>
        <p:txBody>
          <a:bodyPr>
            <a:noAutofit/>
          </a:bodyPr>
          <a:lstStyle/>
          <a:p>
            <a:pPr algn="ctr"/>
            <a:r>
              <a:rPr lang="uk-UA" sz="6000" b="1" i="1" dirty="0" smtClean="0"/>
              <a:t>Лекція </a:t>
            </a:r>
            <a:r>
              <a:rPr lang="en-US" sz="6000" b="1" i="1" dirty="0" smtClean="0"/>
              <a:t>12</a:t>
            </a:r>
            <a:r>
              <a:rPr lang="uk-UA" sz="6000" b="1" i="1" dirty="0" smtClean="0"/>
              <a:t>. </a:t>
            </a:r>
            <a:r>
              <a:rPr lang="en-US" sz="6000" b="1" i="1" dirty="0" smtClean="0"/>
              <a:t/>
            </a:r>
            <a:br>
              <a:rPr lang="en-US" sz="6000" b="1" i="1" dirty="0" smtClean="0"/>
            </a:br>
            <a:r>
              <a:rPr lang="uk-UA" sz="6000" b="1" i="1" dirty="0" err="1" smtClean="0"/>
              <a:t>Остовні</a:t>
            </a:r>
            <a:r>
              <a:rPr lang="uk-UA" sz="6000" b="1" i="1" dirty="0" smtClean="0"/>
              <a:t> дерева</a:t>
            </a:r>
            <a:r>
              <a:rPr lang="uk-UA" sz="6000" b="1" i="1" dirty="0" smtClean="0"/>
              <a:t> </a:t>
            </a:r>
            <a:r>
              <a:rPr lang="uk-UA" sz="6000" b="1" i="1" dirty="0" smtClean="0"/>
              <a:t/>
            </a:r>
            <a:br>
              <a:rPr lang="uk-UA" sz="6000" b="1" i="1" dirty="0" smtClean="0"/>
            </a:br>
            <a:r>
              <a:rPr lang="uk-UA" sz="6000" b="1" i="1" dirty="0" smtClean="0"/>
              <a:t>мінімальної ваги</a:t>
            </a:r>
            <a:endParaRPr lang="uk-UA" sz="6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16632"/>
            <a:ext cx="8100392" cy="2088232"/>
          </a:xfrm>
        </p:spPr>
        <p:txBody>
          <a:bodyPr/>
          <a:lstStyle/>
          <a:p>
            <a:pPr marL="82296" indent="0" algn="just">
              <a:buNone/>
            </a:pPr>
            <a:r>
              <a:rPr lang="uk-UA" dirty="0"/>
              <a:t>За початкову обираємо довільну вершину, нехай це буде вершина </a:t>
            </a:r>
            <a:r>
              <a:rPr lang="en-US" i="1" dirty="0" smtClean="0"/>
              <a:t>V</a:t>
            </a:r>
            <a:r>
              <a:rPr lang="uk-UA" baseline="-25000" dirty="0" smtClean="0"/>
              <a:t>1</a:t>
            </a:r>
            <a:r>
              <a:rPr lang="uk-UA" dirty="0"/>
              <a:t>, і для неї шукаємо найближчого сусіда, тобто вершину відстань до якої найменша: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04428228"/>
              </p:ext>
            </p:extLst>
          </p:nvPr>
        </p:nvGraphicFramePr>
        <p:xfrm>
          <a:off x="1259633" y="2204864"/>
          <a:ext cx="7272804" cy="93610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0389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3897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3897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3897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3897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3897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3897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468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800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uk-UA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800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uk-UA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800" baseline="-250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uk-UA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800" baseline="-250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uk-UA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800" baseline="-250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uk-UA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800" baseline="-250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uk-UA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800" baseline="-25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uk-UA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uk-UA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</a:t>
                      </a:r>
                      <a:endParaRPr lang="uk-UA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uk-UA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uk-UA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</a:t>
                      </a:r>
                      <a:endParaRPr lang="uk-UA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</a:t>
                      </a:r>
                      <a:endParaRPr lang="uk-UA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Овал 5"/>
          <p:cNvSpPr/>
          <p:nvPr/>
        </p:nvSpPr>
        <p:spPr>
          <a:xfrm>
            <a:off x="1778820" y="3345900"/>
            <a:ext cx="739624" cy="787057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V1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778820" y="5116779"/>
            <a:ext cx="739624" cy="787057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V4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461340" y="3341825"/>
            <a:ext cx="739624" cy="787057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V2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479096" y="5116779"/>
            <a:ext cx="739624" cy="787057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V5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5206526" y="3341825"/>
            <a:ext cx="739624" cy="787057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V3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230397" y="5118298"/>
            <a:ext cx="739624" cy="787057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V6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832914" y="4183239"/>
            <a:ext cx="739624" cy="787057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V7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Прямая соединительная линия 13"/>
          <p:cNvCxnSpPr>
            <a:stCxn id="6" idx="6"/>
            <a:endCxn id="8" idx="2"/>
          </p:cNvCxnSpPr>
          <p:nvPr/>
        </p:nvCxnSpPr>
        <p:spPr>
          <a:xfrm flipV="1">
            <a:off x="2518443" y="3735353"/>
            <a:ext cx="942897" cy="407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752228" y="3215853"/>
            <a:ext cx="493082" cy="476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86642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15616" y="155629"/>
            <a:ext cx="612068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Розширюємо фрагмент: 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0104943"/>
              </p:ext>
            </p:extLst>
          </p:nvPr>
        </p:nvGraphicFramePr>
        <p:xfrm>
          <a:off x="1331641" y="836712"/>
          <a:ext cx="5688630" cy="12801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4810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4810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4810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4810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4810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4810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800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uk-UA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800" baseline="-250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uk-UA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800" baseline="-250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uk-UA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800" baseline="-250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uk-UA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800" baseline="-250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uk-UA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800" baseline="-25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uk-UA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</a:t>
                      </a:r>
                      <a:endParaRPr lang="uk-UA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uk-UA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uk-UA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</a:t>
                      </a:r>
                      <a:endParaRPr lang="uk-UA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</a:t>
                      </a:r>
                      <a:endParaRPr lang="uk-UA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800" baseline="-250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uk-UA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uk-UA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uk-UA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uk-UA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</a:t>
                      </a:r>
                      <a:endParaRPr lang="uk-UA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</a:t>
                      </a:r>
                      <a:endParaRPr lang="uk-UA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7" name="Группа 6"/>
          <p:cNvGrpSpPr/>
          <p:nvPr/>
        </p:nvGrpSpPr>
        <p:grpSpPr>
          <a:xfrm>
            <a:off x="2201547" y="2703284"/>
            <a:ext cx="5294531" cy="2249166"/>
            <a:chOff x="3482849" y="3471714"/>
            <a:chExt cx="5294531" cy="2699965"/>
          </a:xfrm>
        </p:grpSpPr>
        <p:sp>
          <p:nvSpPr>
            <p:cNvPr id="8" name="Овал 7"/>
            <p:cNvSpPr/>
            <p:nvPr/>
          </p:nvSpPr>
          <p:spPr>
            <a:xfrm>
              <a:off x="3482849" y="3602267"/>
              <a:ext cx="690591" cy="79011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V1</a:t>
              </a:r>
              <a:endParaRPr lang="uk-UA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3482849" y="5380035"/>
              <a:ext cx="690591" cy="79011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V4</a:t>
              </a:r>
              <a:endParaRPr lang="uk-UA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5053828" y="3598176"/>
              <a:ext cx="690591" cy="79011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</a:t>
              </a:r>
              <a:endParaRPr lang="uk-UA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5070407" y="5380035"/>
              <a:ext cx="690591" cy="79011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V5</a:t>
              </a:r>
              <a:endParaRPr lang="uk-UA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6683319" y="3598176"/>
              <a:ext cx="690591" cy="79011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V3</a:t>
              </a:r>
              <a:endParaRPr lang="uk-UA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>
              <a:off x="6705607" y="5381560"/>
              <a:ext cx="690591" cy="79011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V6</a:t>
              </a:r>
              <a:endParaRPr lang="uk-UA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Овал 13"/>
            <p:cNvSpPr/>
            <p:nvPr/>
          </p:nvSpPr>
          <p:spPr>
            <a:xfrm>
              <a:off x="8086789" y="4392386"/>
              <a:ext cx="690591" cy="79011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V7</a:t>
              </a:r>
              <a:endParaRPr lang="uk-UA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5" name="Прямая соединительная линия 14"/>
            <p:cNvCxnSpPr>
              <a:stCxn id="8" idx="6"/>
              <a:endCxn id="10" idx="2"/>
            </p:cNvCxnSpPr>
            <p:nvPr/>
          </p:nvCxnSpPr>
          <p:spPr>
            <a:xfrm flipV="1">
              <a:off x="4173440" y="3993235"/>
              <a:ext cx="880388" cy="409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>
              <a:stCxn id="10" idx="6"/>
              <a:endCxn id="12" idx="2"/>
            </p:cNvCxnSpPr>
            <p:nvPr/>
          </p:nvCxnSpPr>
          <p:spPr>
            <a:xfrm>
              <a:off x="5744419" y="3993235"/>
              <a:ext cx="9389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4391726" y="3471714"/>
              <a:ext cx="460394" cy="4784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991961" y="3481097"/>
              <a:ext cx="460394" cy="4784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1688678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115616" y="155629"/>
            <a:ext cx="612068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Розширюємо фрагмент: 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9" name="Объект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006549343"/>
              </p:ext>
            </p:extLst>
          </p:nvPr>
        </p:nvGraphicFramePr>
        <p:xfrm>
          <a:off x="1998605" y="1062947"/>
          <a:ext cx="4614230" cy="18002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2284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2284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2284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2284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2284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5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800" baseline="-250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uk-UA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800" baseline="-250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uk-UA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800" baseline="-250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uk-UA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800" baseline="-250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uk-UA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800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uk-UA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uk-UA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uk-UA" sz="28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</a:t>
                      </a:r>
                      <a:endParaRPr lang="uk-UA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</a:t>
                      </a:r>
                      <a:endParaRPr lang="uk-UA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800" baseline="-250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uk-UA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uk-UA" sz="28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uk-UA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</a:t>
                      </a:r>
                      <a:endParaRPr lang="uk-UA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</a:t>
                      </a:r>
                      <a:endParaRPr lang="uk-UA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800" baseline="-25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uk-UA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</a:t>
                      </a:r>
                      <a:endParaRPr lang="uk-UA" sz="28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uk-UA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uk-UA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uk-UA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0" name="Группа 9"/>
          <p:cNvGrpSpPr/>
          <p:nvPr/>
        </p:nvGrpSpPr>
        <p:grpSpPr>
          <a:xfrm>
            <a:off x="2266262" y="3242775"/>
            <a:ext cx="5045206" cy="2249166"/>
            <a:chOff x="3482849" y="3471714"/>
            <a:chExt cx="5045206" cy="2699965"/>
          </a:xfrm>
        </p:grpSpPr>
        <p:sp>
          <p:nvSpPr>
            <p:cNvPr id="11" name="Овал 10"/>
            <p:cNvSpPr/>
            <p:nvPr/>
          </p:nvSpPr>
          <p:spPr>
            <a:xfrm>
              <a:off x="3482849" y="3602267"/>
              <a:ext cx="690591" cy="79011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V1</a:t>
              </a:r>
              <a:endParaRPr lang="uk-UA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3482849" y="5380035"/>
              <a:ext cx="690591" cy="79011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V4</a:t>
              </a:r>
              <a:endParaRPr lang="uk-UA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>
              <a:off x="5053828" y="3598176"/>
              <a:ext cx="690591" cy="79011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</a:t>
              </a:r>
              <a:endParaRPr lang="uk-UA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Овал 13"/>
            <p:cNvSpPr/>
            <p:nvPr/>
          </p:nvSpPr>
          <p:spPr>
            <a:xfrm>
              <a:off x="5070407" y="5380035"/>
              <a:ext cx="690591" cy="79011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V5</a:t>
              </a:r>
              <a:endParaRPr lang="uk-UA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Овал 14"/>
            <p:cNvSpPr/>
            <p:nvPr/>
          </p:nvSpPr>
          <p:spPr>
            <a:xfrm>
              <a:off x="6683319" y="3598176"/>
              <a:ext cx="690591" cy="79011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V3</a:t>
              </a:r>
              <a:endParaRPr lang="uk-UA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Овал 15"/>
            <p:cNvSpPr/>
            <p:nvPr/>
          </p:nvSpPr>
          <p:spPr>
            <a:xfrm>
              <a:off x="6705607" y="5381560"/>
              <a:ext cx="690591" cy="79011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V6</a:t>
              </a:r>
              <a:endParaRPr lang="uk-UA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Овал 16"/>
            <p:cNvSpPr/>
            <p:nvPr/>
          </p:nvSpPr>
          <p:spPr>
            <a:xfrm>
              <a:off x="7837464" y="4425033"/>
              <a:ext cx="690591" cy="79011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V7</a:t>
              </a:r>
              <a:endParaRPr lang="uk-UA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Прямая соединительная линия 17"/>
            <p:cNvCxnSpPr>
              <a:stCxn id="11" idx="6"/>
              <a:endCxn id="13" idx="2"/>
            </p:cNvCxnSpPr>
            <p:nvPr/>
          </p:nvCxnSpPr>
          <p:spPr>
            <a:xfrm flipV="1">
              <a:off x="4173440" y="3993235"/>
              <a:ext cx="880388" cy="409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>
              <a:stCxn id="13" idx="6"/>
              <a:endCxn id="15" idx="2"/>
            </p:cNvCxnSpPr>
            <p:nvPr/>
          </p:nvCxnSpPr>
          <p:spPr>
            <a:xfrm>
              <a:off x="5744419" y="3993235"/>
              <a:ext cx="9389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>
              <a:stCxn id="13" idx="4"/>
              <a:endCxn id="14" idx="0"/>
            </p:cNvCxnSpPr>
            <p:nvPr/>
          </p:nvCxnSpPr>
          <p:spPr>
            <a:xfrm>
              <a:off x="5399123" y="4388295"/>
              <a:ext cx="16580" cy="99174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4391726" y="3471714"/>
              <a:ext cx="460394" cy="4784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991961" y="3481097"/>
              <a:ext cx="460394" cy="4784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070407" y="4615592"/>
              <a:ext cx="460394" cy="4784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26070501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884334219"/>
              </p:ext>
            </p:extLst>
          </p:nvPr>
        </p:nvGraphicFramePr>
        <p:xfrm>
          <a:off x="3255557" y="692696"/>
          <a:ext cx="2520280" cy="21602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3007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3007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3007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3007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800" baseline="-250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uk-UA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800" baseline="-250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uk-UA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800" baseline="-250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uk-UA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800" baseline="-25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uk-UA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uk-UA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</a:t>
                      </a:r>
                      <a:endParaRPr lang="uk-UA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</a:t>
                      </a:r>
                      <a:endParaRPr lang="uk-UA" sz="28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800" baseline="-250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uk-UA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uk-UA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</a:t>
                      </a:r>
                      <a:endParaRPr lang="uk-UA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</a:t>
                      </a:r>
                      <a:endParaRPr lang="uk-UA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800" baseline="-25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uk-UA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</a:t>
                      </a:r>
                      <a:endParaRPr lang="uk-UA" sz="28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uk-UA" sz="28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uk-UA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800" baseline="-250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uk-UA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uk-UA" sz="28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uk-UA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</a:t>
                      </a:r>
                      <a:endParaRPr lang="uk-UA" sz="2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28929" y="29020"/>
            <a:ext cx="612068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Розширюємо фрагмент: 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2492344" y="3272724"/>
            <a:ext cx="5202560" cy="2459750"/>
            <a:chOff x="3482849" y="3471714"/>
            <a:chExt cx="5202560" cy="2699965"/>
          </a:xfrm>
        </p:grpSpPr>
        <p:sp>
          <p:nvSpPr>
            <p:cNvPr id="7" name="Овал 6"/>
            <p:cNvSpPr/>
            <p:nvPr/>
          </p:nvSpPr>
          <p:spPr>
            <a:xfrm>
              <a:off x="3482849" y="3602267"/>
              <a:ext cx="690591" cy="79011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V1</a:t>
              </a:r>
              <a:endParaRPr lang="uk-UA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3482849" y="5380035"/>
              <a:ext cx="690591" cy="79011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V4</a:t>
              </a:r>
              <a:endParaRPr lang="uk-UA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5053828" y="3598176"/>
              <a:ext cx="690591" cy="79011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</a:t>
              </a:r>
              <a:endParaRPr lang="uk-UA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5070407" y="5380035"/>
              <a:ext cx="690591" cy="79011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V5</a:t>
              </a:r>
              <a:endParaRPr lang="uk-UA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6683319" y="3598176"/>
              <a:ext cx="690591" cy="79011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V3</a:t>
              </a:r>
              <a:endParaRPr lang="uk-UA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6705607" y="5381560"/>
              <a:ext cx="690591" cy="79011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V6</a:t>
              </a:r>
              <a:endParaRPr lang="uk-UA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>
              <a:off x="7994818" y="4425034"/>
              <a:ext cx="690591" cy="79011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V7</a:t>
              </a:r>
              <a:endParaRPr lang="uk-UA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4" name="Прямая соединительная линия 13"/>
            <p:cNvCxnSpPr>
              <a:stCxn id="7" idx="6"/>
              <a:endCxn id="9" idx="2"/>
            </p:cNvCxnSpPr>
            <p:nvPr/>
          </p:nvCxnSpPr>
          <p:spPr>
            <a:xfrm flipV="1">
              <a:off x="4173440" y="3993235"/>
              <a:ext cx="880388" cy="409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>
              <a:stCxn id="9" idx="6"/>
              <a:endCxn id="11" idx="2"/>
            </p:cNvCxnSpPr>
            <p:nvPr/>
          </p:nvCxnSpPr>
          <p:spPr>
            <a:xfrm>
              <a:off x="5744419" y="3993235"/>
              <a:ext cx="9389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>
              <a:stCxn id="9" idx="4"/>
              <a:endCxn id="10" idx="0"/>
            </p:cNvCxnSpPr>
            <p:nvPr/>
          </p:nvCxnSpPr>
          <p:spPr>
            <a:xfrm>
              <a:off x="5399123" y="4388295"/>
              <a:ext cx="16580" cy="99174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>
              <a:stCxn id="9" idx="3"/>
              <a:endCxn id="8" idx="7"/>
            </p:cNvCxnSpPr>
            <p:nvPr/>
          </p:nvCxnSpPr>
          <p:spPr>
            <a:xfrm flipH="1">
              <a:off x="4072305" y="4272585"/>
              <a:ext cx="1082658" cy="122316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4391726" y="3471714"/>
              <a:ext cx="460394" cy="4784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991961" y="3481097"/>
              <a:ext cx="460394" cy="4784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621923" y="4152196"/>
              <a:ext cx="460394" cy="4784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070407" y="4615592"/>
              <a:ext cx="460394" cy="4784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30374286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693552808"/>
              </p:ext>
            </p:extLst>
          </p:nvPr>
        </p:nvGraphicFramePr>
        <p:xfrm>
          <a:off x="1226487" y="254484"/>
          <a:ext cx="1800225" cy="25603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000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000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000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800" baseline="-250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uk-UA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800" baseline="-250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uk-UA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800" baseline="-25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uk-UA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</a:t>
                      </a:r>
                      <a:endParaRPr lang="uk-UA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</a:t>
                      </a:r>
                      <a:endParaRPr lang="uk-UA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800" baseline="-250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uk-UA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</a:t>
                      </a:r>
                      <a:endParaRPr lang="uk-UA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</a:t>
                      </a:r>
                      <a:endParaRPr lang="uk-UA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800" baseline="-25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uk-UA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uk-UA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uk-UA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800" baseline="-250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uk-UA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</a:t>
                      </a:r>
                      <a:endParaRPr lang="uk-UA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</a:t>
                      </a:r>
                      <a:endParaRPr lang="uk-UA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800" baseline="-250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uk-UA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uk-UA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</a:t>
                      </a:r>
                      <a:endParaRPr lang="uk-UA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87782058"/>
              </p:ext>
            </p:extLst>
          </p:nvPr>
        </p:nvGraphicFramePr>
        <p:xfrm>
          <a:off x="1331640" y="3051359"/>
          <a:ext cx="1200150" cy="29870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000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000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800" baseline="-250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uk-UA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800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uk-UA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</a:t>
                      </a:r>
                      <a:endParaRPr lang="uk-UA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800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uk-UA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</a:t>
                      </a:r>
                      <a:endParaRPr lang="uk-UA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800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uk-UA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uk-UA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800" baseline="-250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uk-UA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</a:t>
                      </a:r>
                      <a:endParaRPr lang="uk-UA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800" baseline="-250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uk-UA" sz="2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</a:t>
                      </a:r>
                      <a:endParaRPr lang="uk-UA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800" baseline="-250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uk-UA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uk-UA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40" name="Группа 39"/>
          <p:cNvGrpSpPr/>
          <p:nvPr/>
        </p:nvGrpSpPr>
        <p:grpSpPr>
          <a:xfrm>
            <a:off x="3085243" y="2859464"/>
            <a:ext cx="5409630" cy="2663607"/>
            <a:chOff x="3482849" y="3471714"/>
            <a:chExt cx="5409630" cy="2794160"/>
          </a:xfrm>
        </p:grpSpPr>
        <p:sp>
          <p:nvSpPr>
            <p:cNvPr id="9" name="Овал 8"/>
            <p:cNvSpPr/>
            <p:nvPr/>
          </p:nvSpPr>
          <p:spPr>
            <a:xfrm>
              <a:off x="3482849" y="3602267"/>
              <a:ext cx="690591" cy="79011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V1</a:t>
              </a:r>
              <a:endParaRPr lang="uk-UA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3482849" y="5380035"/>
              <a:ext cx="690591" cy="79011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V4</a:t>
              </a:r>
              <a:endParaRPr lang="uk-UA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5053828" y="3598176"/>
              <a:ext cx="690591" cy="79011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</a:t>
              </a:r>
              <a:endParaRPr lang="uk-UA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5070407" y="5380035"/>
              <a:ext cx="690591" cy="79011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V5</a:t>
              </a:r>
              <a:endParaRPr lang="uk-UA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>
              <a:off x="6683319" y="3598176"/>
              <a:ext cx="690591" cy="79011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V3</a:t>
              </a:r>
              <a:endParaRPr lang="uk-UA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Овал 13"/>
            <p:cNvSpPr/>
            <p:nvPr/>
          </p:nvSpPr>
          <p:spPr>
            <a:xfrm>
              <a:off x="6705607" y="5381560"/>
              <a:ext cx="690591" cy="79011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V6</a:t>
              </a:r>
              <a:endParaRPr lang="uk-UA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Овал 14"/>
            <p:cNvSpPr/>
            <p:nvPr/>
          </p:nvSpPr>
          <p:spPr>
            <a:xfrm>
              <a:off x="8201888" y="4442864"/>
              <a:ext cx="690591" cy="79011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V7</a:t>
              </a:r>
              <a:endParaRPr lang="uk-UA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/>
            <p:cNvCxnSpPr>
              <a:stCxn id="9" idx="6"/>
              <a:endCxn id="11" idx="2"/>
            </p:cNvCxnSpPr>
            <p:nvPr/>
          </p:nvCxnSpPr>
          <p:spPr>
            <a:xfrm flipV="1">
              <a:off x="4173440" y="3993235"/>
              <a:ext cx="880388" cy="409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>
              <a:stCxn id="11" idx="6"/>
              <a:endCxn id="13" idx="2"/>
            </p:cNvCxnSpPr>
            <p:nvPr/>
          </p:nvCxnSpPr>
          <p:spPr>
            <a:xfrm>
              <a:off x="5744419" y="3993235"/>
              <a:ext cx="9389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5760999" y="5773569"/>
              <a:ext cx="944609" cy="152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>
              <a:stCxn id="14" idx="6"/>
              <a:endCxn id="15" idx="2"/>
            </p:cNvCxnSpPr>
            <p:nvPr/>
          </p:nvCxnSpPr>
          <p:spPr>
            <a:xfrm flipV="1">
              <a:off x="7396198" y="4837923"/>
              <a:ext cx="805690" cy="93869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>
              <a:stCxn id="11" idx="4"/>
              <a:endCxn id="12" idx="0"/>
            </p:cNvCxnSpPr>
            <p:nvPr/>
          </p:nvCxnSpPr>
          <p:spPr>
            <a:xfrm>
              <a:off x="5399123" y="4388295"/>
              <a:ext cx="16580" cy="99174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>
              <a:stCxn id="11" idx="3"/>
              <a:endCxn id="10" idx="7"/>
            </p:cNvCxnSpPr>
            <p:nvPr/>
          </p:nvCxnSpPr>
          <p:spPr>
            <a:xfrm flipH="1">
              <a:off x="4072305" y="4272585"/>
              <a:ext cx="1082658" cy="122316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4391726" y="3471714"/>
              <a:ext cx="460394" cy="4784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991961" y="3481097"/>
              <a:ext cx="460394" cy="4784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621923" y="4152196"/>
              <a:ext cx="460394" cy="4784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070407" y="4615592"/>
              <a:ext cx="460394" cy="4784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059322" y="5787448"/>
              <a:ext cx="460394" cy="4784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705098" y="5298193"/>
              <a:ext cx="460394" cy="4784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3287146" y="281548"/>
            <a:ext cx="5409630" cy="2545564"/>
            <a:chOff x="3482849" y="3471714"/>
            <a:chExt cx="5409630" cy="2794160"/>
          </a:xfrm>
        </p:grpSpPr>
        <p:sp>
          <p:nvSpPr>
            <p:cNvPr id="42" name="Овал 41"/>
            <p:cNvSpPr/>
            <p:nvPr/>
          </p:nvSpPr>
          <p:spPr>
            <a:xfrm>
              <a:off x="3482849" y="3602267"/>
              <a:ext cx="690591" cy="79011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V1</a:t>
              </a:r>
              <a:endParaRPr lang="uk-UA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Овал 42"/>
            <p:cNvSpPr/>
            <p:nvPr/>
          </p:nvSpPr>
          <p:spPr>
            <a:xfrm>
              <a:off x="3482849" y="5380035"/>
              <a:ext cx="690591" cy="79011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V4</a:t>
              </a:r>
              <a:endParaRPr lang="uk-UA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Овал 43"/>
            <p:cNvSpPr/>
            <p:nvPr/>
          </p:nvSpPr>
          <p:spPr>
            <a:xfrm>
              <a:off x="5053828" y="3598176"/>
              <a:ext cx="690591" cy="79011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</a:t>
              </a:r>
              <a:endParaRPr lang="uk-UA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Овал 44"/>
            <p:cNvSpPr/>
            <p:nvPr/>
          </p:nvSpPr>
          <p:spPr>
            <a:xfrm>
              <a:off x="5070407" y="5380035"/>
              <a:ext cx="690591" cy="79011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V5</a:t>
              </a:r>
              <a:endParaRPr lang="uk-UA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Овал 45"/>
            <p:cNvSpPr/>
            <p:nvPr/>
          </p:nvSpPr>
          <p:spPr>
            <a:xfrm>
              <a:off x="6683319" y="3598176"/>
              <a:ext cx="690591" cy="79011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V3</a:t>
              </a:r>
              <a:endParaRPr lang="uk-UA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Овал 46"/>
            <p:cNvSpPr/>
            <p:nvPr/>
          </p:nvSpPr>
          <p:spPr>
            <a:xfrm>
              <a:off x="6705607" y="5381560"/>
              <a:ext cx="690591" cy="79011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V6</a:t>
              </a:r>
              <a:endParaRPr lang="uk-UA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Овал 47"/>
            <p:cNvSpPr/>
            <p:nvPr/>
          </p:nvSpPr>
          <p:spPr>
            <a:xfrm>
              <a:off x="8201888" y="4442864"/>
              <a:ext cx="690591" cy="79011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V7</a:t>
              </a:r>
              <a:endParaRPr lang="uk-UA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9" name="Прямая соединительная линия 48"/>
            <p:cNvCxnSpPr>
              <a:stCxn id="42" idx="6"/>
              <a:endCxn id="44" idx="2"/>
            </p:cNvCxnSpPr>
            <p:nvPr/>
          </p:nvCxnSpPr>
          <p:spPr>
            <a:xfrm flipV="1">
              <a:off x="4173440" y="3993235"/>
              <a:ext cx="880388" cy="409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>
              <a:stCxn id="44" idx="6"/>
              <a:endCxn id="46" idx="2"/>
            </p:cNvCxnSpPr>
            <p:nvPr/>
          </p:nvCxnSpPr>
          <p:spPr>
            <a:xfrm>
              <a:off x="5744419" y="3993235"/>
              <a:ext cx="9389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/>
            <p:cNvCxnSpPr/>
            <p:nvPr/>
          </p:nvCxnSpPr>
          <p:spPr>
            <a:xfrm>
              <a:off x="5760999" y="5773569"/>
              <a:ext cx="944609" cy="152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>
              <a:stCxn id="44" idx="4"/>
              <a:endCxn id="45" idx="0"/>
            </p:cNvCxnSpPr>
            <p:nvPr/>
          </p:nvCxnSpPr>
          <p:spPr>
            <a:xfrm>
              <a:off x="5399123" y="4388295"/>
              <a:ext cx="16580" cy="99174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53"/>
            <p:cNvCxnSpPr>
              <a:stCxn id="44" idx="3"/>
              <a:endCxn id="43" idx="7"/>
            </p:cNvCxnSpPr>
            <p:nvPr/>
          </p:nvCxnSpPr>
          <p:spPr>
            <a:xfrm flipH="1">
              <a:off x="4072305" y="4272585"/>
              <a:ext cx="1082658" cy="122316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4391726" y="3471714"/>
              <a:ext cx="460394" cy="4784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991961" y="3481097"/>
              <a:ext cx="460394" cy="4784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4621923" y="4152196"/>
              <a:ext cx="460394" cy="4784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070407" y="4615592"/>
              <a:ext cx="460394" cy="4784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059322" y="5787448"/>
              <a:ext cx="460394" cy="4784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80" name="Объект 79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853473769"/>
              </p:ext>
            </p:extLst>
          </p:nvPr>
        </p:nvGraphicFramePr>
        <p:xfrm>
          <a:off x="2706835" y="5877272"/>
          <a:ext cx="6178846" cy="817136"/>
        </p:xfrm>
        <a:graphic>
          <a:graphicData uri="http://schemas.openxmlformats.org/presentationml/2006/ole">
            <p:oleObj spid="_x0000_s13320" name="Формула" r:id="rId3" imgW="2692080" imgH="35532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40003340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-17140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 smtClean="0">
                <a:effectLst/>
              </a:rPr>
              <a:t>3.</a:t>
            </a:r>
            <a:r>
              <a:rPr lang="en-US" sz="3600" b="1" dirty="0" smtClean="0">
                <a:effectLst/>
              </a:rPr>
              <a:t>2</a:t>
            </a:r>
            <a:r>
              <a:rPr lang="uk-UA" sz="3600" b="1" dirty="0" smtClean="0">
                <a:effectLst/>
              </a:rPr>
              <a:t> </a:t>
            </a:r>
            <a:r>
              <a:rPr lang="uk-UA" sz="3600" b="1" dirty="0">
                <a:effectLst/>
              </a:rPr>
              <a:t>Алгоритм </a:t>
            </a:r>
            <a:r>
              <a:rPr lang="uk-UA" sz="3600" b="1" dirty="0" err="1" smtClean="0">
                <a:effectLst/>
              </a:rPr>
              <a:t>Крускала</a:t>
            </a: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836712"/>
            <a:ext cx="8100392" cy="6021288"/>
          </a:xfrm>
        </p:spPr>
        <p:txBody>
          <a:bodyPr>
            <a:normAutofit fontScale="70000" lnSpcReduction="20000"/>
          </a:bodyPr>
          <a:lstStyle/>
          <a:p>
            <a:pPr marL="82296" indent="0" algn="just">
              <a:buNone/>
            </a:pPr>
            <a:r>
              <a:rPr lang="uk-UA" sz="4000" dirty="0" smtClean="0"/>
              <a:t>	Алгоритм </a:t>
            </a:r>
            <a:r>
              <a:rPr lang="uk-UA" sz="4000" dirty="0" err="1"/>
              <a:t>Крускала</a:t>
            </a:r>
            <a:r>
              <a:rPr lang="uk-UA" sz="4000" dirty="0"/>
              <a:t> будує мінімальне </a:t>
            </a:r>
            <a:r>
              <a:rPr lang="uk-UA" sz="4000" dirty="0" err="1"/>
              <a:t>остовне</a:t>
            </a:r>
            <a:r>
              <a:rPr lang="uk-UA" sz="4000" dirty="0"/>
              <a:t> дерево як послідовність </a:t>
            </a:r>
            <a:r>
              <a:rPr lang="uk-UA" sz="4000" dirty="0" err="1"/>
              <a:t>підграфів</a:t>
            </a:r>
            <a:r>
              <a:rPr lang="uk-UA" sz="4000" dirty="0"/>
              <a:t>, котрі завжди ациклічні, але на проміжних стадіях не завжди зв’язні.</a:t>
            </a:r>
          </a:p>
          <a:p>
            <a:pPr marL="82296" indent="0" algn="ctr">
              <a:buNone/>
            </a:pPr>
            <a:r>
              <a:rPr lang="uk-UA" sz="4000" b="1" i="1" dirty="0"/>
              <a:t>Алгоритм </a:t>
            </a:r>
            <a:r>
              <a:rPr lang="uk-UA" sz="4000" b="1" i="1" dirty="0" err="1"/>
              <a:t>Крускала</a:t>
            </a:r>
            <a:r>
              <a:rPr lang="uk-UA" sz="4000" b="1" i="1" dirty="0"/>
              <a:t>.</a:t>
            </a:r>
            <a:endParaRPr lang="uk-UA" sz="4000" b="1" dirty="0"/>
          </a:p>
          <a:p>
            <a:pPr marL="82296" lvl="0" indent="0" algn="just">
              <a:buNone/>
            </a:pPr>
            <a:r>
              <a:rPr lang="uk-UA" sz="4000" dirty="0" smtClean="0"/>
              <a:t>1. Відсортувати </a:t>
            </a:r>
            <a:r>
              <a:rPr lang="uk-UA" sz="4000" dirty="0"/>
              <a:t>ребра графу </a:t>
            </a:r>
            <a:r>
              <a:rPr lang="uk-UA" sz="4000" i="1" dirty="0"/>
              <a:t>G</a:t>
            </a:r>
            <a:r>
              <a:rPr lang="uk-UA" sz="4000" dirty="0"/>
              <a:t> в зростаючому порядку.</a:t>
            </a:r>
          </a:p>
          <a:p>
            <a:pPr marL="82296" lvl="0" indent="0" algn="just">
              <a:buNone/>
            </a:pPr>
            <a:r>
              <a:rPr lang="uk-UA" sz="4000" dirty="0" smtClean="0"/>
              <a:t>2. Вибрати </a:t>
            </a:r>
            <a:r>
              <a:rPr lang="uk-UA" sz="4000" dirty="0"/>
              <a:t>ребро </a:t>
            </a:r>
            <a:r>
              <a:rPr lang="uk-UA" sz="4000" i="1" dirty="0"/>
              <a:t>е</a:t>
            </a:r>
            <a:r>
              <a:rPr lang="uk-UA" sz="4000" baseline="-25000" dirty="0"/>
              <a:t>1</a:t>
            </a:r>
            <a:r>
              <a:rPr lang="uk-UA" sz="4000" dirty="0"/>
              <a:t>, яке має в графі </a:t>
            </a:r>
            <a:r>
              <a:rPr lang="uk-UA" sz="4000" i="1" dirty="0"/>
              <a:t>G</a:t>
            </a:r>
            <a:r>
              <a:rPr lang="uk-UA" sz="4000" dirty="0"/>
              <a:t> найменшу вагу.</a:t>
            </a:r>
          </a:p>
          <a:p>
            <a:pPr marL="82296" lvl="0" indent="0" algn="just">
              <a:buNone/>
            </a:pPr>
            <a:r>
              <a:rPr lang="uk-UA" sz="4000" dirty="0" smtClean="0"/>
              <a:t>3. На </a:t>
            </a:r>
            <a:r>
              <a:rPr lang="uk-UA" sz="4000" dirty="0"/>
              <a:t>кожному кроці обирати ребро (відмінне від попередніх) з найменшою вагою і таке, що не утворює простих циклів з попередніми ребрами. Отримане дерево </a:t>
            </a:r>
            <a:r>
              <a:rPr lang="uk-UA" sz="4000" i="1" dirty="0"/>
              <a:t>Т</a:t>
            </a:r>
            <a:r>
              <a:rPr lang="uk-UA" sz="4000" dirty="0"/>
              <a:t> з множиною ребер </a:t>
            </a:r>
            <a:endParaRPr lang="uk-UA" sz="4000" dirty="0" smtClean="0"/>
          </a:p>
          <a:p>
            <a:pPr marL="82296" lvl="0" indent="0" algn="just">
              <a:buNone/>
            </a:pPr>
            <a:r>
              <a:rPr lang="uk-UA" sz="4000" i="1" dirty="0" smtClean="0"/>
              <a:t>Е</a:t>
            </a:r>
            <a:r>
              <a:rPr lang="uk-UA" sz="4000" i="1" baseline="-25000" dirty="0" smtClean="0"/>
              <a:t>Т</a:t>
            </a:r>
            <a:r>
              <a:rPr lang="uk-UA" sz="4000" dirty="0" smtClean="0"/>
              <a:t> </a:t>
            </a:r>
            <a:r>
              <a:rPr lang="uk-UA" sz="4000" dirty="0"/>
              <a:t>= </a:t>
            </a:r>
            <a:r>
              <a:rPr lang="uk-UA" sz="4000" dirty="0">
                <a:sym typeface="Symbol"/>
              </a:rPr>
              <a:t></a:t>
            </a:r>
            <a:r>
              <a:rPr lang="uk-UA" sz="4000" i="1" dirty="0"/>
              <a:t>е</a:t>
            </a:r>
            <a:r>
              <a:rPr lang="uk-UA" sz="4000" baseline="-25000" dirty="0"/>
              <a:t>1</a:t>
            </a:r>
            <a:r>
              <a:rPr lang="uk-UA" sz="4000" dirty="0"/>
              <a:t>,</a:t>
            </a:r>
            <a:r>
              <a:rPr lang="uk-UA" sz="4000" i="1" dirty="0"/>
              <a:t> е</a:t>
            </a:r>
            <a:r>
              <a:rPr lang="uk-UA" sz="4000" baseline="-25000" dirty="0"/>
              <a:t>2</a:t>
            </a:r>
            <a:r>
              <a:rPr lang="uk-UA" sz="4000" dirty="0"/>
              <a:t>, </a:t>
            </a:r>
            <a:r>
              <a:rPr lang="uk-UA" sz="4000" i="1" dirty="0"/>
              <a:t>е</a:t>
            </a:r>
            <a:r>
              <a:rPr lang="uk-UA" sz="4000" baseline="-25000" dirty="0"/>
              <a:t>3</a:t>
            </a:r>
            <a:r>
              <a:rPr lang="uk-UA" sz="4000" dirty="0"/>
              <a:t>, …, </a:t>
            </a:r>
            <a:r>
              <a:rPr lang="uk-UA" sz="4000" i="1" dirty="0"/>
              <a:t>е</a:t>
            </a:r>
            <a:r>
              <a:rPr lang="uk-UA" sz="4000" i="1" baseline="-25000" dirty="0"/>
              <a:t>n</a:t>
            </a:r>
            <a:r>
              <a:rPr lang="uk-UA" sz="4000" baseline="-25000" dirty="0"/>
              <a:t>-1</a:t>
            </a:r>
            <a:r>
              <a:rPr lang="uk-UA" sz="4000" dirty="0">
                <a:sym typeface="Symbol"/>
              </a:rPr>
              <a:t></a:t>
            </a:r>
            <a:r>
              <a:rPr lang="uk-UA" sz="4000" dirty="0"/>
              <a:t> є мінімальним </a:t>
            </a:r>
            <a:r>
              <a:rPr lang="uk-UA" sz="4000" dirty="0" err="1"/>
              <a:t>остовним</a:t>
            </a:r>
            <a:r>
              <a:rPr lang="uk-UA" sz="4000" dirty="0"/>
              <a:t> </a:t>
            </a:r>
            <a:r>
              <a:rPr lang="uk-UA" sz="4000" dirty="0" err="1"/>
              <a:t>підграфом</a:t>
            </a:r>
            <a:r>
              <a:rPr lang="uk-UA" sz="4000" dirty="0"/>
              <a:t> графу </a:t>
            </a:r>
            <a:r>
              <a:rPr lang="uk-UA" sz="4000" i="1" dirty="0"/>
              <a:t>G</a:t>
            </a:r>
            <a:r>
              <a:rPr lang="uk-UA" sz="4000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36257220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16632"/>
            <a:ext cx="8172400" cy="6624736"/>
          </a:xfrm>
        </p:spPr>
        <p:txBody>
          <a:bodyPr>
            <a:normAutofit fontScale="85000" lnSpcReduction="10000"/>
          </a:bodyPr>
          <a:lstStyle/>
          <a:p>
            <a:pPr marL="82296" indent="0" algn="ctr">
              <a:buNone/>
            </a:pPr>
            <a:r>
              <a:rPr lang="uk-UA" i="1" dirty="0"/>
              <a:t>Псевдокод алгоритму </a:t>
            </a:r>
            <a:r>
              <a:rPr lang="uk-UA" i="1" dirty="0" err="1" smtClean="0"/>
              <a:t>Крускала</a:t>
            </a:r>
            <a:r>
              <a:rPr lang="uk-UA" i="1" dirty="0"/>
              <a:t>:</a:t>
            </a:r>
            <a:endParaRPr lang="uk-UA" dirty="0"/>
          </a:p>
          <a:p>
            <a:pPr marL="82296" indent="0">
              <a:buNone/>
            </a:pPr>
            <a:r>
              <a:rPr lang="uk-UA" dirty="0"/>
              <a:t>// Вхідні дані: 	Зважений зв’язний граф </a:t>
            </a:r>
            <a:r>
              <a:rPr lang="uk-UA" i="1" dirty="0"/>
              <a:t>G </a:t>
            </a:r>
            <a:r>
              <a:rPr lang="uk-UA" dirty="0"/>
              <a:t>=(</a:t>
            </a:r>
            <a:r>
              <a:rPr lang="uk-UA" i="1" dirty="0"/>
              <a:t>V,E</a:t>
            </a:r>
            <a:r>
              <a:rPr lang="uk-UA" dirty="0"/>
              <a:t>)</a:t>
            </a:r>
          </a:p>
          <a:p>
            <a:pPr marL="82296" indent="0">
              <a:buNone/>
            </a:pPr>
            <a:r>
              <a:rPr lang="uk-UA" dirty="0"/>
              <a:t>//Вихідні дані: 	</a:t>
            </a:r>
            <a:r>
              <a:rPr lang="uk-UA" i="1" dirty="0"/>
              <a:t>Е</a:t>
            </a:r>
            <a:r>
              <a:rPr lang="uk-UA" i="1" baseline="-25000" dirty="0"/>
              <a:t>Т</a:t>
            </a:r>
            <a:r>
              <a:rPr lang="uk-UA" dirty="0"/>
              <a:t>, множина ребер, які утворюють мінімальне </a:t>
            </a:r>
            <a:r>
              <a:rPr lang="uk-UA" dirty="0" err="1"/>
              <a:t>остовне</a:t>
            </a:r>
            <a:r>
              <a:rPr lang="uk-UA" dirty="0"/>
              <a:t> дерево </a:t>
            </a:r>
            <a:r>
              <a:rPr lang="uk-UA" i="1" dirty="0"/>
              <a:t>Т</a:t>
            </a:r>
            <a:endParaRPr lang="uk-UA" dirty="0"/>
          </a:p>
          <a:p>
            <a:pPr marL="82296" indent="0">
              <a:buNone/>
            </a:pPr>
            <a:r>
              <a:rPr lang="uk-UA" dirty="0"/>
              <a:t> </a:t>
            </a:r>
          </a:p>
          <a:p>
            <a:pPr marL="82296" indent="0">
              <a:buNone/>
            </a:pPr>
            <a:r>
              <a:rPr lang="uk-UA" dirty="0"/>
              <a:t>Сортування множини </a:t>
            </a:r>
            <a:r>
              <a:rPr lang="uk-UA" i="1" dirty="0"/>
              <a:t>Е</a:t>
            </a:r>
            <a:r>
              <a:rPr lang="uk-UA" dirty="0"/>
              <a:t> за зростанням ваг ребер </a:t>
            </a:r>
            <a:r>
              <a:rPr lang="uk-UA" i="1" dirty="0"/>
              <a:t>w</a:t>
            </a:r>
            <a:r>
              <a:rPr lang="uk-UA" dirty="0"/>
              <a:t>(</a:t>
            </a:r>
            <a:r>
              <a:rPr lang="uk-UA" i="1" dirty="0"/>
              <a:t>е</a:t>
            </a:r>
            <a:r>
              <a:rPr lang="uk-UA" baseline="-25000" dirty="0"/>
              <a:t>1</a:t>
            </a:r>
            <a:r>
              <a:rPr lang="uk-UA" dirty="0"/>
              <a:t>)</a:t>
            </a:r>
            <a:r>
              <a:rPr lang="uk-UA" dirty="0">
                <a:sym typeface="Symbol"/>
              </a:rPr>
              <a:t></a:t>
            </a:r>
            <a:r>
              <a:rPr lang="uk-UA" dirty="0"/>
              <a:t> …</a:t>
            </a:r>
            <a:r>
              <a:rPr lang="uk-UA" dirty="0">
                <a:sym typeface="Symbol"/>
              </a:rPr>
              <a:t></a:t>
            </a:r>
            <a:r>
              <a:rPr lang="uk-UA" i="1" dirty="0"/>
              <a:t> w</a:t>
            </a:r>
            <a:r>
              <a:rPr lang="uk-UA" dirty="0"/>
              <a:t>(</a:t>
            </a:r>
            <a:r>
              <a:rPr lang="uk-UA" i="1" dirty="0" err="1"/>
              <a:t>е</a:t>
            </a:r>
            <a:r>
              <a:rPr lang="uk-UA" i="1" baseline="-25000" dirty="0" err="1"/>
              <a:t>n</a:t>
            </a:r>
            <a:r>
              <a:rPr lang="uk-UA" dirty="0"/>
              <a:t>), </a:t>
            </a:r>
            <a:r>
              <a:rPr lang="uk-UA" i="1" dirty="0"/>
              <a:t>n </a:t>
            </a:r>
            <a:r>
              <a:rPr lang="uk-UA" dirty="0"/>
              <a:t>= </a:t>
            </a:r>
            <a:r>
              <a:rPr lang="uk-UA" dirty="0">
                <a:sym typeface="Symbol"/>
              </a:rPr>
              <a:t></a:t>
            </a:r>
            <a:r>
              <a:rPr lang="uk-UA" i="1" dirty="0"/>
              <a:t>Е</a:t>
            </a:r>
            <a:r>
              <a:rPr lang="uk-UA" dirty="0">
                <a:sym typeface="Symbol"/>
              </a:rPr>
              <a:t></a:t>
            </a:r>
            <a:endParaRPr lang="uk-UA" dirty="0"/>
          </a:p>
          <a:p>
            <a:pPr marL="82296" indent="0">
              <a:buNone/>
            </a:pPr>
            <a:r>
              <a:rPr lang="uk-UA" i="1" dirty="0"/>
              <a:t>Е</a:t>
            </a:r>
            <a:r>
              <a:rPr lang="uk-UA" i="1" baseline="-25000" dirty="0"/>
              <a:t>Т</a:t>
            </a:r>
            <a:r>
              <a:rPr lang="uk-UA" dirty="0"/>
              <a:t> </a:t>
            </a:r>
            <a:r>
              <a:rPr lang="uk-UA" dirty="0">
                <a:sym typeface="Symbol"/>
              </a:rPr>
              <a:t></a:t>
            </a:r>
            <a:r>
              <a:rPr lang="uk-UA" dirty="0"/>
              <a:t> </a:t>
            </a:r>
            <a:r>
              <a:rPr lang="uk-UA" dirty="0">
                <a:sym typeface="Symbol"/>
              </a:rPr>
              <a:t></a:t>
            </a:r>
            <a:r>
              <a:rPr lang="uk-UA" dirty="0"/>
              <a:t>	</a:t>
            </a:r>
            <a:r>
              <a:rPr lang="uk-UA" dirty="0" smtClean="0"/>
              <a:t>//</a:t>
            </a:r>
            <a:r>
              <a:rPr lang="uk-UA" dirty="0"/>
              <a:t>Множина ребер </a:t>
            </a:r>
            <a:r>
              <a:rPr lang="uk-UA" dirty="0" err="1"/>
              <a:t>остовного</a:t>
            </a:r>
            <a:r>
              <a:rPr lang="uk-UA" dirty="0"/>
              <a:t> дерева</a:t>
            </a:r>
            <a:r>
              <a:rPr lang="uk-UA" i="1" dirty="0"/>
              <a:t> Т</a:t>
            </a:r>
            <a:endParaRPr lang="uk-UA" dirty="0"/>
          </a:p>
          <a:p>
            <a:pPr marL="82296" indent="0">
              <a:buNone/>
            </a:pPr>
            <a:r>
              <a:rPr lang="uk-UA" i="1" dirty="0" err="1"/>
              <a:t>ecounter</a:t>
            </a:r>
            <a:r>
              <a:rPr lang="uk-UA" i="1" dirty="0"/>
              <a:t> </a:t>
            </a:r>
            <a:r>
              <a:rPr lang="uk-UA" dirty="0">
                <a:sym typeface="Symbol"/>
              </a:rPr>
              <a:t></a:t>
            </a:r>
            <a:r>
              <a:rPr lang="uk-UA" dirty="0"/>
              <a:t> </a:t>
            </a:r>
            <a:r>
              <a:rPr lang="uk-UA" dirty="0" smtClean="0"/>
              <a:t>0//</a:t>
            </a:r>
            <a:r>
              <a:rPr lang="uk-UA" dirty="0"/>
              <a:t>розмір дерева</a:t>
            </a:r>
            <a:r>
              <a:rPr lang="uk-UA" i="1" dirty="0"/>
              <a:t> Т</a:t>
            </a:r>
            <a:endParaRPr lang="uk-UA" dirty="0"/>
          </a:p>
          <a:p>
            <a:pPr marL="82296" indent="0">
              <a:buNone/>
            </a:pPr>
            <a:r>
              <a:rPr lang="uk-UA" i="1" dirty="0"/>
              <a:t>k</a:t>
            </a:r>
            <a:r>
              <a:rPr lang="uk-UA" dirty="0"/>
              <a:t> </a:t>
            </a:r>
            <a:r>
              <a:rPr lang="uk-UA" dirty="0">
                <a:sym typeface="Symbol"/>
              </a:rPr>
              <a:t></a:t>
            </a:r>
            <a:r>
              <a:rPr lang="uk-UA" dirty="0"/>
              <a:t> 0		</a:t>
            </a:r>
            <a:r>
              <a:rPr lang="uk-UA" dirty="0" smtClean="0"/>
              <a:t>//</a:t>
            </a:r>
            <a:r>
              <a:rPr lang="uk-UA" dirty="0"/>
              <a:t>кількість оброблених ребер</a:t>
            </a:r>
          </a:p>
          <a:p>
            <a:pPr marL="82296" indent="0">
              <a:buNone/>
            </a:pPr>
            <a:r>
              <a:rPr lang="uk-UA" b="1" dirty="0" err="1"/>
              <a:t>while</a:t>
            </a:r>
            <a:r>
              <a:rPr lang="uk-UA" dirty="0"/>
              <a:t> </a:t>
            </a:r>
            <a:r>
              <a:rPr lang="uk-UA" i="1" dirty="0" err="1"/>
              <a:t>ecounter</a:t>
            </a:r>
            <a:r>
              <a:rPr lang="uk-UA" dirty="0"/>
              <a:t> &lt; </a:t>
            </a:r>
            <a:r>
              <a:rPr lang="uk-UA" dirty="0">
                <a:sym typeface="Symbol"/>
              </a:rPr>
              <a:t></a:t>
            </a:r>
            <a:r>
              <a:rPr lang="uk-UA" i="1" dirty="0"/>
              <a:t>V</a:t>
            </a:r>
            <a:r>
              <a:rPr lang="uk-UA" dirty="0">
                <a:sym typeface="Symbol"/>
              </a:rPr>
              <a:t></a:t>
            </a:r>
            <a:r>
              <a:rPr lang="uk-UA" dirty="0"/>
              <a:t>1 </a:t>
            </a:r>
            <a:r>
              <a:rPr lang="uk-UA" b="1" dirty="0" err="1"/>
              <a:t>do</a:t>
            </a:r>
            <a:endParaRPr lang="uk-UA" dirty="0"/>
          </a:p>
          <a:p>
            <a:pPr marL="82296" indent="0">
              <a:buNone/>
            </a:pPr>
            <a:r>
              <a:rPr lang="uk-UA" i="1" dirty="0"/>
              <a:t>k </a:t>
            </a:r>
            <a:r>
              <a:rPr lang="uk-UA" dirty="0">
                <a:sym typeface="Symbol"/>
              </a:rPr>
              <a:t></a:t>
            </a:r>
            <a:r>
              <a:rPr lang="uk-UA" dirty="0"/>
              <a:t> </a:t>
            </a:r>
            <a:r>
              <a:rPr lang="uk-UA" i="1" dirty="0" err="1"/>
              <a:t>k</a:t>
            </a:r>
            <a:r>
              <a:rPr lang="uk-UA" i="1" dirty="0"/>
              <a:t> </a:t>
            </a:r>
            <a:r>
              <a:rPr lang="uk-UA" dirty="0"/>
              <a:t>+ 1</a:t>
            </a:r>
          </a:p>
          <a:p>
            <a:pPr marL="82296" indent="0">
              <a:buNone/>
            </a:pPr>
            <a:r>
              <a:rPr lang="uk-UA" dirty="0"/>
              <a:t>	</a:t>
            </a:r>
            <a:r>
              <a:rPr lang="uk-UA" b="1" dirty="0" err="1"/>
              <a:t>if</a:t>
            </a:r>
            <a:r>
              <a:rPr lang="uk-UA" dirty="0"/>
              <a:t> </a:t>
            </a:r>
            <a:r>
              <a:rPr lang="uk-UA" i="1" dirty="0"/>
              <a:t>Е</a:t>
            </a:r>
            <a:r>
              <a:rPr lang="uk-UA" i="1" baseline="-25000" dirty="0"/>
              <a:t>Т</a:t>
            </a:r>
            <a:r>
              <a:rPr lang="uk-UA" dirty="0"/>
              <a:t> </a:t>
            </a:r>
            <a:r>
              <a:rPr lang="uk-UA" dirty="0" err="1">
                <a:sym typeface="Symbol"/>
              </a:rPr>
              <a:t></a:t>
            </a:r>
            <a:r>
              <a:rPr lang="uk-UA" i="1" dirty="0" err="1"/>
              <a:t>e</a:t>
            </a:r>
            <a:r>
              <a:rPr lang="uk-UA" i="1" baseline="-25000" dirty="0" err="1"/>
              <a:t>k</a:t>
            </a:r>
            <a:r>
              <a:rPr lang="uk-UA" dirty="0" err="1">
                <a:sym typeface="Symbol"/>
              </a:rPr>
              <a:t></a:t>
            </a:r>
            <a:r>
              <a:rPr lang="uk-UA" dirty="0"/>
              <a:t> </a:t>
            </a:r>
            <a:r>
              <a:rPr lang="uk-UA" dirty="0">
                <a:sym typeface="Symbol"/>
              </a:rPr>
              <a:t></a:t>
            </a:r>
            <a:r>
              <a:rPr lang="uk-UA" dirty="0"/>
              <a:t> ациклічний граф </a:t>
            </a:r>
            <a:r>
              <a:rPr lang="uk-UA" b="1" dirty="0" err="1"/>
              <a:t>then</a:t>
            </a:r>
            <a:endParaRPr lang="uk-UA" dirty="0"/>
          </a:p>
          <a:p>
            <a:pPr marL="82296" indent="0">
              <a:buNone/>
            </a:pPr>
            <a:r>
              <a:rPr lang="uk-UA" dirty="0"/>
              <a:t>	</a:t>
            </a:r>
            <a:r>
              <a:rPr lang="uk-UA" i="1" dirty="0"/>
              <a:t>Е</a:t>
            </a:r>
            <a:r>
              <a:rPr lang="uk-UA" i="1" baseline="-25000" dirty="0"/>
              <a:t>Т</a:t>
            </a:r>
            <a:r>
              <a:rPr lang="uk-UA" dirty="0"/>
              <a:t>  </a:t>
            </a:r>
            <a:r>
              <a:rPr lang="uk-UA" dirty="0">
                <a:sym typeface="Symbol"/>
              </a:rPr>
              <a:t></a:t>
            </a:r>
            <a:r>
              <a:rPr lang="uk-UA" dirty="0"/>
              <a:t> </a:t>
            </a:r>
            <a:r>
              <a:rPr lang="uk-UA" i="1" dirty="0" err="1"/>
              <a:t>Е</a:t>
            </a:r>
            <a:r>
              <a:rPr lang="uk-UA" i="1" baseline="-25000" dirty="0" err="1"/>
              <a:t>Т</a:t>
            </a:r>
            <a:r>
              <a:rPr lang="uk-UA" i="1" dirty="0"/>
              <a:t> </a:t>
            </a:r>
            <a:r>
              <a:rPr lang="uk-UA" dirty="0">
                <a:sym typeface="Symbol"/>
              </a:rPr>
              <a:t></a:t>
            </a:r>
            <a:r>
              <a:rPr lang="uk-UA" i="1" dirty="0"/>
              <a:t> </a:t>
            </a:r>
            <a:r>
              <a:rPr lang="uk-UA" i="1" dirty="0" err="1"/>
              <a:t>e</a:t>
            </a:r>
            <a:r>
              <a:rPr lang="uk-UA" i="1" baseline="-25000" dirty="0" err="1"/>
              <a:t>k</a:t>
            </a:r>
            <a:r>
              <a:rPr lang="uk-UA" dirty="0"/>
              <a:t> </a:t>
            </a:r>
            <a:r>
              <a:rPr lang="uk-UA" dirty="0">
                <a:sym typeface="Symbol"/>
              </a:rPr>
              <a:t></a:t>
            </a:r>
            <a:r>
              <a:rPr lang="uk-UA" dirty="0"/>
              <a:t>;	</a:t>
            </a:r>
            <a:r>
              <a:rPr lang="uk-UA" i="1" dirty="0" err="1"/>
              <a:t>ecounter</a:t>
            </a:r>
            <a:r>
              <a:rPr lang="uk-UA" i="1" dirty="0"/>
              <a:t> </a:t>
            </a:r>
            <a:r>
              <a:rPr lang="uk-UA" dirty="0">
                <a:sym typeface="Symbol"/>
              </a:rPr>
              <a:t></a:t>
            </a:r>
            <a:r>
              <a:rPr lang="uk-UA" dirty="0"/>
              <a:t> </a:t>
            </a:r>
            <a:r>
              <a:rPr lang="uk-UA" i="1" dirty="0" err="1"/>
              <a:t>ecounter</a:t>
            </a:r>
            <a:r>
              <a:rPr lang="uk-UA" i="1" dirty="0"/>
              <a:t>  </a:t>
            </a:r>
            <a:r>
              <a:rPr lang="uk-UA" dirty="0"/>
              <a:t>+ 1</a:t>
            </a:r>
          </a:p>
          <a:p>
            <a:pPr marL="82296" indent="0">
              <a:buNone/>
            </a:pPr>
            <a:r>
              <a:rPr lang="uk-UA" b="1" dirty="0" err="1"/>
              <a:t>return</a:t>
            </a:r>
            <a:r>
              <a:rPr lang="uk-UA" dirty="0"/>
              <a:t> </a:t>
            </a:r>
            <a:r>
              <a:rPr lang="uk-UA" i="1" dirty="0"/>
              <a:t>Е</a:t>
            </a:r>
            <a:r>
              <a:rPr lang="uk-UA" i="1" baseline="-25000" dirty="0"/>
              <a:t>Т</a:t>
            </a:r>
            <a:r>
              <a:rPr lang="uk-UA" i="1" dirty="0"/>
              <a:t> 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37823188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88640"/>
            <a:ext cx="7890080" cy="6669360"/>
          </a:xfrm>
        </p:spPr>
        <p:txBody>
          <a:bodyPr>
            <a:normAutofit fontScale="92500" lnSpcReduction="10000"/>
          </a:bodyPr>
          <a:lstStyle/>
          <a:p>
            <a:pPr marL="82296" indent="0" algn="ctr">
              <a:buNone/>
            </a:pPr>
            <a:r>
              <a:rPr lang="uk-UA" dirty="0" smtClean="0">
                <a:solidFill>
                  <a:srgbClr val="0070C0"/>
                </a:solidFill>
              </a:rPr>
              <a:t>Одна </a:t>
            </a:r>
            <a:r>
              <a:rPr lang="uk-UA" dirty="0">
                <a:solidFill>
                  <a:srgbClr val="0070C0"/>
                </a:solidFill>
              </a:rPr>
              <a:t>з можливих реалізацій алгоритму </a:t>
            </a:r>
            <a:r>
              <a:rPr lang="uk-UA" dirty="0" err="1">
                <a:solidFill>
                  <a:srgbClr val="0070C0"/>
                </a:solidFill>
              </a:rPr>
              <a:t>Крускала</a:t>
            </a:r>
            <a:r>
              <a:rPr lang="uk-UA" dirty="0">
                <a:solidFill>
                  <a:srgbClr val="0070C0"/>
                </a:solidFill>
              </a:rPr>
              <a:t>.</a:t>
            </a:r>
          </a:p>
          <a:p>
            <a:pPr marL="82296" indent="0" algn="just">
              <a:buNone/>
            </a:pPr>
            <a:r>
              <a:rPr lang="uk-UA" i="1" dirty="0"/>
              <a:t>Початок.</a:t>
            </a:r>
            <a:r>
              <a:rPr lang="uk-UA" dirty="0"/>
              <a:t> Упорядкувати множину ребер за зростанням ваг: </a:t>
            </a:r>
            <a:r>
              <a:rPr lang="uk-UA" i="1" dirty="0"/>
              <a:t>е</a:t>
            </a:r>
            <a:r>
              <a:rPr lang="uk-UA" baseline="-25000" dirty="0"/>
              <a:t>1</a:t>
            </a:r>
            <a:r>
              <a:rPr lang="uk-UA" dirty="0"/>
              <a:t>,</a:t>
            </a:r>
            <a:r>
              <a:rPr lang="uk-UA" i="1" dirty="0"/>
              <a:t> е</a:t>
            </a:r>
            <a:r>
              <a:rPr lang="uk-UA" baseline="-25000" dirty="0"/>
              <a:t>2</a:t>
            </a:r>
            <a:r>
              <a:rPr lang="uk-UA" dirty="0"/>
              <a:t>, </a:t>
            </a:r>
            <a:r>
              <a:rPr lang="uk-UA" i="1" dirty="0"/>
              <a:t>е</a:t>
            </a:r>
            <a:r>
              <a:rPr lang="uk-UA" baseline="-25000" dirty="0"/>
              <a:t>3</a:t>
            </a:r>
            <a:r>
              <a:rPr lang="uk-UA" dirty="0"/>
              <a:t>, …, </a:t>
            </a:r>
            <a:r>
              <a:rPr lang="uk-UA" i="1" dirty="0" err="1"/>
              <a:t>е</a:t>
            </a:r>
            <a:r>
              <a:rPr lang="uk-UA" i="1" baseline="-25000" dirty="0" err="1"/>
              <a:t>n</a:t>
            </a:r>
            <a:r>
              <a:rPr lang="uk-UA" dirty="0"/>
              <a:t>. Виконати розбиття множини вершин </a:t>
            </a:r>
            <a:r>
              <a:rPr lang="uk-UA" dirty="0" smtClean="0"/>
              <a:t>.</a:t>
            </a:r>
            <a:endParaRPr lang="uk-UA" dirty="0"/>
          </a:p>
          <a:p>
            <a:pPr marL="82296" indent="0" algn="just">
              <a:buNone/>
            </a:pPr>
            <a:r>
              <a:rPr lang="uk-UA" i="1" dirty="0"/>
              <a:t>Ітерація</a:t>
            </a:r>
            <a:r>
              <a:rPr lang="uk-UA" dirty="0"/>
              <a:t>. Вибрати таке чергове ребро з упорядкованої послідовності ребер, кінці якого містяться в різних множинах розбиття. Нехай обрано ребро </a:t>
            </a:r>
            <a:r>
              <a:rPr lang="uk-UA" i="1" dirty="0" err="1"/>
              <a:t>е</a:t>
            </a:r>
            <a:r>
              <a:rPr lang="uk-UA" i="1" baseline="-25000" dirty="0" err="1"/>
              <a:t>і</a:t>
            </a:r>
            <a:r>
              <a:rPr lang="uk-UA" dirty="0"/>
              <a:t>(</a:t>
            </a:r>
            <a:r>
              <a:rPr lang="uk-UA" i="1" dirty="0"/>
              <a:t>u,v</a:t>
            </a:r>
            <a:r>
              <a:rPr lang="uk-UA" dirty="0"/>
              <a:t>), тоді множини, що містять вершини </a:t>
            </a:r>
            <a:r>
              <a:rPr lang="uk-UA" i="1" dirty="0"/>
              <a:t>u </a:t>
            </a:r>
            <a:r>
              <a:rPr lang="uk-UA" dirty="0"/>
              <a:t>та</a:t>
            </a:r>
            <a:r>
              <a:rPr lang="uk-UA" i="1" dirty="0"/>
              <a:t> v</a:t>
            </a:r>
            <a:r>
              <a:rPr lang="uk-UA" dirty="0"/>
              <a:t> об’єднуються в одну множину.</a:t>
            </a:r>
          </a:p>
          <a:p>
            <a:pPr marL="82296" indent="0" algn="just">
              <a:buNone/>
            </a:pPr>
            <a:r>
              <a:rPr lang="uk-UA" i="1" dirty="0"/>
              <a:t>Закінчення</a:t>
            </a:r>
            <a:r>
              <a:rPr lang="uk-UA" dirty="0"/>
              <a:t>. Роботу закінчити, коли буде вибране (</a:t>
            </a:r>
            <a:r>
              <a:rPr lang="uk-UA" i="1" dirty="0"/>
              <a:t>n</a:t>
            </a:r>
            <a:r>
              <a:rPr lang="uk-UA" dirty="0">
                <a:sym typeface="Symbol"/>
              </a:rPr>
              <a:t></a:t>
            </a:r>
            <a:r>
              <a:rPr lang="uk-UA" dirty="0"/>
              <a:t>1) ребро, при цьому всі підмножини розбиття об’єднуються в одну.</a:t>
            </a:r>
          </a:p>
          <a:p>
            <a:pPr marL="82296" indent="0">
              <a:buNone/>
            </a:pPr>
            <a:endParaRPr lang="uk-UA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776877943"/>
              </p:ext>
            </p:extLst>
          </p:nvPr>
        </p:nvGraphicFramePr>
        <p:xfrm>
          <a:off x="5652120" y="1916832"/>
          <a:ext cx="2885286" cy="504056"/>
        </p:xfrm>
        <a:graphic>
          <a:graphicData uri="http://schemas.openxmlformats.org/presentationml/2006/ole">
            <p:oleObj spid="_x0000_s14343" name="Формула" r:id="rId3" imgW="1320800" imgH="22860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601465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0"/>
            <a:ext cx="8100392" cy="1628800"/>
          </a:xfrm>
        </p:spPr>
        <p:txBody>
          <a:bodyPr/>
          <a:lstStyle/>
          <a:p>
            <a:pPr marL="82296" indent="0" algn="just">
              <a:buNone/>
            </a:pPr>
            <a:r>
              <a:rPr lang="uk-UA" i="1" dirty="0"/>
              <a:t>Приклад</a:t>
            </a:r>
            <a:r>
              <a:rPr lang="uk-UA" dirty="0"/>
              <a:t>. Для заданого графа </a:t>
            </a:r>
            <a:r>
              <a:rPr lang="uk-UA" i="1" dirty="0"/>
              <a:t>G</a:t>
            </a:r>
            <a:r>
              <a:rPr lang="uk-UA" dirty="0"/>
              <a:t> </a:t>
            </a:r>
            <a:r>
              <a:rPr lang="uk-UA" dirty="0" smtClean="0"/>
              <a:t>побудувати </a:t>
            </a:r>
            <a:r>
              <a:rPr lang="uk-UA" dirty="0" err="1"/>
              <a:t>остовне</a:t>
            </a:r>
            <a:r>
              <a:rPr lang="uk-UA" dirty="0"/>
              <a:t> дерево мінімальної ваги, використовуючи алгоритм </a:t>
            </a:r>
            <a:r>
              <a:rPr lang="uk-UA" dirty="0" err="1"/>
              <a:t>Крускала</a:t>
            </a:r>
            <a:r>
              <a:rPr lang="uk-UA" dirty="0"/>
              <a:t>.</a:t>
            </a:r>
          </a:p>
          <a:p>
            <a:pPr marL="82296" indent="0">
              <a:buNone/>
            </a:pPr>
            <a:endParaRPr lang="uk-UA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1806792" y="2196209"/>
            <a:ext cx="6912768" cy="3055770"/>
            <a:chOff x="1907704" y="1990080"/>
            <a:chExt cx="6912768" cy="3055770"/>
          </a:xfrm>
        </p:grpSpPr>
        <p:sp>
          <p:nvSpPr>
            <p:cNvPr id="5" name="Овал 4"/>
            <p:cNvSpPr/>
            <p:nvPr/>
          </p:nvSpPr>
          <p:spPr>
            <a:xfrm>
              <a:off x="2051720" y="2132856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V1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Овал 5"/>
            <p:cNvSpPr/>
            <p:nvPr/>
          </p:nvSpPr>
          <p:spPr>
            <a:xfrm>
              <a:off x="2051720" y="4077072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V4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>
              <a:off x="4017394" y="2128382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4038139" y="4077072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V5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6056280" y="2128382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V3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6084168" y="4078740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V6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7956376" y="3052156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V7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Прямая соединительная линия 11"/>
            <p:cNvCxnSpPr>
              <a:stCxn id="5" idx="4"/>
              <a:endCxn id="6" idx="0"/>
            </p:cNvCxnSpPr>
            <p:nvPr/>
          </p:nvCxnSpPr>
          <p:spPr>
            <a:xfrm>
              <a:off x="2483768" y="2996952"/>
              <a:ext cx="0" cy="10801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>
              <a:stCxn id="5" idx="6"/>
              <a:endCxn id="7" idx="2"/>
            </p:cNvCxnSpPr>
            <p:nvPr/>
          </p:nvCxnSpPr>
          <p:spPr>
            <a:xfrm flipV="1">
              <a:off x="2915816" y="2560430"/>
              <a:ext cx="1101578" cy="447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>
              <a:stCxn id="6" idx="6"/>
              <a:endCxn id="8" idx="2"/>
            </p:cNvCxnSpPr>
            <p:nvPr/>
          </p:nvCxnSpPr>
          <p:spPr>
            <a:xfrm>
              <a:off x="2915816" y="4509120"/>
              <a:ext cx="1122323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>
              <a:stCxn id="7" idx="6"/>
              <a:endCxn id="9" idx="2"/>
            </p:cNvCxnSpPr>
            <p:nvPr/>
          </p:nvCxnSpPr>
          <p:spPr>
            <a:xfrm>
              <a:off x="4881490" y="2560430"/>
              <a:ext cx="117479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4902235" y="4507452"/>
              <a:ext cx="1181933" cy="166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>
              <a:stCxn id="9" idx="4"/>
              <a:endCxn id="10" idx="0"/>
            </p:cNvCxnSpPr>
            <p:nvPr/>
          </p:nvCxnSpPr>
          <p:spPr>
            <a:xfrm>
              <a:off x="6488328" y="2992478"/>
              <a:ext cx="27888" cy="108626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>
              <a:stCxn id="10" idx="6"/>
              <a:endCxn id="11" idx="2"/>
            </p:cNvCxnSpPr>
            <p:nvPr/>
          </p:nvCxnSpPr>
          <p:spPr>
            <a:xfrm flipV="1">
              <a:off x="6948264" y="3484204"/>
              <a:ext cx="1008112" cy="10265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>
              <a:stCxn id="9" idx="6"/>
              <a:endCxn id="11" idx="2"/>
            </p:cNvCxnSpPr>
            <p:nvPr/>
          </p:nvCxnSpPr>
          <p:spPr>
            <a:xfrm>
              <a:off x="6920376" y="2560430"/>
              <a:ext cx="1036000" cy="92377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>
              <a:stCxn id="7" idx="4"/>
              <a:endCxn id="8" idx="0"/>
            </p:cNvCxnSpPr>
            <p:nvPr/>
          </p:nvCxnSpPr>
          <p:spPr>
            <a:xfrm>
              <a:off x="4449442" y="2992478"/>
              <a:ext cx="20745" cy="108459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>
              <a:stCxn id="7" idx="3"/>
              <a:endCxn id="6" idx="7"/>
            </p:cNvCxnSpPr>
            <p:nvPr/>
          </p:nvCxnSpPr>
          <p:spPr>
            <a:xfrm flipH="1">
              <a:off x="2789272" y="2865934"/>
              <a:ext cx="1354666" cy="133768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>
              <a:stCxn id="9" idx="3"/>
              <a:endCxn id="8" idx="7"/>
            </p:cNvCxnSpPr>
            <p:nvPr/>
          </p:nvCxnSpPr>
          <p:spPr>
            <a:xfrm flipH="1">
              <a:off x="4775691" y="2865934"/>
              <a:ext cx="1407133" cy="133768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>
              <a:stCxn id="5" idx="5"/>
              <a:endCxn id="8" idx="1"/>
            </p:cNvCxnSpPr>
            <p:nvPr/>
          </p:nvCxnSpPr>
          <p:spPr>
            <a:xfrm>
              <a:off x="2789272" y="2870408"/>
              <a:ext cx="1375411" cy="13332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3188945" y="1990080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191225" y="2000341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264432" y="2459664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907704" y="3275402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972088" y="2734274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619916" y="2734274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038139" y="3241056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468885" y="2802587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140440" y="3204685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277049" y="4510788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275509" y="4522630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334772" y="3987568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42300749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91985841"/>
              </p:ext>
            </p:extLst>
          </p:nvPr>
        </p:nvGraphicFramePr>
        <p:xfrm>
          <a:off x="251520" y="126612"/>
          <a:ext cx="8892480" cy="645374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83165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26333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9748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1388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Ребра впорядковані за зростанням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Розбиття множини вершин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Вибір ребра у мінімальний остов Т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96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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=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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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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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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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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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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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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</a:t>
                      </a:r>
                      <a:r>
                        <a:rPr lang="uk-UA" sz="2000" dirty="0" smtClean="0"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  <a:r>
                        <a:rPr lang="uk-UA" sz="2000" dirty="0" smtClean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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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96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е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(v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, v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) = 1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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=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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,v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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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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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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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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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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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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Е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Т 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= 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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 e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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96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е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(v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, v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) = 2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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=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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,v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,v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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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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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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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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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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Е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Т 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= 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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 e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, е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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96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solidFill>
                            <a:schemeClr val="tx1"/>
                          </a:solidFill>
                          <a:effectLst/>
                        </a:rPr>
                        <a:t>е</a:t>
                      </a:r>
                      <a:r>
                        <a:rPr lang="uk-UA" sz="20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uk-UA" sz="2000" dirty="0" smtClean="0">
                          <a:solidFill>
                            <a:schemeClr val="tx1"/>
                          </a:solidFill>
                          <a:effectLst/>
                        </a:rPr>
                        <a:t>(v</a:t>
                      </a:r>
                      <a:r>
                        <a:rPr lang="uk-UA" sz="20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uk-UA" sz="2000" dirty="0" smtClean="0">
                          <a:solidFill>
                            <a:schemeClr val="tx1"/>
                          </a:solidFill>
                          <a:effectLst/>
                        </a:rPr>
                        <a:t>, v</a:t>
                      </a:r>
                      <a:r>
                        <a:rPr lang="uk-UA" sz="20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uk-UA" sz="2000" dirty="0" smtClean="0">
                          <a:solidFill>
                            <a:schemeClr val="tx1"/>
                          </a:solidFill>
                          <a:effectLst/>
                        </a:rPr>
                        <a:t>) 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= 2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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=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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,v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,v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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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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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,v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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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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Е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Т 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= 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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 e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, е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, е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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96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е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(v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, v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) = 3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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=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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,v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,v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,v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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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,v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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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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Е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Т 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= 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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 e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, е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, е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, е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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96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е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(v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, v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) = 3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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=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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,v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,v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,v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,v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,v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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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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Е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Т 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= 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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 e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, е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, е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, е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, е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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96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е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(v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, v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) = 4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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е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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 Е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Т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96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е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(v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, v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) = 5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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е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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 Е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Т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96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е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(v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, v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) = 6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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е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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 Е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Т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796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е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(v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, v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) = 7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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е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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 Е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Т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796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е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(v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, v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) = 8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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е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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 Е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Т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7592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е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(v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, v</a:t>
                      </a:r>
                      <a:r>
                        <a:rPr lang="uk-UA" sz="2000" baseline="-250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r>
                        <a:rPr lang="uk-UA" sz="2000">
                          <a:solidFill>
                            <a:schemeClr val="tx1"/>
                          </a:solidFill>
                          <a:effectLst/>
                        </a:rPr>
                        <a:t>) = 8</a:t>
                      </a:r>
                      <a:endParaRPr lang="uk-UA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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=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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,v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,v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,v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,v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,v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,v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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Е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Т 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= 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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 e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, е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, е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, е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, е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, е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sym typeface="Symbol"/>
                        </a:rPr>
                        <a:t>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796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е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(v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, v</a:t>
                      </a:r>
                      <a:r>
                        <a:rPr lang="uk-UA" sz="2000" baseline="-250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) = 9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44899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-171400"/>
            <a:ext cx="5256584" cy="1143000"/>
          </a:xfrm>
        </p:spPr>
        <p:txBody>
          <a:bodyPr>
            <a:normAutofit/>
          </a:bodyPr>
          <a:lstStyle/>
          <a:p>
            <a:r>
              <a:rPr lang="uk-UA" b="1" i="1" dirty="0" smtClean="0"/>
              <a:t>§3. </a:t>
            </a:r>
            <a:r>
              <a:rPr lang="uk-UA" b="1" i="1" dirty="0" err="1" smtClean="0"/>
              <a:t>Остовні</a:t>
            </a:r>
            <a:r>
              <a:rPr lang="uk-UA" b="1" i="1" dirty="0" smtClean="0"/>
              <a:t> дерева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764704"/>
            <a:ext cx="8100392" cy="6093296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b="1" i="1" dirty="0" err="1"/>
              <a:t>Остовне</a:t>
            </a:r>
            <a:r>
              <a:rPr lang="uk-UA" b="1" i="1" dirty="0"/>
              <a:t> </a:t>
            </a:r>
            <a:r>
              <a:rPr lang="uk-UA" b="1" i="1" dirty="0" smtClean="0"/>
              <a:t>дерево (</a:t>
            </a:r>
            <a:r>
              <a:rPr lang="uk-UA" b="1" i="1" dirty="0" err="1" smtClean="0"/>
              <a:t>підграф</a:t>
            </a:r>
            <a:r>
              <a:rPr lang="uk-UA" b="1" i="1" dirty="0" smtClean="0"/>
              <a:t>)</a:t>
            </a:r>
            <a:r>
              <a:rPr lang="uk-UA" b="1" dirty="0" smtClean="0"/>
              <a:t> </a:t>
            </a:r>
            <a:r>
              <a:rPr lang="uk-UA" dirty="0"/>
              <a:t>зв’язного графу – це зв’язний ациклічний </a:t>
            </a:r>
            <a:r>
              <a:rPr lang="uk-UA" dirty="0" err="1"/>
              <a:t>підграф</a:t>
            </a:r>
            <a:r>
              <a:rPr lang="uk-UA" dirty="0"/>
              <a:t> </a:t>
            </a:r>
            <a:r>
              <a:rPr lang="uk-UA" dirty="0" smtClean="0"/>
              <a:t>(дерево</a:t>
            </a:r>
            <a:r>
              <a:rPr lang="uk-UA" dirty="0"/>
              <a:t>), котрий містить всі вершини графа.</a:t>
            </a:r>
            <a:endParaRPr lang="uk-UA" b="1" i="1" dirty="0" smtClean="0"/>
          </a:p>
          <a:p>
            <a:pPr marL="82296" indent="0" algn="just">
              <a:buNone/>
            </a:pPr>
            <a:r>
              <a:rPr lang="uk-UA" b="1" i="1" dirty="0" smtClean="0"/>
              <a:t>Методами пошуку </a:t>
            </a:r>
            <a:r>
              <a:rPr lang="uk-UA" b="1" i="1" dirty="0" err="1" smtClean="0"/>
              <a:t>остовного</a:t>
            </a:r>
            <a:r>
              <a:rPr lang="uk-UA" b="1" i="1" dirty="0" smtClean="0"/>
              <a:t> дерева</a:t>
            </a:r>
            <a:r>
              <a:rPr lang="uk-UA" b="1" dirty="0" smtClean="0"/>
              <a:t> </a:t>
            </a:r>
            <a:r>
              <a:rPr lang="uk-UA" dirty="0" smtClean="0"/>
              <a:t>називають алгоритми </a:t>
            </a:r>
            <a:r>
              <a:rPr lang="uk-UA" dirty="0"/>
              <a:t>обходу вершин </a:t>
            </a:r>
            <a:r>
              <a:rPr lang="uk-UA" dirty="0" smtClean="0"/>
              <a:t>графа, </a:t>
            </a:r>
            <a:r>
              <a:rPr lang="uk-UA" dirty="0"/>
              <a:t>при якому кожна вершина отримує унікальний порядковий </a:t>
            </a:r>
            <a:r>
              <a:rPr lang="uk-UA" dirty="0" smtClean="0"/>
              <a:t>номер</a:t>
            </a:r>
            <a:r>
              <a:rPr lang="uk-UA" dirty="0" smtClean="0"/>
              <a:t>.</a:t>
            </a:r>
            <a:endParaRPr lang="uk-UA" dirty="0" smtClean="0"/>
          </a:p>
        </p:txBody>
      </p:sp>
    </p:spTree>
    <p:extLst>
      <p:ext uri="{BB962C8B-B14F-4D97-AF65-F5344CB8AC3E}">
        <p14:creationId xmlns="" xmlns:p14="http://schemas.microsoft.com/office/powerpoint/2010/main" val="19111455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88640"/>
            <a:ext cx="8172400" cy="3168352"/>
          </a:xfrm>
        </p:spPr>
        <p:txBody>
          <a:bodyPr/>
          <a:lstStyle/>
          <a:p>
            <a:pPr marL="82296" indent="0" algn="just">
              <a:buNone/>
            </a:pPr>
            <a:r>
              <a:rPr lang="uk-UA" dirty="0"/>
              <a:t>При приєднанні ребра </a:t>
            </a:r>
            <a:r>
              <a:rPr lang="uk-UA" i="1" dirty="0"/>
              <a:t>е</a:t>
            </a:r>
            <a:r>
              <a:rPr lang="uk-UA" baseline="-25000" dirty="0"/>
              <a:t>11</a:t>
            </a:r>
            <a:r>
              <a:rPr lang="uk-UA" dirty="0"/>
              <a:t> робота алгоритму закінчується, так як вже приєднано  </a:t>
            </a:r>
            <a:endParaRPr lang="uk-UA" dirty="0" smtClean="0"/>
          </a:p>
          <a:p>
            <a:pPr marL="82296" indent="0" algn="just">
              <a:buNone/>
            </a:pPr>
            <a:r>
              <a:rPr lang="uk-UA" dirty="0" smtClean="0"/>
              <a:t> </a:t>
            </a:r>
            <a:r>
              <a:rPr lang="uk-UA" i="1" dirty="0"/>
              <a:t>n</a:t>
            </a:r>
            <a:r>
              <a:rPr lang="uk-UA" dirty="0">
                <a:sym typeface="Symbol"/>
              </a:rPr>
              <a:t></a:t>
            </a:r>
            <a:r>
              <a:rPr lang="uk-UA" dirty="0"/>
              <a:t>1= 7</a:t>
            </a:r>
            <a:r>
              <a:rPr lang="uk-UA" dirty="0">
                <a:sym typeface="Symbol"/>
              </a:rPr>
              <a:t></a:t>
            </a:r>
            <a:r>
              <a:rPr lang="uk-UA" dirty="0"/>
              <a:t>1=6 ребер і всі підмножини розбиття об’єдналися в одну </a:t>
            </a:r>
            <a:r>
              <a:rPr lang="uk-UA" dirty="0">
                <a:sym typeface="Symbol"/>
              </a:rPr>
              <a:t></a:t>
            </a:r>
            <a:r>
              <a:rPr lang="uk-UA" baseline="-25000" dirty="0"/>
              <a:t>6</a:t>
            </a:r>
            <a:r>
              <a:rPr lang="uk-UA" dirty="0"/>
              <a:t>=</a:t>
            </a:r>
            <a:r>
              <a:rPr lang="uk-UA" dirty="0">
                <a:sym typeface="Symbol"/>
              </a:rPr>
              <a:t></a:t>
            </a:r>
            <a:r>
              <a:rPr lang="uk-UA" i="1" dirty="0"/>
              <a:t>v</a:t>
            </a:r>
            <a:r>
              <a:rPr lang="uk-UA" baseline="-25000" dirty="0"/>
              <a:t>1</a:t>
            </a:r>
            <a:r>
              <a:rPr lang="uk-UA" i="1" dirty="0"/>
              <a:t>,v</a:t>
            </a:r>
            <a:r>
              <a:rPr lang="uk-UA" baseline="-25000" dirty="0"/>
              <a:t>2</a:t>
            </a:r>
            <a:r>
              <a:rPr lang="uk-UA" i="1" dirty="0"/>
              <a:t>,v</a:t>
            </a:r>
            <a:r>
              <a:rPr lang="uk-UA" baseline="-25000" dirty="0"/>
              <a:t>3</a:t>
            </a:r>
            <a:r>
              <a:rPr lang="uk-UA" dirty="0"/>
              <a:t>,</a:t>
            </a:r>
            <a:r>
              <a:rPr lang="uk-UA" i="1" dirty="0"/>
              <a:t>v</a:t>
            </a:r>
            <a:r>
              <a:rPr lang="uk-UA" baseline="-25000" dirty="0"/>
              <a:t>4</a:t>
            </a:r>
            <a:r>
              <a:rPr lang="uk-UA" dirty="0"/>
              <a:t>,</a:t>
            </a:r>
            <a:r>
              <a:rPr lang="uk-UA" i="1" dirty="0"/>
              <a:t>v</a:t>
            </a:r>
            <a:r>
              <a:rPr lang="uk-UA" baseline="-25000" dirty="0"/>
              <a:t>5</a:t>
            </a:r>
            <a:r>
              <a:rPr lang="uk-UA" i="1" dirty="0"/>
              <a:t>,v</a:t>
            </a:r>
            <a:r>
              <a:rPr lang="uk-UA" baseline="-25000" dirty="0"/>
              <a:t>6</a:t>
            </a:r>
            <a:r>
              <a:rPr lang="uk-UA" i="1" dirty="0"/>
              <a:t>,v</a:t>
            </a:r>
            <a:r>
              <a:rPr lang="uk-UA" baseline="-25000" dirty="0"/>
              <a:t>7</a:t>
            </a:r>
            <a:r>
              <a:rPr lang="uk-UA" dirty="0">
                <a:sym typeface="Symbol"/>
              </a:rPr>
              <a:t></a:t>
            </a:r>
            <a:r>
              <a:rPr lang="uk-UA" dirty="0"/>
              <a:t>. </a:t>
            </a:r>
            <a:r>
              <a:rPr lang="uk-UA" dirty="0" err="1"/>
              <a:t>Остовне</a:t>
            </a:r>
            <a:r>
              <a:rPr lang="uk-UA" dirty="0"/>
              <a:t> дерево мінімальної ваги </a:t>
            </a:r>
            <a:r>
              <a:rPr lang="uk-UA" i="1" dirty="0"/>
              <a:t>Т</a:t>
            </a:r>
            <a:r>
              <a:rPr lang="uk-UA" dirty="0"/>
              <a:t> утворюють ребра </a:t>
            </a:r>
            <a:r>
              <a:rPr lang="uk-UA" i="1" dirty="0"/>
              <a:t>e</a:t>
            </a:r>
            <a:r>
              <a:rPr lang="uk-UA" baseline="-25000" dirty="0"/>
              <a:t>1</a:t>
            </a:r>
            <a:r>
              <a:rPr lang="uk-UA" dirty="0"/>
              <a:t>, </a:t>
            </a:r>
            <a:r>
              <a:rPr lang="uk-UA" i="1" dirty="0"/>
              <a:t>е</a:t>
            </a:r>
            <a:r>
              <a:rPr lang="uk-UA" baseline="-25000" dirty="0"/>
              <a:t>2</a:t>
            </a:r>
            <a:r>
              <a:rPr lang="uk-UA" dirty="0"/>
              <a:t>, </a:t>
            </a:r>
            <a:r>
              <a:rPr lang="uk-UA" i="1" dirty="0"/>
              <a:t>е</a:t>
            </a:r>
            <a:r>
              <a:rPr lang="uk-UA" baseline="-25000" dirty="0"/>
              <a:t>3</a:t>
            </a:r>
            <a:r>
              <a:rPr lang="uk-UA" dirty="0"/>
              <a:t>, </a:t>
            </a:r>
            <a:r>
              <a:rPr lang="uk-UA" i="1" dirty="0"/>
              <a:t>е</a:t>
            </a:r>
            <a:r>
              <a:rPr lang="uk-UA" baseline="-25000" dirty="0"/>
              <a:t>4</a:t>
            </a:r>
            <a:r>
              <a:rPr lang="uk-UA" dirty="0"/>
              <a:t>, </a:t>
            </a:r>
            <a:r>
              <a:rPr lang="uk-UA" i="1" dirty="0"/>
              <a:t>е</a:t>
            </a:r>
            <a:r>
              <a:rPr lang="uk-UA" baseline="-25000" dirty="0"/>
              <a:t>5</a:t>
            </a:r>
            <a:r>
              <a:rPr lang="uk-UA" dirty="0"/>
              <a:t>, </a:t>
            </a:r>
            <a:r>
              <a:rPr lang="uk-UA" i="1" dirty="0"/>
              <a:t>е</a:t>
            </a:r>
            <a:r>
              <a:rPr lang="uk-UA" baseline="-25000" dirty="0"/>
              <a:t>11</a:t>
            </a:r>
            <a:r>
              <a:rPr lang="uk-UA" dirty="0"/>
              <a:t> </a:t>
            </a:r>
            <a:r>
              <a:rPr lang="uk-UA" dirty="0" smtClean="0"/>
              <a:t>.</a:t>
            </a:r>
            <a:endParaRPr lang="uk-UA" dirty="0"/>
          </a:p>
          <a:p>
            <a:pPr marL="82296" indent="0" algn="just">
              <a:buNone/>
            </a:pPr>
            <a:endParaRPr lang="uk-UA" dirty="0"/>
          </a:p>
        </p:txBody>
      </p:sp>
      <p:sp>
        <p:nvSpPr>
          <p:cNvPr id="50" name="Rectangle 6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1" name="Группа 50"/>
          <p:cNvGrpSpPr/>
          <p:nvPr/>
        </p:nvGrpSpPr>
        <p:grpSpPr>
          <a:xfrm>
            <a:off x="1362411" y="3522598"/>
            <a:ext cx="6768752" cy="3055770"/>
            <a:chOff x="2051720" y="1990080"/>
            <a:chExt cx="6768752" cy="3055770"/>
          </a:xfrm>
        </p:grpSpPr>
        <p:sp>
          <p:nvSpPr>
            <p:cNvPr id="52" name="Овал 51"/>
            <p:cNvSpPr/>
            <p:nvPr/>
          </p:nvSpPr>
          <p:spPr>
            <a:xfrm>
              <a:off x="2051720" y="2132856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V1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Овал 52"/>
            <p:cNvSpPr/>
            <p:nvPr/>
          </p:nvSpPr>
          <p:spPr>
            <a:xfrm>
              <a:off x="2051720" y="4077072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V4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Овал 53"/>
            <p:cNvSpPr/>
            <p:nvPr/>
          </p:nvSpPr>
          <p:spPr>
            <a:xfrm>
              <a:off x="4017394" y="2128382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Овал 54"/>
            <p:cNvSpPr/>
            <p:nvPr/>
          </p:nvSpPr>
          <p:spPr>
            <a:xfrm>
              <a:off x="4038139" y="4077072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V5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Овал 55"/>
            <p:cNvSpPr/>
            <p:nvPr/>
          </p:nvSpPr>
          <p:spPr>
            <a:xfrm>
              <a:off x="6056280" y="2128382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V3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7" name="Овал 56"/>
            <p:cNvSpPr/>
            <p:nvPr/>
          </p:nvSpPr>
          <p:spPr>
            <a:xfrm>
              <a:off x="6084168" y="4078740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V6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8" name="Овал 57"/>
            <p:cNvSpPr/>
            <p:nvPr/>
          </p:nvSpPr>
          <p:spPr>
            <a:xfrm>
              <a:off x="7956376" y="3052156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V7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0" name="Прямая соединительная линия 59"/>
            <p:cNvCxnSpPr>
              <a:stCxn id="52" idx="6"/>
              <a:endCxn id="54" idx="2"/>
            </p:cNvCxnSpPr>
            <p:nvPr/>
          </p:nvCxnSpPr>
          <p:spPr>
            <a:xfrm flipV="1">
              <a:off x="2915816" y="2560430"/>
              <a:ext cx="1101578" cy="447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>
              <a:stCxn id="53" idx="6"/>
              <a:endCxn id="55" idx="2"/>
            </p:cNvCxnSpPr>
            <p:nvPr/>
          </p:nvCxnSpPr>
          <p:spPr>
            <a:xfrm>
              <a:off x="2915816" y="4509120"/>
              <a:ext cx="1122323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61"/>
            <p:cNvCxnSpPr>
              <a:stCxn id="54" idx="6"/>
              <a:endCxn id="56" idx="2"/>
            </p:cNvCxnSpPr>
            <p:nvPr/>
          </p:nvCxnSpPr>
          <p:spPr>
            <a:xfrm>
              <a:off x="4881490" y="2560430"/>
              <a:ext cx="117479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Прямая соединительная линия 62"/>
            <p:cNvCxnSpPr/>
            <p:nvPr/>
          </p:nvCxnSpPr>
          <p:spPr>
            <a:xfrm>
              <a:off x="4902235" y="4507452"/>
              <a:ext cx="1181933" cy="166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64"/>
            <p:cNvCxnSpPr>
              <a:stCxn id="57" idx="6"/>
              <a:endCxn id="58" idx="2"/>
            </p:cNvCxnSpPr>
            <p:nvPr/>
          </p:nvCxnSpPr>
          <p:spPr>
            <a:xfrm flipV="1">
              <a:off x="6948264" y="3484204"/>
              <a:ext cx="1008112" cy="10265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Прямая соединительная линия 67"/>
            <p:cNvCxnSpPr>
              <a:stCxn id="54" idx="3"/>
              <a:endCxn id="53" idx="7"/>
            </p:cNvCxnSpPr>
            <p:nvPr/>
          </p:nvCxnSpPr>
          <p:spPr>
            <a:xfrm flipH="1">
              <a:off x="2789272" y="2865934"/>
              <a:ext cx="1354666" cy="133768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3188945" y="1990080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191225" y="2000341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3619916" y="2734274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277049" y="4510788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5275509" y="4522630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7334772" y="3987568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592347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8100392" cy="1143000"/>
          </a:xfrm>
        </p:spPr>
        <p:txBody>
          <a:bodyPr>
            <a:normAutofit fontScale="90000"/>
          </a:bodyPr>
          <a:lstStyle/>
          <a:p>
            <a:r>
              <a:rPr lang="uk-UA" b="1" i="1" dirty="0" smtClean="0"/>
              <a:t>§</a:t>
            </a:r>
            <a:r>
              <a:rPr lang="en-US" b="1" i="1" smtClean="0"/>
              <a:t>4</a:t>
            </a:r>
            <a:r>
              <a:rPr lang="uk-UA" b="1" i="1" smtClean="0"/>
              <a:t>. </a:t>
            </a:r>
            <a:r>
              <a:rPr lang="uk-UA" b="1" i="1" dirty="0" err="1"/>
              <a:t>Остовні</a:t>
            </a:r>
            <a:r>
              <a:rPr lang="uk-UA" b="1" i="1" dirty="0"/>
              <a:t> </a:t>
            </a:r>
            <a:r>
              <a:rPr lang="uk-UA" b="1" i="1" dirty="0" smtClean="0"/>
              <a:t>дерева мінімальної ваги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196752"/>
            <a:ext cx="8244408" cy="2808312"/>
          </a:xfrm>
        </p:spPr>
        <p:txBody>
          <a:bodyPr>
            <a:normAutofit lnSpcReduction="10000"/>
          </a:bodyPr>
          <a:lstStyle/>
          <a:p>
            <a:pPr marL="82296" indent="0" algn="just">
              <a:buNone/>
            </a:pPr>
            <a:r>
              <a:rPr lang="uk-UA" sz="3000" i="1" dirty="0"/>
              <a:t>Постановка задачі</a:t>
            </a:r>
            <a:r>
              <a:rPr lang="uk-UA" sz="3000" dirty="0"/>
              <a:t>. Задано зв’язний неорієнтований граф </a:t>
            </a:r>
            <a:r>
              <a:rPr lang="uk-UA" sz="3000" i="1" dirty="0"/>
              <a:t>G </a:t>
            </a:r>
            <a:r>
              <a:rPr lang="uk-UA" sz="3000" dirty="0"/>
              <a:t>= (</a:t>
            </a:r>
            <a:r>
              <a:rPr lang="uk-UA" sz="3000" i="1" dirty="0"/>
              <a:t>V,E</a:t>
            </a:r>
            <a:r>
              <a:rPr lang="uk-UA" sz="3000" dirty="0"/>
              <a:t>), де </a:t>
            </a:r>
            <a:r>
              <a:rPr lang="uk-UA" sz="3000" i="1" dirty="0"/>
              <a:t>V</a:t>
            </a:r>
            <a:r>
              <a:rPr lang="uk-UA" sz="3000" dirty="0"/>
              <a:t> </a:t>
            </a:r>
            <a:r>
              <a:rPr lang="uk-UA" sz="3000" dirty="0" err="1"/>
              <a:t>–множина</a:t>
            </a:r>
            <a:r>
              <a:rPr lang="uk-UA" sz="3000" dirty="0"/>
              <a:t> вершин, а </a:t>
            </a:r>
            <a:r>
              <a:rPr lang="uk-UA" sz="3000" i="1" dirty="0"/>
              <a:t>E</a:t>
            </a:r>
            <a:r>
              <a:rPr lang="uk-UA" sz="3000" dirty="0"/>
              <a:t> – множина ребер і для кожного ребра (</a:t>
            </a:r>
            <a:r>
              <a:rPr lang="uk-UA" sz="3000" i="1" dirty="0"/>
              <a:t>u,v</a:t>
            </a:r>
            <a:r>
              <a:rPr lang="uk-UA" sz="3000" dirty="0"/>
              <a:t>)</a:t>
            </a:r>
            <a:r>
              <a:rPr lang="uk-UA" sz="3000" dirty="0">
                <a:sym typeface="Symbol"/>
              </a:rPr>
              <a:t></a:t>
            </a:r>
            <a:r>
              <a:rPr lang="uk-UA" sz="3000" i="1" dirty="0"/>
              <a:t>E</a:t>
            </a:r>
            <a:r>
              <a:rPr lang="uk-UA" sz="3000" dirty="0"/>
              <a:t> задано вагу </a:t>
            </a:r>
            <a:r>
              <a:rPr lang="uk-UA" sz="3000" i="1" dirty="0"/>
              <a:t>w</a:t>
            </a:r>
            <a:r>
              <a:rPr lang="uk-UA" sz="3000" dirty="0"/>
              <a:t>(</a:t>
            </a:r>
            <a:r>
              <a:rPr lang="uk-UA" sz="3000" i="1" dirty="0"/>
              <a:t>u,v</a:t>
            </a:r>
            <a:r>
              <a:rPr lang="uk-UA" sz="3000" dirty="0"/>
              <a:t>). Потрібно знайти ациклічну підмножину </a:t>
            </a:r>
            <a:r>
              <a:rPr lang="uk-UA" sz="3000" i="1" dirty="0"/>
              <a:t>Т</a:t>
            </a:r>
            <a:r>
              <a:rPr lang="uk-UA" sz="3000" dirty="0">
                <a:sym typeface="Symbol"/>
              </a:rPr>
              <a:t></a:t>
            </a:r>
            <a:r>
              <a:rPr lang="uk-UA" sz="3000" i="1" dirty="0"/>
              <a:t>E</a:t>
            </a:r>
            <a:r>
              <a:rPr lang="uk-UA" sz="3000" dirty="0"/>
              <a:t>, яка з’єднує всі вершини і загальна вага якої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16438250"/>
              </p:ext>
            </p:extLst>
          </p:nvPr>
        </p:nvGraphicFramePr>
        <p:xfrm>
          <a:off x="1259632" y="3616363"/>
          <a:ext cx="3545610" cy="1080120"/>
        </p:xfrm>
        <a:graphic>
          <a:graphicData uri="http://schemas.openxmlformats.org/presentationml/2006/ole">
            <p:oleObj spid="_x0000_s6155" name="Формула" r:id="rId3" imgW="1167893" imgH="355446" progId="Equation.3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881042" y="3789040"/>
            <a:ext cx="220765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000" dirty="0"/>
              <a:t>мінімальна.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23356" y="4653136"/>
            <a:ext cx="81206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000" dirty="0" smtClean="0"/>
              <a:t>Задача </a:t>
            </a:r>
            <a:r>
              <a:rPr lang="uk-UA" sz="3000" dirty="0"/>
              <a:t>пошуку дерева </a:t>
            </a:r>
            <a:r>
              <a:rPr lang="uk-UA" sz="3000" i="1" dirty="0"/>
              <a:t>Т</a:t>
            </a:r>
            <a:r>
              <a:rPr lang="uk-UA" sz="3000" dirty="0"/>
              <a:t> називається задачею пошуку мінімального </a:t>
            </a:r>
            <a:r>
              <a:rPr lang="uk-UA" sz="3000" dirty="0" err="1"/>
              <a:t>остовного</a:t>
            </a:r>
            <a:r>
              <a:rPr lang="uk-UA" sz="3000" dirty="0"/>
              <a:t> дерева.</a:t>
            </a:r>
          </a:p>
          <a:p>
            <a:pPr algn="just"/>
            <a:r>
              <a:rPr lang="uk-UA" sz="3000" dirty="0"/>
              <a:t>Ми розглянемо два алгоритми розв’язку даної задачі – алгоритм Прима та алгоритм </a:t>
            </a:r>
            <a:r>
              <a:rPr lang="uk-UA" sz="3000" dirty="0" err="1"/>
              <a:t>Крускала</a:t>
            </a:r>
            <a:r>
              <a:rPr lang="uk-UA" sz="3000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126698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4082"/>
          </a:xfrm>
        </p:spPr>
        <p:txBody>
          <a:bodyPr>
            <a:normAutofit fontScale="90000"/>
          </a:bodyPr>
          <a:lstStyle/>
          <a:p>
            <a:r>
              <a:rPr lang="uk-UA" b="1" dirty="0">
                <a:effectLst/>
              </a:rPr>
              <a:t>3.1 Алгоритм </a:t>
            </a:r>
            <a:r>
              <a:rPr lang="uk-UA" b="1" dirty="0" smtClean="0">
                <a:effectLst/>
              </a:rPr>
              <a:t>Прима</a:t>
            </a:r>
            <a:r>
              <a:rPr lang="uk-UA" dirty="0" smtClean="0">
                <a:effectLst/>
              </a:rPr>
              <a:t/>
            </a:r>
            <a:br>
              <a:rPr lang="uk-UA" dirty="0" smtClean="0">
                <a:effectLst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476672"/>
            <a:ext cx="8244408" cy="6120680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uk-UA" sz="2800" i="1" dirty="0">
                <a:solidFill>
                  <a:srgbClr val="FF0000"/>
                </a:solidFill>
              </a:rPr>
              <a:t>Ізольованою</a:t>
            </a:r>
            <a:r>
              <a:rPr lang="uk-UA" sz="2800" dirty="0"/>
              <a:t> називається вершина, </a:t>
            </a:r>
            <a:r>
              <a:rPr lang="uk-UA" sz="2800" dirty="0" smtClean="0"/>
              <a:t>яка </a:t>
            </a:r>
            <a:r>
              <a:rPr lang="uk-UA" sz="2800" dirty="0"/>
              <a:t>на деякому етапі побудови не </a:t>
            </a:r>
            <a:r>
              <a:rPr lang="uk-UA" sz="2800" dirty="0" smtClean="0"/>
              <a:t>зв’язана </a:t>
            </a:r>
            <a:r>
              <a:rPr lang="uk-UA" sz="2800" dirty="0"/>
              <a:t>з іншими вершинами. </a:t>
            </a:r>
            <a:r>
              <a:rPr lang="uk-UA" sz="2800" i="1" dirty="0">
                <a:solidFill>
                  <a:srgbClr val="FF0000"/>
                </a:solidFill>
              </a:rPr>
              <a:t>Фрагмент</a:t>
            </a:r>
            <a:r>
              <a:rPr lang="uk-UA" sz="2800" dirty="0"/>
              <a:t> – це підмножина вершин зв’язаних ребрами.  </a:t>
            </a:r>
            <a:endParaRPr lang="uk-UA" sz="2800" dirty="0" smtClean="0"/>
          </a:p>
          <a:p>
            <a:pPr marL="82296" indent="0" algn="just">
              <a:buNone/>
            </a:pPr>
            <a:r>
              <a:rPr lang="uk-UA" sz="2800" i="1" dirty="0" smtClean="0">
                <a:solidFill>
                  <a:srgbClr val="FF0000"/>
                </a:solidFill>
              </a:rPr>
              <a:t>Ізольованим </a:t>
            </a:r>
            <a:r>
              <a:rPr lang="uk-UA" sz="2800" i="1" dirty="0">
                <a:solidFill>
                  <a:srgbClr val="FF0000"/>
                </a:solidFill>
              </a:rPr>
              <a:t>фрагментом</a:t>
            </a:r>
            <a:r>
              <a:rPr lang="uk-UA" sz="2800" dirty="0">
                <a:solidFill>
                  <a:srgbClr val="FF0000"/>
                </a:solidFill>
              </a:rPr>
              <a:t> </a:t>
            </a:r>
            <a:r>
              <a:rPr lang="uk-UA" sz="2800" dirty="0"/>
              <a:t>називається фрагмент, який на даному етапі побудови не зв’язаний з іншими вершинами або фрагментами.</a:t>
            </a:r>
          </a:p>
          <a:p>
            <a:pPr marL="82296" indent="0">
              <a:buNone/>
            </a:pPr>
            <a:r>
              <a:rPr lang="uk-UA" sz="2800" dirty="0"/>
              <a:t>Принципи побудови дерева мінімальної довжини:</a:t>
            </a:r>
          </a:p>
          <a:p>
            <a:pPr lvl="0" algn="just"/>
            <a:r>
              <a:rPr lang="uk-UA" sz="2800" dirty="0"/>
              <a:t>Довільна ізольована вершина з’єднується з найближчим сусідом – вершиною, яка знаходиться на найменшій відстані від даної вершини.</a:t>
            </a:r>
          </a:p>
          <a:p>
            <a:pPr lvl="0" algn="just"/>
            <a:r>
              <a:rPr lang="uk-UA" sz="2800" dirty="0"/>
              <a:t>Довільний ізольований фрагмент з’єднується з найближчим сусідом найкоротшим ребром.</a:t>
            </a:r>
          </a:p>
          <a:p>
            <a:endParaRPr lang="uk-UA" sz="2800" dirty="0"/>
          </a:p>
        </p:txBody>
      </p:sp>
    </p:spTree>
    <p:extLst>
      <p:ext uri="{BB962C8B-B14F-4D97-AF65-F5344CB8AC3E}">
        <p14:creationId xmlns="" xmlns:p14="http://schemas.microsoft.com/office/powerpoint/2010/main" val="831179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88640"/>
            <a:ext cx="8172400" cy="6858000"/>
          </a:xfrm>
        </p:spPr>
        <p:txBody>
          <a:bodyPr>
            <a:normAutofit fontScale="85000" lnSpcReduction="20000"/>
          </a:bodyPr>
          <a:lstStyle/>
          <a:p>
            <a:pPr marL="82296" lvl="0" indent="0" algn="ctr">
              <a:buNone/>
            </a:pPr>
            <a:r>
              <a:rPr lang="uk-UA" sz="3800" dirty="0"/>
              <a:t> </a:t>
            </a:r>
            <a:r>
              <a:rPr lang="uk-UA" sz="3800" b="1" i="1" dirty="0" smtClean="0"/>
              <a:t>Алгоритм </a:t>
            </a:r>
            <a:r>
              <a:rPr lang="uk-UA" sz="3800" b="1" i="1" dirty="0"/>
              <a:t>Прима</a:t>
            </a:r>
            <a:r>
              <a:rPr lang="uk-UA" sz="3800" b="1" i="1" dirty="0" smtClean="0"/>
              <a:t>.</a:t>
            </a:r>
            <a:endParaRPr lang="en-US" sz="3800" b="1" i="1" dirty="0" smtClean="0"/>
          </a:p>
          <a:p>
            <a:pPr marL="82296" lvl="0" indent="0" algn="ctr">
              <a:buNone/>
            </a:pPr>
            <a:endParaRPr lang="uk-UA" sz="2100" b="1" dirty="0"/>
          </a:p>
          <a:p>
            <a:pPr marL="82296" lvl="0" indent="0" algn="just">
              <a:buNone/>
            </a:pPr>
            <a:r>
              <a:rPr lang="uk-UA" sz="3600" dirty="0" smtClean="0">
                <a:solidFill>
                  <a:srgbClr val="0070C0"/>
                </a:solidFill>
              </a:rPr>
              <a:t>1. Побудова </a:t>
            </a:r>
            <a:r>
              <a:rPr lang="uk-UA" sz="3600" dirty="0">
                <a:solidFill>
                  <a:srgbClr val="0070C0"/>
                </a:solidFill>
              </a:rPr>
              <a:t>матриці суміжності ваг. </a:t>
            </a:r>
          </a:p>
          <a:p>
            <a:pPr marL="82296" indent="0" algn="just">
              <a:buNone/>
            </a:pPr>
            <a:r>
              <a:rPr lang="uk-UA" sz="3600" dirty="0"/>
              <a:t>Якщо вершини </a:t>
            </a:r>
            <a:r>
              <a:rPr lang="uk-UA" sz="3600" i="1" dirty="0"/>
              <a:t>u </a:t>
            </a:r>
            <a:r>
              <a:rPr lang="uk-UA" sz="3600" dirty="0"/>
              <a:t>та</a:t>
            </a:r>
            <a:r>
              <a:rPr lang="uk-UA" sz="3600" i="1" dirty="0"/>
              <a:t> v</a:t>
            </a:r>
            <a:r>
              <a:rPr lang="uk-UA" sz="3600" dirty="0"/>
              <a:t> не з’єднані, то в матриці на перетині рядка </a:t>
            </a:r>
            <a:r>
              <a:rPr lang="uk-UA" sz="3600" i="1" dirty="0"/>
              <a:t>u</a:t>
            </a:r>
            <a:r>
              <a:rPr lang="uk-UA" sz="3600" dirty="0"/>
              <a:t> та стовпчика </a:t>
            </a:r>
            <a:r>
              <a:rPr lang="uk-UA" sz="3600" i="1" dirty="0"/>
              <a:t>v</a:t>
            </a:r>
            <a:r>
              <a:rPr lang="uk-UA" sz="3600" dirty="0"/>
              <a:t> ставиться нескінченість (</a:t>
            </a:r>
            <a:r>
              <a:rPr lang="uk-UA" sz="3600" dirty="0">
                <a:sym typeface="Symbol"/>
              </a:rPr>
              <a:t></a:t>
            </a:r>
            <a:r>
              <a:rPr lang="uk-UA" sz="3600" dirty="0"/>
              <a:t>). Діагональні елементи умовно приймаються рівними нескінченості (</a:t>
            </a:r>
            <a:r>
              <a:rPr lang="uk-UA" sz="3600" dirty="0">
                <a:sym typeface="Symbol"/>
              </a:rPr>
              <a:t></a:t>
            </a:r>
            <a:r>
              <a:rPr lang="uk-UA" sz="3600" dirty="0"/>
              <a:t>). Всі інші елементи матриці дорівнюють </a:t>
            </a:r>
            <a:r>
              <a:rPr lang="uk-UA" sz="3600" i="1" dirty="0"/>
              <a:t>w</a:t>
            </a:r>
            <a:r>
              <a:rPr lang="uk-UA" sz="3600" dirty="0"/>
              <a:t>(</a:t>
            </a:r>
            <a:r>
              <a:rPr lang="uk-UA" sz="3600" i="1" dirty="0"/>
              <a:t>u,v</a:t>
            </a:r>
            <a:r>
              <a:rPr lang="uk-UA" sz="3600" dirty="0"/>
              <a:t>).</a:t>
            </a:r>
          </a:p>
          <a:p>
            <a:pPr marL="82296" lvl="0" indent="0" algn="just">
              <a:buNone/>
            </a:pPr>
            <a:r>
              <a:rPr lang="uk-UA" sz="3600" dirty="0" smtClean="0">
                <a:solidFill>
                  <a:srgbClr val="0070C0"/>
                </a:solidFill>
              </a:rPr>
              <a:t>2. Визначення </a:t>
            </a:r>
            <a:r>
              <a:rPr lang="uk-UA" sz="3600" dirty="0">
                <a:solidFill>
                  <a:srgbClr val="0070C0"/>
                </a:solidFill>
              </a:rPr>
              <a:t>першого фрагменту. </a:t>
            </a:r>
          </a:p>
          <a:p>
            <a:pPr marL="82296" indent="0" algn="just">
              <a:buNone/>
            </a:pPr>
            <a:r>
              <a:rPr lang="uk-UA" sz="3600" dirty="0"/>
              <a:t>За початкову обирається довільна вершина. Згідно принципу 1 для цієї вершини знаходимо найближчого сусіда. Для цього в матриці обирається рядок відстаней від обраної вершини до всіх інших і визначається вершина до якої відстань найменша</a:t>
            </a:r>
            <a:r>
              <a:rPr lang="uk-UA" sz="3600" dirty="0" smtClean="0"/>
              <a:t>.</a:t>
            </a:r>
            <a:endParaRPr lang="uk-UA" sz="3600" dirty="0"/>
          </a:p>
        </p:txBody>
      </p:sp>
    </p:spTree>
    <p:extLst>
      <p:ext uri="{BB962C8B-B14F-4D97-AF65-F5344CB8AC3E}">
        <p14:creationId xmlns="" xmlns:p14="http://schemas.microsoft.com/office/powerpoint/2010/main" val="101346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60648"/>
            <a:ext cx="7890080" cy="6336704"/>
          </a:xfrm>
        </p:spPr>
        <p:txBody>
          <a:bodyPr>
            <a:normAutofit/>
          </a:bodyPr>
          <a:lstStyle/>
          <a:p>
            <a:pPr marL="82296" lvl="0" indent="0" algn="just">
              <a:buNone/>
            </a:pPr>
            <a:r>
              <a:rPr lang="uk-UA" dirty="0">
                <a:solidFill>
                  <a:srgbClr val="0070C0"/>
                </a:solidFill>
              </a:rPr>
              <a:t>3. Розширення фрагменту. </a:t>
            </a:r>
          </a:p>
          <a:p>
            <a:pPr marL="82296" indent="0" algn="just">
              <a:buNone/>
            </a:pPr>
            <a:r>
              <a:rPr lang="uk-UA" dirty="0"/>
              <a:t>Для розширення </a:t>
            </a:r>
            <a:r>
              <a:rPr lang="uk-UA" dirty="0" smtClean="0"/>
              <a:t>фрагмент</a:t>
            </a:r>
            <a:r>
              <a:rPr lang="uk-UA" dirty="0"/>
              <a:t>у</a:t>
            </a:r>
            <a:r>
              <a:rPr lang="uk-UA" dirty="0" smtClean="0"/>
              <a:t> </a:t>
            </a:r>
            <a:r>
              <a:rPr lang="uk-UA" dirty="0"/>
              <a:t>порівнюються відстані від отриманого фрагменту до кожної ізольованої вершини. З усіх можливих з’єднань обирається така ізольована вершина відстань до якої найменша. </a:t>
            </a:r>
          </a:p>
          <a:p>
            <a:pPr marL="82296" lvl="0" indent="0" algn="just">
              <a:buNone/>
            </a:pPr>
            <a:r>
              <a:rPr lang="uk-UA" dirty="0">
                <a:solidFill>
                  <a:srgbClr val="0070C0"/>
                </a:solidFill>
              </a:rPr>
              <a:t>4. Закінчення. </a:t>
            </a:r>
          </a:p>
          <a:p>
            <a:pPr marL="82296" indent="0" algn="just">
              <a:buNone/>
            </a:pPr>
            <a:r>
              <a:rPr lang="uk-UA" dirty="0"/>
              <a:t>Якщо всі ізольовані вершини приєднані, то мінімальне </a:t>
            </a:r>
            <a:r>
              <a:rPr lang="uk-UA" dirty="0" err="1"/>
              <a:t>остовне</a:t>
            </a:r>
            <a:r>
              <a:rPr lang="uk-UA" dirty="0"/>
              <a:t> дерево побудоване (роботу алгоритму завершено), якщо – ні, то перейти на крок 3.</a:t>
            </a:r>
          </a:p>
        </p:txBody>
      </p:sp>
    </p:spTree>
    <p:extLst>
      <p:ext uri="{BB962C8B-B14F-4D97-AF65-F5344CB8AC3E}">
        <p14:creationId xmlns="" xmlns:p14="http://schemas.microsoft.com/office/powerpoint/2010/main" val="2508454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88640"/>
            <a:ext cx="8244408" cy="6669360"/>
          </a:xfrm>
        </p:spPr>
        <p:txBody>
          <a:bodyPr>
            <a:normAutofit fontScale="85000" lnSpcReduction="20000"/>
          </a:bodyPr>
          <a:lstStyle/>
          <a:p>
            <a:pPr marL="82296" indent="0" algn="ctr">
              <a:buNone/>
            </a:pPr>
            <a:r>
              <a:rPr lang="uk-UA" sz="3300" i="1" dirty="0"/>
              <a:t>Псевдокод алгоритму </a:t>
            </a:r>
            <a:r>
              <a:rPr lang="uk-UA" sz="3300" i="1" dirty="0" smtClean="0"/>
              <a:t>Прима:</a:t>
            </a:r>
          </a:p>
          <a:p>
            <a:pPr marL="82296" indent="0">
              <a:buNone/>
            </a:pPr>
            <a:endParaRPr lang="uk-UA" sz="3300" dirty="0"/>
          </a:p>
          <a:p>
            <a:pPr marL="82296" indent="0">
              <a:buNone/>
            </a:pPr>
            <a:r>
              <a:rPr lang="uk-UA" sz="3300" dirty="0"/>
              <a:t>// Вхідні дані: 	Зважений зв’язний граф </a:t>
            </a:r>
            <a:r>
              <a:rPr lang="uk-UA" sz="3300" i="1" dirty="0"/>
              <a:t>G </a:t>
            </a:r>
            <a:r>
              <a:rPr lang="uk-UA" sz="3300" dirty="0"/>
              <a:t>=(</a:t>
            </a:r>
            <a:r>
              <a:rPr lang="uk-UA" sz="3300" i="1" dirty="0"/>
              <a:t>V,E</a:t>
            </a:r>
            <a:r>
              <a:rPr lang="uk-UA" sz="3300" dirty="0"/>
              <a:t>)</a:t>
            </a:r>
          </a:p>
          <a:p>
            <a:pPr marL="82296" indent="0">
              <a:buNone/>
            </a:pPr>
            <a:r>
              <a:rPr lang="uk-UA" sz="3300" dirty="0"/>
              <a:t>//Вихідні дані: 	</a:t>
            </a:r>
            <a:r>
              <a:rPr lang="uk-UA" sz="3300" i="1" dirty="0"/>
              <a:t>Е</a:t>
            </a:r>
            <a:r>
              <a:rPr lang="uk-UA" sz="3300" i="1" baseline="-25000" dirty="0"/>
              <a:t>Т</a:t>
            </a:r>
            <a:r>
              <a:rPr lang="uk-UA" sz="3300" dirty="0"/>
              <a:t>, множина ребер, які утворюють мінімальне </a:t>
            </a:r>
            <a:r>
              <a:rPr lang="uk-UA" sz="3300" dirty="0" err="1"/>
              <a:t>остовне</a:t>
            </a:r>
            <a:r>
              <a:rPr lang="uk-UA" sz="3300" dirty="0"/>
              <a:t> дерево </a:t>
            </a:r>
            <a:r>
              <a:rPr lang="uk-UA" sz="3300" i="1" dirty="0" smtClean="0"/>
              <a:t>Т</a:t>
            </a:r>
          </a:p>
          <a:p>
            <a:pPr marL="82296" indent="0">
              <a:buNone/>
            </a:pPr>
            <a:endParaRPr lang="uk-UA" sz="3300" dirty="0"/>
          </a:p>
          <a:p>
            <a:pPr marL="82296" indent="0">
              <a:buNone/>
            </a:pPr>
            <a:r>
              <a:rPr lang="uk-UA" sz="3300" i="1" dirty="0"/>
              <a:t>V</a:t>
            </a:r>
            <a:r>
              <a:rPr lang="uk-UA" sz="3300" i="1" baseline="-25000" dirty="0"/>
              <a:t>Т  </a:t>
            </a:r>
            <a:r>
              <a:rPr lang="uk-UA" sz="3300" i="1" dirty="0">
                <a:sym typeface="Symbol"/>
              </a:rPr>
              <a:t></a:t>
            </a:r>
            <a:r>
              <a:rPr lang="uk-UA" sz="3300" i="1" dirty="0"/>
              <a:t> </a:t>
            </a:r>
            <a:r>
              <a:rPr lang="uk-UA" sz="3300" dirty="0">
                <a:sym typeface="Symbol"/>
              </a:rPr>
              <a:t></a:t>
            </a:r>
            <a:r>
              <a:rPr lang="uk-UA" sz="3300" i="1" dirty="0"/>
              <a:t> v</a:t>
            </a:r>
            <a:r>
              <a:rPr lang="uk-UA" sz="3300" baseline="-25000" dirty="0"/>
              <a:t>0</a:t>
            </a:r>
            <a:r>
              <a:rPr lang="uk-UA" sz="3300" dirty="0"/>
              <a:t> </a:t>
            </a:r>
            <a:r>
              <a:rPr lang="uk-UA" sz="3300" dirty="0">
                <a:sym typeface="Symbol"/>
              </a:rPr>
              <a:t></a:t>
            </a:r>
            <a:r>
              <a:rPr lang="uk-UA" sz="3300" dirty="0"/>
              <a:t>	</a:t>
            </a:r>
            <a:r>
              <a:rPr lang="uk-UA" sz="3300" dirty="0" smtClean="0"/>
              <a:t>//</a:t>
            </a:r>
            <a:r>
              <a:rPr lang="uk-UA" sz="3300" dirty="0"/>
              <a:t>Множина вершин </a:t>
            </a:r>
            <a:r>
              <a:rPr lang="uk-UA" sz="3300" dirty="0" err="1"/>
              <a:t>остовного</a:t>
            </a:r>
            <a:r>
              <a:rPr lang="uk-UA" sz="3300" dirty="0"/>
              <a:t> дерева</a:t>
            </a:r>
            <a:r>
              <a:rPr lang="uk-UA" sz="3300" i="1" dirty="0"/>
              <a:t> Т</a:t>
            </a:r>
            <a:endParaRPr lang="uk-UA" sz="3300" dirty="0"/>
          </a:p>
          <a:p>
            <a:pPr marL="82296" indent="0">
              <a:buNone/>
            </a:pPr>
            <a:r>
              <a:rPr lang="uk-UA" sz="3300" i="1" dirty="0"/>
              <a:t>Е</a:t>
            </a:r>
            <a:r>
              <a:rPr lang="uk-UA" sz="3300" i="1" baseline="-25000" dirty="0"/>
              <a:t>Т</a:t>
            </a:r>
            <a:r>
              <a:rPr lang="uk-UA" sz="3300" dirty="0"/>
              <a:t> </a:t>
            </a:r>
            <a:r>
              <a:rPr lang="uk-UA" sz="3300" dirty="0">
                <a:sym typeface="Symbol"/>
              </a:rPr>
              <a:t></a:t>
            </a:r>
            <a:r>
              <a:rPr lang="uk-UA" sz="3300" dirty="0"/>
              <a:t> </a:t>
            </a:r>
            <a:r>
              <a:rPr lang="uk-UA" sz="3300" dirty="0">
                <a:sym typeface="Symbol"/>
              </a:rPr>
              <a:t></a:t>
            </a:r>
            <a:r>
              <a:rPr lang="uk-UA" sz="3300" dirty="0"/>
              <a:t>	</a:t>
            </a:r>
            <a:r>
              <a:rPr lang="uk-UA" sz="3300" dirty="0" smtClean="0"/>
              <a:t>//</a:t>
            </a:r>
            <a:r>
              <a:rPr lang="uk-UA" sz="3300" dirty="0"/>
              <a:t>Множина ребер </a:t>
            </a:r>
            <a:r>
              <a:rPr lang="uk-UA" sz="3300" dirty="0" err="1"/>
              <a:t>остовного</a:t>
            </a:r>
            <a:r>
              <a:rPr lang="uk-UA" sz="3300" dirty="0"/>
              <a:t> дерева</a:t>
            </a:r>
            <a:r>
              <a:rPr lang="uk-UA" sz="3300" i="1" dirty="0"/>
              <a:t> Т</a:t>
            </a:r>
            <a:endParaRPr lang="uk-UA" sz="3300" dirty="0"/>
          </a:p>
          <a:p>
            <a:pPr marL="82296" indent="0">
              <a:buNone/>
            </a:pPr>
            <a:endParaRPr lang="uk-UA" sz="3300" b="1" dirty="0" smtClean="0"/>
          </a:p>
          <a:p>
            <a:pPr marL="82296" indent="0">
              <a:buNone/>
            </a:pPr>
            <a:r>
              <a:rPr lang="uk-UA" sz="3300" b="1" dirty="0" err="1" smtClean="0"/>
              <a:t>for</a:t>
            </a:r>
            <a:r>
              <a:rPr lang="uk-UA" sz="3300" dirty="0" smtClean="0"/>
              <a:t> </a:t>
            </a:r>
            <a:r>
              <a:rPr lang="uk-UA" sz="3300" i="1" dirty="0"/>
              <a:t>i</a:t>
            </a:r>
            <a:r>
              <a:rPr lang="uk-UA" sz="3300" dirty="0"/>
              <a:t> </a:t>
            </a:r>
            <a:r>
              <a:rPr lang="uk-UA" sz="3300" dirty="0">
                <a:sym typeface="Symbol"/>
              </a:rPr>
              <a:t></a:t>
            </a:r>
            <a:r>
              <a:rPr lang="uk-UA" sz="3300" dirty="0"/>
              <a:t> 1 </a:t>
            </a:r>
            <a:r>
              <a:rPr lang="uk-UA" sz="3300" b="1" dirty="0" err="1"/>
              <a:t>to</a:t>
            </a:r>
            <a:r>
              <a:rPr lang="uk-UA" sz="3300" dirty="0"/>
              <a:t> </a:t>
            </a:r>
            <a:r>
              <a:rPr lang="uk-UA" sz="3300" dirty="0">
                <a:sym typeface="Symbol"/>
              </a:rPr>
              <a:t></a:t>
            </a:r>
            <a:r>
              <a:rPr lang="uk-UA" sz="3300" i="1" dirty="0"/>
              <a:t>V</a:t>
            </a:r>
            <a:r>
              <a:rPr lang="uk-UA" sz="3300" dirty="0">
                <a:sym typeface="Symbol"/>
              </a:rPr>
              <a:t></a:t>
            </a:r>
            <a:r>
              <a:rPr lang="uk-UA" sz="3300" dirty="0"/>
              <a:t>1 </a:t>
            </a:r>
            <a:r>
              <a:rPr lang="uk-UA" sz="3300" b="1" dirty="0" err="1"/>
              <a:t>do</a:t>
            </a:r>
            <a:endParaRPr lang="uk-UA" sz="3300" dirty="0"/>
          </a:p>
          <a:p>
            <a:pPr marL="82296" indent="0">
              <a:buNone/>
            </a:pPr>
            <a:r>
              <a:rPr lang="uk-UA" sz="3300" dirty="0"/>
              <a:t>// Пошук ребра з мінімальною вагою </a:t>
            </a:r>
            <a:r>
              <a:rPr lang="uk-UA" sz="3300" i="1" dirty="0"/>
              <a:t>e</a:t>
            </a:r>
            <a:r>
              <a:rPr lang="uk-UA" sz="3300" dirty="0"/>
              <a:t>* = (</a:t>
            </a:r>
            <a:r>
              <a:rPr lang="uk-UA" sz="3300" i="1" dirty="0"/>
              <a:t>u*,v*</a:t>
            </a:r>
            <a:r>
              <a:rPr lang="uk-UA" sz="3300" dirty="0"/>
              <a:t>) серед всіх ребер (</a:t>
            </a:r>
            <a:r>
              <a:rPr lang="uk-UA" sz="3300" i="1" dirty="0"/>
              <a:t>u,v</a:t>
            </a:r>
            <a:r>
              <a:rPr lang="uk-UA" sz="3300" dirty="0"/>
              <a:t>) таких, що </a:t>
            </a:r>
            <a:r>
              <a:rPr lang="uk-UA" sz="3300" i="1" dirty="0"/>
              <a:t>v </a:t>
            </a:r>
            <a:r>
              <a:rPr lang="uk-UA" sz="3300" dirty="0">
                <a:sym typeface="Symbol"/>
              </a:rPr>
              <a:t></a:t>
            </a:r>
            <a:r>
              <a:rPr lang="uk-UA" sz="3300" i="1" dirty="0"/>
              <a:t> V</a:t>
            </a:r>
            <a:r>
              <a:rPr lang="uk-UA" sz="3300" i="1" baseline="-25000" dirty="0"/>
              <a:t>Т</a:t>
            </a:r>
            <a:r>
              <a:rPr lang="uk-UA" sz="3300" i="1" dirty="0"/>
              <a:t>  </a:t>
            </a:r>
            <a:r>
              <a:rPr lang="uk-UA" sz="3300" dirty="0"/>
              <a:t>та </a:t>
            </a:r>
            <a:r>
              <a:rPr lang="uk-UA" sz="3300" i="1" dirty="0"/>
              <a:t>u </a:t>
            </a:r>
            <a:r>
              <a:rPr lang="uk-UA" sz="3300" dirty="0">
                <a:sym typeface="Symbol"/>
              </a:rPr>
              <a:t></a:t>
            </a:r>
            <a:r>
              <a:rPr lang="uk-UA" sz="3300" dirty="0"/>
              <a:t> </a:t>
            </a:r>
            <a:r>
              <a:rPr lang="uk-UA" sz="3300" i="1" dirty="0"/>
              <a:t>V</a:t>
            </a:r>
            <a:r>
              <a:rPr lang="uk-UA" sz="3300" dirty="0">
                <a:sym typeface="Symbol"/>
              </a:rPr>
              <a:t></a:t>
            </a:r>
            <a:r>
              <a:rPr lang="uk-UA" sz="3300" i="1" dirty="0"/>
              <a:t>V</a:t>
            </a:r>
            <a:r>
              <a:rPr lang="uk-UA" sz="3300" i="1" baseline="-25000" dirty="0"/>
              <a:t>Т</a:t>
            </a:r>
            <a:r>
              <a:rPr lang="uk-UA" sz="3300" i="1" dirty="0"/>
              <a:t> </a:t>
            </a:r>
            <a:endParaRPr lang="uk-UA" sz="3300" dirty="0"/>
          </a:p>
          <a:p>
            <a:pPr marL="82296" indent="0">
              <a:buNone/>
            </a:pPr>
            <a:r>
              <a:rPr lang="uk-UA" sz="3300" i="1" dirty="0"/>
              <a:t> V</a:t>
            </a:r>
            <a:r>
              <a:rPr lang="uk-UA" sz="3300" i="1" baseline="-25000" dirty="0"/>
              <a:t>T</a:t>
            </a:r>
            <a:r>
              <a:rPr lang="uk-UA" sz="3300" i="1" dirty="0"/>
              <a:t> </a:t>
            </a:r>
            <a:r>
              <a:rPr lang="uk-UA" sz="3300" dirty="0">
                <a:sym typeface="Symbol"/>
              </a:rPr>
              <a:t></a:t>
            </a:r>
            <a:r>
              <a:rPr lang="uk-UA" sz="3300" i="1" dirty="0"/>
              <a:t> V</a:t>
            </a:r>
            <a:r>
              <a:rPr lang="uk-UA" sz="3300" i="1" baseline="-25000" dirty="0"/>
              <a:t>Т</a:t>
            </a:r>
            <a:r>
              <a:rPr lang="uk-UA" sz="3300" dirty="0"/>
              <a:t> </a:t>
            </a:r>
            <a:r>
              <a:rPr lang="uk-UA" sz="3300" dirty="0">
                <a:sym typeface="Symbol"/>
              </a:rPr>
              <a:t></a:t>
            </a:r>
            <a:r>
              <a:rPr lang="uk-UA" sz="3300" i="1" dirty="0"/>
              <a:t>u</a:t>
            </a:r>
            <a:r>
              <a:rPr lang="uk-UA" sz="3300" dirty="0"/>
              <a:t>*</a:t>
            </a:r>
            <a:r>
              <a:rPr lang="uk-UA" sz="3300" dirty="0">
                <a:sym typeface="Symbol"/>
              </a:rPr>
              <a:t></a:t>
            </a:r>
            <a:endParaRPr lang="uk-UA" sz="3300" dirty="0"/>
          </a:p>
          <a:p>
            <a:pPr marL="82296" indent="0">
              <a:buNone/>
            </a:pPr>
            <a:r>
              <a:rPr lang="uk-UA" sz="3300" i="1" dirty="0"/>
              <a:t>Е</a:t>
            </a:r>
            <a:r>
              <a:rPr lang="uk-UA" sz="3300" i="1" baseline="-25000" dirty="0"/>
              <a:t>Т</a:t>
            </a:r>
            <a:r>
              <a:rPr lang="uk-UA" sz="3300" dirty="0"/>
              <a:t>  </a:t>
            </a:r>
            <a:r>
              <a:rPr lang="uk-UA" sz="3300" dirty="0">
                <a:sym typeface="Symbol"/>
              </a:rPr>
              <a:t></a:t>
            </a:r>
            <a:r>
              <a:rPr lang="uk-UA" sz="3300" dirty="0"/>
              <a:t> </a:t>
            </a:r>
            <a:r>
              <a:rPr lang="uk-UA" sz="3300" i="1" dirty="0" err="1"/>
              <a:t>Е</a:t>
            </a:r>
            <a:r>
              <a:rPr lang="uk-UA" sz="3300" i="1" baseline="-25000" dirty="0" err="1"/>
              <a:t>Т</a:t>
            </a:r>
            <a:r>
              <a:rPr lang="uk-UA" sz="3300" i="1" dirty="0"/>
              <a:t> </a:t>
            </a:r>
            <a:r>
              <a:rPr lang="uk-UA" sz="3300" dirty="0">
                <a:sym typeface="Symbol"/>
              </a:rPr>
              <a:t></a:t>
            </a:r>
            <a:r>
              <a:rPr lang="uk-UA" sz="3300" i="1" dirty="0"/>
              <a:t>e</a:t>
            </a:r>
            <a:r>
              <a:rPr lang="uk-UA" sz="3300" dirty="0"/>
              <a:t>*</a:t>
            </a:r>
            <a:r>
              <a:rPr lang="uk-UA" sz="3300" dirty="0">
                <a:sym typeface="Symbol"/>
              </a:rPr>
              <a:t></a:t>
            </a:r>
            <a:endParaRPr lang="uk-UA" sz="3300" dirty="0"/>
          </a:p>
          <a:p>
            <a:pPr marL="82296" indent="0">
              <a:buNone/>
            </a:pPr>
            <a:r>
              <a:rPr lang="uk-UA" sz="3300" b="1" dirty="0" err="1"/>
              <a:t>return</a:t>
            </a:r>
            <a:r>
              <a:rPr lang="uk-UA" sz="3300" dirty="0"/>
              <a:t> </a:t>
            </a:r>
            <a:r>
              <a:rPr lang="uk-UA" sz="3300" i="1" dirty="0"/>
              <a:t>Е</a:t>
            </a:r>
            <a:r>
              <a:rPr lang="uk-UA" sz="3300" i="1" baseline="-25000" dirty="0"/>
              <a:t>Т</a:t>
            </a:r>
            <a:r>
              <a:rPr lang="uk-UA" sz="3300" i="1" dirty="0"/>
              <a:t> </a:t>
            </a:r>
            <a:endParaRPr lang="uk-UA" sz="3300" dirty="0"/>
          </a:p>
          <a:p>
            <a:pPr marL="82296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2064226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9104" y="241996"/>
            <a:ext cx="8064896" cy="1728192"/>
          </a:xfrm>
        </p:spPr>
        <p:txBody>
          <a:bodyPr/>
          <a:lstStyle/>
          <a:p>
            <a:pPr marL="82296" indent="0" algn="just">
              <a:buNone/>
            </a:pPr>
            <a:r>
              <a:rPr lang="uk-UA" i="1" dirty="0"/>
              <a:t>Приклад</a:t>
            </a:r>
            <a:r>
              <a:rPr lang="uk-UA" dirty="0"/>
              <a:t>: Для заданого графа </a:t>
            </a:r>
            <a:r>
              <a:rPr lang="uk-UA" i="1" dirty="0"/>
              <a:t>G</a:t>
            </a:r>
            <a:r>
              <a:rPr lang="uk-UA" dirty="0"/>
              <a:t> </a:t>
            </a:r>
            <a:r>
              <a:rPr lang="uk-UA" dirty="0" smtClean="0"/>
              <a:t>побудувати </a:t>
            </a:r>
            <a:r>
              <a:rPr lang="uk-UA" dirty="0" err="1"/>
              <a:t>остовне</a:t>
            </a:r>
            <a:r>
              <a:rPr lang="uk-UA" dirty="0"/>
              <a:t> дерево мінімальної ваги, використовуючи алгоритм Прима.</a:t>
            </a:r>
          </a:p>
          <a:p>
            <a:pPr lvl="2"/>
            <a:endParaRPr lang="uk-UA" dirty="0"/>
          </a:p>
        </p:txBody>
      </p:sp>
      <p:sp>
        <p:nvSpPr>
          <p:cNvPr id="4" name="Rectangle 4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49" name="Rectangle 6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9" name="Группа 98"/>
          <p:cNvGrpSpPr/>
          <p:nvPr/>
        </p:nvGrpSpPr>
        <p:grpSpPr>
          <a:xfrm>
            <a:off x="1319307" y="2388367"/>
            <a:ext cx="6912768" cy="3055770"/>
            <a:chOff x="1907704" y="1990080"/>
            <a:chExt cx="6912768" cy="3055770"/>
          </a:xfrm>
        </p:grpSpPr>
        <p:sp>
          <p:nvSpPr>
            <p:cNvPr id="51" name="Овал 50"/>
            <p:cNvSpPr/>
            <p:nvPr/>
          </p:nvSpPr>
          <p:spPr>
            <a:xfrm>
              <a:off x="2051720" y="2132856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V1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Овал 51"/>
            <p:cNvSpPr/>
            <p:nvPr/>
          </p:nvSpPr>
          <p:spPr>
            <a:xfrm>
              <a:off x="2051720" y="4077072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V4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Овал 52"/>
            <p:cNvSpPr/>
            <p:nvPr/>
          </p:nvSpPr>
          <p:spPr>
            <a:xfrm>
              <a:off x="4017394" y="2128382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Овал 53"/>
            <p:cNvSpPr/>
            <p:nvPr/>
          </p:nvSpPr>
          <p:spPr>
            <a:xfrm>
              <a:off x="4038139" y="4077072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V5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Овал 54"/>
            <p:cNvSpPr/>
            <p:nvPr/>
          </p:nvSpPr>
          <p:spPr>
            <a:xfrm>
              <a:off x="6056280" y="2128382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V3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Овал 55"/>
            <p:cNvSpPr/>
            <p:nvPr/>
          </p:nvSpPr>
          <p:spPr>
            <a:xfrm>
              <a:off x="6084168" y="4078740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V6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7" name="Овал 56"/>
            <p:cNvSpPr/>
            <p:nvPr/>
          </p:nvSpPr>
          <p:spPr>
            <a:xfrm>
              <a:off x="7956376" y="3052156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V7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9" name="Прямая соединительная линия 58"/>
            <p:cNvCxnSpPr>
              <a:stCxn id="51" idx="4"/>
              <a:endCxn id="52" idx="0"/>
            </p:cNvCxnSpPr>
            <p:nvPr/>
          </p:nvCxnSpPr>
          <p:spPr>
            <a:xfrm>
              <a:off x="2483768" y="2996952"/>
              <a:ext cx="0" cy="10801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>
              <a:stCxn id="51" idx="6"/>
              <a:endCxn id="53" idx="2"/>
            </p:cNvCxnSpPr>
            <p:nvPr/>
          </p:nvCxnSpPr>
          <p:spPr>
            <a:xfrm flipV="1">
              <a:off x="2915816" y="2560430"/>
              <a:ext cx="1101578" cy="447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64"/>
            <p:cNvCxnSpPr>
              <a:stCxn id="52" idx="6"/>
              <a:endCxn id="54" idx="2"/>
            </p:cNvCxnSpPr>
            <p:nvPr/>
          </p:nvCxnSpPr>
          <p:spPr>
            <a:xfrm>
              <a:off x="2915816" y="4509120"/>
              <a:ext cx="1122323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Прямая соединительная линия 67"/>
            <p:cNvCxnSpPr>
              <a:stCxn id="53" idx="6"/>
              <a:endCxn id="55" idx="2"/>
            </p:cNvCxnSpPr>
            <p:nvPr/>
          </p:nvCxnSpPr>
          <p:spPr>
            <a:xfrm>
              <a:off x="4881490" y="2560430"/>
              <a:ext cx="117479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Прямая соединительная линия 71"/>
            <p:cNvCxnSpPr/>
            <p:nvPr/>
          </p:nvCxnSpPr>
          <p:spPr>
            <a:xfrm>
              <a:off x="4902235" y="4507452"/>
              <a:ext cx="1181933" cy="166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Прямая соединительная линия 73"/>
            <p:cNvCxnSpPr>
              <a:stCxn id="55" idx="4"/>
              <a:endCxn id="56" idx="0"/>
            </p:cNvCxnSpPr>
            <p:nvPr/>
          </p:nvCxnSpPr>
          <p:spPr>
            <a:xfrm>
              <a:off x="6488328" y="2992478"/>
              <a:ext cx="27888" cy="108626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Прямая соединительная линия 75"/>
            <p:cNvCxnSpPr>
              <a:stCxn id="56" idx="6"/>
              <a:endCxn id="57" idx="2"/>
            </p:cNvCxnSpPr>
            <p:nvPr/>
          </p:nvCxnSpPr>
          <p:spPr>
            <a:xfrm flipV="1">
              <a:off x="6948264" y="3484204"/>
              <a:ext cx="1008112" cy="10265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Прямая соединительная линия 77"/>
            <p:cNvCxnSpPr>
              <a:stCxn id="55" idx="6"/>
              <a:endCxn id="57" idx="2"/>
            </p:cNvCxnSpPr>
            <p:nvPr/>
          </p:nvCxnSpPr>
          <p:spPr>
            <a:xfrm>
              <a:off x="6920376" y="2560430"/>
              <a:ext cx="1036000" cy="92377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Прямая соединительная линия 79"/>
            <p:cNvCxnSpPr>
              <a:stCxn id="53" idx="4"/>
              <a:endCxn id="54" idx="0"/>
            </p:cNvCxnSpPr>
            <p:nvPr/>
          </p:nvCxnSpPr>
          <p:spPr>
            <a:xfrm>
              <a:off x="4449442" y="2992478"/>
              <a:ext cx="20745" cy="108459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Прямая соединительная линия 81"/>
            <p:cNvCxnSpPr>
              <a:stCxn id="53" idx="3"/>
              <a:endCxn id="52" idx="7"/>
            </p:cNvCxnSpPr>
            <p:nvPr/>
          </p:nvCxnSpPr>
          <p:spPr>
            <a:xfrm flipH="1">
              <a:off x="2789272" y="2865934"/>
              <a:ext cx="1354666" cy="133768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Прямая соединительная линия 83"/>
            <p:cNvCxnSpPr>
              <a:stCxn id="55" idx="3"/>
              <a:endCxn id="54" idx="7"/>
            </p:cNvCxnSpPr>
            <p:nvPr/>
          </p:nvCxnSpPr>
          <p:spPr>
            <a:xfrm flipH="1">
              <a:off x="4775691" y="2865934"/>
              <a:ext cx="1407133" cy="133768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Прямая соединительная линия 85"/>
            <p:cNvCxnSpPr>
              <a:stCxn id="51" idx="5"/>
              <a:endCxn id="54" idx="1"/>
            </p:cNvCxnSpPr>
            <p:nvPr/>
          </p:nvCxnSpPr>
          <p:spPr>
            <a:xfrm>
              <a:off x="2789272" y="2870408"/>
              <a:ext cx="1375411" cy="13332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7" name="TextBox 86"/>
            <p:cNvSpPr txBox="1"/>
            <p:nvPr/>
          </p:nvSpPr>
          <p:spPr>
            <a:xfrm>
              <a:off x="3188945" y="1990080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5191225" y="2000341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7264432" y="2459664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1907704" y="3275402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2972088" y="2734274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3619916" y="2734274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4038139" y="3241056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5468885" y="2802587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6140440" y="3204685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3277049" y="4510788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5275509" y="4522630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7334772" y="3987568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753441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365855192"/>
              </p:ext>
            </p:extLst>
          </p:nvPr>
        </p:nvGraphicFramePr>
        <p:xfrm>
          <a:off x="1506201" y="764704"/>
          <a:ext cx="5946120" cy="48768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{72833802-FEF1-4C79-8D5D-14CF1EAF98D9}</a:tableStyleId>
              </a:tblPr>
              <a:tblGrid>
                <a:gridCol w="7432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4326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4326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4326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4326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4326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43265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43265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486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dirty="0">
                          <a:effectLst/>
                        </a:rPr>
                        <a:t> </a:t>
                      </a:r>
                      <a:endParaRPr lang="uk-UA" sz="4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4000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uk-UA" sz="4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4000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uk-UA" sz="4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4000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uk-UA" sz="4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4000" baseline="-250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uk-UA" sz="4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4000" baseline="-250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uk-UA" sz="4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4000" baseline="-250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uk-UA" sz="4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4000" baseline="-250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uk-UA" sz="4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6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dirty="0">
                          <a:effectLst/>
                        </a:rPr>
                        <a:t>v</a:t>
                      </a:r>
                      <a:r>
                        <a:rPr lang="uk-UA" sz="4000" baseline="-25000" dirty="0">
                          <a:effectLst/>
                        </a:rPr>
                        <a:t>1</a:t>
                      </a:r>
                      <a:endParaRPr lang="uk-UA" sz="4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>
                          <a:effectLst/>
                          <a:sym typeface="Symbol"/>
                        </a:rPr>
                        <a:t></a:t>
                      </a:r>
                      <a:endParaRPr lang="uk-UA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dirty="0">
                          <a:effectLst/>
                        </a:rPr>
                        <a:t>1</a:t>
                      </a:r>
                      <a:endParaRPr lang="uk-UA" sz="4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dirty="0">
                          <a:effectLst/>
                          <a:sym typeface="Symbol"/>
                        </a:rPr>
                        <a:t></a:t>
                      </a:r>
                      <a:endParaRPr lang="uk-UA" sz="4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dirty="0">
                          <a:effectLst/>
                        </a:rPr>
                        <a:t>4</a:t>
                      </a:r>
                      <a:endParaRPr lang="uk-UA" sz="4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dirty="0">
                          <a:effectLst/>
                        </a:rPr>
                        <a:t>8</a:t>
                      </a:r>
                      <a:endParaRPr lang="uk-UA" sz="4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dirty="0">
                          <a:effectLst/>
                          <a:sym typeface="Symbol"/>
                        </a:rPr>
                        <a:t></a:t>
                      </a:r>
                      <a:endParaRPr lang="uk-UA" sz="4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0" dirty="0">
                          <a:effectLst/>
                          <a:sym typeface="Symbol"/>
                        </a:rPr>
                        <a:t></a:t>
                      </a:r>
                      <a:endParaRPr lang="uk-UA" sz="40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86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dirty="0">
                          <a:effectLst/>
                        </a:rPr>
                        <a:t>v</a:t>
                      </a:r>
                      <a:r>
                        <a:rPr lang="uk-UA" sz="4000" baseline="-25000" dirty="0">
                          <a:effectLst/>
                        </a:rPr>
                        <a:t>2</a:t>
                      </a:r>
                      <a:endParaRPr lang="uk-UA" sz="4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dirty="0">
                          <a:effectLst/>
                        </a:rPr>
                        <a:t>1</a:t>
                      </a:r>
                      <a:endParaRPr lang="uk-UA" sz="4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>
                          <a:effectLst/>
                          <a:sym typeface="Symbol"/>
                        </a:rPr>
                        <a:t></a:t>
                      </a:r>
                      <a:endParaRPr lang="uk-UA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>
                          <a:effectLst/>
                        </a:rPr>
                        <a:t>2</a:t>
                      </a:r>
                      <a:endParaRPr lang="uk-UA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dirty="0">
                          <a:effectLst/>
                        </a:rPr>
                        <a:t>3</a:t>
                      </a:r>
                      <a:endParaRPr lang="uk-UA" sz="4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dirty="0">
                          <a:effectLst/>
                        </a:rPr>
                        <a:t>2</a:t>
                      </a:r>
                      <a:endParaRPr lang="uk-UA" sz="4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dirty="0">
                          <a:effectLst/>
                          <a:sym typeface="Symbol"/>
                        </a:rPr>
                        <a:t></a:t>
                      </a:r>
                      <a:endParaRPr lang="uk-UA" sz="4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0" dirty="0">
                          <a:effectLst/>
                          <a:sym typeface="Symbol"/>
                        </a:rPr>
                        <a:t></a:t>
                      </a:r>
                      <a:endParaRPr lang="uk-UA" sz="40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86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dirty="0">
                          <a:effectLst/>
                        </a:rPr>
                        <a:t>v</a:t>
                      </a:r>
                      <a:r>
                        <a:rPr lang="uk-UA" sz="4000" baseline="-25000" dirty="0">
                          <a:effectLst/>
                        </a:rPr>
                        <a:t>3</a:t>
                      </a:r>
                      <a:endParaRPr lang="uk-UA" sz="4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>
                          <a:effectLst/>
                          <a:sym typeface="Symbol"/>
                        </a:rPr>
                        <a:t></a:t>
                      </a:r>
                      <a:endParaRPr lang="uk-UA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>
                          <a:effectLst/>
                        </a:rPr>
                        <a:t>2</a:t>
                      </a:r>
                      <a:endParaRPr lang="uk-UA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dirty="0">
                          <a:effectLst/>
                          <a:sym typeface="Symbol"/>
                        </a:rPr>
                        <a:t></a:t>
                      </a:r>
                      <a:endParaRPr lang="uk-UA" sz="4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dirty="0">
                          <a:effectLst/>
                          <a:sym typeface="Symbol"/>
                        </a:rPr>
                        <a:t></a:t>
                      </a:r>
                      <a:endParaRPr lang="uk-UA" sz="4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dirty="0">
                          <a:effectLst/>
                        </a:rPr>
                        <a:t>6</a:t>
                      </a:r>
                      <a:endParaRPr lang="uk-UA" sz="4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dirty="0">
                          <a:effectLst/>
                        </a:rPr>
                        <a:t>7</a:t>
                      </a:r>
                      <a:endParaRPr lang="uk-UA" sz="4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0" dirty="0">
                          <a:effectLst/>
                        </a:rPr>
                        <a:t>9</a:t>
                      </a:r>
                      <a:endParaRPr lang="uk-UA" sz="40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86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dirty="0">
                          <a:effectLst/>
                        </a:rPr>
                        <a:t>v</a:t>
                      </a:r>
                      <a:r>
                        <a:rPr lang="uk-UA" sz="4000" baseline="-25000" dirty="0">
                          <a:effectLst/>
                        </a:rPr>
                        <a:t>4</a:t>
                      </a:r>
                      <a:endParaRPr lang="uk-UA" sz="4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dirty="0">
                          <a:effectLst/>
                        </a:rPr>
                        <a:t>4</a:t>
                      </a:r>
                      <a:endParaRPr lang="uk-UA" sz="4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>
                          <a:effectLst/>
                        </a:rPr>
                        <a:t>3</a:t>
                      </a:r>
                      <a:endParaRPr lang="uk-UA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>
                          <a:effectLst/>
                          <a:sym typeface="Symbol"/>
                        </a:rPr>
                        <a:t></a:t>
                      </a:r>
                      <a:endParaRPr lang="uk-UA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>
                          <a:effectLst/>
                          <a:sym typeface="Symbol"/>
                        </a:rPr>
                        <a:t></a:t>
                      </a:r>
                      <a:endParaRPr lang="uk-UA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dirty="0">
                          <a:effectLst/>
                        </a:rPr>
                        <a:t>3</a:t>
                      </a:r>
                      <a:endParaRPr lang="uk-UA" sz="4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dirty="0">
                          <a:effectLst/>
                          <a:sym typeface="Symbol"/>
                        </a:rPr>
                        <a:t></a:t>
                      </a:r>
                      <a:endParaRPr lang="uk-UA" sz="4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0" dirty="0">
                          <a:effectLst/>
                          <a:sym typeface="Symbol"/>
                        </a:rPr>
                        <a:t></a:t>
                      </a:r>
                      <a:endParaRPr lang="uk-UA" sz="40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86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dirty="0">
                          <a:effectLst/>
                        </a:rPr>
                        <a:t>v</a:t>
                      </a:r>
                      <a:r>
                        <a:rPr lang="uk-UA" sz="4000" baseline="-25000" dirty="0">
                          <a:effectLst/>
                        </a:rPr>
                        <a:t>5</a:t>
                      </a:r>
                      <a:endParaRPr lang="uk-UA" sz="4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dirty="0">
                          <a:effectLst/>
                        </a:rPr>
                        <a:t>8</a:t>
                      </a:r>
                      <a:endParaRPr lang="uk-UA" sz="4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>
                          <a:effectLst/>
                        </a:rPr>
                        <a:t>2</a:t>
                      </a:r>
                      <a:endParaRPr lang="uk-UA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>
                          <a:effectLst/>
                        </a:rPr>
                        <a:t>6</a:t>
                      </a:r>
                      <a:endParaRPr lang="uk-UA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>
                          <a:effectLst/>
                        </a:rPr>
                        <a:t>3</a:t>
                      </a:r>
                      <a:endParaRPr lang="uk-UA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dirty="0">
                          <a:effectLst/>
                          <a:sym typeface="Symbol"/>
                        </a:rPr>
                        <a:t></a:t>
                      </a:r>
                      <a:endParaRPr lang="uk-UA" sz="4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dirty="0">
                          <a:effectLst/>
                        </a:rPr>
                        <a:t>5</a:t>
                      </a:r>
                      <a:endParaRPr lang="uk-UA" sz="4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0" dirty="0">
                          <a:effectLst/>
                          <a:sym typeface="Symbol"/>
                        </a:rPr>
                        <a:t></a:t>
                      </a:r>
                      <a:endParaRPr lang="uk-UA" sz="40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86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dirty="0">
                          <a:effectLst/>
                        </a:rPr>
                        <a:t>v</a:t>
                      </a:r>
                      <a:r>
                        <a:rPr lang="uk-UA" sz="4000" baseline="-25000" dirty="0">
                          <a:effectLst/>
                        </a:rPr>
                        <a:t>6</a:t>
                      </a:r>
                      <a:endParaRPr lang="uk-UA" sz="4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dirty="0">
                          <a:effectLst/>
                          <a:sym typeface="Symbol"/>
                        </a:rPr>
                        <a:t></a:t>
                      </a:r>
                      <a:endParaRPr lang="uk-UA" sz="4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>
                          <a:effectLst/>
                          <a:sym typeface="Symbol"/>
                        </a:rPr>
                        <a:t></a:t>
                      </a:r>
                      <a:endParaRPr lang="uk-UA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>
                          <a:effectLst/>
                        </a:rPr>
                        <a:t>7</a:t>
                      </a:r>
                      <a:endParaRPr lang="uk-UA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>
                          <a:effectLst/>
                          <a:sym typeface="Symbol"/>
                        </a:rPr>
                        <a:t></a:t>
                      </a:r>
                      <a:endParaRPr lang="uk-UA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>
                          <a:effectLst/>
                        </a:rPr>
                        <a:t>5</a:t>
                      </a:r>
                      <a:endParaRPr lang="uk-UA" sz="4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dirty="0">
                          <a:effectLst/>
                          <a:sym typeface="Symbol"/>
                        </a:rPr>
                        <a:t></a:t>
                      </a:r>
                      <a:endParaRPr lang="uk-UA" sz="4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0" dirty="0">
                          <a:effectLst/>
                        </a:rPr>
                        <a:t>8</a:t>
                      </a:r>
                      <a:endParaRPr lang="uk-UA" sz="40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86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dirty="0">
                          <a:effectLst/>
                        </a:rPr>
                        <a:t>v</a:t>
                      </a:r>
                      <a:r>
                        <a:rPr lang="uk-UA" sz="4000" baseline="-25000" dirty="0">
                          <a:effectLst/>
                        </a:rPr>
                        <a:t>7</a:t>
                      </a:r>
                      <a:endParaRPr lang="uk-UA" sz="4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0" dirty="0">
                          <a:effectLst/>
                          <a:sym typeface="Symbol"/>
                        </a:rPr>
                        <a:t></a:t>
                      </a:r>
                      <a:endParaRPr lang="uk-UA" sz="40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0" dirty="0">
                          <a:effectLst/>
                          <a:sym typeface="Symbol"/>
                        </a:rPr>
                        <a:t></a:t>
                      </a:r>
                      <a:endParaRPr lang="uk-UA" sz="40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0" dirty="0">
                          <a:effectLst/>
                        </a:rPr>
                        <a:t>9</a:t>
                      </a:r>
                      <a:endParaRPr lang="uk-UA" sz="40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0" dirty="0">
                          <a:effectLst/>
                          <a:sym typeface="Symbol"/>
                        </a:rPr>
                        <a:t></a:t>
                      </a:r>
                      <a:endParaRPr lang="uk-UA" sz="40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0" dirty="0">
                          <a:effectLst/>
                          <a:sym typeface="Symbol"/>
                        </a:rPr>
                        <a:t></a:t>
                      </a:r>
                      <a:endParaRPr lang="uk-UA" sz="40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0" dirty="0">
                          <a:effectLst/>
                        </a:rPr>
                        <a:t>8</a:t>
                      </a:r>
                      <a:endParaRPr lang="uk-UA" sz="40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4000" b="0" dirty="0">
                          <a:effectLst/>
                          <a:sym typeface="Symbol"/>
                        </a:rPr>
                        <a:t></a:t>
                      </a:r>
                      <a:endParaRPr lang="uk-UA" sz="40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58881" y="92232"/>
            <a:ext cx="7272808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Побудуємо матрицю суміжності ваг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W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: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462530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455</TotalTime>
  <Words>1087</Words>
  <Application>Microsoft Office PowerPoint</Application>
  <PresentationFormat>Экран (4:3)</PresentationFormat>
  <Paragraphs>395</Paragraphs>
  <Slides>20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Солнцестояние</vt:lpstr>
      <vt:lpstr>Формула</vt:lpstr>
      <vt:lpstr>Лекція 12.  Остовні дерева  мінімальної ваги</vt:lpstr>
      <vt:lpstr>§3. Остовні дерева</vt:lpstr>
      <vt:lpstr>§4. Остовні дерева мінімальної ваги</vt:lpstr>
      <vt:lpstr>3.1 Алгоритм Прима 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3.2 Алгоритм Крускала</vt:lpstr>
      <vt:lpstr>Слайд 16</vt:lpstr>
      <vt:lpstr>Слайд 17</vt:lpstr>
      <vt:lpstr>Слайд 18</vt:lpstr>
      <vt:lpstr>Слайд 19</vt:lpstr>
      <vt:lpstr>Слайд 20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5.   Дерева.  Основні операції з деревами.</dc:title>
  <dc:creator>Admin</dc:creator>
  <cp:lastModifiedBy>НАТАША</cp:lastModifiedBy>
  <cp:revision>57</cp:revision>
  <dcterms:created xsi:type="dcterms:W3CDTF">2017-10-06T05:13:18Z</dcterms:created>
  <dcterms:modified xsi:type="dcterms:W3CDTF">2022-11-26T17:51:40Z</dcterms:modified>
</cp:coreProperties>
</file>