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0" r:id="rId11"/>
    <p:sldId id="26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85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388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610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979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497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22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683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371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41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770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77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2BA-1156-4DAC-8EA0-DA773064B8EB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8EB08-B10D-4964-9D3F-F81689975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700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47898"/>
            <a:ext cx="9144000" cy="1440094"/>
          </a:xfrm>
        </p:spPr>
        <p:txBody>
          <a:bodyPr/>
          <a:lstStyle/>
          <a:p>
            <a:r>
              <a:rPr lang="uk-UA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Дискретна математика</a:t>
            </a:r>
            <a:br>
              <a:rPr lang="uk-UA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семестр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704263"/>
            <a:ext cx="9144000" cy="3480406"/>
          </a:xfrm>
        </p:spPr>
        <p:txBody>
          <a:bodyPr/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 </a:t>
            </a:r>
          </a:p>
          <a:p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Серпінська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Ольга Ігорівна</a:t>
            </a:r>
          </a:p>
          <a:p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367</a:t>
            </a:r>
          </a:p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o.serpinska@gmail.com</a:t>
            </a:r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298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5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літератури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6153" y="832169"/>
            <a:ext cx="10999694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Базова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Міхайленко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В.М., Федоренко Н.Д., Демченко В.В. Дискретна математика. Підручник. К. ЄУ., 2003., 318 с. 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Акімов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О.Е.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Дискретная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математика. -М.,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Лаборатория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</a:t>
            </a: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 знаний, 2001, 350 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Иванов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Б.Н.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Дискретная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математика – М.,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Лаборат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баз.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2002 г. 288 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Свалш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К.Тхуласирами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Графн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сети и алгоритм</a:t>
            </a: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М.Мир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1984. - 452 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Нікольський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Ю. В., Пасічник В. В., Щербина Ю. М. Дискретна математика: підручник. – Львів: Магнолія-2006, 2010.- 431с.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Допоміжна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Федоренко Н.Д., Демченко В.В., Основи дискретного аналізу. Навчальний посібник. - К. КНУБА, 2003. -108 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Міхайленко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В.М., Федоренко Н.Д., Спеціальні розділи математики. К. Вища школа, 1992, - 214 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Кузнецов О.П., Адельсон-Вельский П.М. Дискретная математика для инженера. – М.: </a:t>
            </a:r>
            <a:r>
              <a:rPr kumimoji="0" lang="ru-RU" alt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Энергоатомиздат</a:t>
            </a: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1998. – 480с.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Новиков П.С. Элементы математической логики. – М.: Наука, 1973. – 399с.</a:t>
            </a:r>
            <a:endParaRPr kumimoji="0" lang="uk-UA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Яблонский С.В. Введение в дискретную математику. М.: Наука, 1986. – 384с.</a:t>
            </a:r>
            <a:endParaRPr kumimoji="0" lang="ru-RU" alt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48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767" y="165620"/>
            <a:ext cx="10722033" cy="48277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множинами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084" y="753283"/>
            <a:ext cx="10515600" cy="460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§1.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та визначення теорії множин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2438" y="2332411"/>
            <a:ext cx="111972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Синонімами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збірка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дочка,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2439" y="3797275"/>
            <a:ext cx="112900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великими буквами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А, В, С, D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,…, 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буквами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а, b, с, d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належать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символічно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так: </a:t>
            </a:r>
          </a:p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72437" y="1318548"/>
            <a:ext cx="111972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Під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множиною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розуміють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довільну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сукупність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об’єктів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об’єднаних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деякою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ознакою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16004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23949" y="0"/>
                <a:ext cx="1152144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містить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жодного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називається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порожньою</a:t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множиною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Позначається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символом Ø. </a:t>
                </a:r>
              </a:p>
              <a:p>
                <a:pPr algn="just"/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Приклад 1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трикутників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двома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прямими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кутами -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порожня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just"/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Приклад 2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коренів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рівняння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множині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дійсних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чисел –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порожня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49" y="0"/>
                <a:ext cx="11521440" cy="2246769"/>
              </a:xfrm>
              <a:prstGeom prst="rect">
                <a:avLst/>
              </a:prstGeom>
              <a:blipFill>
                <a:blip r:embed="rId2"/>
                <a:stretch>
                  <a:fillRect l="-1111" t="-2710" r="-1058" b="-65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23949" y="2246769"/>
            <a:ext cx="11521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Множина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вміщує в собі всі множини, що розглядаються, називається </a:t>
            </a:r>
            <a:r>
              <a:rPr lang="uk-UA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універсальною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множиною або </a:t>
            </a:r>
            <a:r>
              <a:rPr lang="uk-UA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</a:t>
            </a:r>
            <a:r>
              <a:rPr lang="uk-UA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uk-UA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позначається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9446" y="4108817"/>
            <a:ext cx="11521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Позначують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або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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Читають: “множина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міститься у множині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”, “множина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 множину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”. Знаки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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називаються </a:t>
            </a:r>
            <a:r>
              <a:rPr lang="uk-UA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знаками включення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</a:t>
            </a:r>
            <a:r>
              <a:rPr lang="uk-UA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нестрогого включення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однак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пишуть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називають множину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власною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строгою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або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істинною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підмножиною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множини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Знак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(або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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на відміну від </a:t>
            </a:r>
            <a:r>
              <a:rPr lang="uk-UA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знака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(або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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називається </a:t>
            </a:r>
            <a:r>
              <a:rPr lang="uk-UA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знаком строгого включення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9446" y="3154710"/>
            <a:ext cx="11521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450215" algn="just"/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Множину </a:t>
            </a:r>
            <a:r>
              <a:rPr lang="uk-UA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називають </a:t>
            </a:r>
            <a:r>
              <a:rPr lang="uk-UA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підмножиною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множини </a:t>
            </a:r>
            <a:r>
              <a:rPr lang="uk-UA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тоді і тільки тоді, коли кожний елемент множини </a:t>
            </a:r>
            <a:r>
              <a:rPr lang="uk-UA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належить і множині </a:t>
            </a:r>
            <a:r>
              <a:rPr lang="uk-UA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88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5"/>
          <p:cNvSpPr/>
          <p:nvPr/>
        </p:nvSpPr>
        <p:spPr>
          <a:xfrm>
            <a:off x="346167" y="260373"/>
            <a:ext cx="114549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вони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А=В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6"/>
          <p:cNvSpPr/>
          <p:nvPr/>
        </p:nvSpPr>
        <p:spPr>
          <a:xfrm>
            <a:off x="346167" y="1769153"/>
            <a:ext cx="115242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={2, 4, 6} i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={4, 2, 6}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собою, вони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167" y="2834773"/>
            <a:ext cx="114240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Множини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є числа,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називаються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числовими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множинами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стандартних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числових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користуються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загальноприйнятими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позначеннями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N = {1, 2, 3, 4, 5, …}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натуральних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чисел;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{0, 1, 2, 3, 4, 5 …}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невід’ємних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чисел; </a:t>
            </a: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Z = {…, -3, -2, -1, 0, 1, 2, 3, …}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чисел; 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Q –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множина раціональних чисел; 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 –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множина дійсних чисел. 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29337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52548" y="1679637"/>
                <a:ext cx="11686903" cy="5047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9705" indent="450215" algn="just">
                  <a:spcAft>
                    <a:spcPts val="0"/>
                  </a:spcAft>
                </a:pP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Кількість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скінченої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називається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b="1" i="1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потужністю</a:t>
                </a:r>
                <a:r>
                  <a:rPr lang="ru-RU" sz="2800" b="1" i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179705" indent="450215" algn="just">
                  <a:spcAft>
                    <a:spcPts val="0"/>
                  </a:spcAft>
                </a:pP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Потужність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позначається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|</a:t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|.  </a:t>
                </a:r>
                <a:r>
                  <a:rPr lang="ru-RU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Наприклад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|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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 = 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0, </a:t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якщо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{0; 1; 3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тоді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потужність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</a:t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|=3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8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9705" indent="450215" algn="just">
                  <a:spcAft>
                    <a:spcPts val="0"/>
                  </a:spcAft>
                </a:pP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Якщо</a:t>
                </a:r>
                <a:r>
                  <a:rPr lang="ru-RU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</a:t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 = |</a:t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|, то </a:t>
                </a:r>
                <a:r>
                  <a:rPr lang="ru-RU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та </a:t>
                </a:r>
                <a:r>
                  <a:rPr lang="ru-RU" sz="2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називають</a:t>
                </a:r>
                <a:r>
                  <a:rPr lang="ru-RU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2800" b="1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рівнопотужними</a:t>
                </a:r>
                <a:r>
                  <a:rPr lang="ru-RU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179705" indent="450215" algn="just"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всіх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підмножин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деякої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основної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називається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булеаном</a:t>
                </a:r>
                <a:r>
                  <a:rPr lang="ru-R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позначається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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Булеан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включає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порожню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множину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 саму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множину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uk-UA" dirty="0"/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кщо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має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елементів, то </a:t>
                </a:r>
                <a:r>
                  <a:rPr lang="uk-UA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булеан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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міститиме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через що його називають </a:t>
                </a:r>
                <a:r>
                  <a:rPr lang="uk-UA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множиною-степенем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48" y="1679637"/>
                <a:ext cx="11686903" cy="5047536"/>
              </a:xfrm>
              <a:prstGeom prst="rect">
                <a:avLst/>
              </a:prstGeom>
              <a:blipFill>
                <a:blip r:embed="rId2"/>
                <a:stretch>
                  <a:fillRect t="-1329" r="-1043" b="-132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79120" y="190140"/>
            <a:ext cx="113603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877943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0688" y="127062"/>
            <a:ext cx="5539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§2.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задання множин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1886" y="889153"/>
            <a:ext cx="1129580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 smtClean="0"/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{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b, 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{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…}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безліч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1886" y="2728462"/>
            <a:ext cx="7466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P(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– 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характеристичний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предикат (</a:t>
            </a:r>
            <a:r>
              <a:rPr lang="ru-RU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умова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uk-UA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785999" y="3428998"/>
            <a:ext cx="4376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А = {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| P(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)}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{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P(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)}.</a:t>
            </a:r>
            <a:endParaRPr lang="uk-UA" sz="2800" dirty="0"/>
          </a:p>
        </p:txBody>
      </p:sp>
      <p:sp>
        <p:nvSpPr>
          <p:cNvPr id="6" name="Rectangle 5"/>
          <p:cNvSpPr/>
          <p:nvPr/>
        </p:nvSpPr>
        <p:spPr>
          <a:xfrm>
            <a:off x="489667" y="4129534"/>
            <a:ext cx="8691803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Приклад 4.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{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| 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–1)(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– 2)(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х</a:t>
            </a:r>
            <a:r>
              <a:rPr lang="ru-RU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– 9) = 0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}.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{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непарне число } </a:t>
            </a:r>
          </a:p>
          <a:p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{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uk-UA" sz="2800" b="1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</a:p>
          <a:p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{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}.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7484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31075" y="285707"/>
            <a:ext cx="4451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Діаграми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Ейлера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-Венна</a:t>
            </a:r>
            <a:endParaRPr lang="uk-UA" sz="2800" b="1" dirty="0"/>
          </a:p>
        </p:txBody>
      </p:sp>
      <p:grpSp>
        <p:nvGrpSpPr>
          <p:cNvPr id="12" name="Группа 298"/>
          <p:cNvGrpSpPr>
            <a:grpSpLocks/>
          </p:cNvGrpSpPr>
          <p:nvPr/>
        </p:nvGrpSpPr>
        <p:grpSpPr bwMode="auto">
          <a:xfrm>
            <a:off x="1431788" y="1095102"/>
            <a:ext cx="3158408" cy="2161690"/>
            <a:chOff x="4941" y="8464"/>
            <a:chExt cx="2471" cy="1920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941" y="8464"/>
              <a:ext cx="2352" cy="19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5541" y="8944"/>
              <a:ext cx="1152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/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836" y="8510"/>
              <a:ext cx="576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</a:t>
              </a:r>
              <a:endParaRPr lang="uk-U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5901" y="9184"/>
              <a:ext cx="565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lang="en-US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endParaRPr lang="uk-U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593079" y="1068763"/>
            <a:ext cx="3145971" cy="2188029"/>
            <a:chOff x="1872" y="2880"/>
            <a:chExt cx="3024" cy="2304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2228" y="3057"/>
              <a:ext cx="1245" cy="124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pattFill prst="wdUpDiag">
                    <a:fgClr>
                      <a:srgbClr val="000000"/>
                    </a:fgClr>
                    <a:bgClr>
                      <a:srgbClr val="FFFFFF"/>
                    </a:bgClr>
                  </a:patt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/>
            </a:p>
          </p:txBody>
        </p:sp>
        <p:cxnSp>
          <p:nvCxnSpPr>
            <p:cNvPr id="19" name="Line 101"/>
            <p:cNvCxnSpPr/>
            <p:nvPr/>
          </p:nvCxnSpPr>
          <p:spPr bwMode="auto">
            <a:xfrm flipH="1">
              <a:off x="2320" y="3077"/>
              <a:ext cx="652" cy="24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3117" y="3057"/>
              <a:ext cx="1245" cy="124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2687" y="3766"/>
              <a:ext cx="1245" cy="124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872" y="2880"/>
              <a:ext cx="3024" cy="230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/>
            </a:p>
          </p:txBody>
        </p:sp>
        <p:sp>
          <p:nvSpPr>
            <p:cNvPr id="23" name="Text Box 105"/>
            <p:cNvSpPr txBox="1">
              <a:spLocks noChangeArrowheads="1"/>
            </p:cNvSpPr>
            <p:nvPr/>
          </p:nvSpPr>
          <p:spPr bwMode="auto">
            <a:xfrm>
              <a:off x="2334" y="3039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uk-UA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А</a:t>
              </a:r>
              <a:endParaRPr lang="uk-UA" sz="2400" dirty="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24" name="Text Box 106"/>
            <p:cNvSpPr txBox="1">
              <a:spLocks noChangeArrowheads="1"/>
            </p:cNvSpPr>
            <p:nvPr/>
          </p:nvSpPr>
          <p:spPr bwMode="auto">
            <a:xfrm>
              <a:off x="3804" y="3024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uk-UA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В</a:t>
              </a:r>
              <a:endParaRPr lang="uk-UA" sz="2400" dirty="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25" name="Text Box 107"/>
            <p:cNvSpPr txBox="1">
              <a:spLocks noChangeArrowheads="1"/>
            </p:cNvSpPr>
            <p:nvPr/>
          </p:nvSpPr>
          <p:spPr bwMode="auto">
            <a:xfrm>
              <a:off x="3138" y="4545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uk-UA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С</a:t>
              </a:r>
              <a:endParaRPr lang="uk-UA" sz="2400" dirty="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26" name="Text Box 108"/>
            <p:cNvSpPr txBox="1">
              <a:spLocks noChangeArrowheads="1"/>
            </p:cNvSpPr>
            <p:nvPr/>
          </p:nvSpPr>
          <p:spPr bwMode="auto">
            <a:xfrm>
              <a:off x="4464" y="2957"/>
              <a:ext cx="432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400" b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U</a:t>
              </a:r>
              <a:endParaRPr lang="uk-UA" sz="2400" dirty="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27" name="Text Box 109"/>
            <p:cNvSpPr txBox="1">
              <a:spLocks noChangeArrowheads="1"/>
            </p:cNvSpPr>
            <p:nvPr/>
          </p:nvSpPr>
          <p:spPr bwMode="auto">
            <a:xfrm>
              <a:off x="3093" y="3699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5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28" name="Text Box 110"/>
            <p:cNvSpPr txBox="1">
              <a:spLocks noChangeArrowheads="1"/>
            </p:cNvSpPr>
            <p:nvPr/>
          </p:nvSpPr>
          <p:spPr bwMode="auto">
            <a:xfrm>
              <a:off x="3456" y="3888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6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29" name="Text Box 111"/>
            <p:cNvSpPr txBox="1">
              <a:spLocks noChangeArrowheads="1"/>
            </p:cNvSpPr>
            <p:nvPr/>
          </p:nvSpPr>
          <p:spPr bwMode="auto">
            <a:xfrm>
              <a:off x="2736" y="3888"/>
              <a:ext cx="7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7,9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30" name="Text Box 112"/>
            <p:cNvSpPr txBox="1">
              <a:spLocks noChangeArrowheads="1"/>
            </p:cNvSpPr>
            <p:nvPr/>
          </p:nvSpPr>
          <p:spPr bwMode="auto">
            <a:xfrm>
              <a:off x="2547" y="3456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1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31" name="Text Box 113"/>
            <p:cNvSpPr txBox="1">
              <a:spLocks noChangeArrowheads="1"/>
            </p:cNvSpPr>
            <p:nvPr/>
          </p:nvSpPr>
          <p:spPr bwMode="auto">
            <a:xfrm>
              <a:off x="3600" y="3312"/>
              <a:ext cx="43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2 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4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32" name="Text Box 114"/>
            <p:cNvSpPr txBox="1">
              <a:spLocks noChangeArrowheads="1"/>
            </p:cNvSpPr>
            <p:nvPr/>
          </p:nvSpPr>
          <p:spPr bwMode="auto">
            <a:xfrm>
              <a:off x="3099" y="3357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3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sp>
          <p:nvSpPr>
            <p:cNvPr id="33" name="Text Box 115"/>
            <p:cNvSpPr txBox="1">
              <a:spLocks noChangeArrowheads="1"/>
            </p:cNvSpPr>
            <p:nvPr/>
          </p:nvSpPr>
          <p:spPr bwMode="auto">
            <a:xfrm>
              <a:off x="3138" y="4320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Journal"/>
                </a:rPr>
                <a:t>8</a:t>
              </a:r>
              <a:endParaRPr lang="uk-UA" sz="1200">
                <a:effectLst/>
                <a:latin typeface="Journal"/>
                <a:ea typeface="Times New Roman" panose="02020603050405020304" pitchFamily="18" charset="0"/>
                <a:cs typeface="Journal"/>
              </a:endParaRPr>
            </a:p>
          </p:txBody>
        </p:sp>
        <p:cxnSp>
          <p:nvCxnSpPr>
            <p:cNvPr id="34" name="Line 116"/>
            <p:cNvCxnSpPr/>
            <p:nvPr/>
          </p:nvCxnSpPr>
          <p:spPr bwMode="auto">
            <a:xfrm flipH="1">
              <a:off x="2240" y="3224"/>
              <a:ext cx="1003" cy="39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17"/>
            <p:cNvCxnSpPr/>
            <p:nvPr/>
          </p:nvCxnSpPr>
          <p:spPr bwMode="auto">
            <a:xfrm flipH="1">
              <a:off x="2240" y="3392"/>
              <a:ext cx="935" cy="35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18"/>
            <p:cNvCxnSpPr/>
            <p:nvPr/>
          </p:nvCxnSpPr>
          <p:spPr bwMode="auto">
            <a:xfrm flipH="1">
              <a:off x="2272" y="3552"/>
              <a:ext cx="833" cy="3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19"/>
            <p:cNvCxnSpPr/>
            <p:nvPr/>
          </p:nvCxnSpPr>
          <p:spPr bwMode="auto">
            <a:xfrm flipH="1">
              <a:off x="2312" y="3696"/>
              <a:ext cx="805" cy="31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20"/>
            <p:cNvCxnSpPr/>
            <p:nvPr/>
          </p:nvCxnSpPr>
          <p:spPr bwMode="auto">
            <a:xfrm flipH="1">
              <a:off x="2416" y="3816"/>
              <a:ext cx="720" cy="29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21"/>
            <p:cNvCxnSpPr/>
            <p:nvPr/>
          </p:nvCxnSpPr>
          <p:spPr bwMode="auto">
            <a:xfrm flipH="1">
              <a:off x="2675" y="4032"/>
              <a:ext cx="550" cy="2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22"/>
            <p:cNvCxnSpPr/>
            <p:nvPr/>
          </p:nvCxnSpPr>
          <p:spPr bwMode="auto">
            <a:xfrm flipH="1">
              <a:off x="2256" y="3136"/>
              <a:ext cx="890" cy="3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123"/>
            <p:cNvCxnSpPr/>
            <p:nvPr/>
          </p:nvCxnSpPr>
          <p:spPr bwMode="auto">
            <a:xfrm flipH="1">
              <a:off x="2520" y="3944"/>
              <a:ext cx="652" cy="26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124"/>
            <p:cNvCxnSpPr/>
            <p:nvPr/>
          </p:nvCxnSpPr>
          <p:spPr bwMode="auto">
            <a:xfrm flipH="1">
              <a:off x="2872" y="4144"/>
              <a:ext cx="380" cy="15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" name="Rectangle 42"/>
          <p:cNvSpPr/>
          <p:nvPr/>
        </p:nvSpPr>
        <p:spPr>
          <a:xfrm>
            <a:off x="537412" y="3687941"/>
            <a:ext cx="111407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Аналітичний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символів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множинами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дужок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2207983"/>
              </p:ext>
            </p:extLst>
          </p:nvPr>
        </p:nvGraphicFramePr>
        <p:xfrm>
          <a:off x="2377613" y="4763166"/>
          <a:ext cx="6361437" cy="670091"/>
        </p:xfrm>
        <a:graphic>
          <a:graphicData uri="http://schemas.openxmlformats.org/presentationml/2006/ole">
            <p:oleObj spid="_x0000_s3093" name="Уравнение" r:id="rId3" imgW="2616200" imgH="3429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516659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DDF41F42CA4B04EAEFD0D380E5ABEC9" ma:contentTypeVersion="16" ma:contentTypeDescription="Створення нового документа." ma:contentTypeScope="" ma:versionID="6a678cdcafa099040b6ef4b343ba67c2">
  <xsd:schema xmlns:xsd="http://www.w3.org/2001/XMLSchema" xmlns:xs="http://www.w3.org/2001/XMLSchema" xmlns:p="http://schemas.microsoft.com/office/2006/metadata/properties" xmlns:ns2="dae31748-7135-4915-ac04-b02f7d6d0c4b" xmlns:ns3="52dbdaf3-bb59-4277-ac8c-e4cdb332f465" targetNamespace="http://schemas.microsoft.com/office/2006/metadata/properties" ma:root="true" ma:fieldsID="a176389a7707098397e8814059479f24" ns2:_="" ns3:_="">
    <xsd:import namespace="dae31748-7135-4915-ac04-b02f7d6d0c4b"/>
    <xsd:import namespace="52dbdaf3-bb59-4277-ac8c-e4cdb332f4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31748-7135-4915-ac04-b02f7d6d0c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5b72861a-f4a8-45e9-bb96-918f8c6c5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dbdaf3-bb59-4277-ac8c-e4cdb332f46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d7eecd2-4e65-4529-95a2-6dd5b72fe9bc}" ma:internalName="TaxCatchAll" ma:showField="CatchAllData" ma:web="52dbdaf3-bb59-4277-ac8c-e4cdb332f4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e31748-7135-4915-ac04-b02f7d6d0c4b">
      <Terms xmlns="http://schemas.microsoft.com/office/infopath/2007/PartnerControls"/>
    </lcf76f155ced4ddcb4097134ff3c332f>
    <TaxCatchAll xmlns="52dbdaf3-bb59-4277-ac8c-e4cdb332f465" xsi:nil="true"/>
  </documentManagement>
</p:properties>
</file>

<file path=customXml/itemProps1.xml><?xml version="1.0" encoding="utf-8"?>
<ds:datastoreItem xmlns:ds="http://schemas.openxmlformats.org/officeDocument/2006/customXml" ds:itemID="{DF325644-2B78-4839-85EC-F23E11BB1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e31748-7135-4915-ac04-b02f7d6d0c4b"/>
    <ds:schemaRef ds:uri="52dbdaf3-bb59-4277-ac8c-e4cdb332f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D79F2C-FEB6-4AFA-AB24-FF3721757E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415139-D249-489B-90E4-24EA54D4324F}">
  <ds:schemaRefs>
    <ds:schemaRef ds:uri="http://schemas.microsoft.com/office/2006/metadata/properties"/>
    <ds:schemaRef ds:uri="http://schemas.microsoft.com/office/infopath/2007/PartnerControls"/>
    <ds:schemaRef ds:uri="dae31748-7135-4915-ac04-b02f7d6d0c4b"/>
    <ds:schemaRef ds:uri="52dbdaf3-bb59-4277-ac8c-e4cdb332f4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425</Words>
  <Application>Microsoft Office PowerPoint</Application>
  <PresentationFormat>Произвольный</PresentationFormat>
  <Paragraphs>65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Уравнение</vt:lpstr>
      <vt:lpstr>Дискретна математика 1 семестр</vt:lpstr>
      <vt:lpstr>Список літератури</vt:lpstr>
      <vt:lpstr>Тема 1. Множини, операції над множинами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Дискретна математика 1 семестр</dc:title>
  <dc:creator>Stud</dc:creator>
  <cp:lastModifiedBy>НАТАША</cp:lastModifiedBy>
  <cp:revision>33</cp:revision>
  <dcterms:created xsi:type="dcterms:W3CDTF">2019-09-02T08:22:29Z</dcterms:created>
  <dcterms:modified xsi:type="dcterms:W3CDTF">2022-09-12T12:14:17Z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0x0101003DDF41F42CA4B04EAEFD0D380E5ABEC9</vt:lpwstr>
  </property>
  <property fmtid="{D5CDD505-2E9C-101B-9397-08002B2CF9AE}" pid="3" name="MediaServiceImageTags">
    <vt:lpwstr/>
  </property>
</Properties>
</file>