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8035A-D482-4285-932A-BF89CFA69F5C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BBC2A-5766-44C9-94D4-FB2C7E89425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165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2204864"/>
            <a:ext cx="7406640" cy="2480296"/>
          </a:xfrm>
        </p:spPr>
        <p:txBody>
          <a:bodyPr>
            <a:noAutofit/>
          </a:bodyPr>
          <a:lstStyle/>
          <a:p>
            <a:pPr algn="ctr"/>
            <a:br>
              <a:rPr lang="uk-UA" sz="6000" b="1" i="1" dirty="0"/>
            </a:br>
            <a:br>
              <a:rPr lang="uk-UA" sz="6000" b="1" i="1" dirty="0"/>
            </a:br>
            <a:br>
              <a:rPr lang="uk-UA" sz="6000" b="1" i="1" dirty="0"/>
            </a:br>
            <a:br>
              <a:rPr lang="uk-UA" sz="6000" b="1" i="1" dirty="0"/>
            </a:br>
            <a:br>
              <a:rPr lang="uk-UA" sz="6000" b="1" i="1" dirty="0"/>
            </a:br>
            <a:br>
              <a:rPr lang="uk-UA" sz="6000" b="1" i="1" dirty="0"/>
            </a:br>
            <a:r>
              <a:rPr lang="uk-UA" sz="6000" b="1" i="1" dirty="0"/>
              <a:t>Лекція </a:t>
            </a:r>
            <a:r>
              <a:rPr lang="en-US" sz="6000" b="1" i="1" dirty="0"/>
              <a:t>9</a:t>
            </a:r>
            <a:r>
              <a:rPr lang="uk-UA" sz="6000" b="1" i="1" dirty="0"/>
              <a:t>. </a:t>
            </a:r>
            <a:br>
              <a:rPr lang="en-US" sz="6000" b="1" i="1" dirty="0"/>
            </a:br>
            <a:b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ru-RU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ЗАСОБИ НЕЧІТКОГО МОДЕЛЮВАННЯ В ПАКЕТІ </a:t>
            </a:r>
            <a:r>
              <a:rPr lang="ru-RU" sz="24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MatLab</a:t>
            </a:r>
            <a:br>
              <a:rPr lang="ru-RU" sz="4400" b="0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endParaRPr lang="uk-UA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400FEE-5025-D639-D842-FF811248DA3A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2D4948-7FF9-0F0C-8159-F01A3BB62778}"/>
              </a:ext>
            </a:extLst>
          </p:cNvPr>
          <p:cNvSpPr txBox="1"/>
          <p:nvPr/>
        </p:nvSpPr>
        <p:spPr>
          <a:xfrm>
            <a:off x="969616" y="-22448"/>
            <a:ext cx="810039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Редактор функцій належності має головне меню програми, яке дозволяє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користувачеві викликати інші графічні засоби роботи з системою нечіткого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виведення FIS, завантажувати і зберігати структуру FIS в зовнішніх файлах і т. д.</a:t>
            </a:r>
          </a:p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 правил системи нечіткого виведення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Редактор правил системи нечіткого виведення (рис.17) призначений для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і редагування окремих правил системи нечіткого виведення в графічному режимі. Редактор правил може бути відкритий за допомогою головного меню редактора FIS командою меню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 або натисканням клавіш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562F160-092C-1FB7-F9A4-304DD2FDB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2636912"/>
            <a:ext cx="4134427" cy="366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95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096D3D-5EF0-D229-7917-A69ECF16A114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EFBA73-8821-7DD4-11C0-CF77EDB42B0E}"/>
              </a:ext>
            </a:extLst>
          </p:cNvPr>
          <p:cNvSpPr txBox="1"/>
          <p:nvPr/>
        </p:nvSpPr>
        <p:spPr>
          <a:xfrm>
            <a:off x="971600" y="0"/>
            <a:ext cx="81724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Щоб використовувати цей редактор для створення правил, необхідно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 визначити все вхідні і вихідні змінні, для чого можна скористатися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редактором системи нечіткого виведення FIS і редактором функцій належності.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цьому задати правила можна за допомогою вибору відповідних значень термів вхідних і вихідних змінних. Поля введення в середній частині графічного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інтерфейсу редактора правил дозволяють задати нове правило в системі нечіткого виведення. Для цього необхідно виділити ім'я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відповідної змінної, яка повинна бути попередньо визначена за допомогою редактора функцій належності.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Якщо деякий терм не входить в правило, то для нього слід вибрати значення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Якщо в умові правила використовується логічне заперечення деякого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для цього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слід зазначити відповідний прапорець з міткою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Редактор правил дозволяє також задати логічні зв'язки для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підумови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(перемикач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вага правила (поле введення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Кнопки в нижній частині графічного інтерфейсу редактора правил, як випливає з їх назв, служать для видалення виділеного у вікні правила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додавання створеного правила в систему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внесення змін в виділене в вікні правило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У правому нижньому кутку знаходяться кнопки виклику вбудованої довідкової системи MATLAB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кнопка закриття редактора правил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76817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04C1A0-2FAE-11DC-991B-5C3F19996DD3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014D8-E9F1-5D3A-A704-40E38F4F1E3E}"/>
              </a:ext>
            </a:extLst>
          </p:cNvPr>
          <p:cNvSpPr txBox="1"/>
          <p:nvPr/>
        </p:nvSpPr>
        <p:spPr>
          <a:xfrm>
            <a:off x="971600" y="3524154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4B7C4D-E127-47A1-11C9-5942048266A5}"/>
              </a:ext>
            </a:extLst>
          </p:cNvPr>
          <p:cNvSpPr txBox="1"/>
          <p:nvPr/>
        </p:nvSpPr>
        <p:spPr>
          <a:xfrm>
            <a:off x="971600" y="0"/>
            <a:ext cx="81724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перегляду поверхні системи нечіткого виведення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Програма перегляду поверхні системи нечіткого виведення (рис.18)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переглядати поверхню системи нечіткого виведення і візуалізувати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графіки залежності вихідних змінних від окремих вхідних змінних. Графічний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інтерфейс програми перегляду правил може бути відкритий за допомогою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головного меню редактора FIS, редактора функцій належності або редактора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командою меню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Surface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натисканням клавіш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BA11A82-C053-55E2-5D25-A8294927A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204864"/>
            <a:ext cx="4944165" cy="361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39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E15ED5-45C3-26BB-641D-CCFC023C5C6B}"/>
              </a:ext>
            </a:extLst>
          </p:cNvPr>
          <p:cNvSpPr txBox="1"/>
          <p:nvPr/>
        </p:nvSpPr>
        <p:spPr>
          <a:xfrm>
            <a:off x="1043608" y="0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C512C2-B2ED-CF42-A78E-47E753F62621}"/>
              </a:ext>
            </a:extLst>
          </p:cNvPr>
          <p:cNvSpPr txBox="1"/>
          <p:nvPr/>
        </p:nvSpPr>
        <p:spPr>
          <a:xfrm>
            <a:off x="1043608" y="3212976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AEC17E-51A5-9A7D-A037-918F0870E0DC}"/>
              </a:ext>
            </a:extLst>
          </p:cNvPr>
          <p:cNvSpPr txBox="1"/>
          <p:nvPr/>
        </p:nvSpPr>
        <p:spPr>
          <a:xfrm>
            <a:off x="1043608" y="0"/>
            <a:ext cx="810039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Програма перегляду поверхні виведення має головне меню, яке дозволяє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користувачеві викликати інші графічні засоби роботи з системою нечіткого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виведення FIS, завантажувати і зберігати структуру FIS в зовнішніх файлах і т.д.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перегляду поверхні виведення не дозволяє вносити зміни в систему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нечіткого виведення і відповідну їй структуру FIS. Використовуючи головне меню програми, користувач може вибрати вхідні змінні і відповідні їм горизонтальні осі системи координат (X і Y), а також вихідну змінну, якій відповідає вертикальна вісь системи координат (Z).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Натиснувши і утримуючи ліву кнопку миші на осях графіка поверхні, за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подальшого переміщення курсора миші в тому чи іншому напрямку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змінити кут перегляду поверхні виведення. Якщо розглядається система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нечіткого виведення з більш ніж двома вхідними змінними, то для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вхідних змінних, що не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візуалізуються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слід задати деякі постійні значення (константи).</a:t>
            </a:r>
          </a:p>
        </p:txBody>
      </p:sp>
    </p:spTree>
    <p:extLst>
      <p:ext uri="{BB962C8B-B14F-4D97-AF65-F5344CB8AC3E}">
        <p14:creationId xmlns:p14="http://schemas.microsoft.com/office/powerpoint/2010/main" val="172302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F7F973-B510-6931-8C19-49D607104D3A}"/>
              </a:ext>
            </a:extLst>
          </p:cNvPr>
          <p:cNvSpPr txBox="1"/>
          <p:nvPr/>
        </p:nvSpPr>
        <p:spPr>
          <a:xfrm>
            <a:off x="1259632" y="188640"/>
            <a:ext cx="748883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D84CDD-7078-8BB3-3DC7-A1CAE9A9442A}"/>
              </a:ext>
            </a:extLst>
          </p:cNvPr>
          <p:cNvSpPr txBox="1"/>
          <p:nvPr/>
        </p:nvSpPr>
        <p:spPr>
          <a:xfrm>
            <a:off x="971600" y="0"/>
            <a:ext cx="80648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CFF5F1-4799-3DD2-E471-BE8FC333F925}"/>
              </a:ext>
            </a:extLst>
          </p:cNvPr>
          <p:cNvSpPr txBox="1"/>
          <p:nvPr/>
        </p:nvSpPr>
        <p:spPr>
          <a:xfrm>
            <a:off x="971600" y="1"/>
            <a:ext cx="81724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Пакет Matlab компанії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MathWoks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(США) містить широкий набір готових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функцій, які використовуються для нечіткого моделювання. У пакеті є набір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алгоритмів, що утворюють так званий інструментарій, який може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 для проектування, аналізу і моделювання. Крім цього в пакеті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Matlab є набір блоків Simulink, що дозволяє в графічній формі виконувати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досить складних систем, в тому числі і з використанням блоків, що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 нечітке керування. Для вирішення завдань методами теорії нечітких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 в пакеті Matlab передбачений пакет нечіткої логіки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Fuzzy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Logic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Toolbox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Основні можливості пакету: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побудова систем нечіткого виводу (експертних систем, регулятора,</a:t>
            </a:r>
          </a:p>
          <a:p>
            <a:pPr algn="just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апроксиматорів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залежностей);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побудова адаптивних нечітких систем (гібридних нейронних мереж);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інтерактивне динамічне моделювання в середовищі Simulink.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Пакет забезпечує роботу: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 режимі графічного інтерфейсу;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 режимі командного рядка;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 використанням блоків і прикладів пакета Simulink.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Моделювання нечіткого управління виконується за допомогою системи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нечіткого виведення FIS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Fuzzy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Inference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(рис.14), що включає редактор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нечіткого виведення (FIS-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Editor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редактор функцій належності (The</a:t>
            </a:r>
          </a:p>
          <a:p>
            <a:pPr algn="just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Ship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Function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Editor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редактор правил (The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Editor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підсистему для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перегляду правил і схем нечітких висновків (The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Viewer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отриманих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поверхонь (The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Surface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Viewer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1834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8131AB6-1A73-0811-2F0B-34CF9BC5344A}"/>
              </a:ext>
            </a:extLst>
          </p:cNvPr>
          <p:cNvSpPr txBox="1"/>
          <p:nvPr/>
        </p:nvSpPr>
        <p:spPr>
          <a:xfrm>
            <a:off x="1043608" y="0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E297FE8-1FD9-5709-0B07-548729680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980728"/>
            <a:ext cx="7776864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3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D9808B-2C2B-85A9-0FA6-DC6F2F9E8FD9}"/>
              </a:ext>
            </a:extLst>
          </p:cNvPr>
          <p:cNvSpPr txBox="1"/>
          <p:nvPr/>
        </p:nvSpPr>
        <p:spPr>
          <a:xfrm>
            <a:off x="1043608" y="-1"/>
            <a:ext cx="8100392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FIS-редактор забезпечує високий рівень спілкування з системою, не має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 на кількість вхідних і вихідних змінних, яке обмежується лише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доступним обсягом пам'яті ЕОМ.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Редактор функцій належності використовується для завдання виду функцій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належності для кожної змінної. Редактор правил застосовується для редагування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 правил умовного логічного виведення при описі поведінки модельованої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Переглядачі правил і поверхонь необхідні для візуального контролю.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Переглядач правил відображає схему нечіткого виведення на останньому етапі і використовується як засіб діагностики. З його допомогою можна, наприклад, побачити які правила активні, або оцінити вплив форми окремої функції належності на результат. Переглядач поверхонь використовується для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представлення на екрані залежності одного виходу від другого або двох входів, а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 генерації та побудови картини поверхні виходу для системи.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Всі компоненти FIS можуть взаємодіяти і обмінюватися даними в процесі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пакеті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Matlab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шести видів функції належності: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трикутної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trimf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трапецеідальної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tramf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належності у вигляді кривої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Гаусса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gaussmf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складеної з двох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кривих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Гаусса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gauss2mf);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колоколоподібної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bellmf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42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0CE2B7-29C6-B18A-18EE-EBED75891E6B}"/>
              </a:ext>
            </a:extLst>
          </p:cNvPr>
          <p:cNvSpPr txBox="1"/>
          <p:nvPr/>
        </p:nvSpPr>
        <p:spPr>
          <a:xfrm>
            <a:off x="1115616" y="44623"/>
            <a:ext cx="792088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7AEA2A-274F-22ED-379A-E70B9E6DB072}"/>
              </a:ext>
            </a:extLst>
          </p:cNvPr>
          <p:cNvSpPr txBox="1"/>
          <p:nvPr/>
        </p:nvSpPr>
        <p:spPr>
          <a:xfrm>
            <a:off x="1043608" y="-1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1A815A-4B8C-5EE0-F4B9-381232D293F2}"/>
              </a:ext>
            </a:extLst>
          </p:cNvPr>
          <p:cNvSpPr txBox="1"/>
          <p:nvPr/>
        </p:nvSpPr>
        <p:spPr>
          <a:xfrm>
            <a:off x="1043608" y="0"/>
            <a:ext cx="810039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сигма-функції, призначеної для відтворення несиметричних функцій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належності: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sigmf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функція належності, відкрита справа,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dsigmf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закрита функція належності, складена з різниці двох сигма-функцій,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psigmf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закрита функція належності, що утворена з добутку двох сигма-функцій;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трьох функцій належності, заснованих 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поліномінальних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кривих: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несиметрична функція належності, відкрита зліва,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несиметрична функція</a:t>
            </a:r>
          </a:p>
          <a:p>
            <a:pPr algn="just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надлежности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відкрита справа,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закрита функція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надлежности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Крім цього в пакеті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Matlab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можливість для користувача конструювати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 функції належності. Система нечіткого моделювання підтримує два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 оператора «І» та «АБО». Імплікація реалізується через оператор «І», який представлений в двох видах: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добуток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prod), «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АБО»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ймовірного «АБО», відомий ще як алгебраїчна сума і який вираховується за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рівнянням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(a, b) = a + b – ab.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цих операцій в пакеті нечіткої логіки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Fuzzy Logic Toolbox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представлені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концентрування і розтягування. Пакет нечіткої логіки підтримує також всі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відомі операції над нечіткими відносинами.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реалізації нечітких висновків використовуються алгоритми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Мамдані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Mamdani)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Сугено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Sugeno).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7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0E4138-065A-CB50-6F45-F75F0CAD1CD9}"/>
              </a:ext>
            </a:extLst>
          </p:cNvPr>
          <p:cNvSpPr txBox="1"/>
          <p:nvPr/>
        </p:nvSpPr>
        <p:spPr>
          <a:xfrm>
            <a:off x="1043608" y="-1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ru-RU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994B92-D272-B1B0-01E4-B9275A8A332A}"/>
              </a:ext>
            </a:extLst>
          </p:cNvPr>
          <p:cNvSpPr txBox="1"/>
          <p:nvPr/>
        </p:nvSpPr>
        <p:spPr>
          <a:xfrm>
            <a:off x="1043608" y="0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5010D1-5E07-E47F-C5CC-7D6F3D4CEFDC}"/>
              </a:ext>
            </a:extLst>
          </p:cNvPr>
          <p:cNvSpPr txBox="1"/>
          <p:nvPr/>
        </p:nvSpPr>
        <p:spPr>
          <a:xfrm>
            <a:off x="1043608" y="-2"/>
            <a:ext cx="810039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нечіткої системи засобами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Fuzzy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Logic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Toolbox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 систем нечіткого виведення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Редактор систем нечіткого виводу FIS (або просто редактор FIS) є основним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засобом, що використовується для створення або редагування систем нечіткого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виводу в графічному режимі (рис.15). Редактор FIS може бути відкритий за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введення функції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fuzzy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вікні команд. Редактор FIS має головне меню, яке дозволяє користувачеві викликати інші графічні засоби роботи з системою нечіткого виведення FIS, завантажувати і зберігати структуру FIS в зовнішніх файлах і т.д.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883AA60-F926-6082-A17F-D2C7FCBEE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585321"/>
            <a:ext cx="5668166" cy="350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751481-61F9-DF16-6E44-4B31ACF7E0B5}"/>
              </a:ext>
            </a:extLst>
          </p:cNvPr>
          <p:cNvSpPr txBox="1"/>
          <p:nvPr/>
        </p:nvSpPr>
        <p:spPr>
          <a:xfrm>
            <a:off x="1043608" y="1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C47B9C-E025-741B-4AFE-C87C68C18565}"/>
              </a:ext>
            </a:extLst>
          </p:cNvPr>
          <p:cNvSpPr txBox="1"/>
          <p:nvPr/>
        </p:nvSpPr>
        <p:spPr>
          <a:xfrm>
            <a:off x="1043606" y="4149080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0222E1-B057-3C97-260E-857002E49991}"/>
              </a:ext>
            </a:extLst>
          </p:cNvPr>
          <p:cNvSpPr txBox="1"/>
          <p:nvPr/>
        </p:nvSpPr>
        <p:spPr>
          <a:xfrm>
            <a:off x="1043606" y="0"/>
            <a:ext cx="8100392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uk-UA" sz="1400" b="0" i="0" u="none" strike="noStrike" baseline="0" dirty="0"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    Пункт меню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File (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Файл) редактора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FIS 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дозволяє вибрати тип системи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нечіткого виведення: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Mamdani – 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типу </a:t>
            </a:r>
            <a:r>
              <a:rPr lang="uk-UA" sz="1800" b="0" i="0" u="none" strike="noStrike" baseline="0" dirty="0" err="1">
                <a:latin typeface="Times New Roman" panose="02020603050405020304" pitchFamily="18" charset="0"/>
              </a:rPr>
              <a:t>Мамдані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або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Sugeno – 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типу Сугено,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завантажити в редактор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FIS 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існуючу систему нечіткого виведення та зберегти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редаговану систему нечіткого виводу.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Пункт меню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Edit (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Редагування) дозволяє викликати редактор функцій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належності і редактор правил нечіткого виведення.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Пункт меню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View (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Вид) дозволяє викликає програму перегляду правил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нечіткого виводу і програму перегляду поверхні нечіткого виведення. У лівій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нижній частині робочого інтерфейсу редактора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FIS 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є 5 спливаючих меню: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1)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And method (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Метод логічної кон'юнкції) – дозволяє задати метод для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виконання логічної кон'юнкції в умовах нечітких правил.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2)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Or method (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Метод логічної диз'юнкції) – дозволяє задати метод для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виконання логічної диз'юнкції в умовах нечітких правил.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3)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Implication method (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Метод виведення висновку) – дозволяє задати метод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для виконання (активізації) логічного висновку в кожному з нечітких правил (не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використовується для систем типу Сугено).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4) </a:t>
            </a:r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Aggregation method (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Метод агрегування) – дозволяє задати метод для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агрегування значень функції приналежності кожної з вихідних змінних у висновках нечітких правил.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Defuzzification method (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дефазифікації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дозволяє задати метод для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дефазифікації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вихідних змінних в системі нечіткого виведення типу</a:t>
            </a:r>
          </a:p>
          <a:p>
            <a:pPr algn="just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Мамдані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типу Сугено.</a:t>
            </a:r>
          </a:p>
        </p:txBody>
      </p:sp>
    </p:spTree>
    <p:extLst>
      <p:ext uri="{BB962C8B-B14F-4D97-AF65-F5344CB8AC3E}">
        <p14:creationId xmlns:p14="http://schemas.microsoft.com/office/powerpoint/2010/main" val="237947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ADDE669-078E-3DB5-BB16-4B9013043A95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8BE84B-1638-9135-D6C8-7500BA154CE5}"/>
              </a:ext>
            </a:extLst>
          </p:cNvPr>
          <p:cNvSpPr txBox="1"/>
          <p:nvPr/>
        </p:nvSpPr>
        <p:spPr>
          <a:xfrm>
            <a:off x="971600" y="0"/>
            <a:ext cx="81724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 функцій належності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Редактор функцій належності (рис.16) призначений для завдання і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 функцій приналежності окремих термів системи нечіткого виведення в графічному режимі. Програму-редактор функцій належності можна відкрити трьома способами: через пункт меню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...; подвійним клацанням лівої кнопки миші по іконці, що відображає відповідну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змінну; натисканням клавіш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Редактор надає користувачеві не тільки можливість вибрати будь-яку з 11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вбудованих функцій належності, але і задати власну функцію належності. Для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 функції належності можна змінити її ім'я, тип і параметри.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Для відображення графіків функцій належності слід вибрати необхідну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змінну в лівій частині графічного інтерфейсу редактора під заголовком FIS</a:t>
            </a:r>
          </a:p>
          <a:p>
            <a:pPr algn="just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(Змінні FIS).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Щоб вибрати потрібну функцію належності, слід клацнути на ній або її мітці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основному вікні з графіками функцій належності.</a:t>
            </a:r>
          </a:p>
        </p:txBody>
      </p:sp>
    </p:spTree>
    <p:extLst>
      <p:ext uri="{BB962C8B-B14F-4D97-AF65-F5344CB8AC3E}">
        <p14:creationId xmlns:p14="http://schemas.microsoft.com/office/powerpoint/2010/main" val="2602331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9BE557F-A339-10FF-C378-A25C4A681430}"/>
              </a:ext>
            </a:extLst>
          </p:cNvPr>
          <p:cNvSpPr txBox="1"/>
          <p:nvPr/>
        </p:nvSpPr>
        <p:spPr>
          <a:xfrm>
            <a:off x="1027886" y="4077071"/>
            <a:ext cx="81161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6D491A-1734-AEFB-9EF9-40AB23800F32}"/>
              </a:ext>
            </a:extLst>
          </p:cNvPr>
          <p:cNvSpPr txBox="1"/>
          <p:nvPr/>
        </p:nvSpPr>
        <p:spPr>
          <a:xfrm>
            <a:off x="1027886" y="0"/>
            <a:ext cx="8116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A6DD02-2F7C-ACA4-61F8-E86E8FA64A73}"/>
              </a:ext>
            </a:extLst>
          </p:cNvPr>
          <p:cNvSpPr txBox="1"/>
          <p:nvPr/>
        </p:nvSpPr>
        <p:spPr>
          <a:xfrm>
            <a:off x="1027886" y="4221087"/>
            <a:ext cx="8116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15D3C6B-0835-9B1C-6225-EEE2B8922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496" y="836712"/>
            <a:ext cx="6584944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46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1323</TotalTime>
  <Words>1640</Words>
  <Application>Microsoft Office PowerPoint</Application>
  <PresentationFormat>Екран (4:3)</PresentationFormat>
  <Paragraphs>146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0" baseType="lpstr"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      Лекція 9.     ЗАСОБИ НЕЧІТКОГО МОДЕЛЮВАННЯ В ПАКЕТІ MatLab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Дерева.  Основні операції з деревами.</dc:title>
  <dc:creator>Admin</dc:creator>
  <cp:lastModifiedBy>o.serpinska@gmail.com</cp:lastModifiedBy>
  <cp:revision>71</cp:revision>
  <dcterms:created xsi:type="dcterms:W3CDTF">2017-10-06T05:13:18Z</dcterms:created>
  <dcterms:modified xsi:type="dcterms:W3CDTF">2025-01-08T20:17:55Z</dcterms:modified>
</cp:coreProperties>
</file>