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8035A-D482-4285-932A-BF89CFA69F5C}" type="datetimeFigureOut">
              <a:rPr lang="uk-UA" smtClean="0"/>
              <a:pPr/>
              <a:t>06.12.2024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BBC2A-5766-44C9-94D4-FB2C7E894251}" type="slidenum">
              <a:rPr lang="uk-UA" smtClean="0"/>
              <a:pPr/>
              <a:t>‹№›</a:t>
            </a:fld>
            <a:endParaRPr lang="uk-UA"/>
          </a:p>
        </p:txBody>
      </p:sp>
    </p:spTree>
    <p:extLst>
      <p:ext uri="{BB962C8B-B14F-4D97-AF65-F5344CB8AC3E}">
        <p14:creationId xmlns:p14="http://schemas.microsoft.com/office/powerpoint/2010/main" val="279165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20" name="Нижний колонтитул 19"/>
          <p:cNvSpPr>
            <a:spLocks noGrp="1"/>
          </p:cNvSpPr>
          <p:nvPr>
            <p:ph type="ftr" sz="quarter" idx="11"/>
          </p:nvPr>
        </p:nvSpPr>
        <p:spPr/>
        <p:txBody>
          <a:bodyPr/>
          <a:lstStyle/>
          <a:p>
            <a:endParaRPr lang="uk-UA"/>
          </a:p>
        </p:txBody>
      </p:sp>
      <p:sp>
        <p:nvSpPr>
          <p:cNvPr id="10" name="Номер слайда 9"/>
          <p:cNvSpPr>
            <a:spLocks noGrp="1"/>
          </p:cNvSpPr>
          <p:nvPr>
            <p:ph type="sldNum" sz="quarter" idx="12"/>
          </p:nvPr>
        </p:nvSpPr>
        <p:spPr/>
        <p:txBody>
          <a:bodyPr/>
          <a:lstStyle/>
          <a:p>
            <a:fld id="{50744AFD-84E3-488C-8DBB-B6D06268FFE5}" type="slidenum">
              <a:rPr lang="uk-UA" smtClean="0"/>
              <a:pPr/>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0744AFD-84E3-488C-8DBB-B6D06268FFE5}" type="slidenum">
              <a:rPr lang="uk-UA" smtClean="0"/>
              <a:pPr/>
              <a:t>‹№›</a:t>
            </a:fld>
            <a:endParaRPr lang="uk-UA"/>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0744AFD-84E3-488C-8DBB-B6D06268FFE5}" type="slidenum">
              <a:rPr lang="uk-UA" smtClean="0"/>
              <a:pPr/>
              <a:t>‹№›</a:t>
            </a:fld>
            <a:endParaRPr lang="uk-UA"/>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68A30EC2-C42D-4BD3-9C64-56AF75CCEF22}" type="datetimeFigureOut">
              <a:rPr lang="uk-UA" smtClean="0"/>
              <a:pPr/>
              <a:t>06.12.2024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0744AFD-84E3-488C-8DBB-B6D06268FFE5}" type="slidenum">
              <a:rPr lang="uk-UA" smtClean="0"/>
              <a:pPr/>
              <a:t>‹№›</a:t>
            </a:fld>
            <a:endParaRPr lang="uk-UA"/>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8A30EC2-C42D-4BD3-9C64-56AF75CCEF22}" type="datetimeFigureOut">
              <a:rPr lang="uk-UA" smtClean="0"/>
              <a:pPr/>
              <a:t>06.12.2024</a:t>
            </a:fld>
            <a:endParaRPr lang="uk-UA"/>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0744AFD-84E3-488C-8DBB-B6D06268FFE5}" type="slidenum">
              <a:rPr lang="uk-UA" smtClean="0"/>
              <a:pPr/>
              <a:t>‹№›</a:t>
            </a:fld>
            <a:endParaRPr lang="uk-UA"/>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03648" y="3212976"/>
            <a:ext cx="7406640" cy="1472184"/>
          </a:xfrm>
        </p:spPr>
        <p:txBody>
          <a:bodyPr>
            <a:noAutofit/>
          </a:bodyPr>
          <a:lstStyle/>
          <a:p>
            <a:pPr algn="ctr"/>
            <a:r>
              <a:rPr lang="uk-UA" sz="6000" b="1" i="1" dirty="0"/>
              <a:t>Лекція 8. </a:t>
            </a:r>
            <a:br>
              <a:rPr lang="en-US" sz="6000" b="1" i="1" dirty="0"/>
            </a:br>
            <a:br>
              <a:rPr lang="uk-UA" sz="1800" b="0" i="0" u="none" strike="noStrike" baseline="0" dirty="0">
                <a:solidFill>
                  <a:srgbClr val="000000"/>
                </a:solidFill>
                <a:latin typeface="Times New Roman" panose="02020603050405020304" pitchFamily="18" charset="0"/>
              </a:rPr>
            </a:br>
            <a:br>
              <a:rPr lang="uk-UA" sz="1800" b="0" i="0" u="none" strike="noStrike" baseline="0" dirty="0">
                <a:solidFill>
                  <a:srgbClr val="000000"/>
                </a:solidFill>
                <a:latin typeface="Times New Roman" panose="02020603050405020304" pitchFamily="18" charset="0"/>
              </a:rPr>
            </a:br>
            <a:r>
              <a:rPr lang="ru-RU" sz="3200" b="1" i="0" u="none" strike="noStrike" baseline="0" dirty="0" err="1">
                <a:solidFill>
                  <a:schemeClr val="tx2">
                    <a:lumMod val="75000"/>
                  </a:schemeClr>
                </a:solidFill>
                <a:latin typeface="Times New Roman" panose="02020603050405020304" pitchFamily="18" charset="0"/>
              </a:rPr>
              <a:t>Моделі</a:t>
            </a:r>
            <a:r>
              <a:rPr lang="ru-RU" sz="3200" b="1" i="0" u="none" strike="noStrike" baseline="0" dirty="0">
                <a:solidFill>
                  <a:schemeClr val="tx2">
                    <a:lumMod val="75000"/>
                  </a:schemeClr>
                </a:solidFill>
                <a:latin typeface="Times New Roman" panose="02020603050405020304" pitchFamily="18" charset="0"/>
              </a:rPr>
              <a:t> </a:t>
            </a:r>
            <a:r>
              <a:rPr lang="ru-RU" sz="3200" b="1" i="0" u="none" strike="noStrike" baseline="0" dirty="0" err="1">
                <a:solidFill>
                  <a:schemeClr val="tx2">
                    <a:lumMod val="75000"/>
                  </a:schemeClr>
                </a:solidFill>
                <a:latin typeface="Times New Roman" panose="02020603050405020304" pitchFamily="18" charset="0"/>
              </a:rPr>
              <a:t>структури</a:t>
            </a:r>
            <a:r>
              <a:rPr lang="ru-RU" sz="3200" b="1" i="0" u="none" strike="noStrike" baseline="0" dirty="0">
                <a:solidFill>
                  <a:schemeClr val="tx2">
                    <a:lumMod val="75000"/>
                  </a:schemeClr>
                </a:solidFill>
                <a:latin typeface="Times New Roman" panose="02020603050405020304" pitchFamily="18" charset="0"/>
              </a:rPr>
              <a:t> </a:t>
            </a:r>
            <a:r>
              <a:rPr lang="ru-RU" sz="3200" b="1" i="0" u="none" strike="noStrike" baseline="0" dirty="0" err="1">
                <a:solidFill>
                  <a:schemeClr val="tx2">
                    <a:lumMod val="75000"/>
                  </a:schemeClr>
                </a:solidFill>
                <a:latin typeface="Times New Roman" panose="02020603050405020304" pitchFamily="18" charset="0"/>
              </a:rPr>
              <a:t>властивостей</a:t>
            </a:r>
            <a:r>
              <a:rPr lang="ru-RU" sz="3200" b="1" i="0" u="none" strike="noStrike" baseline="0" dirty="0">
                <a:solidFill>
                  <a:schemeClr val="tx2">
                    <a:lumMod val="75000"/>
                  </a:schemeClr>
                </a:solidFill>
                <a:latin typeface="Times New Roman" panose="02020603050405020304" pitchFamily="18" charset="0"/>
              </a:rPr>
              <a:t> </a:t>
            </a:r>
            <a:r>
              <a:rPr lang="ru-RU" sz="3200" b="1" i="0" u="none" strike="noStrike" baseline="0" dirty="0" err="1">
                <a:solidFill>
                  <a:schemeClr val="tx2">
                    <a:lumMod val="75000"/>
                  </a:schemeClr>
                </a:solidFill>
                <a:latin typeface="Times New Roman" panose="02020603050405020304" pitchFamily="18" charset="0"/>
              </a:rPr>
              <a:t>експертної</a:t>
            </a:r>
            <a:r>
              <a:rPr lang="ru-RU" sz="3200" b="1" i="0" u="none" strike="noStrike" baseline="0" dirty="0">
                <a:solidFill>
                  <a:schemeClr val="tx2">
                    <a:lumMod val="75000"/>
                  </a:schemeClr>
                </a:solidFill>
                <a:latin typeface="Times New Roman" panose="02020603050405020304" pitchFamily="18" charset="0"/>
              </a:rPr>
              <a:t> </a:t>
            </a:r>
            <a:r>
              <a:rPr lang="ru-RU" sz="3200" b="1" i="0" u="none" strike="noStrike" baseline="0" dirty="0" err="1">
                <a:solidFill>
                  <a:schemeClr val="tx2">
                    <a:lumMod val="75000"/>
                  </a:schemeClr>
                </a:solidFill>
                <a:latin typeface="Times New Roman" panose="02020603050405020304" pitchFamily="18" charset="0"/>
              </a:rPr>
              <a:t>оцінки</a:t>
            </a:r>
            <a:r>
              <a:rPr lang="ru-RU" sz="3200" b="1" i="0" u="none" strike="noStrike" baseline="0" dirty="0">
                <a:solidFill>
                  <a:schemeClr val="tx2">
                    <a:lumMod val="75000"/>
                  </a:schemeClr>
                </a:solidFill>
                <a:latin typeface="Times New Roman" panose="02020603050405020304" pitchFamily="18" charset="0"/>
              </a:rPr>
              <a:t> </a:t>
            </a:r>
            <a:r>
              <a:rPr lang="ru-RU" sz="3200" b="1" i="0" u="none" strike="noStrike" baseline="0" dirty="0" err="1">
                <a:solidFill>
                  <a:schemeClr val="tx2">
                    <a:lumMod val="75000"/>
                  </a:schemeClr>
                </a:solidFill>
                <a:latin typeface="Times New Roman" panose="02020603050405020304" pitchFamily="18" charset="0"/>
              </a:rPr>
              <a:t>системи</a:t>
            </a:r>
            <a:r>
              <a:rPr lang="ru-RU" sz="3200" b="1" i="0" u="none" strike="noStrike" baseline="0" dirty="0">
                <a:solidFill>
                  <a:schemeClr val="tx2">
                    <a:lumMod val="75000"/>
                  </a:schemeClr>
                </a:solidFill>
                <a:latin typeface="Times New Roman" panose="02020603050405020304" pitchFamily="18" charset="0"/>
              </a:rPr>
              <a:t> </a:t>
            </a:r>
            <a:r>
              <a:rPr lang="ru-RU" sz="3200" b="1" i="0" u="none" strike="noStrike" baseline="0" dirty="0" err="1">
                <a:solidFill>
                  <a:schemeClr val="tx2">
                    <a:lumMod val="75000"/>
                  </a:schemeClr>
                </a:solidFill>
                <a:latin typeface="Times New Roman" panose="02020603050405020304" pitchFamily="18" charset="0"/>
              </a:rPr>
              <a:t>діагностики</a:t>
            </a:r>
            <a:r>
              <a:rPr lang="ru-RU" sz="3200" b="1" i="0" u="none" strike="noStrike" baseline="0" dirty="0">
                <a:solidFill>
                  <a:schemeClr val="tx2">
                    <a:lumMod val="75000"/>
                  </a:schemeClr>
                </a:solidFill>
                <a:latin typeface="Times New Roman" panose="02020603050405020304" pitchFamily="18" charset="0"/>
              </a:rPr>
              <a:t> </a:t>
            </a:r>
            <a:r>
              <a:rPr lang="ru-RU" sz="3200" b="1" i="0" u="none" strike="noStrike" baseline="0" dirty="0" err="1">
                <a:solidFill>
                  <a:schemeClr val="tx2">
                    <a:lumMod val="75000"/>
                  </a:schemeClr>
                </a:solidFill>
                <a:latin typeface="Times New Roman" panose="02020603050405020304" pitchFamily="18" charset="0"/>
              </a:rPr>
              <a:t>технічного</a:t>
            </a:r>
            <a:r>
              <a:rPr lang="ru-RU" sz="3200" b="1" i="0" u="none" strike="noStrike" baseline="0" dirty="0">
                <a:solidFill>
                  <a:schemeClr val="tx2">
                    <a:lumMod val="75000"/>
                  </a:schemeClr>
                </a:solidFill>
                <a:latin typeface="Times New Roman" panose="02020603050405020304" pitchFamily="18" charset="0"/>
              </a:rPr>
              <a:t> стану </a:t>
            </a:r>
            <a:r>
              <a:rPr lang="ru-RU" sz="3200" b="1" i="0" u="none" strike="noStrike" baseline="0" dirty="0" err="1">
                <a:solidFill>
                  <a:schemeClr val="tx2">
                    <a:lumMod val="75000"/>
                  </a:schemeClr>
                </a:solidFill>
                <a:latin typeface="Times New Roman" panose="02020603050405020304" pitchFamily="18" charset="0"/>
              </a:rPr>
              <a:t>будівель</a:t>
            </a:r>
            <a:r>
              <a:rPr lang="ru-RU" sz="3200" b="1" i="0" u="none" strike="noStrike" baseline="0" dirty="0">
                <a:solidFill>
                  <a:schemeClr val="tx2">
                    <a:lumMod val="75000"/>
                  </a:schemeClr>
                </a:solidFill>
                <a:latin typeface="Times New Roman" panose="02020603050405020304" pitchFamily="18" charset="0"/>
              </a:rPr>
              <a:t> </a:t>
            </a:r>
            <a:br>
              <a:rPr lang="ru-RU" sz="3200" b="0" i="0" u="none" strike="noStrike" baseline="0" dirty="0">
                <a:solidFill>
                  <a:srgbClr val="000000"/>
                </a:solidFill>
                <a:latin typeface="Times New Roman" panose="02020603050405020304" pitchFamily="18" charset="0"/>
              </a:rPr>
            </a:br>
            <a:br>
              <a:rPr lang="ru-RU" sz="4400" b="0" i="0" u="none" strike="noStrike" baseline="0" dirty="0">
                <a:solidFill>
                  <a:schemeClr val="tx2">
                    <a:lumMod val="75000"/>
                  </a:schemeClr>
                </a:solidFill>
                <a:latin typeface="Times New Roman" panose="02020603050405020304" pitchFamily="18" charset="0"/>
              </a:rPr>
            </a:br>
            <a:endParaRPr lang="uk-UA" sz="4400"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00FEE-5025-D639-D842-FF811248DA3A}"/>
              </a:ext>
            </a:extLst>
          </p:cNvPr>
          <p:cNvSpPr txBox="1"/>
          <p:nvPr/>
        </p:nvSpPr>
        <p:spPr>
          <a:xfrm>
            <a:off x="971600" y="0"/>
            <a:ext cx="8172400" cy="369332"/>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a:t>
            </a:r>
            <a:endParaRPr lang="uk-UA" dirty="0"/>
          </a:p>
        </p:txBody>
      </p:sp>
      <p:pic>
        <p:nvPicPr>
          <p:cNvPr id="12" name="Рисунок 11">
            <a:extLst>
              <a:ext uri="{FF2B5EF4-FFF2-40B4-BE49-F238E27FC236}">
                <a16:creationId xmlns:a16="http://schemas.microsoft.com/office/drawing/2014/main" id="{20442B4D-DFB4-AE73-3F0E-043CE7D9FFBE}"/>
              </a:ext>
            </a:extLst>
          </p:cNvPr>
          <p:cNvPicPr>
            <a:picLocks noChangeAspect="1"/>
          </p:cNvPicPr>
          <p:nvPr/>
        </p:nvPicPr>
        <p:blipFill>
          <a:blip r:embed="rId2"/>
          <a:stretch>
            <a:fillRect/>
          </a:stretch>
        </p:blipFill>
        <p:spPr>
          <a:xfrm>
            <a:off x="2409523" y="3964883"/>
            <a:ext cx="218262" cy="400222"/>
          </a:xfrm>
          <a:prstGeom prst="rect">
            <a:avLst/>
          </a:prstGeom>
        </p:spPr>
      </p:pic>
      <p:pic>
        <p:nvPicPr>
          <p:cNvPr id="14" name="Рисунок 13">
            <a:extLst>
              <a:ext uri="{FF2B5EF4-FFF2-40B4-BE49-F238E27FC236}">
                <a16:creationId xmlns:a16="http://schemas.microsoft.com/office/drawing/2014/main" id="{C7E4FCE1-DFD0-2310-53D5-A88F90DDEE76}"/>
              </a:ext>
            </a:extLst>
          </p:cNvPr>
          <p:cNvPicPr>
            <a:picLocks noChangeAspect="1"/>
          </p:cNvPicPr>
          <p:nvPr/>
        </p:nvPicPr>
        <p:blipFill>
          <a:blip r:embed="rId3"/>
          <a:stretch>
            <a:fillRect/>
          </a:stretch>
        </p:blipFill>
        <p:spPr>
          <a:xfrm>
            <a:off x="821531" y="0"/>
            <a:ext cx="7500938" cy="6858000"/>
          </a:xfrm>
          <a:prstGeom prst="rect">
            <a:avLst/>
          </a:prstGeom>
        </p:spPr>
      </p:pic>
    </p:spTree>
    <p:extLst>
      <p:ext uri="{BB962C8B-B14F-4D97-AF65-F5344CB8AC3E}">
        <p14:creationId xmlns:p14="http://schemas.microsoft.com/office/powerpoint/2010/main" val="166029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096D3D-5EF0-D229-7917-A69ECF16A114}"/>
              </a:ext>
            </a:extLst>
          </p:cNvPr>
          <p:cNvSpPr txBox="1"/>
          <p:nvPr/>
        </p:nvSpPr>
        <p:spPr>
          <a:xfrm>
            <a:off x="971600" y="0"/>
            <a:ext cx="8172400" cy="369332"/>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a:t>
            </a:r>
            <a:endParaRPr lang="uk-UA" dirty="0"/>
          </a:p>
        </p:txBody>
      </p:sp>
      <p:pic>
        <p:nvPicPr>
          <p:cNvPr id="10" name="Рисунок 9">
            <a:extLst>
              <a:ext uri="{FF2B5EF4-FFF2-40B4-BE49-F238E27FC236}">
                <a16:creationId xmlns:a16="http://schemas.microsoft.com/office/drawing/2014/main" id="{4F3C9286-E4A8-8A82-46AD-94CB637E03EF}"/>
              </a:ext>
            </a:extLst>
          </p:cNvPr>
          <p:cNvPicPr>
            <a:picLocks noChangeAspect="1"/>
          </p:cNvPicPr>
          <p:nvPr/>
        </p:nvPicPr>
        <p:blipFill>
          <a:blip r:embed="rId2"/>
          <a:stretch>
            <a:fillRect/>
          </a:stretch>
        </p:blipFill>
        <p:spPr>
          <a:xfrm>
            <a:off x="790047" y="70969"/>
            <a:ext cx="7563906" cy="6716062"/>
          </a:xfrm>
          <a:prstGeom prst="rect">
            <a:avLst/>
          </a:prstGeom>
        </p:spPr>
      </p:pic>
    </p:spTree>
    <p:extLst>
      <p:ext uri="{BB962C8B-B14F-4D97-AF65-F5344CB8AC3E}">
        <p14:creationId xmlns:p14="http://schemas.microsoft.com/office/powerpoint/2010/main" val="157681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04C1A0-2FAE-11DC-991B-5C3F19996DD3}"/>
              </a:ext>
            </a:extLst>
          </p:cNvPr>
          <p:cNvSpPr txBox="1"/>
          <p:nvPr/>
        </p:nvSpPr>
        <p:spPr>
          <a:xfrm>
            <a:off x="971600" y="0"/>
            <a:ext cx="8172400" cy="369332"/>
          </a:xfrm>
          <a:prstGeom prst="rect">
            <a:avLst/>
          </a:prstGeom>
          <a:noFill/>
        </p:spPr>
        <p:txBody>
          <a:bodyPr wrap="square">
            <a:spAutoFit/>
          </a:bodyPr>
          <a:lstStyle/>
          <a:p>
            <a:pPr algn="just"/>
            <a:r>
              <a:rPr lang="uk-UA" sz="1800" b="0" i="1" u="none" strike="noStrike" baseline="0" dirty="0">
                <a:solidFill>
                  <a:srgbClr val="000000"/>
                </a:solidFill>
                <a:latin typeface="Times New Roman" panose="02020603050405020304" pitchFamily="18" charset="0"/>
              </a:rPr>
              <a:t>     </a:t>
            </a:r>
            <a:endParaRPr lang="uk-UA" dirty="0"/>
          </a:p>
        </p:txBody>
      </p:sp>
      <p:sp>
        <p:nvSpPr>
          <p:cNvPr id="17" name="TextBox 16">
            <a:extLst>
              <a:ext uri="{FF2B5EF4-FFF2-40B4-BE49-F238E27FC236}">
                <a16:creationId xmlns:a16="http://schemas.microsoft.com/office/drawing/2014/main" id="{977014D8-E9F1-5D3A-A704-40E38F4F1E3E}"/>
              </a:ext>
            </a:extLst>
          </p:cNvPr>
          <p:cNvSpPr txBox="1"/>
          <p:nvPr/>
        </p:nvSpPr>
        <p:spPr>
          <a:xfrm>
            <a:off x="971600" y="3524154"/>
            <a:ext cx="8172400" cy="369332"/>
          </a:xfrm>
          <a:prstGeom prst="rect">
            <a:avLst/>
          </a:prstGeom>
          <a:noFill/>
        </p:spPr>
        <p:txBody>
          <a:bodyPr wrap="square">
            <a:spAutoFit/>
          </a:bodyPr>
          <a:lstStyle/>
          <a:p>
            <a:r>
              <a:rPr lang="ru-RU" sz="1800" b="0" i="0" u="none" strike="noStrike" baseline="0" dirty="0">
                <a:solidFill>
                  <a:srgbClr val="000000"/>
                </a:solidFill>
                <a:latin typeface="Times New Roman" panose="02020603050405020304" pitchFamily="18" charset="0"/>
              </a:rPr>
              <a:t>     </a:t>
            </a:r>
            <a:endParaRPr lang="uk-UA" dirty="0"/>
          </a:p>
        </p:txBody>
      </p:sp>
      <p:pic>
        <p:nvPicPr>
          <p:cNvPr id="19" name="Рисунок 18">
            <a:extLst>
              <a:ext uri="{FF2B5EF4-FFF2-40B4-BE49-F238E27FC236}">
                <a16:creationId xmlns:a16="http://schemas.microsoft.com/office/drawing/2014/main" id="{437B385E-25B2-CC2D-715B-3096A5EE798F}"/>
              </a:ext>
            </a:extLst>
          </p:cNvPr>
          <p:cNvPicPr>
            <a:picLocks noChangeAspect="1"/>
          </p:cNvPicPr>
          <p:nvPr/>
        </p:nvPicPr>
        <p:blipFill>
          <a:blip r:embed="rId2"/>
          <a:stretch>
            <a:fillRect/>
          </a:stretch>
        </p:blipFill>
        <p:spPr>
          <a:xfrm>
            <a:off x="1331640" y="25565"/>
            <a:ext cx="7219284" cy="4134427"/>
          </a:xfrm>
          <a:prstGeom prst="rect">
            <a:avLst/>
          </a:prstGeom>
        </p:spPr>
      </p:pic>
      <p:pic>
        <p:nvPicPr>
          <p:cNvPr id="21" name="Рисунок 20">
            <a:extLst>
              <a:ext uri="{FF2B5EF4-FFF2-40B4-BE49-F238E27FC236}">
                <a16:creationId xmlns:a16="http://schemas.microsoft.com/office/drawing/2014/main" id="{C9155D0D-D5EA-C562-4FFB-65C894C24BF1}"/>
              </a:ext>
            </a:extLst>
          </p:cNvPr>
          <p:cNvPicPr>
            <a:picLocks noChangeAspect="1"/>
          </p:cNvPicPr>
          <p:nvPr/>
        </p:nvPicPr>
        <p:blipFill>
          <a:blip r:embed="rId3"/>
          <a:stretch>
            <a:fillRect/>
          </a:stretch>
        </p:blipFill>
        <p:spPr>
          <a:xfrm>
            <a:off x="1243181" y="3312390"/>
            <a:ext cx="7240010" cy="2372056"/>
          </a:xfrm>
          <a:prstGeom prst="rect">
            <a:avLst/>
          </a:prstGeom>
        </p:spPr>
      </p:pic>
    </p:spTree>
    <p:extLst>
      <p:ext uri="{BB962C8B-B14F-4D97-AF65-F5344CB8AC3E}">
        <p14:creationId xmlns:p14="http://schemas.microsoft.com/office/powerpoint/2010/main" val="331953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E15ED5-45C3-26BB-641D-CCFC023C5C6B}"/>
              </a:ext>
            </a:extLst>
          </p:cNvPr>
          <p:cNvSpPr txBox="1"/>
          <p:nvPr/>
        </p:nvSpPr>
        <p:spPr>
          <a:xfrm>
            <a:off x="1043608" y="0"/>
            <a:ext cx="8100392" cy="369332"/>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a:t>
            </a:r>
            <a:endParaRPr lang="uk-UA" dirty="0"/>
          </a:p>
        </p:txBody>
      </p:sp>
      <p:sp>
        <p:nvSpPr>
          <p:cNvPr id="6" name="TextBox 5">
            <a:extLst>
              <a:ext uri="{FF2B5EF4-FFF2-40B4-BE49-F238E27FC236}">
                <a16:creationId xmlns:a16="http://schemas.microsoft.com/office/drawing/2014/main" id="{6FC512C2-B2ED-CF42-A78E-47E753F62621}"/>
              </a:ext>
            </a:extLst>
          </p:cNvPr>
          <p:cNvSpPr txBox="1"/>
          <p:nvPr/>
        </p:nvSpPr>
        <p:spPr>
          <a:xfrm>
            <a:off x="1043608" y="3212976"/>
            <a:ext cx="8100392" cy="369332"/>
          </a:xfrm>
          <a:prstGeom prst="rect">
            <a:avLst/>
          </a:prstGeom>
          <a:noFill/>
        </p:spPr>
        <p:txBody>
          <a:bodyPr wrap="square">
            <a:spAutoFit/>
          </a:bodyPr>
          <a:lstStyle/>
          <a:p>
            <a:r>
              <a:rPr lang="ru-RU" sz="1800" b="0" i="0" u="none" strike="noStrike" baseline="0" dirty="0">
                <a:solidFill>
                  <a:srgbClr val="000000"/>
                </a:solidFill>
                <a:latin typeface="Times New Roman" panose="02020603050405020304" pitchFamily="18" charset="0"/>
              </a:rPr>
              <a:t>     </a:t>
            </a:r>
            <a:endParaRPr lang="uk-UA" dirty="0"/>
          </a:p>
        </p:txBody>
      </p:sp>
      <p:pic>
        <p:nvPicPr>
          <p:cNvPr id="8" name="Рисунок 7">
            <a:extLst>
              <a:ext uri="{FF2B5EF4-FFF2-40B4-BE49-F238E27FC236}">
                <a16:creationId xmlns:a16="http://schemas.microsoft.com/office/drawing/2014/main" id="{693C83FF-0845-E0CB-FD1D-887ABFA12171}"/>
              </a:ext>
            </a:extLst>
          </p:cNvPr>
          <p:cNvPicPr>
            <a:picLocks noChangeAspect="1"/>
          </p:cNvPicPr>
          <p:nvPr/>
        </p:nvPicPr>
        <p:blipFill>
          <a:blip r:embed="rId2"/>
          <a:stretch>
            <a:fillRect/>
          </a:stretch>
        </p:blipFill>
        <p:spPr>
          <a:xfrm>
            <a:off x="1043608" y="90021"/>
            <a:ext cx="7487695" cy="6677957"/>
          </a:xfrm>
          <a:prstGeom prst="rect">
            <a:avLst/>
          </a:prstGeom>
        </p:spPr>
      </p:pic>
    </p:spTree>
    <p:extLst>
      <p:ext uri="{BB962C8B-B14F-4D97-AF65-F5344CB8AC3E}">
        <p14:creationId xmlns:p14="http://schemas.microsoft.com/office/powerpoint/2010/main" val="172302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AD409A-2F9A-48F5-CE43-31262B5463F1}"/>
              </a:ext>
            </a:extLst>
          </p:cNvPr>
          <p:cNvSpPr txBox="1"/>
          <p:nvPr/>
        </p:nvSpPr>
        <p:spPr>
          <a:xfrm>
            <a:off x="971600" y="0"/>
            <a:ext cx="8172400" cy="369332"/>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a:t>
            </a:r>
            <a:endParaRPr lang="uk-UA" dirty="0"/>
          </a:p>
        </p:txBody>
      </p:sp>
      <p:pic>
        <p:nvPicPr>
          <p:cNvPr id="8" name="Рисунок 7">
            <a:extLst>
              <a:ext uri="{FF2B5EF4-FFF2-40B4-BE49-F238E27FC236}">
                <a16:creationId xmlns:a16="http://schemas.microsoft.com/office/drawing/2014/main" id="{3FCFE2CC-C361-FB3C-CDDE-79B7928C5EE7}"/>
              </a:ext>
            </a:extLst>
          </p:cNvPr>
          <p:cNvPicPr>
            <a:picLocks noChangeAspect="1"/>
          </p:cNvPicPr>
          <p:nvPr/>
        </p:nvPicPr>
        <p:blipFill>
          <a:blip r:embed="rId2"/>
          <a:stretch>
            <a:fillRect/>
          </a:stretch>
        </p:blipFill>
        <p:spPr>
          <a:xfrm>
            <a:off x="1671190" y="0"/>
            <a:ext cx="6773220" cy="1790950"/>
          </a:xfrm>
          <a:prstGeom prst="rect">
            <a:avLst/>
          </a:prstGeom>
        </p:spPr>
      </p:pic>
      <p:pic>
        <p:nvPicPr>
          <p:cNvPr id="10" name="Рисунок 9">
            <a:extLst>
              <a:ext uri="{FF2B5EF4-FFF2-40B4-BE49-F238E27FC236}">
                <a16:creationId xmlns:a16="http://schemas.microsoft.com/office/drawing/2014/main" id="{E89A444F-6312-0421-18D2-FDD0C4DDB50C}"/>
              </a:ext>
            </a:extLst>
          </p:cNvPr>
          <p:cNvPicPr>
            <a:picLocks noChangeAspect="1"/>
          </p:cNvPicPr>
          <p:nvPr/>
        </p:nvPicPr>
        <p:blipFill>
          <a:blip r:embed="rId3"/>
          <a:stretch>
            <a:fillRect/>
          </a:stretch>
        </p:blipFill>
        <p:spPr>
          <a:xfrm>
            <a:off x="1452084" y="1790950"/>
            <a:ext cx="7211431" cy="5001323"/>
          </a:xfrm>
          <a:prstGeom prst="rect">
            <a:avLst/>
          </a:prstGeom>
        </p:spPr>
      </p:pic>
    </p:spTree>
    <p:extLst>
      <p:ext uri="{BB962C8B-B14F-4D97-AF65-F5344CB8AC3E}">
        <p14:creationId xmlns:p14="http://schemas.microsoft.com/office/powerpoint/2010/main" val="387494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213AC-715E-2F65-D7E1-D9B91076D9B0}"/>
              </a:ext>
            </a:extLst>
          </p:cNvPr>
          <p:cNvSpPr txBox="1"/>
          <p:nvPr/>
        </p:nvSpPr>
        <p:spPr>
          <a:xfrm>
            <a:off x="971600" y="-1"/>
            <a:ext cx="8172400" cy="584775"/>
          </a:xfrm>
          <a:prstGeom prst="rect">
            <a:avLst/>
          </a:prstGeom>
          <a:noFill/>
        </p:spPr>
        <p:txBody>
          <a:bodyPr wrap="square">
            <a:spAutoFit/>
          </a:bodyPr>
          <a:lstStyle/>
          <a:p>
            <a:pPr algn="l"/>
            <a:endParaRPr lang="uk-UA" sz="1400" b="0" i="0" u="none" strike="noStrike" baseline="0" dirty="0">
              <a:solidFill>
                <a:srgbClr val="000000"/>
              </a:solidFill>
              <a:latin typeface="Times New Roman" panose="02020603050405020304" pitchFamily="18" charset="0"/>
            </a:endParaRPr>
          </a:p>
          <a:p>
            <a:pPr algn="just"/>
            <a:r>
              <a:rPr lang="en-US" sz="1800" b="0" i="0" u="none" strike="noStrike" baseline="0" dirty="0">
                <a:solidFill>
                  <a:srgbClr val="000000"/>
                </a:solidFill>
                <a:latin typeface="Times New Roman" panose="02020603050405020304" pitchFamily="18" charset="0"/>
              </a:rPr>
              <a:t>     </a:t>
            </a:r>
            <a:endParaRPr lang="uk-UA" dirty="0"/>
          </a:p>
        </p:txBody>
      </p:sp>
      <p:sp>
        <p:nvSpPr>
          <p:cNvPr id="6" name="TextBox 5">
            <a:extLst>
              <a:ext uri="{FF2B5EF4-FFF2-40B4-BE49-F238E27FC236}">
                <a16:creationId xmlns:a16="http://schemas.microsoft.com/office/drawing/2014/main" id="{57909C67-A613-435E-87B4-E24FA9ECB1A4}"/>
              </a:ext>
            </a:extLst>
          </p:cNvPr>
          <p:cNvSpPr txBox="1"/>
          <p:nvPr/>
        </p:nvSpPr>
        <p:spPr>
          <a:xfrm>
            <a:off x="971600" y="584773"/>
            <a:ext cx="8172400" cy="369332"/>
          </a:xfrm>
          <a:prstGeom prst="rect">
            <a:avLst/>
          </a:prstGeom>
          <a:noFill/>
        </p:spPr>
        <p:txBody>
          <a:bodyPr wrap="square">
            <a:spAutoFit/>
          </a:bodyPr>
          <a:lstStyle/>
          <a:p>
            <a:pPr algn="just"/>
            <a:r>
              <a:rPr lang="ru-RU" sz="1800" b="0" i="0" u="none" strike="noStrike" baseline="0" dirty="0">
                <a:solidFill>
                  <a:srgbClr val="000000"/>
                </a:solidFill>
                <a:latin typeface="Times New Roman" panose="02020603050405020304" pitchFamily="18" charset="0"/>
              </a:rPr>
              <a:t>     </a:t>
            </a:r>
            <a:endParaRPr lang="uk-UA" dirty="0"/>
          </a:p>
        </p:txBody>
      </p:sp>
      <p:pic>
        <p:nvPicPr>
          <p:cNvPr id="8" name="Рисунок 7">
            <a:extLst>
              <a:ext uri="{FF2B5EF4-FFF2-40B4-BE49-F238E27FC236}">
                <a16:creationId xmlns:a16="http://schemas.microsoft.com/office/drawing/2014/main" id="{A70E8CE9-9EEC-6C51-8C3F-1C78AF1FCF74}"/>
              </a:ext>
            </a:extLst>
          </p:cNvPr>
          <p:cNvPicPr>
            <a:picLocks noChangeAspect="1"/>
          </p:cNvPicPr>
          <p:nvPr/>
        </p:nvPicPr>
        <p:blipFill>
          <a:blip r:embed="rId2"/>
          <a:stretch>
            <a:fillRect/>
          </a:stretch>
        </p:blipFill>
        <p:spPr>
          <a:xfrm>
            <a:off x="971600" y="5940"/>
            <a:ext cx="7668695" cy="5268060"/>
          </a:xfrm>
          <a:prstGeom prst="rect">
            <a:avLst/>
          </a:prstGeom>
        </p:spPr>
      </p:pic>
    </p:spTree>
    <p:extLst>
      <p:ext uri="{BB962C8B-B14F-4D97-AF65-F5344CB8AC3E}">
        <p14:creationId xmlns:p14="http://schemas.microsoft.com/office/powerpoint/2010/main" val="287674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C98AEC2-4F54-3849-2D65-53449D343F19}"/>
              </a:ext>
            </a:extLst>
          </p:cNvPr>
          <p:cNvPicPr>
            <a:picLocks noChangeAspect="1"/>
          </p:cNvPicPr>
          <p:nvPr/>
        </p:nvPicPr>
        <p:blipFill>
          <a:blip r:embed="rId2"/>
          <a:stretch>
            <a:fillRect/>
          </a:stretch>
        </p:blipFill>
        <p:spPr>
          <a:xfrm>
            <a:off x="1187624" y="17890"/>
            <a:ext cx="7554379" cy="5572903"/>
          </a:xfrm>
          <a:prstGeom prst="rect">
            <a:avLst/>
          </a:prstGeom>
        </p:spPr>
      </p:pic>
    </p:spTree>
    <p:extLst>
      <p:ext uri="{BB962C8B-B14F-4D97-AF65-F5344CB8AC3E}">
        <p14:creationId xmlns:p14="http://schemas.microsoft.com/office/powerpoint/2010/main" val="95505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6B9F62-3FE6-F9B1-E8A1-4FB463A47AC4}"/>
              </a:ext>
            </a:extLst>
          </p:cNvPr>
          <p:cNvSpPr txBox="1"/>
          <p:nvPr/>
        </p:nvSpPr>
        <p:spPr>
          <a:xfrm>
            <a:off x="1043608" y="0"/>
            <a:ext cx="8100392" cy="1200329"/>
          </a:xfrm>
          <a:prstGeom prst="rect">
            <a:avLst/>
          </a:prstGeom>
          <a:noFill/>
        </p:spPr>
        <p:txBody>
          <a:bodyPr wrap="square">
            <a:spAutoFit/>
          </a:bodyPr>
          <a:lstStyle/>
          <a:p>
            <a:r>
              <a:rPr lang="uk-UA" sz="1800" b="0" i="0" u="none" strike="noStrike" baseline="0" dirty="0">
                <a:solidFill>
                  <a:srgbClr val="000000"/>
                </a:solidFill>
                <a:latin typeface="Times New Roman" panose="02020603050405020304" pitchFamily="18" charset="0"/>
              </a:rPr>
              <a:t>     Запропоновані моделі та методи діагностики технічного стану будівель, які були підтверджені на прикладах експертної оцінки обстеження технічного стану, дозволяють вести процес спостереження та своєчасно приймати необхідні рішення щодо безпечної та надійної експлуатації будівель. </a:t>
            </a:r>
            <a:endParaRPr lang="uk-UA" dirty="0"/>
          </a:p>
        </p:txBody>
      </p:sp>
    </p:spTree>
    <p:extLst>
      <p:ext uri="{BB962C8B-B14F-4D97-AF65-F5344CB8AC3E}">
        <p14:creationId xmlns:p14="http://schemas.microsoft.com/office/powerpoint/2010/main" val="61128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F7F973-B510-6931-8C19-49D607104D3A}"/>
              </a:ext>
            </a:extLst>
          </p:cNvPr>
          <p:cNvSpPr txBox="1"/>
          <p:nvPr/>
        </p:nvSpPr>
        <p:spPr>
          <a:xfrm>
            <a:off x="1259632" y="188640"/>
            <a:ext cx="7488832" cy="374077"/>
          </a:xfrm>
          <a:prstGeom prst="rect">
            <a:avLst/>
          </a:prstGeom>
          <a:noFill/>
        </p:spPr>
        <p:txBody>
          <a:bodyPr wrap="square">
            <a:spAutoFit/>
          </a:bodyPr>
          <a:lstStyle/>
          <a:p>
            <a:pPr algn="just">
              <a:lnSpc>
                <a:spcPct val="107000"/>
              </a:lnSpc>
              <a:spcAft>
                <a:spcPts val="800"/>
              </a:spcAft>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dirty="0"/>
          </a:p>
        </p:txBody>
      </p:sp>
      <p:sp>
        <p:nvSpPr>
          <p:cNvPr id="8" name="TextBox 7">
            <a:extLst>
              <a:ext uri="{FF2B5EF4-FFF2-40B4-BE49-F238E27FC236}">
                <a16:creationId xmlns:a16="http://schemas.microsoft.com/office/drawing/2014/main" id="{57D84CDD-7078-8BB3-3DC7-A1CAE9A9442A}"/>
              </a:ext>
            </a:extLst>
          </p:cNvPr>
          <p:cNvSpPr txBox="1"/>
          <p:nvPr/>
        </p:nvSpPr>
        <p:spPr>
          <a:xfrm>
            <a:off x="971600" y="1"/>
            <a:ext cx="8172400" cy="6070893"/>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Знос будівель прискорюється при прояві дефектів, що були допущені в ході дослідження та вибору ділянок для будівництва, при проектуванні і зведенні будівель, а також через порушення правил експлуатації. </a:t>
            </a:r>
          </a:p>
          <a:p>
            <a:pPr algn="just"/>
            <a:r>
              <a:rPr lang="uk-UA" sz="1800" b="0" i="0" u="none" strike="noStrike" baseline="0" dirty="0">
                <a:solidFill>
                  <a:srgbClr val="000000"/>
                </a:solidFill>
                <a:latin typeface="Times New Roman" panose="02020603050405020304" pitchFamily="18" charset="0"/>
              </a:rPr>
              <a:t>Дефекти будівель в нормальних умовах є наслідком або недостатньої кваліфікації дослідників, проектувальників, працівників, що приймають будівлі в експлуатацію, або недбалості цих осіб. Дефекти можуть виникати також в процесі проектування та будівництві будівель при здійсненні в них виробництва робіт по новій технології, зведенні в маловивчених в будівельному відношенні районах та в інших складних умовах. </a:t>
            </a:r>
            <a:endParaRPr lang="uk-UA" sz="1050" b="0" i="0" u="none" strike="noStrike" baseline="0" dirty="0">
              <a:solidFill>
                <a:srgbClr val="000000"/>
              </a:solidFill>
              <a:latin typeface="Times New Roman" panose="02020603050405020304" pitchFamily="18" charset="0"/>
            </a:endParaRPr>
          </a:p>
          <a:p>
            <a:pPr algn="just"/>
            <a:endParaRPr lang="uk-UA" sz="1050" b="0" i="0" u="none" strike="noStrike" baseline="0" dirty="0">
              <a:latin typeface="Times New Roman" panose="02020603050405020304" pitchFamily="18" charset="0"/>
            </a:endParaRPr>
          </a:p>
          <a:p>
            <a:pPr algn="just"/>
            <a:r>
              <a:rPr lang="uk-UA" sz="1800" b="0" i="0" u="none" strike="noStrike" baseline="0" dirty="0">
                <a:latin typeface="Times New Roman" panose="02020603050405020304" pitchFamily="18" charset="0"/>
              </a:rPr>
              <a:t>     Найбільш небезпечні дефекти в основах і фундаментах, в стінах, тобто в основних конструкціях, оскільки їх прояв веде до деформацій і руйнування всієї будівлі. Менш небезпечні дефекти в перегородках та інших </a:t>
            </a:r>
            <a:r>
              <a:rPr lang="uk-UA" sz="1800" b="0" i="0" u="none" strike="noStrike" baseline="0" dirty="0" err="1">
                <a:latin typeface="Times New Roman" panose="02020603050405020304" pitchFamily="18" charset="0"/>
              </a:rPr>
              <a:t>ненесучих</a:t>
            </a:r>
            <a:r>
              <a:rPr lang="uk-UA" sz="1800" b="0" i="0" u="none" strike="noStrike" baseline="0" dirty="0">
                <a:latin typeface="Times New Roman" panose="02020603050405020304" pitchFamily="18" charset="0"/>
              </a:rPr>
              <a:t> конструкціях. </a:t>
            </a:r>
          </a:p>
          <a:p>
            <a:pPr algn="just"/>
            <a:r>
              <a:rPr lang="uk-UA" dirty="0">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При експлуатації будівель важливо оцінити характер і небезпеку пошкоджень. Причини, що викликають пошкодження наступні: дії зовнішніх чинників; дії внутрішніх чинників, обумовлених технологічним процесом; прояв дефектів, допущених при дослідженнях, проектуванні, зведенні будівлі; недоліки і порушення правил експлуатації будівель. </a:t>
            </a:r>
          </a:p>
          <a:p>
            <a:pPr algn="just"/>
            <a:r>
              <a:rPr lang="ru-RU" sz="1800" b="0" i="0" u="none" strike="noStrike" baseline="0" dirty="0">
                <a:solidFill>
                  <a:srgbClr val="000000"/>
                </a:solidFill>
                <a:latin typeface="Times New Roman" panose="02020603050405020304" pitchFamily="18" charset="0"/>
              </a:rPr>
              <a:t>     Тому </a:t>
            </a:r>
            <a:r>
              <a:rPr lang="ru-RU" sz="1800" b="0" i="0" u="none" strike="noStrike" baseline="0" dirty="0" err="1">
                <a:solidFill>
                  <a:srgbClr val="000000"/>
                </a:solidFill>
                <a:latin typeface="Times New Roman" panose="02020603050405020304" pitchFamily="18" charset="0"/>
              </a:rPr>
              <a:t>побудова</a:t>
            </a:r>
            <a:r>
              <a:rPr lang="ru-RU" sz="1800" b="0" i="0" u="none" strike="noStrike" baseline="0" dirty="0">
                <a:solidFill>
                  <a:srgbClr val="000000"/>
                </a:solidFill>
                <a:latin typeface="Times New Roman" panose="02020603050405020304" pitchFamily="18" charset="0"/>
              </a:rPr>
              <a:t> моделей </a:t>
            </a:r>
            <a:r>
              <a:rPr lang="ru-RU" sz="1800" b="0" i="0" u="none" strike="noStrike" baseline="0" dirty="0" err="1">
                <a:solidFill>
                  <a:srgbClr val="000000"/>
                </a:solidFill>
                <a:latin typeface="Times New Roman" panose="02020603050405020304" pitchFamily="18" charset="0"/>
              </a:rPr>
              <a:t>структури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властивостей</a:t>
            </a:r>
            <a:r>
              <a:rPr lang="ru-RU" sz="1800" b="0" i="0" u="none" strike="noStrike" baseline="0" dirty="0">
                <a:solidFill>
                  <a:srgbClr val="000000"/>
                </a:solidFill>
                <a:latin typeface="Times New Roman" panose="02020603050405020304" pitchFamily="18" charset="0"/>
              </a:rPr>
              <a:t> в </a:t>
            </a:r>
            <a:r>
              <a:rPr lang="ru-RU" sz="1800" b="0" i="0" u="none" strike="noStrike" baseline="0" dirty="0" err="1">
                <a:solidFill>
                  <a:srgbClr val="000000"/>
                </a:solidFill>
                <a:latin typeface="Times New Roman" panose="02020603050405020304" pitchFamily="18" charset="0"/>
              </a:rPr>
              <a:t>області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проведення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обстеження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технічного</a:t>
            </a:r>
            <a:r>
              <a:rPr lang="ru-RU" sz="1800" b="0" i="0" u="none" strike="noStrike" baseline="0" dirty="0">
                <a:solidFill>
                  <a:srgbClr val="000000"/>
                </a:solidFill>
                <a:latin typeface="Times New Roman" panose="02020603050405020304" pitchFamily="18" charset="0"/>
              </a:rPr>
              <a:t> стану </a:t>
            </a:r>
            <a:r>
              <a:rPr lang="ru-RU" sz="1800" b="0" i="0" u="none" strike="noStrike" baseline="0" dirty="0" err="1">
                <a:solidFill>
                  <a:srgbClr val="000000"/>
                </a:solidFill>
                <a:latin typeface="Times New Roman" panose="02020603050405020304" pitchFamily="18" charset="0"/>
              </a:rPr>
              <a:t>будівель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повинні</a:t>
            </a:r>
            <a:r>
              <a:rPr lang="ru-RU" sz="1800" b="0" i="0" u="none" strike="noStrike" baseline="0" dirty="0">
                <a:solidFill>
                  <a:srgbClr val="000000"/>
                </a:solidFill>
                <a:latin typeface="Times New Roman" panose="02020603050405020304" pitchFamily="18" charset="0"/>
              </a:rPr>
              <a:t> привести до </a:t>
            </a:r>
            <a:r>
              <a:rPr lang="ru-RU" sz="1800" b="0" i="0" u="none" strike="noStrike" baseline="0" dirty="0" err="1">
                <a:solidFill>
                  <a:srgbClr val="000000"/>
                </a:solidFill>
                <a:latin typeface="Times New Roman" panose="02020603050405020304" pitchFamily="18" charset="0"/>
              </a:rPr>
              <a:t>покращення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всього</a:t>
            </a:r>
            <a:r>
              <a:rPr lang="ru-RU" sz="1800" b="0" i="0" u="none" strike="noStrike" baseline="0" dirty="0">
                <a:solidFill>
                  <a:srgbClr val="000000"/>
                </a:solidFill>
                <a:latin typeface="Times New Roman" panose="02020603050405020304" pitchFamily="18" charset="0"/>
              </a:rPr>
              <a:t> спектру </a:t>
            </a:r>
            <a:r>
              <a:rPr lang="ru-RU" sz="1800" b="0" i="0" u="none" strike="noStrike" baseline="0" dirty="0" err="1">
                <a:solidFill>
                  <a:srgbClr val="000000"/>
                </a:solidFill>
                <a:latin typeface="Times New Roman" panose="02020603050405020304" pitchFamily="18" charset="0"/>
              </a:rPr>
              <a:t>кількісних</a:t>
            </a:r>
            <a:r>
              <a:rPr lang="ru-RU" sz="1800" b="0" i="0" u="none" strike="noStrike" baseline="0" dirty="0">
                <a:solidFill>
                  <a:srgbClr val="000000"/>
                </a:solidFill>
                <a:latin typeface="Times New Roman" panose="02020603050405020304" pitchFamily="18" charset="0"/>
              </a:rPr>
              <a:t> та </a:t>
            </a:r>
            <a:r>
              <a:rPr lang="ru-RU" sz="1800" b="0" i="0" u="none" strike="noStrike" baseline="0" dirty="0" err="1">
                <a:solidFill>
                  <a:srgbClr val="000000"/>
                </a:solidFill>
                <a:latin typeface="Times New Roman" panose="02020603050405020304" pitchFamily="18" charset="0"/>
              </a:rPr>
              <a:t>якисних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показників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даної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системи</a:t>
            </a:r>
            <a:r>
              <a:rPr lang="ru-RU" sz="1800" b="0" i="0" u="none" strike="noStrike" baseline="0"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91834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8131AB6-1A73-0811-2F0B-34CF9BC5344A}"/>
              </a:ext>
            </a:extLst>
          </p:cNvPr>
          <p:cNvSpPr txBox="1"/>
          <p:nvPr/>
        </p:nvSpPr>
        <p:spPr>
          <a:xfrm>
            <a:off x="1043608" y="0"/>
            <a:ext cx="8100392" cy="3139321"/>
          </a:xfrm>
          <a:prstGeom prst="rect">
            <a:avLst/>
          </a:prstGeom>
          <a:noFill/>
        </p:spPr>
        <p:txBody>
          <a:bodyPr wrap="square">
            <a:spAutoFit/>
          </a:bodyPr>
          <a:lstStyle/>
          <a:p>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Існують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декілька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підходів</a:t>
            </a:r>
            <a:r>
              <a:rPr lang="ru-RU" sz="1800" b="0" i="0" u="none" strike="noStrike" baseline="0" dirty="0">
                <a:solidFill>
                  <a:srgbClr val="000000"/>
                </a:solidFill>
                <a:latin typeface="Times New Roman" panose="02020603050405020304" pitchFamily="18" charset="0"/>
              </a:rPr>
              <a:t> до </a:t>
            </a:r>
            <a:r>
              <a:rPr lang="ru-RU" sz="1800" b="0" i="0" u="none" strike="noStrike" baseline="0" dirty="0" err="1">
                <a:solidFill>
                  <a:srgbClr val="000000"/>
                </a:solidFill>
                <a:latin typeface="Times New Roman" panose="02020603050405020304" pitchFamily="18" charset="0"/>
              </a:rPr>
              <a:t>вирішення</a:t>
            </a:r>
            <a:r>
              <a:rPr lang="ru-RU" sz="1800" b="0" i="0" u="none" strike="noStrike" baseline="0" dirty="0">
                <a:solidFill>
                  <a:srgbClr val="000000"/>
                </a:solidFill>
                <a:latin typeface="Times New Roman" panose="02020603050405020304" pitchFamily="18" charset="0"/>
              </a:rPr>
              <a:t> задач, </a:t>
            </a:r>
            <a:r>
              <a:rPr lang="ru-RU" sz="1800" b="0" i="0" u="none" strike="noStrike" baseline="0" dirty="0" err="1">
                <a:solidFill>
                  <a:srgbClr val="000000"/>
                </a:solidFill>
                <a:latin typeface="Times New Roman" panose="02020603050405020304" pitchFamily="18" charset="0"/>
              </a:rPr>
              <a:t>які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базуються</a:t>
            </a:r>
            <a:r>
              <a:rPr lang="ru-RU" sz="1800" b="0" i="0" u="none" strike="noStrike" baseline="0" dirty="0">
                <a:solidFill>
                  <a:srgbClr val="000000"/>
                </a:solidFill>
                <a:latin typeface="Times New Roman" panose="02020603050405020304" pitchFamily="18" charset="0"/>
              </a:rPr>
              <a:t> на </a:t>
            </a:r>
            <a:r>
              <a:rPr lang="ru-RU" sz="1800" b="0" i="0" u="none" strike="noStrike" baseline="0" dirty="0" err="1">
                <a:solidFill>
                  <a:srgbClr val="000000"/>
                </a:solidFill>
                <a:latin typeface="Times New Roman" panose="02020603050405020304" pitchFamily="18" charset="0"/>
              </a:rPr>
              <a:t>експертній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обробці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даних</a:t>
            </a:r>
            <a:r>
              <a:rPr lang="ru-RU" sz="1800" b="0" i="0" u="none" strike="noStrike" baseline="0" dirty="0">
                <a:solidFill>
                  <a:srgbClr val="000000"/>
                </a:solidFill>
                <a:latin typeface="Times New Roman" panose="02020603050405020304" pitchFamily="18" charset="0"/>
              </a:rPr>
              <a:t> та </a:t>
            </a:r>
            <a:r>
              <a:rPr lang="ru-RU" sz="1800" b="0" i="0" u="none" strike="noStrike" baseline="0" dirty="0" err="1">
                <a:solidFill>
                  <a:srgbClr val="000000"/>
                </a:solidFill>
                <a:latin typeface="Times New Roman" panose="02020603050405020304" pitchFamily="18" charset="0"/>
              </a:rPr>
              <a:t>побудові</a:t>
            </a:r>
            <a:r>
              <a:rPr lang="ru-RU" sz="1800" b="0" i="0" u="none" strike="noStrike" baseline="0" dirty="0">
                <a:solidFill>
                  <a:srgbClr val="000000"/>
                </a:solidFill>
                <a:latin typeface="Times New Roman" panose="02020603050405020304" pitchFamily="18" charset="0"/>
              </a:rPr>
              <a:t> моделей </a:t>
            </a:r>
            <a:r>
              <a:rPr lang="ru-RU" sz="1800" b="0" i="0" u="none" strike="noStrike" baseline="0" dirty="0" err="1">
                <a:solidFill>
                  <a:srgbClr val="000000"/>
                </a:solidFill>
                <a:latin typeface="Times New Roman" panose="02020603050405020304" pitchFamily="18" charset="0"/>
              </a:rPr>
              <a:t>структури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властивостей</a:t>
            </a:r>
            <a:r>
              <a:rPr lang="ru-RU" sz="1800" b="0" i="0" u="none" strike="noStrike" baseline="0" dirty="0">
                <a:solidFill>
                  <a:srgbClr val="000000"/>
                </a:solidFill>
                <a:latin typeface="Times New Roman" panose="02020603050405020304" pitchFamily="18" charset="0"/>
              </a:rPr>
              <a:t> при </a:t>
            </a:r>
            <a:r>
              <a:rPr lang="ru-RU" sz="1800" b="0" i="0" u="none" strike="noStrike" baseline="0" dirty="0" err="1">
                <a:solidFill>
                  <a:srgbClr val="000000"/>
                </a:solidFill>
                <a:latin typeface="Times New Roman" panose="02020603050405020304" pitchFamily="18" charset="0"/>
              </a:rPr>
              <a:t>проведенні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обстеження</a:t>
            </a:r>
            <a:r>
              <a:rPr lang="ru-RU" sz="1800" b="0" i="0" u="none" strike="noStrike" baseline="0" dirty="0">
                <a:solidFill>
                  <a:srgbClr val="000000"/>
                </a:solidFill>
                <a:latin typeface="Times New Roman" panose="02020603050405020304" pitchFamily="18" charset="0"/>
              </a:rPr>
              <a:t> для </a:t>
            </a:r>
            <a:r>
              <a:rPr lang="ru-RU" sz="1800" b="0" i="0" u="none" strike="noStrike" baseline="0" dirty="0" err="1">
                <a:solidFill>
                  <a:srgbClr val="000000"/>
                </a:solidFill>
                <a:latin typeface="Times New Roman" panose="02020603050405020304" pitchFamily="18" charset="0"/>
              </a:rPr>
              <a:t>вирішення</a:t>
            </a:r>
            <a:r>
              <a:rPr lang="ru-RU" sz="1800" b="0" i="0" u="none" strike="noStrike" baseline="0" dirty="0">
                <a:solidFill>
                  <a:srgbClr val="000000"/>
                </a:solidFill>
                <a:latin typeface="Times New Roman" panose="02020603050405020304" pitchFamily="18" charset="0"/>
              </a:rPr>
              <a:t> задач </a:t>
            </a:r>
            <a:r>
              <a:rPr lang="ru-RU" sz="1800" b="0" i="0" u="none" strike="noStrike" baseline="0" dirty="0" err="1">
                <a:solidFill>
                  <a:srgbClr val="000000"/>
                </a:solidFill>
                <a:latin typeface="Times New Roman" panose="02020603050405020304" pitchFamily="18" charset="0"/>
              </a:rPr>
              <a:t>діагностики</a:t>
            </a:r>
            <a:r>
              <a:rPr lang="ru-RU" sz="1800" b="0" i="0" u="none" strike="noStrike" baseline="0" dirty="0">
                <a:solidFill>
                  <a:srgbClr val="000000"/>
                </a:solidFill>
                <a:latin typeface="Times New Roman" panose="02020603050405020304" pitchFamily="18" charset="0"/>
              </a:rPr>
              <a:t>. </a:t>
            </a:r>
          </a:p>
          <a:p>
            <a:r>
              <a:rPr lang="uk-UA" sz="1800" b="0" i="0" u="none" strike="noStrike" baseline="0" dirty="0">
                <a:solidFill>
                  <a:srgbClr val="000000"/>
                </a:solidFill>
                <a:latin typeface="Times New Roman" panose="02020603050405020304" pitchFamily="18" charset="0"/>
              </a:rPr>
              <a:t>     Розглянемо функціонування даної системи, де </a:t>
            </a:r>
            <a:r>
              <a:rPr lang="en-US" sz="1800" b="0" i="1" u="none" strike="noStrike" baseline="0" dirty="0">
                <a:solidFill>
                  <a:srgbClr val="000000"/>
                </a:solidFill>
                <a:latin typeface="Times New Roman" panose="02020603050405020304" pitchFamily="18" charset="0"/>
              </a:rPr>
              <a:t>h </a:t>
            </a:r>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кількість експертів. В залежності від ситуації система характеризується властивостями І </a:t>
            </a:r>
            <a:r>
              <a:rPr lang="uk-UA" sz="1800" b="0" i="0" u="none" strike="noStrike" baseline="0" dirty="0" err="1">
                <a:solidFill>
                  <a:srgbClr val="000000"/>
                </a:solidFill>
                <a:latin typeface="Times New Roman" panose="02020603050405020304" pitchFamily="18" charset="0"/>
              </a:rPr>
              <a:t>і</a:t>
            </a:r>
            <a:r>
              <a:rPr lang="uk-UA" sz="1800" b="0" i="0" u="none" strike="noStrike" baseline="0" dirty="0">
                <a:solidFill>
                  <a:srgbClr val="000000"/>
                </a:solidFill>
                <a:latin typeface="Times New Roman" panose="02020603050405020304" pitchFamily="18" charset="0"/>
              </a:rPr>
              <a:t> </a:t>
            </a:r>
            <a:r>
              <a:rPr lang="uk-UA" sz="1800" b="0" i="1" u="none" strike="noStrike" baseline="0" dirty="0">
                <a:solidFill>
                  <a:srgbClr val="000000"/>
                </a:solidFill>
                <a:latin typeface="Times New Roman" panose="02020603050405020304" pitchFamily="18" charset="0"/>
              </a:rPr>
              <a:t>= {1,2,…, </a:t>
            </a:r>
            <a:r>
              <a:rPr lang="en-US" sz="1800" b="0" i="1" u="none" strike="noStrike" baseline="0" dirty="0">
                <a:solidFill>
                  <a:srgbClr val="000000"/>
                </a:solidFill>
                <a:latin typeface="Times New Roman" panose="02020603050405020304" pitchFamily="18" charset="0"/>
              </a:rPr>
              <a:t>n} </a:t>
            </a:r>
            <a:r>
              <a:rPr lang="en-US" sz="1800" b="0" i="0" u="none" strike="noStrike" baseline="0" dirty="0">
                <a:solidFill>
                  <a:srgbClr val="000000"/>
                </a:solidFill>
                <a:latin typeface="Times New Roman" panose="02020603050405020304" pitchFamily="18" charset="0"/>
              </a:rPr>
              <a:t>(</a:t>
            </a:r>
            <a:r>
              <a:rPr lang="uk-UA" sz="1800" b="0" i="0" u="none" strike="noStrike" baseline="0" dirty="0">
                <a:solidFill>
                  <a:srgbClr val="000000"/>
                </a:solidFill>
                <a:latin typeface="Times New Roman" panose="02020603050405020304" pitchFamily="18" charset="0"/>
              </a:rPr>
              <a:t>категорія технічного стану) та (ширина                        ( розкриття тріщин). </a:t>
            </a:r>
            <a:endParaRPr lang="en-US" sz="1800" b="0" i="0" u="none" strike="noStrike" baseline="0" dirty="0">
              <a:solidFill>
                <a:srgbClr val="000000"/>
              </a:solidFill>
              <a:latin typeface="Times New Roman" panose="02020603050405020304" pitchFamily="18" charset="0"/>
            </a:endParaRPr>
          </a:p>
          <a:p>
            <a:r>
              <a:rPr lang="uk-UA" sz="1800" b="0" i="0" u="none" strike="noStrike" baseline="0" dirty="0">
                <a:solidFill>
                  <a:srgbClr val="000000"/>
                </a:solidFill>
                <a:latin typeface="Times New Roman" panose="02020603050405020304" pitchFamily="18" charset="0"/>
              </a:rPr>
              <a:t>     Маючи в якості вихідних даних вектори      (категорія технічного стану) і        (ширина розкриття тріщин) по всіх ситуаціям   ((кількість експертів), можна для кожної з них визначити вектор вагових коефіцієнтів                                          , який представляє собою </a:t>
            </a:r>
            <a:r>
              <a:rPr lang="en-US" sz="1800" b="0" i="1" u="none" strike="noStrike" baseline="0" dirty="0">
                <a:solidFill>
                  <a:srgbClr val="000000"/>
                </a:solidFill>
                <a:latin typeface="Times New Roman" panose="02020603050405020304" pitchFamily="18" charset="0"/>
              </a:rPr>
              <a:t>n </a:t>
            </a:r>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мірний вектор, де компоненти його пов’язані відношеннями:</a:t>
            </a:r>
            <a:endParaRPr lang="uk-UA" dirty="0"/>
          </a:p>
        </p:txBody>
      </p:sp>
      <p:pic>
        <p:nvPicPr>
          <p:cNvPr id="16" name="Рисунок 15">
            <a:extLst>
              <a:ext uri="{FF2B5EF4-FFF2-40B4-BE49-F238E27FC236}">
                <a16:creationId xmlns:a16="http://schemas.microsoft.com/office/drawing/2014/main" id="{A47BA540-FFC0-B49B-9A40-838F9CF9C028}"/>
              </a:ext>
            </a:extLst>
          </p:cNvPr>
          <p:cNvPicPr>
            <a:picLocks noChangeAspect="1"/>
          </p:cNvPicPr>
          <p:nvPr/>
        </p:nvPicPr>
        <p:blipFill>
          <a:blip r:embed="rId2"/>
          <a:stretch>
            <a:fillRect/>
          </a:stretch>
        </p:blipFill>
        <p:spPr>
          <a:xfrm>
            <a:off x="4119499" y="1398186"/>
            <a:ext cx="905001" cy="342948"/>
          </a:xfrm>
          <a:prstGeom prst="rect">
            <a:avLst/>
          </a:prstGeom>
        </p:spPr>
      </p:pic>
      <p:pic>
        <p:nvPicPr>
          <p:cNvPr id="18" name="Рисунок 17">
            <a:extLst>
              <a:ext uri="{FF2B5EF4-FFF2-40B4-BE49-F238E27FC236}">
                <a16:creationId xmlns:a16="http://schemas.microsoft.com/office/drawing/2014/main" id="{700764DE-3C2E-A3D1-8BCA-C3330C7FC690}"/>
              </a:ext>
            </a:extLst>
          </p:cNvPr>
          <p:cNvPicPr>
            <a:picLocks noChangeAspect="1"/>
          </p:cNvPicPr>
          <p:nvPr/>
        </p:nvPicPr>
        <p:blipFill>
          <a:blip r:embed="rId3"/>
          <a:stretch>
            <a:fillRect/>
          </a:stretch>
        </p:blipFill>
        <p:spPr>
          <a:xfrm>
            <a:off x="5024500" y="1388660"/>
            <a:ext cx="1124107" cy="352474"/>
          </a:xfrm>
          <a:prstGeom prst="rect">
            <a:avLst/>
          </a:prstGeom>
        </p:spPr>
      </p:pic>
      <p:pic>
        <p:nvPicPr>
          <p:cNvPr id="20" name="Рисунок 19">
            <a:extLst>
              <a:ext uri="{FF2B5EF4-FFF2-40B4-BE49-F238E27FC236}">
                <a16:creationId xmlns:a16="http://schemas.microsoft.com/office/drawing/2014/main" id="{B4A4D672-84FA-1EC7-17C3-C42BBA7F3E9E}"/>
              </a:ext>
            </a:extLst>
          </p:cNvPr>
          <p:cNvPicPr>
            <a:picLocks noChangeAspect="1"/>
          </p:cNvPicPr>
          <p:nvPr/>
        </p:nvPicPr>
        <p:blipFill>
          <a:blip r:embed="rId4"/>
          <a:stretch>
            <a:fillRect/>
          </a:stretch>
        </p:blipFill>
        <p:spPr>
          <a:xfrm>
            <a:off x="5435369" y="1741134"/>
            <a:ext cx="257211" cy="304843"/>
          </a:xfrm>
          <a:prstGeom prst="rect">
            <a:avLst/>
          </a:prstGeom>
        </p:spPr>
      </p:pic>
      <p:pic>
        <p:nvPicPr>
          <p:cNvPr id="23" name="Рисунок 22">
            <a:extLst>
              <a:ext uri="{FF2B5EF4-FFF2-40B4-BE49-F238E27FC236}">
                <a16:creationId xmlns:a16="http://schemas.microsoft.com/office/drawing/2014/main" id="{AC5C3A55-9C21-3045-3F9E-A4FD02C48591}"/>
              </a:ext>
            </a:extLst>
          </p:cNvPr>
          <p:cNvPicPr>
            <a:picLocks noChangeAspect="1"/>
          </p:cNvPicPr>
          <p:nvPr/>
        </p:nvPicPr>
        <p:blipFill>
          <a:blip r:embed="rId5"/>
          <a:stretch>
            <a:fillRect/>
          </a:stretch>
        </p:blipFill>
        <p:spPr>
          <a:xfrm>
            <a:off x="8532440" y="1741134"/>
            <a:ext cx="276264" cy="266737"/>
          </a:xfrm>
          <a:prstGeom prst="rect">
            <a:avLst/>
          </a:prstGeom>
        </p:spPr>
      </p:pic>
      <p:pic>
        <p:nvPicPr>
          <p:cNvPr id="25" name="Рисунок 24">
            <a:extLst>
              <a:ext uri="{FF2B5EF4-FFF2-40B4-BE49-F238E27FC236}">
                <a16:creationId xmlns:a16="http://schemas.microsoft.com/office/drawing/2014/main" id="{125B962C-034B-ABCB-1A02-AD88740F0487}"/>
              </a:ext>
            </a:extLst>
          </p:cNvPr>
          <p:cNvPicPr>
            <a:picLocks noChangeAspect="1"/>
          </p:cNvPicPr>
          <p:nvPr/>
        </p:nvPicPr>
        <p:blipFill>
          <a:blip r:embed="rId6"/>
          <a:stretch>
            <a:fillRect/>
          </a:stretch>
        </p:blipFill>
        <p:spPr>
          <a:xfrm>
            <a:off x="5591934" y="2007871"/>
            <a:ext cx="219106" cy="276264"/>
          </a:xfrm>
          <a:prstGeom prst="rect">
            <a:avLst/>
          </a:prstGeom>
        </p:spPr>
      </p:pic>
      <p:pic>
        <p:nvPicPr>
          <p:cNvPr id="27" name="Рисунок 26">
            <a:extLst>
              <a:ext uri="{FF2B5EF4-FFF2-40B4-BE49-F238E27FC236}">
                <a16:creationId xmlns:a16="http://schemas.microsoft.com/office/drawing/2014/main" id="{DC90E7B2-654A-8B37-2538-1DB79A15A692}"/>
              </a:ext>
            </a:extLst>
          </p:cNvPr>
          <p:cNvPicPr>
            <a:picLocks noChangeAspect="1"/>
          </p:cNvPicPr>
          <p:nvPr/>
        </p:nvPicPr>
        <p:blipFill>
          <a:blip r:embed="rId7"/>
          <a:stretch>
            <a:fillRect/>
          </a:stretch>
        </p:blipFill>
        <p:spPr>
          <a:xfrm>
            <a:off x="6300192" y="2274044"/>
            <a:ext cx="2076740" cy="371527"/>
          </a:xfrm>
          <a:prstGeom prst="rect">
            <a:avLst/>
          </a:prstGeom>
        </p:spPr>
      </p:pic>
      <p:pic>
        <p:nvPicPr>
          <p:cNvPr id="29" name="Рисунок 28">
            <a:extLst>
              <a:ext uri="{FF2B5EF4-FFF2-40B4-BE49-F238E27FC236}">
                <a16:creationId xmlns:a16="http://schemas.microsoft.com/office/drawing/2014/main" id="{9E1DB84F-4709-E327-09DB-DA03EF5E5BDE}"/>
              </a:ext>
            </a:extLst>
          </p:cNvPr>
          <p:cNvPicPr>
            <a:picLocks noChangeAspect="1"/>
          </p:cNvPicPr>
          <p:nvPr/>
        </p:nvPicPr>
        <p:blipFill>
          <a:blip r:embed="rId8"/>
          <a:stretch>
            <a:fillRect/>
          </a:stretch>
        </p:blipFill>
        <p:spPr>
          <a:xfrm>
            <a:off x="1043608" y="3025982"/>
            <a:ext cx="8100392" cy="3571370"/>
          </a:xfrm>
          <a:prstGeom prst="rect">
            <a:avLst/>
          </a:prstGeom>
        </p:spPr>
      </p:pic>
    </p:spTree>
    <p:extLst>
      <p:ext uri="{BB962C8B-B14F-4D97-AF65-F5344CB8AC3E}">
        <p14:creationId xmlns:p14="http://schemas.microsoft.com/office/powerpoint/2010/main" val="390653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id="{F7F562D7-95F4-5304-7EEB-3323449CE1D0}"/>
              </a:ext>
            </a:extLst>
          </p:cNvPr>
          <p:cNvPicPr>
            <a:picLocks noChangeAspect="1"/>
          </p:cNvPicPr>
          <p:nvPr/>
        </p:nvPicPr>
        <p:blipFill>
          <a:blip r:embed="rId2"/>
          <a:stretch>
            <a:fillRect/>
          </a:stretch>
        </p:blipFill>
        <p:spPr>
          <a:xfrm>
            <a:off x="1043608" y="280548"/>
            <a:ext cx="7992888" cy="6296904"/>
          </a:xfrm>
          <a:prstGeom prst="rect">
            <a:avLst/>
          </a:prstGeom>
        </p:spPr>
      </p:pic>
    </p:spTree>
    <p:extLst>
      <p:ext uri="{BB962C8B-B14F-4D97-AF65-F5344CB8AC3E}">
        <p14:creationId xmlns:p14="http://schemas.microsoft.com/office/powerpoint/2010/main" val="28642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0CE2B7-29C6-B18A-18EE-EBED75891E6B}"/>
              </a:ext>
            </a:extLst>
          </p:cNvPr>
          <p:cNvSpPr txBox="1"/>
          <p:nvPr/>
        </p:nvSpPr>
        <p:spPr>
          <a:xfrm>
            <a:off x="1115616" y="44623"/>
            <a:ext cx="7920880" cy="374077"/>
          </a:xfrm>
          <a:prstGeom prst="rect">
            <a:avLst/>
          </a:prstGeom>
          <a:noFill/>
        </p:spPr>
        <p:txBody>
          <a:bodyPr wrap="square">
            <a:spAutoFit/>
          </a:bodyPr>
          <a:lstStyle/>
          <a:p>
            <a:pPr algn="just">
              <a:lnSpc>
                <a:spcPct val="107000"/>
              </a:lnSpc>
              <a:spcAft>
                <a:spcPts val="800"/>
              </a:spcAft>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F7AEA2A-274F-22ED-379A-E70B9E6DB072}"/>
              </a:ext>
            </a:extLst>
          </p:cNvPr>
          <p:cNvSpPr txBox="1"/>
          <p:nvPr/>
        </p:nvSpPr>
        <p:spPr>
          <a:xfrm>
            <a:off x="1043608" y="-1"/>
            <a:ext cx="8100392" cy="369332"/>
          </a:xfrm>
          <a:prstGeom prst="rect">
            <a:avLst/>
          </a:prstGeom>
          <a:noFill/>
        </p:spPr>
        <p:txBody>
          <a:bodyPr wrap="square">
            <a:spAutoFit/>
          </a:bodyPr>
          <a:lstStyle/>
          <a:p>
            <a:pPr algn="ctr"/>
            <a:r>
              <a:rPr lang="ru-RU" sz="1800" b="0" i="0" u="none" strike="noStrike" baseline="0" dirty="0">
                <a:solidFill>
                  <a:srgbClr val="000000"/>
                </a:solidFill>
                <a:latin typeface="Times New Roman" panose="02020603050405020304" pitchFamily="18" charset="0"/>
              </a:rPr>
              <a:t>     </a:t>
            </a:r>
            <a:endParaRPr lang="uk-UA" sz="1800" b="0" i="0" u="none" strike="noStrike" baseline="0" dirty="0">
              <a:solidFill>
                <a:srgbClr val="000000"/>
              </a:solidFill>
              <a:latin typeface="Times New Roman" panose="02020603050405020304" pitchFamily="18" charset="0"/>
            </a:endParaRPr>
          </a:p>
        </p:txBody>
      </p:sp>
      <p:pic>
        <p:nvPicPr>
          <p:cNvPr id="13" name="Рисунок 12">
            <a:extLst>
              <a:ext uri="{FF2B5EF4-FFF2-40B4-BE49-F238E27FC236}">
                <a16:creationId xmlns:a16="http://schemas.microsoft.com/office/drawing/2014/main" id="{8ABB3865-C0C4-9535-58CE-89B1DFBE61F5}"/>
              </a:ext>
            </a:extLst>
          </p:cNvPr>
          <p:cNvPicPr>
            <a:picLocks noChangeAspect="1"/>
          </p:cNvPicPr>
          <p:nvPr/>
        </p:nvPicPr>
        <p:blipFill>
          <a:blip r:embed="rId2"/>
          <a:stretch>
            <a:fillRect/>
          </a:stretch>
        </p:blipFill>
        <p:spPr>
          <a:xfrm>
            <a:off x="1043608" y="-1"/>
            <a:ext cx="7516274" cy="895475"/>
          </a:xfrm>
          <a:prstGeom prst="rect">
            <a:avLst/>
          </a:prstGeom>
        </p:spPr>
      </p:pic>
      <p:pic>
        <p:nvPicPr>
          <p:cNvPr id="15" name="Рисунок 14">
            <a:extLst>
              <a:ext uri="{FF2B5EF4-FFF2-40B4-BE49-F238E27FC236}">
                <a16:creationId xmlns:a16="http://schemas.microsoft.com/office/drawing/2014/main" id="{889F6E8C-F4A7-8771-68D7-F0CC6ED55906}"/>
              </a:ext>
            </a:extLst>
          </p:cNvPr>
          <p:cNvPicPr>
            <a:picLocks noChangeAspect="1"/>
          </p:cNvPicPr>
          <p:nvPr/>
        </p:nvPicPr>
        <p:blipFill>
          <a:blip r:embed="rId3"/>
          <a:stretch>
            <a:fillRect/>
          </a:stretch>
        </p:blipFill>
        <p:spPr>
          <a:xfrm>
            <a:off x="1043608" y="764704"/>
            <a:ext cx="8100392" cy="6093296"/>
          </a:xfrm>
          <a:prstGeom prst="rect">
            <a:avLst/>
          </a:prstGeom>
        </p:spPr>
      </p:pic>
    </p:spTree>
    <p:extLst>
      <p:ext uri="{BB962C8B-B14F-4D97-AF65-F5344CB8AC3E}">
        <p14:creationId xmlns:p14="http://schemas.microsoft.com/office/powerpoint/2010/main" val="255947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E4138-065A-CB50-6F45-F75F0CAD1CD9}"/>
              </a:ext>
            </a:extLst>
          </p:cNvPr>
          <p:cNvSpPr txBox="1"/>
          <p:nvPr/>
        </p:nvSpPr>
        <p:spPr>
          <a:xfrm>
            <a:off x="1043608" y="-1"/>
            <a:ext cx="8100392" cy="369332"/>
          </a:xfrm>
          <a:prstGeom prst="rect">
            <a:avLst/>
          </a:prstGeom>
          <a:noFill/>
        </p:spPr>
        <p:txBody>
          <a:bodyPr wrap="square">
            <a:spAutoFit/>
          </a:bodyPr>
          <a:lstStyle/>
          <a:p>
            <a:pPr algn="just"/>
            <a:r>
              <a:rPr lang="ru-RU" sz="1800" b="0" i="0" u="none" strike="noStrike" baseline="0" dirty="0">
                <a:solidFill>
                  <a:srgbClr val="000000"/>
                </a:solidFill>
                <a:latin typeface="Times New Roman" panose="02020603050405020304" pitchFamily="18" charset="0"/>
              </a:rPr>
              <a:t>     </a:t>
            </a:r>
            <a:endParaRPr lang="ru-RU" sz="1800" b="0" i="0" u="none" strike="noStrike" baseline="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69CAE614-B45A-4F1F-7260-00595BCA7538}"/>
              </a:ext>
            </a:extLst>
          </p:cNvPr>
          <p:cNvPicPr>
            <a:picLocks noChangeAspect="1"/>
          </p:cNvPicPr>
          <p:nvPr/>
        </p:nvPicPr>
        <p:blipFill>
          <a:blip r:embed="rId2"/>
          <a:stretch>
            <a:fillRect/>
          </a:stretch>
        </p:blipFill>
        <p:spPr>
          <a:xfrm>
            <a:off x="1207061" y="5940"/>
            <a:ext cx="7773485" cy="3591426"/>
          </a:xfrm>
          <a:prstGeom prst="rect">
            <a:avLst/>
          </a:prstGeom>
        </p:spPr>
      </p:pic>
      <p:pic>
        <p:nvPicPr>
          <p:cNvPr id="8" name="Рисунок 7">
            <a:extLst>
              <a:ext uri="{FF2B5EF4-FFF2-40B4-BE49-F238E27FC236}">
                <a16:creationId xmlns:a16="http://schemas.microsoft.com/office/drawing/2014/main" id="{7416B9FE-F957-2760-2932-91485E9B7EAA}"/>
              </a:ext>
            </a:extLst>
          </p:cNvPr>
          <p:cNvPicPr>
            <a:picLocks noChangeAspect="1"/>
          </p:cNvPicPr>
          <p:nvPr/>
        </p:nvPicPr>
        <p:blipFill>
          <a:blip r:embed="rId3"/>
          <a:stretch>
            <a:fillRect/>
          </a:stretch>
        </p:blipFill>
        <p:spPr>
          <a:xfrm>
            <a:off x="1043608" y="3597366"/>
            <a:ext cx="8100392" cy="3071994"/>
          </a:xfrm>
          <a:prstGeom prst="rect">
            <a:avLst/>
          </a:prstGeom>
        </p:spPr>
      </p:pic>
    </p:spTree>
    <p:extLst>
      <p:ext uri="{BB962C8B-B14F-4D97-AF65-F5344CB8AC3E}">
        <p14:creationId xmlns:p14="http://schemas.microsoft.com/office/powerpoint/2010/main" val="16548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751481-61F9-DF16-6E44-4B31ACF7E0B5}"/>
              </a:ext>
            </a:extLst>
          </p:cNvPr>
          <p:cNvSpPr txBox="1"/>
          <p:nvPr/>
        </p:nvSpPr>
        <p:spPr>
          <a:xfrm>
            <a:off x="1043608" y="1"/>
            <a:ext cx="8100392" cy="369332"/>
          </a:xfrm>
          <a:prstGeom prst="rect">
            <a:avLst/>
          </a:prstGeom>
          <a:noFill/>
        </p:spPr>
        <p:txBody>
          <a:bodyPr wrap="square">
            <a:spAutoFit/>
          </a:bodyPr>
          <a:lstStyle/>
          <a:p>
            <a:pPr algn="just"/>
            <a:r>
              <a:rPr lang="ru-RU" sz="1800" b="0" i="0" u="none" strike="noStrike" baseline="0" dirty="0">
                <a:solidFill>
                  <a:srgbClr val="000000"/>
                </a:solidFill>
                <a:latin typeface="Times New Roman" panose="02020603050405020304" pitchFamily="18" charset="0"/>
              </a:rPr>
              <a:t>      </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1C47B9C-E025-741B-4AFE-C87C68C18565}"/>
              </a:ext>
            </a:extLst>
          </p:cNvPr>
          <p:cNvSpPr txBox="1"/>
          <p:nvPr/>
        </p:nvSpPr>
        <p:spPr>
          <a:xfrm>
            <a:off x="1043606" y="4149080"/>
            <a:ext cx="8100392" cy="369332"/>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a:t>
            </a:r>
            <a:endParaRPr lang="uk-UA" dirty="0"/>
          </a:p>
        </p:txBody>
      </p:sp>
      <p:pic>
        <p:nvPicPr>
          <p:cNvPr id="10" name="Рисунок 9">
            <a:extLst>
              <a:ext uri="{FF2B5EF4-FFF2-40B4-BE49-F238E27FC236}">
                <a16:creationId xmlns:a16="http://schemas.microsoft.com/office/drawing/2014/main" id="{04CECFE4-D127-41E4-117E-EB618C5EC56D}"/>
              </a:ext>
            </a:extLst>
          </p:cNvPr>
          <p:cNvPicPr>
            <a:picLocks noChangeAspect="1"/>
          </p:cNvPicPr>
          <p:nvPr/>
        </p:nvPicPr>
        <p:blipFill>
          <a:blip r:embed="rId2"/>
          <a:stretch>
            <a:fillRect/>
          </a:stretch>
        </p:blipFill>
        <p:spPr>
          <a:xfrm>
            <a:off x="1043606" y="328180"/>
            <a:ext cx="8100392" cy="6201640"/>
          </a:xfrm>
          <a:prstGeom prst="rect">
            <a:avLst/>
          </a:prstGeom>
        </p:spPr>
      </p:pic>
    </p:spTree>
    <p:extLst>
      <p:ext uri="{BB962C8B-B14F-4D97-AF65-F5344CB8AC3E}">
        <p14:creationId xmlns:p14="http://schemas.microsoft.com/office/powerpoint/2010/main" val="237947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ADDE669-078E-3DB5-BB16-4B9013043A95}"/>
              </a:ext>
            </a:extLst>
          </p:cNvPr>
          <p:cNvSpPr txBox="1"/>
          <p:nvPr/>
        </p:nvSpPr>
        <p:spPr>
          <a:xfrm>
            <a:off x="971600" y="0"/>
            <a:ext cx="8172400" cy="1477328"/>
          </a:xfrm>
          <a:prstGeom prst="rect">
            <a:avLst/>
          </a:prstGeom>
          <a:noFill/>
        </p:spPr>
        <p:txBody>
          <a:bodyPr wrap="square">
            <a:spAutoFit/>
          </a:bodyPr>
          <a:lstStyle/>
          <a:p>
            <a:r>
              <a:rPr lang="ru-RU" sz="1800" b="0" i="0" u="none" strike="noStrike" baseline="0" dirty="0">
                <a:solidFill>
                  <a:srgbClr val="000000"/>
                </a:solidFill>
                <a:latin typeface="Times New Roman" panose="02020603050405020304" pitchFamily="18" charset="0"/>
              </a:rPr>
              <a:t>     Процедуру </a:t>
            </a:r>
            <a:r>
              <a:rPr lang="ru-RU" sz="1800" b="0" i="0" u="none" strike="noStrike" baseline="0" dirty="0" err="1">
                <a:solidFill>
                  <a:srgbClr val="000000"/>
                </a:solidFill>
                <a:latin typeface="Times New Roman" panose="02020603050405020304" pitchFamily="18" charset="0"/>
              </a:rPr>
              <a:t>побудови</a:t>
            </a:r>
            <a:r>
              <a:rPr lang="ru-RU" sz="1800" b="0" i="0" u="none" strike="noStrike" baseline="0" dirty="0">
                <a:solidFill>
                  <a:srgbClr val="000000"/>
                </a:solidFill>
                <a:latin typeface="Times New Roman" panose="02020603050405020304" pitchFamily="18" charset="0"/>
              </a:rPr>
              <a:t> моделей </a:t>
            </a:r>
            <a:r>
              <a:rPr lang="ru-RU" sz="1800" b="0" i="0" u="none" strike="noStrike" baseline="0" dirty="0" err="1">
                <a:solidFill>
                  <a:srgbClr val="000000"/>
                </a:solidFill>
                <a:latin typeface="Times New Roman" panose="02020603050405020304" pitchFamily="18" charset="0"/>
              </a:rPr>
              <a:t>структури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властивостей</a:t>
            </a:r>
            <a:r>
              <a:rPr lang="ru-RU" sz="1800" b="0" i="0" u="none" strike="noStrike" baseline="0" dirty="0">
                <a:solidFill>
                  <a:srgbClr val="000000"/>
                </a:solidFill>
                <a:latin typeface="Times New Roman" panose="02020603050405020304" pitchFamily="18" charset="0"/>
              </a:rPr>
              <a:t> для </a:t>
            </a:r>
            <a:r>
              <a:rPr lang="ru-RU" sz="1800" b="0" i="0" u="none" strike="noStrike" baseline="0" dirty="0" err="1">
                <a:solidFill>
                  <a:srgbClr val="000000"/>
                </a:solidFill>
                <a:latin typeface="Times New Roman" panose="02020603050405020304" pitchFamily="18" charset="0"/>
              </a:rPr>
              <a:t>експертної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системи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можливо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розглянути</a:t>
            </a:r>
            <a:r>
              <a:rPr lang="ru-RU" sz="1800" b="0" i="0" u="none" strike="noStrike" baseline="0" dirty="0">
                <a:solidFill>
                  <a:srgbClr val="000000"/>
                </a:solidFill>
                <a:latin typeface="Times New Roman" panose="02020603050405020304" pitchFamily="18" charset="0"/>
              </a:rPr>
              <a:t> на </a:t>
            </a:r>
            <a:r>
              <a:rPr lang="ru-RU" sz="1800" b="0" i="0" u="none" strike="noStrike" baseline="0" dirty="0" err="1">
                <a:solidFill>
                  <a:srgbClr val="000000"/>
                </a:solidFill>
                <a:latin typeface="Times New Roman" panose="02020603050405020304" pitchFamily="18" charset="0"/>
              </a:rPr>
              <a:t>прикладі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обстеження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технічного</a:t>
            </a:r>
            <a:r>
              <a:rPr lang="ru-RU" sz="1800" b="0" i="0" u="none" strike="noStrike" baseline="0" dirty="0">
                <a:solidFill>
                  <a:srgbClr val="000000"/>
                </a:solidFill>
                <a:latin typeface="Times New Roman" panose="02020603050405020304" pitchFamily="18" charset="0"/>
              </a:rPr>
              <a:t> стану </a:t>
            </a:r>
            <a:r>
              <a:rPr lang="ru-RU" sz="1800" b="0" i="0" u="none" strike="noStrike" baseline="0" dirty="0" err="1">
                <a:solidFill>
                  <a:srgbClr val="000000"/>
                </a:solidFill>
                <a:latin typeface="Times New Roman" panose="02020603050405020304" pitchFamily="18" charset="0"/>
              </a:rPr>
              <a:t>складської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a:t>
            </a:r>
          </a:p>
          <a:p>
            <a:r>
              <a:rPr lang="ru-RU" dirty="0">
                <a:solidFill>
                  <a:srgbClr val="000000"/>
                </a:solidFill>
                <a:latin typeface="Times New Roman" panose="02020603050405020304" pitchFamily="18" charset="0"/>
              </a:rPr>
              <a:t>     </a:t>
            </a:r>
            <a:r>
              <a:rPr lang="ru-RU" sz="1800" b="0" i="0" u="none" strike="noStrike" baseline="0" dirty="0">
                <a:latin typeface="Times New Roman" panose="02020603050405020304" pitchFamily="18" charset="0"/>
              </a:rPr>
              <a:t>В </a:t>
            </a:r>
            <a:r>
              <a:rPr lang="ru-RU" sz="1800" b="0" i="0" u="none" strike="noStrike" baseline="0" dirty="0" err="1">
                <a:latin typeface="Times New Roman" panose="02020603050405020304" pitchFamily="18" charset="0"/>
              </a:rPr>
              <a:t>організаціях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які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займаються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обстеженням</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існують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підрозділи</a:t>
            </a:r>
            <a:r>
              <a:rPr lang="ru-RU" sz="1800" b="0" i="0" u="none" strike="noStrike" baseline="0" dirty="0">
                <a:latin typeface="Times New Roman" panose="02020603050405020304" pitchFamily="18" charset="0"/>
              </a:rPr>
              <a:t> в </a:t>
            </a:r>
            <a:r>
              <a:rPr lang="ru-RU" sz="1800" b="0" i="0" u="none" strike="noStrike" baseline="0" dirty="0" err="1">
                <a:latin typeface="Times New Roman" panose="02020603050405020304" pitchFamily="18" charset="0"/>
              </a:rPr>
              <a:t>яких</a:t>
            </a:r>
            <a:r>
              <a:rPr lang="ru-RU" sz="1800" b="0" i="0" u="none" strike="noStrike" baseline="0" dirty="0">
                <a:latin typeface="Times New Roman" panose="02020603050405020304" pitchFamily="18" charset="0"/>
              </a:rPr>
              <a:t>, як правило, </a:t>
            </a:r>
            <a:r>
              <a:rPr lang="ru-RU" sz="1800" b="0" i="0" u="none" strike="noStrike" baseline="0" dirty="0" err="1">
                <a:latin typeface="Times New Roman" panose="02020603050405020304" pitchFamily="18" charset="0"/>
              </a:rPr>
              <a:t>формуються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експертна</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група</a:t>
            </a:r>
            <a:r>
              <a:rPr lang="ru-RU" sz="1800" b="0" i="0" u="none" strike="noStrike" baseline="0" dirty="0">
                <a:latin typeface="Times New Roman" panose="02020603050405020304" pitchFamily="18" charset="0"/>
              </a:rPr>
              <a:t> з 2 – 5 </a:t>
            </a:r>
            <a:r>
              <a:rPr lang="ru-RU" sz="1800" b="0" i="0" u="none" strike="noStrike" baseline="0" dirty="0" err="1">
                <a:latin typeface="Times New Roman" panose="02020603050405020304" pitchFamily="18" charset="0"/>
              </a:rPr>
              <a:t>чоловік</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що</a:t>
            </a:r>
            <a:r>
              <a:rPr lang="ru-RU" sz="1800" b="0" i="0" u="none" strike="noStrike" baseline="0" dirty="0">
                <a:latin typeface="Times New Roman" panose="02020603050405020304" pitchFamily="18" charset="0"/>
              </a:rPr>
              <a:t> проводить </a:t>
            </a:r>
            <a:r>
              <a:rPr lang="ru-RU" sz="1800" b="0" i="0" u="none" strike="noStrike" baseline="0" dirty="0" err="1">
                <a:latin typeface="Times New Roman" panose="02020603050405020304" pitchFamily="18" charset="0"/>
              </a:rPr>
              <a:t>обстеження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технічного</a:t>
            </a:r>
            <a:r>
              <a:rPr lang="ru-RU" sz="1800" b="0" i="0" u="none" strike="noStrike" baseline="0" dirty="0">
                <a:latin typeface="Times New Roman" panose="02020603050405020304" pitchFamily="18" charset="0"/>
              </a:rPr>
              <a:t> стану </a:t>
            </a:r>
            <a:r>
              <a:rPr lang="ru-RU" sz="1800" b="0" i="0" u="none" strike="noStrike" baseline="0" dirty="0" err="1">
                <a:latin typeface="Times New Roman" panose="02020603050405020304" pitchFamily="18" charset="0"/>
              </a:rPr>
              <a:t>будівель</a:t>
            </a:r>
            <a:r>
              <a:rPr lang="ru-RU" sz="1800" b="0" i="0" u="none" strike="noStrike" baseline="0" dirty="0">
                <a:latin typeface="Times New Roman" panose="02020603050405020304" pitchFamily="18" charset="0"/>
              </a:rPr>
              <a:t> (рис. 3.2). </a:t>
            </a:r>
            <a:endParaRPr lang="uk-UA" dirty="0"/>
          </a:p>
        </p:txBody>
      </p:sp>
      <p:pic>
        <p:nvPicPr>
          <p:cNvPr id="12" name="Рисунок 11">
            <a:extLst>
              <a:ext uri="{FF2B5EF4-FFF2-40B4-BE49-F238E27FC236}">
                <a16:creationId xmlns:a16="http://schemas.microsoft.com/office/drawing/2014/main" id="{F7D47DB1-C355-9527-6A2B-53EA4A6EE41F}"/>
              </a:ext>
            </a:extLst>
          </p:cNvPr>
          <p:cNvPicPr>
            <a:picLocks noChangeAspect="1"/>
          </p:cNvPicPr>
          <p:nvPr/>
        </p:nvPicPr>
        <p:blipFill>
          <a:blip r:embed="rId2"/>
          <a:stretch>
            <a:fillRect/>
          </a:stretch>
        </p:blipFill>
        <p:spPr>
          <a:xfrm>
            <a:off x="1187624" y="1700808"/>
            <a:ext cx="7182852" cy="4391638"/>
          </a:xfrm>
          <a:prstGeom prst="rect">
            <a:avLst/>
          </a:prstGeom>
        </p:spPr>
      </p:pic>
    </p:spTree>
    <p:extLst>
      <p:ext uri="{BB962C8B-B14F-4D97-AF65-F5344CB8AC3E}">
        <p14:creationId xmlns:p14="http://schemas.microsoft.com/office/powerpoint/2010/main" val="260233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BE557F-A339-10FF-C378-A25C4A681430}"/>
              </a:ext>
            </a:extLst>
          </p:cNvPr>
          <p:cNvSpPr txBox="1"/>
          <p:nvPr/>
        </p:nvSpPr>
        <p:spPr>
          <a:xfrm>
            <a:off x="1027886" y="4077071"/>
            <a:ext cx="8116114" cy="400110"/>
          </a:xfrm>
          <a:prstGeom prst="rect">
            <a:avLst/>
          </a:prstGeom>
          <a:noFill/>
        </p:spPr>
        <p:txBody>
          <a:bodyPr wrap="square">
            <a:spAutoFit/>
          </a:bodyPr>
          <a:lstStyle/>
          <a:p>
            <a:pPr algn="just"/>
            <a:r>
              <a:rPr lang="ru-RU" sz="2000" b="0" i="0" u="none" strike="noStrike" baseline="0" dirty="0">
                <a:solidFill>
                  <a:srgbClr val="000000"/>
                </a:solidFill>
                <a:latin typeface="Times New Roman" panose="02020603050405020304" pitchFamily="18" charset="0"/>
              </a:rPr>
              <a:t>     </a:t>
            </a:r>
            <a:endParaRPr lang="uk-UA" dirty="0"/>
          </a:p>
        </p:txBody>
      </p:sp>
      <p:sp>
        <p:nvSpPr>
          <p:cNvPr id="11" name="TextBox 10">
            <a:extLst>
              <a:ext uri="{FF2B5EF4-FFF2-40B4-BE49-F238E27FC236}">
                <a16:creationId xmlns:a16="http://schemas.microsoft.com/office/drawing/2014/main" id="{596D491A-1734-AEFB-9EF9-40AB23800F32}"/>
              </a:ext>
            </a:extLst>
          </p:cNvPr>
          <p:cNvSpPr txBox="1"/>
          <p:nvPr/>
        </p:nvSpPr>
        <p:spPr>
          <a:xfrm>
            <a:off x="1027886" y="0"/>
            <a:ext cx="8116114" cy="646331"/>
          </a:xfrm>
          <a:prstGeom prst="rect">
            <a:avLst/>
          </a:prstGeom>
          <a:noFill/>
        </p:spPr>
        <p:txBody>
          <a:bodyPr wrap="square">
            <a:spAutoFit/>
          </a:bodyPr>
          <a:lstStyle/>
          <a:p>
            <a:pPr algn="just"/>
            <a:r>
              <a:rPr lang="ru-RU" sz="1800" b="0" i="0" u="none" strike="noStrike" baseline="0" dirty="0">
                <a:solidFill>
                  <a:srgbClr val="000000"/>
                </a:solidFill>
                <a:latin typeface="Times New Roman" panose="02020603050405020304" pitchFamily="18" charset="0"/>
              </a:rPr>
              <a:t>     На рис. 3.3 </a:t>
            </a:r>
            <a:r>
              <a:rPr lang="ru-RU" sz="1800" b="0" i="0" u="none" strike="noStrike" baseline="0" dirty="0" err="1">
                <a:solidFill>
                  <a:srgbClr val="000000"/>
                </a:solidFill>
                <a:latin typeface="Times New Roman" panose="02020603050405020304" pitchFamily="18" charset="0"/>
              </a:rPr>
              <a:t>представлені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п’ять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суттєвих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ознак</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пошкодження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основних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конструктивних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елементів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розглядається</a:t>
            </a:r>
            <a:r>
              <a:rPr lang="ru-RU" sz="1800" b="0" i="0" u="none" strike="noStrike" baseline="0" dirty="0">
                <a:solidFill>
                  <a:srgbClr val="000000"/>
                </a:solidFill>
                <a:latin typeface="Times New Roman" panose="02020603050405020304" pitchFamily="18" charset="0"/>
              </a:rPr>
              <a:t>. </a:t>
            </a:r>
            <a:endParaRPr lang="uk-UA" dirty="0"/>
          </a:p>
        </p:txBody>
      </p:sp>
      <p:pic>
        <p:nvPicPr>
          <p:cNvPr id="13" name="Рисунок 12">
            <a:extLst>
              <a:ext uri="{FF2B5EF4-FFF2-40B4-BE49-F238E27FC236}">
                <a16:creationId xmlns:a16="http://schemas.microsoft.com/office/drawing/2014/main" id="{E4759791-2752-29A9-9F0F-70A64FE792F5}"/>
              </a:ext>
            </a:extLst>
          </p:cNvPr>
          <p:cNvPicPr>
            <a:picLocks noChangeAspect="1"/>
          </p:cNvPicPr>
          <p:nvPr/>
        </p:nvPicPr>
        <p:blipFill>
          <a:blip r:embed="rId2"/>
          <a:stretch>
            <a:fillRect/>
          </a:stretch>
        </p:blipFill>
        <p:spPr>
          <a:xfrm>
            <a:off x="1027886" y="836712"/>
            <a:ext cx="8116114" cy="3528392"/>
          </a:xfrm>
          <a:prstGeom prst="rect">
            <a:avLst/>
          </a:prstGeom>
        </p:spPr>
      </p:pic>
      <p:sp>
        <p:nvSpPr>
          <p:cNvPr id="15" name="TextBox 14">
            <a:extLst>
              <a:ext uri="{FF2B5EF4-FFF2-40B4-BE49-F238E27FC236}">
                <a16:creationId xmlns:a16="http://schemas.microsoft.com/office/drawing/2014/main" id="{CCA6DD02-2F7C-ACA4-61F8-E86E8FA64A73}"/>
              </a:ext>
            </a:extLst>
          </p:cNvPr>
          <p:cNvSpPr txBox="1"/>
          <p:nvPr/>
        </p:nvSpPr>
        <p:spPr>
          <a:xfrm>
            <a:off x="1027886" y="4221087"/>
            <a:ext cx="8116114" cy="2308324"/>
          </a:xfrm>
          <a:prstGeom prst="rect">
            <a:avLst/>
          </a:prstGeom>
          <a:noFill/>
        </p:spPr>
        <p:txBody>
          <a:bodyPr wrap="square">
            <a:spAutoFit/>
          </a:bodyPr>
          <a:lstStyle/>
          <a:p>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Кожен</a:t>
            </a:r>
            <a:r>
              <a:rPr lang="ru-RU" sz="1800" b="0" i="0" u="none" strike="noStrike" baseline="0" dirty="0">
                <a:solidFill>
                  <a:srgbClr val="000000"/>
                </a:solidFill>
                <a:latin typeface="Times New Roman" panose="02020603050405020304" pitchFamily="18" charset="0"/>
              </a:rPr>
              <a:t> з </a:t>
            </a:r>
            <a:r>
              <a:rPr lang="ru-RU" sz="1800" b="0" i="0" u="none" strike="noStrike" baseline="0" dirty="0" err="1">
                <a:solidFill>
                  <a:srgbClr val="000000"/>
                </a:solidFill>
                <a:latin typeface="Times New Roman" panose="02020603050405020304" pitchFamily="18" charset="0"/>
              </a:rPr>
              <a:t>чотирьох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експертів</a:t>
            </a:r>
            <a:r>
              <a:rPr lang="ru-RU" sz="1800" b="0" i="0" u="none" strike="noStrike" baseline="0" dirty="0">
                <a:solidFill>
                  <a:srgbClr val="000000"/>
                </a:solidFill>
                <a:latin typeface="Times New Roman" panose="02020603050405020304" pitchFamily="18" charset="0"/>
              </a:rPr>
              <a:t> при </a:t>
            </a:r>
            <a:r>
              <a:rPr lang="ru-RU" sz="1800" b="0" i="0" u="none" strike="noStrike" baseline="0" dirty="0" err="1">
                <a:solidFill>
                  <a:srgbClr val="000000"/>
                </a:solidFill>
                <a:latin typeface="Times New Roman" panose="02020603050405020304" pitchFamily="18" charset="0"/>
              </a:rPr>
              <a:t>проведенні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обстеженні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п’яти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конструктивних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елементів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визначає</a:t>
            </a:r>
            <a:r>
              <a:rPr lang="ru-RU" sz="1800" b="0" i="0" u="none" strike="noStrike" baseline="0" dirty="0">
                <a:solidFill>
                  <a:srgbClr val="000000"/>
                </a:solidFill>
                <a:latin typeface="Times New Roman" panose="02020603050405020304" pitchFamily="18" charset="0"/>
              </a:rPr>
              <a:t> ширину </a:t>
            </a:r>
            <a:r>
              <a:rPr lang="ru-RU" sz="1800" b="0" i="0" u="none" strike="noStrike" baseline="0" dirty="0" err="1">
                <a:solidFill>
                  <a:srgbClr val="000000"/>
                </a:solidFill>
                <a:latin typeface="Times New Roman" panose="02020603050405020304" pitchFamily="18" charset="0"/>
              </a:rPr>
              <a:t>розкриття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тріщини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елемента</a:t>
            </a:r>
            <a:r>
              <a:rPr lang="ru-RU" sz="1800" b="0" i="0" u="none" strike="noStrike" baseline="0" dirty="0">
                <a:solidFill>
                  <a:srgbClr val="000000"/>
                </a:solidFill>
                <a:latin typeface="Times New Roman" panose="02020603050405020304" pitchFamily="18" charset="0"/>
              </a:rPr>
              <a:t> та ставить у </a:t>
            </a:r>
            <a:r>
              <a:rPr lang="ru-RU" sz="1800" b="0" i="0" u="none" strike="noStrike" baseline="0" dirty="0" err="1">
                <a:solidFill>
                  <a:srgbClr val="000000"/>
                </a:solidFill>
                <a:latin typeface="Times New Roman" panose="02020603050405020304" pitchFamily="18" charset="0"/>
              </a:rPr>
              <a:t>відповідність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категорію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технічного</a:t>
            </a:r>
            <a:r>
              <a:rPr lang="ru-RU" sz="1800" b="0" i="0" u="none" strike="noStrike" baseline="0" dirty="0">
                <a:solidFill>
                  <a:srgbClr val="000000"/>
                </a:solidFill>
                <a:latin typeface="Times New Roman" panose="02020603050405020304" pitchFamily="18" charset="0"/>
              </a:rPr>
              <a:t> стану </a:t>
            </a:r>
            <a:r>
              <a:rPr lang="ru-RU" sz="1800" b="0" i="0" u="none" strike="noStrike" baseline="0" dirty="0" err="1">
                <a:solidFill>
                  <a:srgbClr val="000000"/>
                </a:solidFill>
                <a:latin typeface="Times New Roman" panose="02020603050405020304" pitchFamily="18" charset="0"/>
              </a:rPr>
              <a:t>даного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обстежуємого</a:t>
            </a:r>
            <a:r>
              <a:rPr lang="ru-RU" sz="1800" b="0" i="0" u="none" strike="noStrike" baseline="0" dirty="0">
                <a:solidFill>
                  <a:srgbClr val="000000"/>
                </a:solidFill>
                <a:latin typeface="Times New Roman" panose="02020603050405020304" pitchFamily="18" charset="0"/>
              </a:rPr>
              <a:t> конструктивного </a:t>
            </a:r>
            <a:r>
              <a:rPr lang="ru-RU" sz="1800" b="0" i="0" u="none" strike="noStrike" baseline="0" dirty="0" err="1">
                <a:solidFill>
                  <a:srgbClr val="000000"/>
                </a:solidFill>
                <a:latin typeface="Times New Roman" panose="02020603050405020304" pitchFamily="18" charset="0"/>
              </a:rPr>
              <a:t>елемента</a:t>
            </a:r>
            <a:r>
              <a:rPr lang="ru-RU" sz="1800" b="0" i="0" u="none" strike="noStrike" baseline="0" dirty="0">
                <a:solidFill>
                  <a:srgbClr val="000000"/>
                </a:solidFill>
                <a:latin typeface="Times New Roman" panose="02020603050405020304" pitchFamily="18" charset="0"/>
              </a:rPr>
              <a:t> (2, 2/3, 3, 3/4, 4). </a:t>
            </a:r>
          </a:p>
          <a:p>
            <a:r>
              <a:rPr lang="ru-RU" sz="1800" b="0" i="0" u="none" strike="noStrike" baseline="0" dirty="0" err="1">
                <a:solidFill>
                  <a:srgbClr val="000000"/>
                </a:solidFill>
                <a:latin typeface="Times New Roman" panose="02020603050405020304" pitchFamily="18" charset="0"/>
              </a:rPr>
              <a:t>Результати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експертних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оцінок</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Н</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категорії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технічного</a:t>
            </a:r>
            <a:r>
              <a:rPr lang="ru-RU" sz="1800" b="0" i="0" u="none" strike="noStrike" baseline="0" dirty="0">
                <a:solidFill>
                  <a:srgbClr val="000000"/>
                </a:solidFill>
                <a:latin typeface="Times New Roman" panose="02020603050405020304" pitchFamily="18" charset="0"/>
              </a:rPr>
              <a:t> стану (</a:t>
            </a:r>
            <a:r>
              <a:rPr lang="ru-RU" sz="1800" b="0" i="1" u="none" strike="noStrike" baseline="0" dirty="0">
                <a:solidFill>
                  <a:srgbClr val="000000"/>
                </a:solidFill>
                <a:latin typeface="Times New Roman" panose="02020603050405020304" pitchFamily="18" charset="0"/>
              </a:rPr>
              <a:t>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ширини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розкриття</a:t>
            </a:r>
            <a:r>
              <a:rPr lang="ru-RU" sz="1800" b="0" i="0" u="none" strike="noStrike" baseline="0" dirty="0">
                <a:solidFill>
                  <a:srgbClr val="000000"/>
                </a:solidFill>
                <a:latin typeface="Times New Roman" panose="02020603050405020304" pitchFamily="18" charset="0"/>
              </a:rPr>
              <a:t> тріщин (</a:t>
            </a:r>
            <a:r>
              <a:rPr lang="ru-RU" sz="1800" b="0" i="1" u="none" strike="noStrike" baseline="0" dirty="0">
                <a:solidFill>
                  <a:srgbClr val="000000"/>
                </a:solidFill>
                <a:latin typeface="Times New Roman" panose="02020603050405020304" pitchFamily="18" charset="0"/>
              </a:rPr>
              <a:t>V</a:t>
            </a:r>
            <a:r>
              <a:rPr lang="ru-RU" sz="1800" b="0" i="0" u="none" strike="noStrike" baseline="0" dirty="0">
                <a:solidFill>
                  <a:srgbClr val="000000"/>
                </a:solidFill>
                <a:latin typeface="Times New Roman" panose="02020603050405020304" pitchFamily="18" charset="0"/>
              </a:rPr>
              <a:t>) та </a:t>
            </a:r>
            <a:r>
              <a:rPr lang="ru-RU" sz="1800" b="0" i="0" u="none" strike="noStrike" baseline="0" dirty="0" err="1">
                <a:solidFill>
                  <a:srgbClr val="000000"/>
                </a:solidFill>
                <a:latin typeface="Times New Roman" panose="02020603050405020304" pitchFamily="18" charset="0"/>
              </a:rPr>
              <a:t>ознак</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пошкодження</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зведені</a:t>
            </a:r>
            <a:r>
              <a:rPr lang="ru-RU" sz="1800" b="0" i="0" u="none" strike="noStrike" baseline="0" dirty="0">
                <a:solidFill>
                  <a:srgbClr val="000000"/>
                </a:solidFill>
                <a:latin typeface="Times New Roman" panose="02020603050405020304" pitchFamily="18" charset="0"/>
              </a:rPr>
              <a:t> в табл. 3.5. </a:t>
            </a:r>
          </a:p>
          <a:p>
            <a:r>
              <a:rPr lang="ru-RU" sz="1800" b="0" i="0" u="none" strike="noStrike" baseline="0" dirty="0">
                <a:solidFill>
                  <a:srgbClr val="000000"/>
                </a:solidFill>
                <a:latin typeface="Times New Roman" panose="02020603050405020304" pitchFamily="18" charset="0"/>
              </a:rPr>
              <a:t>По </a:t>
            </a:r>
            <a:r>
              <a:rPr lang="ru-RU" sz="1800" b="0" i="0" u="none" strike="noStrike" baseline="0" dirty="0" err="1">
                <a:solidFill>
                  <a:srgbClr val="000000"/>
                </a:solidFill>
                <a:latin typeface="Times New Roman" panose="02020603050405020304" pitchFamily="18" charset="0"/>
              </a:rPr>
              <a:t>залежності</a:t>
            </a:r>
            <a:r>
              <a:rPr lang="ru-RU" sz="1800" b="0" i="0" u="none" strike="noStrike" baseline="0" dirty="0">
                <a:solidFill>
                  <a:srgbClr val="000000"/>
                </a:solidFill>
                <a:latin typeface="Times New Roman" panose="02020603050405020304" pitchFamily="18" charset="0"/>
              </a:rPr>
              <a:t> (3.17) </a:t>
            </a:r>
            <a:r>
              <a:rPr lang="ru-RU" sz="1800" b="0" i="0" u="none" strike="noStrike" baseline="0" dirty="0" err="1">
                <a:solidFill>
                  <a:srgbClr val="000000"/>
                </a:solidFill>
                <a:latin typeface="Times New Roman" panose="02020603050405020304" pitchFamily="18" charset="0"/>
              </a:rPr>
              <a:t>знайдені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компоненти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вагового</a:t>
            </a:r>
            <a:r>
              <a:rPr lang="ru-RU" sz="1800" b="0" i="0" u="none" strike="noStrike" baseline="0" dirty="0">
                <a:solidFill>
                  <a:srgbClr val="000000"/>
                </a:solidFill>
                <a:latin typeface="Times New Roman" panose="02020603050405020304" pitchFamily="18" charset="0"/>
              </a:rPr>
              <a:t> вектора </a:t>
            </a:r>
            <a:r>
              <a:rPr lang="ru-RU" sz="1800" b="0" i="1" u="none" strike="noStrike" baseline="0" dirty="0">
                <a:solidFill>
                  <a:srgbClr val="000000"/>
                </a:solidFill>
                <a:latin typeface="Times New Roman" panose="02020603050405020304" pitchFamily="18" charset="0"/>
              </a:rPr>
              <a:t>λ </a:t>
            </a:r>
            <a:r>
              <a:rPr lang="ru-RU" sz="1000" b="0" i="1" u="none" strike="noStrike" baseline="0" dirty="0" err="1">
                <a:solidFill>
                  <a:srgbClr val="000000"/>
                </a:solidFill>
                <a:latin typeface="Times New Roman" panose="02020603050405020304" pitchFamily="18" charset="0"/>
              </a:rPr>
              <a:t>ij</a:t>
            </a:r>
            <a:r>
              <a:rPr lang="ru-RU" sz="100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для кожного з </a:t>
            </a:r>
            <a:r>
              <a:rPr lang="ru-RU" sz="1800" b="0" i="0" u="none" strike="noStrike" baseline="0" dirty="0" err="1">
                <a:solidFill>
                  <a:srgbClr val="000000"/>
                </a:solidFill>
                <a:latin typeface="Times New Roman" panose="02020603050405020304" pitchFamily="18" charset="0"/>
              </a:rPr>
              <a:t>чотирьох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експертів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тобто</a:t>
            </a:r>
            <a:r>
              <a:rPr lang="ru-RU" sz="1800" b="0" i="0" u="none" strike="noStrike" baseline="0"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3045146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1261</TotalTime>
  <Words>552</Words>
  <Application>Microsoft Office PowerPoint</Application>
  <PresentationFormat>Екран (4:3)</PresentationFormat>
  <Paragraphs>34</Paragraphs>
  <Slides>17</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17</vt:i4>
      </vt:variant>
    </vt:vector>
  </HeadingPairs>
  <TitlesOfParts>
    <vt:vector size="24" baseType="lpstr">
      <vt:lpstr>Calibri</vt:lpstr>
      <vt:lpstr>Corbel</vt:lpstr>
      <vt:lpstr>Gill Sans MT</vt:lpstr>
      <vt:lpstr>Times New Roman</vt:lpstr>
      <vt:lpstr>Verdana</vt:lpstr>
      <vt:lpstr>Wingdings 2</vt:lpstr>
      <vt:lpstr>Солнцестояние</vt:lpstr>
      <vt:lpstr>Лекція 8.    Моделі структури властивостей експертної оцінки системи діагностики технічного стану будівель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   Дерева.  Основні операції з деревами.</dc:title>
  <dc:creator>Admin</dc:creator>
  <cp:lastModifiedBy>o.serpinska@gmail.com</cp:lastModifiedBy>
  <cp:revision>68</cp:revision>
  <dcterms:created xsi:type="dcterms:W3CDTF">2017-10-06T05:13:18Z</dcterms:created>
  <dcterms:modified xsi:type="dcterms:W3CDTF">2024-12-06T11:05:44Z</dcterms:modified>
</cp:coreProperties>
</file>