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3"/>
  </p:notesMasterIdLst>
  <p:sldIdLst>
    <p:sldId id="256" r:id="rId2"/>
    <p:sldId id="311" r:id="rId3"/>
    <p:sldId id="312" r:id="rId4"/>
    <p:sldId id="313" r:id="rId5"/>
    <p:sldId id="314" r:id="rId6"/>
    <p:sldId id="315" r:id="rId7"/>
    <p:sldId id="316" r:id="rId8"/>
    <p:sldId id="317" r:id="rId9"/>
    <p:sldId id="318" r:id="rId10"/>
    <p:sldId id="319" r:id="rId11"/>
    <p:sldId id="320" r:id="rId12"/>
    <p:sldId id="321" r:id="rId13"/>
    <p:sldId id="322" r:id="rId14"/>
    <p:sldId id="323" r:id="rId15"/>
    <p:sldId id="324" r:id="rId16"/>
    <p:sldId id="325" r:id="rId17"/>
    <p:sldId id="326" r:id="rId18"/>
    <p:sldId id="327" r:id="rId19"/>
    <p:sldId id="328" r:id="rId20"/>
    <p:sldId id="329" r:id="rId21"/>
    <p:sldId id="330" r:id="rId22"/>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Светлый стиль 2 - акцент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2833802-FEF1-4C79-8D5D-14CF1EAF98D9}" styleName="Светлый стиль 2 - акцент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55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38035A-D482-4285-932A-BF89CFA69F5C}" type="datetimeFigureOut">
              <a:rPr lang="uk-UA" smtClean="0"/>
              <a:pPr/>
              <a:t>05.12.2024</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3BBC2A-5766-44C9-94D4-FB2C7E894251}" type="slidenum">
              <a:rPr lang="uk-UA" smtClean="0"/>
              <a:pPr/>
              <a:t>‹№›</a:t>
            </a:fld>
            <a:endParaRPr lang="uk-UA"/>
          </a:p>
        </p:txBody>
      </p:sp>
    </p:spTree>
    <p:extLst>
      <p:ext uri="{BB962C8B-B14F-4D97-AF65-F5344CB8AC3E}">
        <p14:creationId xmlns:p14="http://schemas.microsoft.com/office/powerpoint/2010/main" val="2791654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a:t>Образец подзаголовка</a:t>
            </a:r>
            <a:endParaRPr kumimoji="0" lang="en-US"/>
          </a:p>
        </p:txBody>
      </p:sp>
      <p:sp>
        <p:nvSpPr>
          <p:cNvPr id="7" name="Дата 6"/>
          <p:cNvSpPr>
            <a:spLocks noGrp="1"/>
          </p:cNvSpPr>
          <p:nvPr>
            <p:ph type="dt" sz="half" idx="10"/>
          </p:nvPr>
        </p:nvSpPr>
        <p:spPr/>
        <p:txBody>
          <a:bodyPr/>
          <a:lstStyle/>
          <a:p>
            <a:fld id="{68A30EC2-C42D-4BD3-9C64-56AF75CCEF22}" type="datetimeFigureOut">
              <a:rPr lang="uk-UA" smtClean="0"/>
              <a:pPr/>
              <a:t>05.12.2024</a:t>
            </a:fld>
            <a:endParaRPr lang="uk-UA"/>
          </a:p>
        </p:txBody>
      </p:sp>
      <p:sp>
        <p:nvSpPr>
          <p:cNvPr id="20" name="Нижний колонтитул 19"/>
          <p:cNvSpPr>
            <a:spLocks noGrp="1"/>
          </p:cNvSpPr>
          <p:nvPr>
            <p:ph type="ftr" sz="quarter" idx="11"/>
          </p:nvPr>
        </p:nvSpPr>
        <p:spPr/>
        <p:txBody>
          <a:bodyPr/>
          <a:lstStyle/>
          <a:p>
            <a:endParaRPr lang="uk-UA"/>
          </a:p>
        </p:txBody>
      </p:sp>
      <p:sp>
        <p:nvSpPr>
          <p:cNvPr id="10" name="Номер слайда 9"/>
          <p:cNvSpPr>
            <a:spLocks noGrp="1"/>
          </p:cNvSpPr>
          <p:nvPr>
            <p:ph type="sldNum" sz="quarter" idx="12"/>
          </p:nvPr>
        </p:nvSpPr>
        <p:spPr/>
        <p:txBody>
          <a:bodyPr/>
          <a:lstStyle/>
          <a:p>
            <a:fld id="{50744AFD-84E3-488C-8DBB-B6D06268FFE5}" type="slidenum">
              <a:rPr lang="uk-UA" smtClean="0"/>
              <a:pPr/>
              <a:t>‹№›</a:t>
            </a:fld>
            <a:endParaRPr lang="uk-UA"/>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68A30EC2-C42D-4BD3-9C64-56AF75CCEF22}" type="datetimeFigureOut">
              <a:rPr lang="uk-UA" smtClean="0"/>
              <a:pPr/>
              <a:t>05.12.2024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50744AFD-84E3-488C-8DBB-B6D06268FFE5}"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68A30EC2-C42D-4BD3-9C64-56AF75CCEF22}" type="datetimeFigureOut">
              <a:rPr lang="uk-UA" smtClean="0"/>
              <a:pPr/>
              <a:t>05.12.2024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50744AFD-84E3-488C-8DBB-B6D06268FFE5}"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68A30EC2-C42D-4BD3-9C64-56AF75CCEF22}" type="datetimeFigureOut">
              <a:rPr lang="uk-UA" smtClean="0"/>
              <a:pPr/>
              <a:t>05.12.2024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50744AFD-84E3-488C-8DBB-B6D06268FFE5}" type="slidenum">
              <a:rPr lang="uk-UA" smtClean="0"/>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68A30EC2-C42D-4BD3-9C64-56AF75CCEF22}" type="datetimeFigureOut">
              <a:rPr lang="uk-UA" smtClean="0"/>
              <a:pPr/>
              <a:t>05.12.2024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50744AFD-84E3-488C-8DBB-B6D06268FFE5}" type="slidenum">
              <a:rPr lang="uk-UA" smtClean="0"/>
              <a:pPr/>
              <a:t>‹№›</a:t>
            </a:fld>
            <a:endParaRPr lang="uk-UA"/>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p>
            <a:r>
              <a:rPr kumimoji="0" lang="ru-RU"/>
              <a:t>Образец заголовка</a:t>
            </a:r>
            <a:endParaRPr kumimoji="0" lang="en-US"/>
          </a:p>
        </p:txBody>
      </p:sp>
      <p:sp>
        <p:nvSpPr>
          <p:cNvPr id="3" name="Объект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Объект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68A30EC2-C42D-4BD3-9C64-56AF75CCEF22}" type="datetimeFigureOut">
              <a:rPr lang="uk-UA" smtClean="0"/>
              <a:pPr/>
              <a:t>05.12.2024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50744AFD-84E3-488C-8DBB-B6D06268FFE5}" type="slidenum">
              <a:rPr lang="uk-UA" smtClean="0"/>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5" name="Объект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Объект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68A30EC2-C42D-4BD3-9C64-56AF75CCEF22}" type="datetimeFigureOut">
              <a:rPr lang="uk-UA" smtClean="0"/>
              <a:pPr/>
              <a:t>05.12.2024</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50744AFD-84E3-488C-8DBB-B6D06268FFE5}" type="slidenum">
              <a:rPr lang="uk-UA" smtClean="0"/>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68A30EC2-C42D-4BD3-9C64-56AF75CCEF22}" type="datetimeFigureOut">
              <a:rPr lang="uk-UA" smtClean="0"/>
              <a:pPr/>
              <a:t>05.12.2024</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50744AFD-84E3-488C-8DBB-B6D06268FFE5}"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Дата 1"/>
          <p:cNvSpPr>
            <a:spLocks noGrp="1"/>
          </p:cNvSpPr>
          <p:nvPr>
            <p:ph type="dt" sz="half" idx="10"/>
          </p:nvPr>
        </p:nvSpPr>
        <p:spPr/>
        <p:txBody>
          <a:bodyPr/>
          <a:lstStyle/>
          <a:p>
            <a:fld id="{68A30EC2-C42D-4BD3-9C64-56AF75CCEF22}" type="datetimeFigureOut">
              <a:rPr lang="uk-UA" smtClean="0"/>
              <a:pPr/>
              <a:t>05.12.2024</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50744AFD-84E3-488C-8DBB-B6D06268FFE5}" type="slidenum">
              <a:rPr lang="uk-UA" smtClean="0"/>
              <a:pPr/>
              <a:t>‹№›</a:t>
            </a:fld>
            <a:endParaRPr lang="uk-UA"/>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a:t>Образец текста</a:t>
            </a:r>
          </a:p>
        </p:txBody>
      </p:sp>
      <p:sp>
        <p:nvSpPr>
          <p:cNvPr id="4" name="Объект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68A30EC2-C42D-4BD3-9C64-56AF75CCEF22}" type="datetimeFigureOut">
              <a:rPr lang="uk-UA" smtClean="0"/>
              <a:pPr/>
              <a:t>05.12.2024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50744AFD-84E3-488C-8DBB-B6D06268FFE5}" type="slidenum">
              <a:rPr lang="uk-UA" smtClean="0"/>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a:t>Образец заголовка</a:t>
            </a:r>
            <a:endParaRPr kumimoji="0" lang="en-US"/>
          </a:p>
        </p:txBody>
      </p:sp>
      <p:sp>
        <p:nvSpPr>
          <p:cNvPr id="5" name="Дата 4"/>
          <p:cNvSpPr>
            <a:spLocks noGrp="1"/>
          </p:cNvSpPr>
          <p:nvPr>
            <p:ph type="dt" sz="half" idx="10"/>
          </p:nvPr>
        </p:nvSpPr>
        <p:spPr/>
        <p:txBody>
          <a:bodyPr/>
          <a:lstStyle/>
          <a:p>
            <a:fld id="{68A30EC2-C42D-4BD3-9C64-56AF75CCEF22}" type="datetimeFigureOut">
              <a:rPr lang="uk-UA" smtClean="0"/>
              <a:pPr/>
              <a:t>05.12.2024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50744AFD-84E3-488C-8DBB-B6D06268FFE5}" type="slidenum">
              <a:rPr lang="uk-UA" smtClean="0"/>
              <a:pPr/>
              <a:t>‹№›</a:t>
            </a:fld>
            <a:endParaRPr lang="uk-UA"/>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p>
            <a:r>
              <a:rPr kumimoji="0" lang="ru-RU"/>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68A30EC2-C42D-4BD3-9C64-56AF75CCEF22}" type="datetimeFigureOut">
              <a:rPr lang="uk-UA" smtClean="0"/>
              <a:pPr/>
              <a:t>05.12.2024</a:t>
            </a:fld>
            <a:endParaRPr lang="uk-UA"/>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uk-UA"/>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0744AFD-84E3-488C-8DBB-B6D06268FFE5}" type="slidenum">
              <a:rPr lang="uk-UA" smtClean="0"/>
              <a:pPr/>
              <a:t>‹№›</a:t>
            </a:fld>
            <a:endParaRPr lang="uk-UA"/>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1403648" y="3212976"/>
            <a:ext cx="7406640" cy="1472184"/>
          </a:xfrm>
        </p:spPr>
        <p:txBody>
          <a:bodyPr>
            <a:noAutofit/>
          </a:bodyPr>
          <a:lstStyle/>
          <a:p>
            <a:pPr algn="ctr"/>
            <a:r>
              <a:rPr lang="uk-UA" sz="6000" b="1" i="1" dirty="0"/>
              <a:t>Лекція 6. </a:t>
            </a:r>
            <a:br>
              <a:rPr lang="en-US" sz="6000" b="1" i="1" dirty="0"/>
            </a:br>
            <a:br>
              <a:rPr lang="uk-UA" sz="1800" b="0" i="0" u="none" strike="noStrike" baseline="0" dirty="0">
                <a:solidFill>
                  <a:srgbClr val="000000"/>
                </a:solidFill>
                <a:latin typeface="Times New Roman" panose="02020603050405020304" pitchFamily="18" charset="0"/>
              </a:rPr>
            </a:br>
            <a:r>
              <a:rPr lang="ru-RU" sz="4400" b="1" i="0" u="none" strike="noStrike" baseline="0" dirty="0" err="1">
                <a:solidFill>
                  <a:schemeClr val="tx2">
                    <a:lumMod val="75000"/>
                  </a:schemeClr>
                </a:solidFill>
                <a:latin typeface="Times New Roman" panose="02020603050405020304" pitchFamily="18" charset="0"/>
              </a:rPr>
              <a:t>Інтелектуальні</a:t>
            </a:r>
            <a:r>
              <a:rPr lang="ru-RU" sz="4400" b="1" i="0" u="none" strike="noStrike" baseline="0" dirty="0">
                <a:solidFill>
                  <a:schemeClr val="tx2">
                    <a:lumMod val="75000"/>
                  </a:schemeClr>
                </a:solidFill>
                <a:latin typeface="Times New Roman" panose="02020603050405020304" pitchFamily="18" charset="0"/>
              </a:rPr>
              <a:t> </a:t>
            </a:r>
            <a:r>
              <a:rPr lang="ru-RU" sz="4400" b="1" i="0" u="none" strike="noStrike" baseline="0" dirty="0" err="1">
                <a:solidFill>
                  <a:schemeClr val="tx2">
                    <a:lumMod val="75000"/>
                  </a:schemeClr>
                </a:solidFill>
                <a:latin typeface="Times New Roman" panose="02020603050405020304" pitchFamily="18" charset="0"/>
              </a:rPr>
              <a:t>системи</a:t>
            </a:r>
            <a:r>
              <a:rPr lang="ru-RU" sz="4400" b="1" i="0" u="none" strike="noStrike" baseline="0" dirty="0">
                <a:solidFill>
                  <a:schemeClr val="tx2">
                    <a:lumMod val="75000"/>
                  </a:schemeClr>
                </a:solidFill>
                <a:latin typeface="Times New Roman" panose="02020603050405020304" pitchFamily="18" charset="0"/>
              </a:rPr>
              <a:t> </a:t>
            </a:r>
            <a:r>
              <a:rPr lang="ru-RU" sz="4400" b="1" i="0" u="none" strike="noStrike" baseline="0" dirty="0" err="1">
                <a:solidFill>
                  <a:schemeClr val="tx2">
                    <a:lumMod val="75000"/>
                  </a:schemeClr>
                </a:solidFill>
                <a:latin typeface="Times New Roman" panose="02020603050405020304" pitchFamily="18" charset="0"/>
              </a:rPr>
              <a:t>підтримки</a:t>
            </a:r>
            <a:r>
              <a:rPr lang="ru-RU" sz="4400" b="1" i="0" u="none" strike="noStrike" baseline="0" dirty="0">
                <a:solidFill>
                  <a:schemeClr val="tx2">
                    <a:lumMod val="75000"/>
                  </a:schemeClr>
                </a:solidFill>
                <a:latin typeface="Times New Roman" panose="02020603050405020304" pitchFamily="18" charset="0"/>
              </a:rPr>
              <a:t> </a:t>
            </a:r>
            <a:r>
              <a:rPr lang="ru-RU" sz="4400" b="1" i="0" u="none" strike="noStrike" baseline="0" dirty="0" err="1">
                <a:solidFill>
                  <a:schemeClr val="tx2">
                    <a:lumMod val="75000"/>
                  </a:schemeClr>
                </a:solidFill>
                <a:latin typeface="Times New Roman" panose="02020603050405020304" pitchFamily="18" charset="0"/>
              </a:rPr>
              <a:t>прийняття</a:t>
            </a:r>
            <a:r>
              <a:rPr lang="ru-RU" sz="4400" b="1" i="0" u="none" strike="noStrike" baseline="0" dirty="0">
                <a:solidFill>
                  <a:schemeClr val="tx2">
                    <a:lumMod val="75000"/>
                  </a:schemeClr>
                </a:solidFill>
                <a:latin typeface="Times New Roman" panose="02020603050405020304" pitchFamily="18" charset="0"/>
              </a:rPr>
              <a:t> </a:t>
            </a:r>
            <a:r>
              <a:rPr lang="ru-RU" sz="4400" b="1" i="0" u="none" strike="noStrike" baseline="0" dirty="0" err="1">
                <a:solidFill>
                  <a:schemeClr val="tx2">
                    <a:lumMod val="75000"/>
                  </a:schemeClr>
                </a:solidFill>
                <a:latin typeface="Times New Roman" panose="02020603050405020304" pitchFamily="18" charset="0"/>
              </a:rPr>
              <a:t>рішень</a:t>
            </a:r>
            <a:r>
              <a:rPr lang="ru-RU" sz="4400" b="1" i="0" u="none" strike="noStrike" baseline="0" dirty="0">
                <a:solidFill>
                  <a:schemeClr val="tx2">
                    <a:lumMod val="75000"/>
                  </a:schemeClr>
                </a:solidFill>
                <a:latin typeface="Times New Roman" panose="02020603050405020304" pitchFamily="18" charset="0"/>
              </a:rPr>
              <a:t> </a:t>
            </a:r>
            <a:r>
              <a:rPr lang="ru-RU" sz="4400" b="1" i="0" u="none" strike="noStrike" baseline="0" dirty="0" err="1">
                <a:solidFill>
                  <a:schemeClr val="tx2">
                    <a:lumMod val="75000"/>
                  </a:schemeClr>
                </a:solidFill>
                <a:latin typeface="Times New Roman" panose="02020603050405020304" pitchFamily="18" charset="0"/>
              </a:rPr>
              <a:t>діагностики</a:t>
            </a:r>
            <a:r>
              <a:rPr lang="ru-RU" sz="4400" b="1" i="0" u="none" strike="noStrike" baseline="0" dirty="0">
                <a:solidFill>
                  <a:schemeClr val="tx2">
                    <a:lumMod val="75000"/>
                  </a:schemeClr>
                </a:solidFill>
                <a:latin typeface="Times New Roman" panose="02020603050405020304" pitchFamily="18" charset="0"/>
              </a:rPr>
              <a:t> </a:t>
            </a:r>
            <a:r>
              <a:rPr lang="ru-RU" sz="4400" b="1" i="0" u="none" strike="noStrike" baseline="0" dirty="0" err="1">
                <a:solidFill>
                  <a:schemeClr val="tx2">
                    <a:lumMod val="75000"/>
                  </a:schemeClr>
                </a:solidFill>
                <a:latin typeface="Times New Roman" panose="02020603050405020304" pitchFamily="18" charset="0"/>
              </a:rPr>
              <a:t>технічного</a:t>
            </a:r>
            <a:r>
              <a:rPr lang="ru-RU" sz="4400" b="1" i="0" u="none" strike="noStrike" baseline="0" dirty="0">
                <a:solidFill>
                  <a:schemeClr val="tx2">
                    <a:lumMod val="75000"/>
                  </a:schemeClr>
                </a:solidFill>
                <a:latin typeface="Times New Roman" panose="02020603050405020304" pitchFamily="18" charset="0"/>
              </a:rPr>
              <a:t> стану </a:t>
            </a:r>
            <a:r>
              <a:rPr lang="ru-RU" sz="4400" b="1" i="0" u="none" strike="noStrike" baseline="0" dirty="0" err="1">
                <a:solidFill>
                  <a:schemeClr val="tx2">
                    <a:lumMod val="75000"/>
                  </a:schemeClr>
                </a:solidFill>
                <a:latin typeface="Times New Roman" panose="02020603050405020304" pitchFamily="18" charset="0"/>
              </a:rPr>
              <a:t>будівель</a:t>
            </a:r>
            <a:r>
              <a:rPr lang="ru-RU" sz="4400" b="1" i="0" u="none" strike="noStrike" baseline="0" dirty="0">
                <a:solidFill>
                  <a:schemeClr val="tx2">
                    <a:lumMod val="75000"/>
                  </a:schemeClr>
                </a:solidFill>
                <a:latin typeface="Times New Roman" panose="02020603050405020304" pitchFamily="18" charset="0"/>
              </a:rPr>
              <a:t> </a:t>
            </a:r>
            <a:br>
              <a:rPr lang="ru-RU" sz="4400" b="0" i="0" u="none" strike="noStrike" baseline="0" dirty="0">
                <a:solidFill>
                  <a:schemeClr val="tx2">
                    <a:lumMod val="75000"/>
                  </a:schemeClr>
                </a:solidFill>
                <a:latin typeface="Times New Roman" panose="02020603050405020304" pitchFamily="18" charset="0"/>
              </a:rPr>
            </a:br>
            <a:endParaRPr lang="uk-UA" sz="4400" dirty="0">
              <a:solidFill>
                <a:schemeClr val="tx2">
                  <a:lumMod val="7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400FEE-5025-D639-D842-FF811248DA3A}"/>
              </a:ext>
            </a:extLst>
          </p:cNvPr>
          <p:cNvSpPr txBox="1"/>
          <p:nvPr/>
        </p:nvSpPr>
        <p:spPr>
          <a:xfrm>
            <a:off x="971600" y="0"/>
            <a:ext cx="8172400" cy="2585323"/>
          </a:xfrm>
          <a:prstGeom prst="rect">
            <a:avLst/>
          </a:prstGeom>
          <a:noFill/>
        </p:spPr>
        <p:txBody>
          <a:bodyPr wrap="square">
            <a:spAutoFit/>
          </a:bodyPr>
          <a:lstStyle/>
          <a:p>
            <a:pPr algn="just"/>
            <a:r>
              <a:rPr lang="uk-UA"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Послідовність</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дій</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щодо</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прийняття</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рішення</a:t>
            </a:r>
            <a:r>
              <a:rPr lang="ru-RU" sz="1800" b="0" i="0" u="none" strike="noStrike" baseline="0" dirty="0">
                <a:solidFill>
                  <a:srgbClr val="000000"/>
                </a:solidFill>
                <a:latin typeface="Times New Roman" panose="02020603050405020304" pitchFamily="18" charset="0"/>
              </a:rPr>
              <a:t> про </a:t>
            </a:r>
            <a:r>
              <a:rPr lang="ru-RU" sz="1800" b="0" i="0" u="none" strike="noStrike" baseline="0" dirty="0" err="1">
                <a:solidFill>
                  <a:srgbClr val="000000"/>
                </a:solidFill>
                <a:latin typeface="Times New Roman" panose="02020603050405020304" pitchFamily="18" charset="0"/>
              </a:rPr>
              <a:t>керовані</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дії</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системи</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діагностики</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конструкції</a:t>
            </a:r>
            <a:r>
              <a:rPr lang="ru-RU" sz="1800" b="0" i="0" u="none" strike="noStrike" baseline="0" dirty="0">
                <a:solidFill>
                  <a:srgbClr val="000000"/>
                </a:solidFill>
                <a:latin typeface="Times New Roman" panose="02020603050405020304" pitchFamily="18" charset="0"/>
              </a:rPr>
              <a:t> і </a:t>
            </a:r>
            <a:r>
              <a:rPr lang="ru-RU" sz="1800" b="0" i="0" u="none" strike="noStrike" baseline="0" dirty="0" err="1">
                <a:solidFill>
                  <a:srgbClr val="000000"/>
                </a:solidFill>
                <a:latin typeface="Times New Roman" panose="02020603050405020304" pitchFamily="18" charset="0"/>
              </a:rPr>
              <a:t>будівлі</a:t>
            </a:r>
            <a:r>
              <a:rPr lang="ru-RU" sz="1800" b="0" i="0" u="none" strike="noStrike" baseline="0" dirty="0">
                <a:solidFill>
                  <a:srgbClr val="000000"/>
                </a:solidFill>
                <a:latin typeface="Times New Roman" panose="02020603050405020304" pitchFamily="18" charset="0"/>
              </a:rPr>
              <a:t> в </a:t>
            </a:r>
            <a:r>
              <a:rPr lang="ru-RU" sz="1800" b="0" i="0" u="none" strike="noStrike" baseline="0" dirty="0" err="1">
                <a:solidFill>
                  <a:srgbClr val="000000"/>
                </a:solidFill>
                <a:latin typeface="Times New Roman" panose="02020603050405020304" pitchFamily="18" charset="0"/>
              </a:rPr>
              <a:t>цілому</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що</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характеризується</a:t>
            </a:r>
            <a:r>
              <a:rPr lang="ru-RU" sz="1800" b="0" i="0" u="none" strike="noStrike" baseline="0" dirty="0">
                <a:solidFill>
                  <a:srgbClr val="000000"/>
                </a:solidFill>
                <a:latin typeface="Times New Roman" panose="02020603050405020304" pitchFamily="18" charset="0"/>
              </a:rPr>
              <a:t> параметром </a:t>
            </a:r>
            <a:r>
              <a:rPr lang="ru-RU" sz="1800" b="0" i="1" u="none" strike="noStrike" baseline="0" dirty="0">
                <a:solidFill>
                  <a:srgbClr val="000000"/>
                </a:solidFill>
                <a:latin typeface="Times New Roman" panose="02020603050405020304" pitchFamily="18" charset="0"/>
              </a:rPr>
              <a:t>x</a:t>
            </a:r>
            <a:r>
              <a:rPr lang="ru-RU" sz="1800" b="0" i="0" u="none" strike="noStrike" baseline="0" dirty="0">
                <a:solidFill>
                  <a:srgbClr val="000000"/>
                </a:solidFill>
                <a:latin typeface="Times New Roman" panose="02020603050405020304" pitchFamily="18" charset="0"/>
              </a:rPr>
              <a:t>, представлена на рис. 2.3. </a:t>
            </a:r>
            <a:endParaRPr lang="uk-UA" sz="1800" b="0" i="0" u="none" strike="noStrike" baseline="0" dirty="0">
              <a:latin typeface="Times New Roman" panose="02020603050405020304" pitchFamily="18" charset="0"/>
            </a:endParaRPr>
          </a:p>
          <a:p>
            <a:pPr algn="just"/>
            <a:r>
              <a:rPr lang="ru-RU" sz="1800" b="0" i="0" u="none" strike="noStrike" baseline="0" dirty="0">
                <a:latin typeface="Times New Roman" panose="02020603050405020304" pitchFamily="18" charset="0"/>
              </a:rPr>
              <a:t>     Таким чином, при </a:t>
            </a:r>
            <a:r>
              <a:rPr lang="ru-RU" sz="1800" b="0" i="0" u="none" strike="noStrike" baseline="0" dirty="0" err="1">
                <a:latin typeface="Times New Roman" panose="02020603050405020304" pitchFamily="18" charset="0"/>
              </a:rPr>
              <a:t>отриманні</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рішення</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системи</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управління</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діагностики</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конструкції</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використовуються</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елементи</a:t>
            </a:r>
            <a:r>
              <a:rPr lang="ru-RU" sz="1800" b="0" i="0" u="none" strike="noStrike" baseline="0" dirty="0">
                <a:latin typeface="Times New Roman" panose="02020603050405020304" pitchFamily="18" charset="0"/>
              </a:rPr>
              <a:t> штучного </a:t>
            </a:r>
            <a:r>
              <a:rPr lang="ru-RU" sz="1800" b="0" i="0" u="none" strike="noStrike" baseline="0" dirty="0" err="1">
                <a:latin typeface="Times New Roman" panose="02020603050405020304" pitchFamily="18" charset="0"/>
              </a:rPr>
              <a:t>інтелекту</a:t>
            </a:r>
            <a:r>
              <a:rPr lang="ru-RU" sz="1800" b="0" i="0" u="none" strike="noStrike" baseline="0" dirty="0">
                <a:latin typeface="Times New Roman" panose="02020603050405020304" pitchFamily="18" charset="0"/>
              </a:rPr>
              <a:t>, тому система, </a:t>
            </a:r>
            <a:r>
              <a:rPr lang="ru-RU" sz="1800" b="0" i="0" u="none" strike="noStrike" baseline="0" dirty="0" err="1">
                <a:latin typeface="Times New Roman" panose="02020603050405020304" pitchFamily="18" charset="0"/>
              </a:rPr>
              <a:t>що</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реалізовує</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цю</a:t>
            </a:r>
            <a:r>
              <a:rPr lang="ru-RU" sz="1800" b="0" i="0" u="none" strike="noStrike" baseline="0" dirty="0">
                <a:latin typeface="Times New Roman" panose="02020603050405020304" pitchFamily="18" charset="0"/>
              </a:rPr>
              <a:t> процедуру </a:t>
            </a:r>
            <a:r>
              <a:rPr lang="ru-RU" sz="1800" b="0" i="0" u="none" strike="noStrike" baseline="0" dirty="0" err="1">
                <a:latin typeface="Times New Roman" panose="02020603050405020304" pitchFamily="18" charset="0"/>
              </a:rPr>
              <a:t>може</a:t>
            </a:r>
            <a:r>
              <a:rPr lang="ru-RU" sz="1800" b="0" i="0" u="none" strike="noStrike" baseline="0" dirty="0">
                <a:latin typeface="Times New Roman" panose="02020603050405020304" pitchFamily="18" charset="0"/>
              </a:rPr>
              <a:t> бути </a:t>
            </a:r>
            <a:r>
              <a:rPr lang="ru-RU" sz="1800" b="0" i="0" u="none" strike="noStrike" baseline="0" dirty="0" err="1">
                <a:latin typeface="Times New Roman" panose="02020603050405020304" pitchFamily="18" charset="0"/>
              </a:rPr>
              <a:t>віднесена</a:t>
            </a:r>
            <a:r>
              <a:rPr lang="ru-RU" sz="1800" b="0" i="0" u="none" strike="noStrike" baseline="0" dirty="0">
                <a:latin typeface="Times New Roman" panose="02020603050405020304" pitchFamily="18" charset="0"/>
              </a:rPr>
              <a:t> до </a:t>
            </a:r>
            <a:r>
              <a:rPr lang="ru-RU" sz="1800" b="0" i="0" u="none" strike="noStrike" baseline="0" dirty="0" err="1">
                <a:latin typeface="Times New Roman" panose="02020603050405020304" pitchFamily="18" charset="0"/>
              </a:rPr>
              <a:t>класу</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інтелектуальних</a:t>
            </a:r>
            <a:r>
              <a:rPr lang="ru-RU" sz="1800" b="0" i="0" u="none" strike="noStrike" baseline="0" dirty="0">
                <a:latin typeface="Times New Roman" panose="02020603050405020304" pitchFamily="18" charset="0"/>
              </a:rPr>
              <a:t> систем </a:t>
            </a:r>
            <a:r>
              <a:rPr lang="ru-RU" sz="1800" b="0" i="0" u="none" strike="noStrike" baseline="0" dirty="0" err="1">
                <a:latin typeface="Times New Roman" panose="02020603050405020304" pitchFamily="18" charset="0"/>
              </a:rPr>
              <a:t>підтримки</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прийняття</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рішень</a:t>
            </a:r>
            <a:r>
              <a:rPr lang="ru-RU" sz="1800" b="0" i="0" u="none" strike="noStrike" baseline="0" dirty="0">
                <a:latin typeface="Times New Roman" panose="02020603050405020304" pitchFamily="18" charset="0"/>
              </a:rPr>
              <a:t>. </a:t>
            </a:r>
          </a:p>
          <a:p>
            <a:pPr algn="just"/>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Надалі</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розглянемо</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розрахунковий</a:t>
            </a:r>
            <a:r>
              <a:rPr lang="ru-RU" sz="1800" b="0" i="0" u="none" strike="noStrike" baseline="0" dirty="0">
                <a:latin typeface="Times New Roman" panose="02020603050405020304" pitchFamily="18" charset="0"/>
              </a:rPr>
              <a:t> приклад, </a:t>
            </a:r>
            <a:r>
              <a:rPr lang="ru-RU" sz="1800" b="0" i="0" u="none" strike="noStrike" baseline="0" dirty="0" err="1">
                <a:latin typeface="Times New Roman" panose="02020603050405020304" pitchFamily="18" charset="0"/>
              </a:rPr>
              <a:t>що</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характеризує</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застосованість</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розробленої</a:t>
            </a:r>
            <a:r>
              <a:rPr lang="ru-RU" sz="1800" b="0" i="0" u="none" strike="noStrike" baseline="0" dirty="0">
                <a:latin typeface="Times New Roman" panose="02020603050405020304" pitchFamily="18" charset="0"/>
              </a:rPr>
              <a:t> методики. </a:t>
            </a:r>
            <a:endParaRPr lang="uk-UA" dirty="0"/>
          </a:p>
        </p:txBody>
      </p:sp>
    </p:spTree>
    <p:extLst>
      <p:ext uri="{BB962C8B-B14F-4D97-AF65-F5344CB8AC3E}">
        <p14:creationId xmlns:p14="http://schemas.microsoft.com/office/powerpoint/2010/main" val="1660295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096D3D-5EF0-D229-7917-A69ECF16A114}"/>
              </a:ext>
            </a:extLst>
          </p:cNvPr>
          <p:cNvSpPr txBox="1"/>
          <p:nvPr/>
        </p:nvSpPr>
        <p:spPr>
          <a:xfrm>
            <a:off x="971600" y="0"/>
            <a:ext cx="8172400" cy="369332"/>
          </a:xfrm>
          <a:prstGeom prst="rect">
            <a:avLst/>
          </a:prstGeom>
          <a:noFill/>
        </p:spPr>
        <p:txBody>
          <a:bodyPr wrap="square">
            <a:spAutoFit/>
          </a:bodyPr>
          <a:lstStyle/>
          <a:p>
            <a:pPr algn="just"/>
            <a:r>
              <a:rPr lang="uk-UA" sz="1800" b="0" i="0" u="none" strike="noStrike" baseline="0" dirty="0">
                <a:solidFill>
                  <a:srgbClr val="000000"/>
                </a:solidFill>
                <a:latin typeface="Times New Roman" panose="02020603050405020304" pitchFamily="18" charset="0"/>
              </a:rPr>
              <a:t>     </a:t>
            </a:r>
            <a:endParaRPr lang="uk-UA" dirty="0"/>
          </a:p>
        </p:txBody>
      </p:sp>
      <p:pic>
        <p:nvPicPr>
          <p:cNvPr id="4" name="Рисунок 3">
            <a:extLst>
              <a:ext uri="{FF2B5EF4-FFF2-40B4-BE49-F238E27FC236}">
                <a16:creationId xmlns:a16="http://schemas.microsoft.com/office/drawing/2014/main" id="{B4CA784D-4D7C-EC23-EEC5-BA7787A0F28A}"/>
              </a:ext>
            </a:extLst>
          </p:cNvPr>
          <p:cNvPicPr>
            <a:picLocks noChangeAspect="1"/>
          </p:cNvPicPr>
          <p:nvPr/>
        </p:nvPicPr>
        <p:blipFill>
          <a:blip r:embed="rId2"/>
          <a:stretch>
            <a:fillRect/>
          </a:stretch>
        </p:blipFill>
        <p:spPr>
          <a:xfrm>
            <a:off x="1519914" y="0"/>
            <a:ext cx="5356342" cy="6017818"/>
          </a:xfrm>
          <a:prstGeom prst="rect">
            <a:avLst/>
          </a:prstGeom>
        </p:spPr>
      </p:pic>
      <p:sp>
        <p:nvSpPr>
          <p:cNvPr id="6" name="TextBox 5">
            <a:extLst>
              <a:ext uri="{FF2B5EF4-FFF2-40B4-BE49-F238E27FC236}">
                <a16:creationId xmlns:a16="http://schemas.microsoft.com/office/drawing/2014/main" id="{329FA0CE-4CE2-5240-97A1-4D6161F8B569}"/>
              </a:ext>
            </a:extLst>
          </p:cNvPr>
          <p:cNvSpPr txBox="1"/>
          <p:nvPr/>
        </p:nvSpPr>
        <p:spPr>
          <a:xfrm>
            <a:off x="6156176" y="4221088"/>
            <a:ext cx="2376264" cy="1754326"/>
          </a:xfrm>
          <a:prstGeom prst="rect">
            <a:avLst/>
          </a:prstGeom>
          <a:noFill/>
        </p:spPr>
        <p:txBody>
          <a:bodyPr wrap="square">
            <a:spAutoFit/>
          </a:bodyPr>
          <a:lstStyle/>
          <a:p>
            <a:r>
              <a:rPr lang="ru-RU" sz="1800" b="0" i="0" u="none" strike="noStrike" baseline="0" dirty="0">
                <a:solidFill>
                  <a:srgbClr val="000000"/>
                </a:solidFill>
                <a:latin typeface="Times New Roman" panose="02020603050405020304" pitchFamily="18" charset="0"/>
              </a:rPr>
              <a:t>Рисунок 2.3 </a:t>
            </a:r>
            <a:r>
              <a:rPr lang="ru-RU" sz="1800" b="0" i="0" u="none" strike="noStrike" baseline="0" dirty="0" err="1">
                <a:solidFill>
                  <a:srgbClr val="000000"/>
                </a:solidFill>
                <a:latin typeface="Times New Roman" panose="02020603050405020304" pitchFamily="18" charset="0"/>
              </a:rPr>
              <a:t>Етапи</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підготовки</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прийняття</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рішення</a:t>
            </a:r>
            <a:r>
              <a:rPr lang="ru-RU" sz="1800" b="0" i="0" u="none" strike="noStrike" baseline="0" dirty="0">
                <a:solidFill>
                  <a:srgbClr val="000000"/>
                </a:solidFill>
                <a:latin typeface="Times New Roman" panose="02020603050405020304" pitchFamily="18" charset="0"/>
              </a:rPr>
              <a:t> </a:t>
            </a:r>
          </a:p>
          <a:p>
            <a:r>
              <a:rPr lang="ru-RU" sz="1800" b="0" i="0" u="none" strike="noStrike" baseline="0" dirty="0" err="1">
                <a:solidFill>
                  <a:srgbClr val="000000"/>
                </a:solidFill>
                <a:latin typeface="Times New Roman" panose="02020603050405020304" pitchFamily="18" charset="0"/>
              </a:rPr>
              <a:t>системи</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діагностики</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конструкції</a:t>
            </a:r>
            <a:r>
              <a:rPr lang="ru-RU" sz="1800" b="0" i="0" u="none" strike="noStrike" baseline="0" dirty="0">
                <a:solidFill>
                  <a:srgbClr val="000000"/>
                </a:solidFill>
                <a:latin typeface="Times New Roman" panose="02020603050405020304" pitchFamily="18" charset="0"/>
              </a:rPr>
              <a:t> і </a:t>
            </a:r>
            <a:r>
              <a:rPr lang="ru-RU" sz="1800" b="0" i="0" u="none" strike="noStrike" baseline="0" dirty="0" err="1">
                <a:solidFill>
                  <a:srgbClr val="000000"/>
                </a:solidFill>
                <a:latin typeface="Times New Roman" panose="02020603050405020304" pitchFamily="18" charset="0"/>
              </a:rPr>
              <a:t>будівлі</a:t>
            </a:r>
            <a:r>
              <a:rPr lang="ru-RU" sz="1800" b="0" i="0" u="none" strike="noStrike" baseline="0" dirty="0">
                <a:solidFill>
                  <a:srgbClr val="000000"/>
                </a:solidFill>
                <a:latin typeface="Times New Roman" panose="02020603050405020304" pitchFamily="18" charset="0"/>
              </a:rPr>
              <a:t> в </a:t>
            </a:r>
            <a:r>
              <a:rPr lang="ru-RU" sz="1800" b="0" i="0" u="none" strike="noStrike" baseline="0" dirty="0" err="1">
                <a:solidFill>
                  <a:srgbClr val="000000"/>
                </a:solidFill>
                <a:latin typeface="Times New Roman" panose="02020603050405020304" pitchFamily="18" charset="0"/>
              </a:rPr>
              <a:t>цілому</a:t>
            </a:r>
            <a:r>
              <a:rPr lang="ru-RU" sz="1800" b="0" i="0" u="none" strike="noStrike" baseline="0" dirty="0">
                <a:solidFill>
                  <a:srgbClr val="000000"/>
                </a:solidFill>
                <a:latin typeface="Times New Roman" panose="02020603050405020304" pitchFamily="18" charset="0"/>
              </a:rPr>
              <a:t> </a:t>
            </a:r>
            <a:endParaRPr lang="uk-UA" dirty="0"/>
          </a:p>
        </p:txBody>
      </p:sp>
    </p:spTree>
    <p:extLst>
      <p:ext uri="{BB962C8B-B14F-4D97-AF65-F5344CB8AC3E}">
        <p14:creationId xmlns:p14="http://schemas.microsoft.com/office/powerpoint/2010/main" val="1576817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604C1A0-2FAE-11DC-991B-5C3F19996DD3}"/>
              </a:ext>
            </a:extLst>
          </p:cNvPr>
          <p:cNvSpPr txBox="1"/>
          <p:nvPr/>
        </p:nvSpPr>
        <p:spPr>
          <a:xfrm>
            <a:off x="971600" y="0"/>
            <a:ext cx="8172400" cy="369332"/>
          </a:xfrm>
          <a:prstGeom prst="rect">
            <a:avLst/>
          </a:prstGeom>
          <a:noFill/>
        </p:spPr>
        <p:txBody>
          <a:bodyPr wrap="square">
            <a:spAutoFit/>
          </a:bodyPr>
          <a:lstStyle/>
          <a:p>
            <a:pPr algn="just"/>
            <a:r>
              <a:rPr lang="uk-UA" sz="1800" b="0" i="1" u="none" strike="noStrike" baseline="0" dirty="0">
                <a:solidFill>
                  <a:srgbClr val="000000"/>
                </a:solidFill>
                <a:latin typeface="Times New Roman" panose="02020603050405020304" pitchFamily="18" charset="0"/>
              </a:rPr>
              <a:t>     </a:t>
            </a:r>
            <a:endParaRPr lang="uk-UA" dirty="0"/>
          </a:p>
        </p:txBody>
      </p:sp>
      <p:sp>
        <p:nvSpPr>
          <p:cNvPr id="4" name="TextBox 3">
            <a:extLst>
              <a:ext uri="{FF2B5EF4-FFF2-40B4-BE49-F238E27FC236}">
                <a16:creationId xmlns:a16="http://schemas.microsoft.com/office/drawing/2014/main" id="{A4793BE1-E2DB-CAA4-547B-EEF66F112DC6}"/>
              </a:ext>
            </a:extLst>
          </p:cNvPr>
          <p:cNvSpPr txBox="1"/>
          <p:nvPr/>
        </p:nvSpPr>
        <p:spPr>
          <a:xfrm>
            <a:off x="971600" y="1"/>
            <a:ext cx="8172400" cy="1477328"/>
          </a:xfrm>
          <a:prstGeom prst="rect">
            <a:avLst/>
          </a:prstGeom>
          <a:noFill/>
        </p:spPr>
        <p:txBody>
          <a:bodyPr wrap="square">
            <a:spAutoFit/>
          </a:bodyPr>
          <a:lstStyle/>
          <a:p>
            <a:pPr algn="ctr"/>
            <a:r>
              <a:rPr lang="ru-RU" sz="1800" b="1" i="0" u="none" strike="noStrike" baseline="0" dirty="0" err="1">
                <a:solidFill>
                  <a:srgbClr val="000000"/>
                </a:solidFill>
                <a:latin typeface="Times New Roman" panose="02020603050405020304" pitchFamily="18" charset="0"/>
              </a:rPr>
              <a:t>Розрахунковий</a:t>
            </a:r>
            <a:r>
              <a:rPr lang="ru-RU" sz="1800" b="1" i="0" u="none" strike="noStrike" baseline="0" dirty="0">
                <a:solidFill>
                  <a:srgbClr val="000000"/>
                </a:solidFill>
                <a:latin typeface="Times New Roman" panose="02020603050405020304" pitchFamily="18" charset="0"/>
              </a:rPr>
              <a:t> приклад </a:t>
            </a:r>
            <a:r>
              <a:rPr lang="ru-RU" sz="1800" b="1" i="0" u="none" strike="noStrike" baseline="0" dirty="0" err="1">
                <a:solidFill>
                  <a:srgbClr val="000000"/>
                </a:solidFill>
                <a:latin typeface="Times New Roman" panose="02020603050405020304" pitchFamily="18" charset="0"/>
              </a:rPr>
              <a:t>інтелектуальної</a:t>
            </a:r>
            <a:r>
              <a:rPr lang="ru-RU" sz="1800" b="1" i="0" u="none" strike="noStrike" baseline="0" dirty="0">
                <a:solidFill>
                  <a:srgbClr val="000000"/>
                </a:solidFill>
                <a:latin typeface="Times New Roman" panose="02020603050405020304" pitchFamily="18" charset="0"/>
              </a:rPr>
              <a:t> </a:t>
            </a:r>
            <a:r>
              <a:rPr lang="ru-RU" sz="1800" b="1" i="0" u="none" strike="noStrike" baseline="0" dirty="0" err="1">
                <a:solidFill>
                  <a:srgbClr val="000000"/>
                </a:solidFill>
                <a:latin typeface="Times New Roman" panose="02020603050405020304" pitchFamily="18" charset="0"/>
              </a:rPr>
              <a:t>системи</a:t>
            </a:r>
            <a:r>
              <a:rPr lang="ru-RU" sz="1800" b="1" i="0" u="none" strike="noStrike" baseline="0" dirty="0">
                <a:solidFill>
                  <a:srgbClr val="000000"/>
                </a:solidFill>
                <a:latin typeface="Times New Roman" panose="02020603050405020304" pitchFamily="18" charset="0"/>
              </a:rPr>
              <a:t> </a:t>
            </a:r>
            <a:r>
              <a:rPr lang="ru-RU" sz="1800" b="1" i="0" u="none" strike="noStrike" baseline="0" dirty="0" err="1">
                <a:solidFill>
                  <a:srgbClr val="000000"/>
                </a:solidFill>
                <a:latin typeface="Times New Roman" panose="02020603050405020304" pitchFamily="18" charset="0"/>
              </a:rPr>
              <a:t>прийняття</a:t>
            </a:r>
            <a:r>
              <a:rPr lang="ru-RU" sz="1800" b="1" i="0" u="none" strike="noStrike" baseline="0" dirty="0">
                <a:solidFill>
                  <a:srgbClr val="000000"/>
                </a:solidFill>
                <a:latin typeface="Times New Roman" panose="02020603050405020304" pitchFamily="18" charset="0"/>
              </a:rPr>
              <a:t> </a:t>
            </a:r>
            <a:r>
              <a:rPr lang="ru-RU" sz="1800" b="1" i="0" u="none" strike="noStrike" baseline="0" dirty="0" err="1">
                <a:solidFill>
                  <a:srgbClr val="000000"/>
                </a:solidFill>
                <a:latin typeface="Times New Roman" panose="02020603050405020304" pitchFamily="18" charset="0"/>
              </a:rPr>
              <a:t>рішень</a:t>
            </a:r>
            <a:r>
              <a:rPr lang="ru-RU" sz="1800" b="1" i="0" u="none" strike="noStrike" baseline="0" dirty="0">
                <a:solidFill>
                  <a:srgbClr val="000000"/>
                </a:solidFill>
                <a:latin typeface="Times New Roman" panose="02020603050405020304" pitchFamily="18" charset="0"/>
              </a:rPr>
              <a:t> </a:t>
            </a:r>
            <a:r>
              <a:rPr lang="ru-RU" sz="1800" b="1" i="0" u="none" strike="noStrike" baseline="0" dirty="0" err="1">
                <a:solidFill>
                  <a:srgbClr val="000000"/>
                </a:solidFill>
                <a:latin typeface="Times New Roman" panose="02020603050405020304" pitchFamily="18" charset="0"/>
              </a:rPr>
              <a:t>діагностики</a:t>
            </a:r>
            <a:r>
              <a:rPr lang="ru-RU" sz="1800" b="1" i="0" u="none" strike="noStrike" baseline="0" dirty="0">
                <a:solidFill>
                  <a:srgbClr val="000000"/>
                </a:solidFill>
                <a:latin typeface="Times New Roman" panose="02020603050405020304" pitchFamily="18" charset="0"/>
              </a:rPr>
              <a:t> </a:t>
            </a:r>
            <a:r>
              <a:rPr lang="ru-RU" sz="1800" b="1" i="0" u="none" strike="noStrike" baseline="0" dirty="0" err="1">
                <a:solidFill>
                  <a:srgbClr val="000000"/>
                </a:solidFill>
                <a:latin typeface="Times New Roman" panose="02020603050405020304" pitchFamily="18" charset="0"/>
              </a:rPr>
              <a:t>технічного</a:t>
            </a:r>
            <a:r>
              <a:rPr lang="ru-RU" sz="1800" b="1" i="0" u="none" strike="noStrike" baseline="0" dirty="0">
                <a:solidFill>
                  <a:srgbClr val="000000"/>
                </a:solidFill>
                <a:latin typeface="Times New Roman" panose="02020603050405020304" pitchFamily="18" charset="0"/>
              </a:rPr>
              <a:t> стану </a:t>
            </a:r>
            <a:r>
              <a:rPr lang="ru-RU" sz="1800" b="1" i="0" u="none" strike="noStrike" baseline="0" dirty="0" err="1">
                <a:solidFill>
                  <a:srgbClr val="000000"/>
                </a:solidFill>
                <a:latin typeface="Times New Roman" panose="02020603050405020304" pitchFamily="18" charset="0"/>
              </a:rPr>
              <a:t>конструкцій</a:t>
            </a:r>
            <a:r>
              <a:rPr lang="ru-RU" sz="1800" b="1" i="0" u="none" strike="noStrike" baseline="0" dirty="0">
                <a:solidFill>
                  <a:srgbClr val="000000"/>
                </a:solidFill>
                <a:latin typeface="Times New Roman" panose="02020603050405020304" pitchFamily="18" charset="0"/>
              </a:rPr>
              <a:t> </a:t>
            </a:r>
            <a:r>
              <a:rPr lang="ru-RU" sz="1800" b="1" i="0" u="none" strike="noStrike" baseline="0" dirty="0" err="1">
                <a:solidFill>
                  <a:srgbClr val="000000"/>
                </a:solidFill>
                <a:latin typeface="Times New Roman" panose="02020603050405020304" pitchFamily="18" charset="0"/>
              </a:rPr>
              <a:t>будівель</a:t>
            </a:r>
            <a:r>
              <a:rPr lang="ru-RU" sz="1800" b="1" i="0" u="none" strike="noStrike" baseline="0" dirty="0">
                <a:solidFill>
                  <a:srgbClr val="000000"/>
                </a:solidFill>
                <a:latin typeface="Times New Roman" panose="02020603050405020304" pitchFamily="18" charset="0"/>
              </a:rPr>
              <a:t> </a:t>
            </a:r>
            <a:endParaRPr lang="ru-RU" sz="1800" b="0" i="0" u="none" strike="noStrike" baseline="0" dirty="0">
              <a:solidFill>
                <a:srgbClr val="000000"/>
              </a:solidFill>
              <a:latin typeface="Times New Roman" panose="02020603050405020304" pitchFamily="18" charset="0"/>
            </a:endParaRPr>
          </a:p>
          <a:p>
            <a:r>
              <a:rPr lang="uk-UA" sz="1800" b="1" i="0" u="none" strike="noStrike" baseline="0" dirty="0">
                <a:solidFill>
                  <a:srgbClr val="000000"/>
                </a:solidFill>
                <a:latin typeface="Times New Roman" panose="02020603050405020304" pitchFamily="18" charset="0"/>
              </a:rPr>
              <a:t>Постановка задачі</a:t>
            </a:r>
            <a:r>
              <a:rPr lang="uk-UA" sz="1800" b="0" i="0" u="none" strike="noStrike" baseline="0" dirty="0">
                <a:solidFill>
                  <a:srgbClr val="000000"/>
                </a:solidFill>
                <a:latin typeface="Times New Roman" panose="02020603050405020304" pitchFamily="18" charset="0"/>
              </a:rPr>
              <a:t>. Ця будівля є прикладом порушення правил експлуатації, що виражається в несвоєчасному захисті стіни будівлі від зволоженості та викликане пошкодженням покрівлі (рис. 2.4). </a:t>
            </a:r>
            <a:endParaRPr lang="uk-UA" dirty="0"/>
          </a:p>
        </p:txBody>
      </p:sp>
      <p:pic>
        <p:nvPicPr>
          <p:cNvPr id="6" name="Рисунок 5">
            <a:extLst>
              <a:ext uri="{FF2B5EF4-FFF2-40B4-BE49-F238E27FC236}">
                <a16:creationId xmlns:a16="http://schemas.microsoft.com/office/drawing/2014/main" id="{7C13C060-C301-C076-DB7F-21E908F4617D}"/>
              </a:ext>
            </a:extLst>
          </p:cNvPr>
          <p:cNvPicPr>
            <a:picLocks noChangeAspect="1"/>
          </p:cNvPicPr>
          <p:nvPr/>
        </p:nvPicPr>
        <p:blipFill>
          <a:blip r:embed="rId2"/>
          <a:stretch>
            <a:fillRect/>
          </a:stretch>
        </p:blipFill>
        <p:spPr>
          <a:xfrm>
            <a:off x="2843808" y="1885734"/>
            <a:ext cx="4464495" cy="3086531"/>
          </a:xfrm>
          <a:prstGeom prst="rect">
            <a:avLst/>
          </a:prstGeom>
        </p:spPr>
      </p:pic>
      <p:sp>
        <p:nvSpPr>
          <p:cNvPr id="8" name="TextBox 7">
            <a:extLst>
              <a:ext uri="{FF2B5EF4-FFF2-40B4-BE49-F238E27FC236}">
                <a16:creationId xmlns:a16="http://schemas.microsoft.com/office/drawing/2014/main" id="{B74322DC-BF17-C584-A6C9-029A3C6BD39B}"/>
              </a:ext>
            </a:extLst>
          </p:cNvPr>
          <p:cNvSpPr txBox="1"/>
          <p:nvPr/>
        </p:nvSpPr>
        <p:spPr>
          <a:xfrm>
            <a:off x="2699792" y="4972265"/>
            <a:ext cx="5256584" cy="369332"/>
          </a:xfrm>
          <a:prstGeom prst="rect">
            <a:avLst/>
          </a:prstGeom>
          <a:noFill/>
        </p:spPr>
        <p:txBody>
          <a:bodyPr wrap="square">
            <a:spAutoFit/>
          </a:bodyPr>
          <a:lstStyle/>
          <a:p>
            <a:r>
              <a:rPr lang="ru-RU" sz="1800" b="0" i="0" u="none" strike="noStrike" baseline="0" dirty="0">
                <a:solidFill>
                  <a:srgbClr val="000000"/>
                </a:solidFill>
                <a:latin typeface="Times New Roman" panose="02020603050405020304" pitchFamily="18" charset="0"/>
              </a:rPr>
              <a:t>Рисунок 2.4 Фрагмент </a:t>
            </a:r>
            <a:r>
              <a:rPr lang="ru-RU" sz="1800" b="0" i="0" u="none" strike="noStrike" baseline="0" dirty="0" err="1">
                <a:solidFill>
                  <a:srgbClr val="000000"/>
                </a:solidFill>
                <a:latin typeface="Times New Roman" panose="02020603050405020304" pitchFamily="18" charset="0"/>
              </a:rPr>
              <a:t>пошкодженої</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стіни</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будівлі</a:t>
            </a:r>
            <a:r>
              <a:rPr lang="ru-RU" sz="1800" b="0" i="0" u="none" strike="noStrike" baseline="0" dirty="0">
                <a:solidFill>
                  <a:srgbClr val="000000"/>
                </a:solidFill>
                <a:latin typeface="Times New Roman" panose="02020603050405020304" pitchFamily="18" charset="0"/>
              </a:rPr>
              <a:t> </a:t>
            </a:r>
            <a:endParaRPr lang="uk-UA" dirty="0"/>
          </a:p>
        </p:txBody>
      </p:sp>
    </p:spTree>
    <p:extLst>
      <p:ext uri="{BB962C8B-B14F-4D97-AF65-F5344CB8AC3E}">
        <p14:creationId xmlns:p14="http://schemas.microsoft.com/office/powerpoint/2010/main" val="3319539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0E15ED5-45C3-26BB-641D-CCFC023C5C6B}"/>
              </a:ext>
            </a:extLst>
          </p:cNvPr>
          <p:cNvSpPr txBox="1"/>
          <p:nvPr/>
        </p:nvSpPr>
        <p:spPr>
          <a:xfrm>
            <a:off x="1043608" y="0"/>
            <a:ext cx="8100392" cy="5909310"/>
          </a:xfrm>
          <a:prstGeom prst="rect">
            <a:avLst/>
          </a:prstGeom>
          <a:noFill/>
        </p:spPr>
        <p:txBody>
          <a:bodyPr wrap="square">
            <a:spAutoFit/>
          </a:bodyPr>
          <a:lstStyle/>
          <a:p>
            <a:pPr algn="just"/>
            <a:r>
              <a:rPr lang="uk-UA" sz="1800" b="0" i="0" u="none" strike="noStrike" baseline="0" dirty="0">
                <a:solidFill>
                  <a:srgbClr val="000000"/>
                </a:solidFill>
                <a:latin typeface="Times New Roman" panose="02020603050405020304" pitchFamily="18" charset="0"/>
              </a:rPr>
              <a:t>     Параметром </a:t>
            </a:r>
            <a:r>
              <a:rPr lang="en-US" sz="1800" b="0" i="1" u="none" strike="noStrike" baseline="0" dirty="0">
                <a:solidFill>
                  <a:srgbClr val="000000"/>
                </a:solidFill>
                <a:latin typeface="Times New Roman" panose="02020603050405020304" pitchFamily="18" charset="0"/>
              </a:rPr>
              <a:t>x </a:t>
            </a:r>
            <a:r>
              <a:rPr lang="uk-UA" sz="1800" b="0" i="0" u="none" strike="noStrike" baseline="0" dirty="0">
                <a:solidFill>
                  <a:srgbClr val="000000"/>
                </a:solidFill>
                <a:latin typeface="Times New Roman" panose="02020603050405020304" pitchFamily="18" charset="0"/>
              </a:rPr>
              <a:t>її стану являється залишковий ресурс надійності в роках експлуатації. До множин дій відносяться зміцнення конструкції, розбирання частини стіни будівлі, знос будівлі. Передбачається, що за результатами аналізу ретроспективної інформації, передбачені границі зміни параметру </a:t>
            </a:r>
            <a:r>
              <a:rPr lang="uk-UA" sz="1800" b="0" i="1" u="none" strike="noStrike" baseline="0" dirty="0">
                <a:solidFill>
                  <a:srgbClr val="000000"/>
                </a:solidFill>
                <a:latin typeface="Times New Roman" panose="02020603050405020304" pitchFamily="18" charset="0"/>
              </a:rPr>
              <a:t>х</a:t>
            </a:r>
            <a:r>
              <a:rPr lang="uk-UA" sz="1800" b="0" i="0" u="none" strike="noStrike" baseline="0" dirty="0">
                <a:solidFill>
                  <a:srgbClr val="000000"/>
                </a:solidFill>
                <a:latin typeface="Times New Roman" panose="02020603050405020304" pitchFamily="18" charset="0"/>
              </a:rPr>
              <a:t>, які знаходяться в межах інтервалу {0,4</a:t>
            </a:r>
            <a:r>
              <a:rPr lang="en-US" sz="1800" b="0" i="0" u="none" strike="noStrike" baseline="0" dirty="0">
                <a:solidFill>
                  <a:srgbClr val="000000"/>
                </a:solidFill>
                <a:latin typeface="Times New Roman" panose="02020603050405020304" pitchFamily="18" charset="0"/>
              </a:rPr>
              <a:t>}</a:t>
            </a:r>
            <a:r>
              <a:rPr lang="uk-UA" sz="1800" b="0" i="0" u="none" strike="noStrike" baseline="0" dirty="0">
                <a:solidFill>
                  <a:srgbClr val="000000"/>
                </a:solidFill>
                <a:latin typeface="Times New Roman" panose="02020603050405020304" pitchFamily="18" charset="0"/>
              </a:rPr>
              <a:t> років. При цьому експерт описує даний параметр як лінгвістичну зміну “залишковий ресурс”. </a:t>
            </a:r>
          </a:p>
          <a:p>
            <a:pPr algn="just"/>
            <a:r>
              <a:rPr lang="ru-RU" sz="1800" b="0" i="0" u="none" strike="noStrike" baseline="0" dirty="0">
                <a:solidFill>
                  <a:srgbClr val="000000"/>
                </a:solidFill>
                <a:latin typeface="Times New Roman" panose="02020603050405020304" pitchFamily="18" charset="0"/>
              </a:rPr>
              <a:t>     Для числового </a:t>
            </a:r>
            <a:r>
              <a:rPr lang="ru-RU" sz="1800" b="0" i="0" u="none" strike="noStrike" baseline="0" dirty="0" err="1">
                <a:solidFill>
                  <a:srgbClr val="000000"/>
                </a:solidFill>
                <a:latin typeface="Times New Roman" panose="02020603050405020304" pitchFamily="18" charset="0"/>
              </a:rPr>
              <a:t>опису</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даного</a:t>
            </a:r>
            <a:r>
              <a:rPr lang="ru-RU" sz="1800" b="0" i="0" u="none" strike="noStrike" baseline="0" dirty="0">
                <a:solidFill>
                  <a:srgbClr val="000000"/>
                </a:solidFill>
                <a:latin typeface="Times New Roman" panose="02020603050405020304" pitchFamily="18" charset="0"/>
              </a:rPr>
              <a:t> параметру </a:t>
            </a:r>
            <a:r>
              <a:rPr lang="ru-RU" sz="1800" b="0" i="0" u="none" strike="noStrike" baseline="0" dirty="0" err="1">
                <a:solidFill>
                  <a:srgbClr val="000000"/>
                </a:solidFill>
                <a:latin typeface="Times New Roman" panose="02020603050405020304" pitchFamily="18" charset="0"/>
              </a:rPr>
              <a:t>використовується</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дзвоникоподібна</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функція</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приналежності</a:t>
            </a:r>
            <a:r>
              <a:rPr lang="ru-RU" sz="1800" b="0" i="0" u="none" strike="noStrike" baseline="0" dirty="0">
                <a:solidFill>
                  <a:srgbClr val="000000"/>
                </a:solidFill>
                <a:latin typeface="Times New Roman" panose="02020603050405020304" pitchFamily="18" charset="0"/>
              </a:rPr>
              <a:t> з </a:t>
            </a:r>
            <a:r>
              <a:rPr lang="ru-RU" sz="1800" b="0" i="0" u="none" strike="noStrike" baseline="0" dirty="0" err="1">
                <a:solidFill>
                  <a:srgbClr val="000000"/>
                </a:solidFill>
                <a:latin typeface="Times New Roman" panose="02020603050405020304" pitchFamily="18" charset="0"/>
              </a:rPr>
              <a:t>показниками</a:t>
            </a:r>
            <a:r>
              <a:rPr lang="ru-RU" sz="1800" b="0" i="0" u="none" strike="noStrike" baseline="0" dirty="0">
                <a:solidFill>
                  <a:srgbClr val="000000"/>
                </a:solidFill>
                <a:latin typeface="Times New Roman" panose="02020603050405020304" pitchFamily="18" charset="0"/>
              </a:rPr>
              <a:t> </a:t>
            </a:r>
            <a:r>
              <a:rPr lang="ru-RU" sz="1800" b="0" i="1" u="none" strike="noStrike" baseline="0" dirty="0">
                <a:solidFill>
                  <a:srgbClr val="000000"/>
                </a:solidFill>
                <a:latin typeface="Times New Roman" panose="02020603050405020304" pitchFamily="18" charset="0"/>
              </a:rPr>
              <a:t>b=</a:t>
            </a:r>
            <a:r>
              <a:rPr lang="ru-RU" sz="1800" b="0" i="0" u="none" strike="noStrike" baseline="0" dirty="0">
                <a:solidFill>
                  <a:srgbClr val="000000"/>
                </a:solidFill>
                <a:latin typeface="Times New Roman" panose="02020603050405020304" pitchFamily="18" charset="0"/>
              </a:rPr>
              <a:t>2,2 роки і </a:t>
            </a:r>
            <a:r>
              <a:rPr lang="ru-RU" sz="1800" b="0" i="1" u="none" strike="noStrike" baseline="0" dirty="0">
                <a:solidFill>
                  <a:srgbClr val="000000"/>
                </a:solidFill>
                <a:latin typeface="Times New Roman" panose="02020603050405020304" pitchFamily="18" charset="0"/>
              </a:rPr>
              <a:t>с=</a:t>
            </a:r>
            <a:r>
              <a:rPr lang="ru-RU" sz="1800" b="0" i="0" u="none" strike="noStrike" baseline="0" dirty="0">
                <a:solidFill>
                  <a:srgbClr val="000000"/>
                </a:solidFill>
                <a:latin typeface="Times New Roman" panose="02020603050405020304" pitchFamily="18" charset="0"/>
              </a:rPr>
              <a:t>0,4. </a:t>
            </a:r>
            <a:endParaRPr lang="uk-UA" sz="1800" b="0" i="0" u="none" strike="noStrike" baseline="0" dirty="0">
              <a:latin typeface="Times New Roman" panose="02020603050405020304" pitchFamily="18" charset="0"/>
            </a:endParaRPr>
          </a:p>
          <a:p>
            <a:pPr algn="just"/>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Експертне</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виведення</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припускає</a:t>
            </a:r>
            <a:r>
              <a:rPr lang="ru-RU" sz="1800" b="0" i="0" u="none" strike="noStrike" baseline="0" dirty="0">
                <a:latin typeface="Times New Roman" panose="02020603050405020304" pitchFamily="18" charset="0"/>
              </a:rPr>
              <a:t> для </a:t>
            </a:r>
            <a:r>
              <a:rPr lang="ru-RU" sz="1800" b="0" i="0" u="none" strike="noStrike" baseline="0" dirty="0" err="1">
                <a:latin typeface="Times New Roman" panose="02020603050405020304" pitchFamily="18" charset="0"/>
              </a:rPr>
              <a:t>нечіткої</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величини</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керовану</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дію</a:t>
            </a:r>
            <a:r>
              <a:rPr lang="ru-RU" sz="1800" b="0" i="0" u="none" strike="noStrike" baseline="0" dirty="0">
                <a:latin typeface="Times New Roman" panose="02020603050405020304" pitchFamily="18" charset="0"/>
              </a:rPr>
              <a:t>, яка </a:t>
            </a:r>
            <a:r>
              <a:rPr lang="ru-RU" sz="1800" b="0" i="0" u="none" strike="noStrike" baseline="0" dirty="0" err="1">
                <a:latin typeface="Times New Roman" panose="02020603050405020304" pitchFamily="18" charset="0"/>
              </a:rPr>
              <a:t>має</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дзвоникоподібну</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функцію</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приналежності</a:t>
            </a:r>
            <a:r>
              <a:rPr lang="ru-RU" sz="1800" b="0" i="0" u="none" strike="noStrike" baseline="0" dirty="0">
                <a:latin typeface="Times New Roman" panose="02020603050405020304" pitchFamily="18" charset="0"/>
              </a:rPr>
              <a:t> з параметрами </a:t>
            </a:r>
            <a:r>
              <a:rPr lang="ru-RU" sz="1800" b="0" i="1" u="none" strike="noStrike" baseline="0" dirty="0">
                <a:solidFill>
                  <a:srgbClr val="000000"/>
                </a:solidFill>
                <a:latin typeface="Times New Roman" panose="02020603050405020304" pitchFamily="18" charset="0"/>
              </a:rPr>
              <a:t>b=</a:t>
            </a:r>
            <a:r>
              <a:rPr lang="ru-RU" sz="1800" b="0" i="0" u="none" strike="noStrike" baseline="0" dirty="0">
                <a:solidFill>
                  <a:srgbClr val="000000"/>
                </a:solidFill>
                <a:latin typeface="Times New Roman" panose="02020603050405020304" pitchFamily="18" charset="0"/>
              </a:rPr>
              <a:t>100 і </a:t>
            </a:r>
            <a:r>
              <a:rPr lang="ru-RU" sz="1800" b="0" i="1" u="none" strike="noStrike" baseline="0" dirty="0">
                <a:solidFill>
                  <a:srgbClr val="000000"/>
                </a:solidFill>
                <a:latin typeface="Times New Roman" panose="02020603050405020304" pitchFamily="18" charset="0"/>
              </a:rPr>
              <a:t>с=</a:t>
            </a:r>
            <a:r>
              <a:rPr lang="ru-RU" sz="1800" b="0" i="0" u="none" strike="noStrike" baseline="0" dirty="0">
                <a:solidFill>
                  <a:srgbClr val="000000"/>
                </a:solidFill>
                <a:latin typeface="Times New Roman" panose="02020603050405020304" pitchFamily="18" charset="0"/>
              </a:rPr>
              <a:t>50</a:t>
            </a:r>
            <a:r>
              <a:rPr lang="ru-RU" sz="1800" b="0" i="1"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Рівень</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дій</a:t>
            </a:r>
            <a:r>
              <a:rPr lang="ru-RU" sz="1800" b="0" i="0" u="none" strike="noStrike" baseline="0" dirty="0">
                <a:solidFill>
                  <a:srgbClr val="000000"/>
                </a:solidFill>
                <a:latin typeface="Times New Roman" panose="02020603050405020304" pitchFamily="18" charset="0"/>
              </a:rPr>
              <a:t> в </a:t>
            </a:r>
            <a:r>
              <a:rPr lang="ru-RU" sz="1800" b="0" i="0" u="none" strike="noStrike" baseline="0" dirty="0" err="1">
                <a:solidFill>
                  <a:srgbClr val="000000"/>
                </a:solidFill>
                <a:latin typeface="Times New Roman" panose="02020603050405020304" pitchFamily="18" charset="0"/>
              </a:rPr>
              <a:t>даному</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випадку</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може</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визначатися</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вартістю</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заходів</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наприклад</a:t>
            </a:r>
            <a:r>
              <a:rPr lang="ru-RU" sz="1800" b="0" i="0" u="none" strike="noStrike" baseline="0" dirty="0">
                <a:solidFill>
                  <a:srgbClr val="000000"/>
                </a:solidFill>
                <a:latin typeface="Times New Roman" panose="02020603050405020304" pitchFamily="18" charset="0"/>
              </a:rPr>
              <a:t>, в долях </a:t>
            </a:r>
            <a:r>
              <a:rPr lang="ru-RU" sz="1800" b="0" i="0" u="none" strike="noStrike" baseline="0" dirty="0" err="1">
                <a:solidFill>
                  <a:srgbClr val="000000"/>
                </a:solidFill>
                <a:latin typeface="Times New Roman" panose="02020603050405020304" pitchFamily="18" charset="0"/>
              </a:rPr>
              <a:t>відсотків</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від</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вартості</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повної</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заміни</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конструкції</a:t>
            </a:r>
            <a:r>
              <a:rPr lang="ru-RU" sz="1800" b="0" i="0" u="none" strike="noStrike" baseline="0" dirty="0">
                <a:solidFill>
                  <a:srgbClr val="000000"/>
                </a:solidFill>
                <a:latin typeface="Times New Roman" panose="02020603050405020304" pitchFamily="18" charset="0"/>
              </a:rPr>
              <a:t>. </a:t>
            </a:r>
          </a:p>
          <a:p>
            <a:pPr algn="just"/>
            <a:r>
              <a:rPr lang="ru-RU" sz="1800" b="0" i="0" u="none" strike="noStrike" baseline="0" dirty="0" err="1">
                <a:solidFill>
                  <a:srgbClr val="000000"/>
                </a:solidFill>
                <a:latin typeface="Times New Roman" panose="02020603050405020304" pitchFamily="18" charset="0"/>
              </a:rPr>
              <a:t>Тоді</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значення</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нечіткої</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змінної</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що</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характеризує</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управління</a:t>
            </a:r>
            <a:r>
              <a:rPr lang="ru-RU" sz="1800" b="0" i="0" u="none" strike="noStrike" baseline="0" dirty="0">
                <a:solidFill>
                  <a:srgbClr val="000000"/>
                </a:solidFill>
                <a:latin typeface="Times New Roman" panose="02020603050405020304" pitchFamily="18" charset="0"/>
              </a:rPr>
              <a:t> за </a:t>
            </a:r>
            <a:r>
              <a:rPr lang="ru-RU" sz="1800" b="0" i="0" u="none" strike="noStrike" baseline="0" dirty="0" err="1">
                <a:solidFill>
                  <a:srgbClr val="000000"/>
                </a:solidFill>
                <a:latin typeface="Times New Roman" panose="02020603050405020304" pitchFamily="18" charset="0"/>
              </a:rPr>
              <a:t>технічним</a:t>
            </a:r>
            <a:r>
              <a:rPr lang="ru-RU" sz="1800" b="0" i="0" u="none" strike="noStrike" baseline="0" dirty="0">
                <a:solidFill>
                  <a:srgbClr val="000000"/>
                </a:solidFill>
                <a:latin typeface="Times New Roman" panose="02020603050405020304" pitchFamily="18" charset="0"/>
              </a:rPr>
              <a:t> станом </a:t>
            </a:r>
            <a:r>
              <a:rPr lang="ru-RU" sz="1800" b="0" i="0" u="none" strike="noStrike" baseline="0" dirty="0" err="1">
                <a:solidFill>
                  <a:srgbClr val="000000"/>
                </a:solidFill>
                <a:latin typeface="Times New Roman" panose="02020603050405020304" pitchFamily="18" charset="0"/>
              </a:rPr>
              <a:t>конструкції</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може</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мати</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границі</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зміни</a:t>
            </a:r>
            <a:r>
              <a:rPr lang="ru-RU" sz="1800" b="0" i="0" u="none" strike="noStrike" baseline="0" dirty="0">
                <a:solidFill>
                  <a:srgbClr val="000000"/>
                </a:solidFill>
                <a:latin typeface="Times New Roman" panose="02020603050405020304" pitchFamily="18" charset="0"/>
              </a:rPr>
              <a:t> </a:t>
            </a:r>
            <a:r>
              <a:rPr lang="en-US" sz="1800" b="0" i="0" u="none" strike="noStrike" baseline="0" dirty="0">
                <a:solidFill>
                  <a:srgbClr val="000000"/>
                </a:solidFill>
                <a:latin typeface="Times New Roman" panose="02020603050405020304" pitchFamily="18" charset="0"/>
              </a:rPr>
              <a:t>{</a:t>
            </a:r>
            <a:r>
              <a:rPr lang="ru-RU" sz="1800" b="0" i="0" u="none" strike="noStrike" baseline="0" dirty="0">
                <a:solidFill>
                  <a:srgbClr val="000000"/>
                </a:solidFill>
                <a:latin typeface="Times New Roman" panose="02020603050405020304" pitchFamily="18" charset="0"/>
              </a:rPr>
              <a:t>0;100}. </a:t>
            </a:r>
          </a:p>
          <a:p>
            <a:pPr algn="just"/>
            <a:r>
              <a:rPr lang="ru-RU" sz="1800" b="0" i="0" u="none" strike="noStrike" baseline="0" dirty="0" err="1">
                <a:solidFill>
                  <a:srgbClr val="000000"/>
                </a:solidFill>
                <a:latin typeface="Times New Roman" panose="02020603050405020304" pitchFamily="18" charset="0"/>
              </a:rPr>
              <a:t>Особливості</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системи</a:t>
            </a:r>
            <a:r>
              <a:rPr lang="ru-RU" sz="1800" b="0" i="0" u="none" strike="noStrike" baseline="0" dirty="0">
                <a:solidFill>
                  <a:srgbClr val="000000"/>
                </a:solidFill>
                <a:latin typeface="Times New Roman" panose="02020603050405020304" pitchFamily="18" charset="0"/>
              </a:rPr>
              <a:t> контролю </a:t>
            </a:r>
            <a:r>
              <a:rPr lang="ru-RU" sz="1800" b="0" i="0" u="none" strike="noStrike" baseline="0" dirty="0" err="1">
                <a:solidFill>
                  <a:srgbClr val="000000"/>
                </a:solidFill>
                <a:latin typeface="Times New Roman" panose="02020603050405020304" pitchFamily="18" charset="0"/>
              </a:rPr>
              <a:t>конструкції</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будівлі</a:t>
            </a:r>
            <a:r>
              <a:rPr lang="ru-RU" sz="1800" b="0" i="0" u="none" strike="noStrike" baseline="0" dirty="0">
                <a:solidFill>
                  <a:srgbClr val="000000"/>
                </a:solidFill>
                <a:latin typeface="Times New Roman" panose="02020603050405020304" pitchFamily="18" charset="0"/>
              </a:rPr>
              <a:t> не </a:t>
            </a:r>
            <a:r>
              <a:rPr lang="ru-RU" sz="1800" b="0" i="0" u="none" strike="noStrike" baseline="0" dirty="0" err="1">
                <a:solidFill>
                  <a:srgbClr val="000000"/>
                </a:solidFill>
                <a:latin typeface="Times New Roman" panose="02020603050405020304" pitchFamily="18" charset="0"/>
              </a:rPr>
              <a:t>дозволяють</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отримати</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точне</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значення</a:t>
            </a:r>
            <a:r>
              <a:rPr lang="ru-RU" sz="1800" b="0" i="0" u="none" strike="noStrike" baseline="0" dirty="0">
                <a:solidFill>
                  <a:srgbClr val="000000"/>
                </a:solidFill>
                <a:latin typeface="Times New Roman" panose="02020603050405020304" pitchFamily="18" charset="0"/>
              </a:rPr>
              <a:t> параметру </a:t>
            </a:r>
            <a:r>
              <a:rPr lang="ru-RU" sz="1800" b="0" i="1" u="none" strike="noStrike" baseline="0" dirty="0">
                <a:solidFill>
                  <a:srgbClr val="000000"/>
                </a:solidFill>
                <a:latin typeface="Times New Roman" panose="02020603050405020304" pitchFamily="18" charset="0"/>
              </a:rPr>
              <a:t>x</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Поточне</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значення</a:t>
            </a:r>
            <a:r>
              <a:rPr lang="ru-RU" sz="1800" b="0" i="0" u="none" strike="noStrike" baseline="0" dirty="0">
                <a:solidFill>
                  <a:srgbClr val="000000"/>
                </a:solidFill>
                <a:latin typeface="Times New Roman" panose="02020603050405020304" pitchFamily="18" charset="0"/>
              </a:rPr>
              <a:t> параметру </a:t>
            </a:r>
            <a:r>
              <a:rPr lang="ru-RU" sz="1800" b="0" i="0" u="none" strike="noStrike" baseline="0" dirty="0" err="1">
                <a:solidFill>
                  <a:srgbClr val="000000"/>
                </a:solidFill>
                <a:latin typeface="Times New Roman" panose="02020603050405020304" pitchFamily="18" charset="0"/>
              </a:rPr>
              <a:t>конструкції</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оцінюється</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експертно</a:t>
            </a:r>
            <a:r>
              <a:rPr lang="ru-RU" sz="1800" b="0" i="0" u="none" strike="noStrike" baseline="0" dirty="0">
                <a:solidFill>
                  <a:srgbClr val="000000"/>
                </a:solidFill>
                <a:latin typeface="Times New Roman" panose="02020603050405020304" pitchFamily="18" charset="0"/>
              </a:rPr>
              <a:t> за </a:t>
            </a:r>
            <a:r>
              <a:rPr lang="ru-RU" sz="1800" b="0" i="0" u="none" strike="noStrike" baseline="0" dirty="0" err="1">
                <a:solidFill>
                  <a:srgbClr val="000000"/>
                </a:solidFill>
                <a:latin typeface="Times New Roman" panose="02020603050405020304" pitchFamily="18" charset="0"/>
              </a:rPr>
              <a:t>непрямими</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ознаками</a:t>
            </a:r>
            <a:r>
              <a:rPr lang="ru-RU" sz="1800" b="0" i="0" u="none" strike="noStrike" baseline="0" dirty="0">
                <a:solidFill>
                  <a:srgbClr val="000000"/>
                </a:solidFill>
                <a:latin typeface="Times New Roman" panose="02020603050405020304" pitchFamily="18" charset="0"/>
              </a:rPr>
              <a:t>. Для кожного з </a:t>
            </a:r>
            <a:r>
              <a:rPr lang="ru-RU" sz="1800" b="0" i="0" u="none" strike="noStrike" baseline="0" dirty="0" err="1">
                <a:solidFill>
                  <a:srgbClr val="000000"/>
                </a:solidFill>
                <a:latin typeface="Times New Roman" panose="02020603050405020304" pitchFamily="18" charset="0"/>
              </a:rPr>
              <a:t>можливих</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станів</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конструкції</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вводяться</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терми</a:t>
            </a:r>
            <a:r>
              <a:rPr lang="ru-RU" sz="1800" b="0" i="0" u="none" strike="noStrike" baseline="0" dirty="0">
                <a:solidFill>
                  <a:srgbClr val="000000"/>
                </a:solidFill>
                <a:latin typeface="Times New Roman" panose="02020603050405020304" pitchFamily="18" charset="0"/>
              </a:rPr>
              <a:t> </a:t>
            </a:r>
            <a:r>
              <a:rPr lang="ru-RU" sz="1800" b="0" i="1" u="none" strike="noStrike" baseline="0" dirty="0">
                <a:solidFill>
                  <a:srgbClr val="000000"/>
                </a:solidFill>
                <a:latin typeface="Times New Roman" panose="02020603050405020304" pitchFamily="18" charset="0"/>
              </a:rPr>
              <a:t>q</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що</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мають</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вигляд</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залишковий</a:t>
            </a:r>
            <a:r>
              <a:rPr lang="ru-RU" sz="1800" b="0" i="0" u="none" strike="noStrike" baseline="0" dirty="0">
                <a:solidFill>
                  <a:srgbClr val="000000"/>
                </a:solidFill>
                <a:latin typeface="Times New Roman" panose="02020603050405020304" pitchFamily="18" charset="0"/>
              </a:rPr>
              <a:t> ресурс </a:t>
            </a:r>
            <a:r>
              <a:rPr lang="ru-RU" sz="1800" b="0" i="0" u="none" strike="noStrike" baseline="0" dirty="0" err="1">
                <a:solidFill>
                  <a:srgbClr val="000000"/>
                </a:solidFill>
                <a:latin typeface="Times New Roman" panose="02020603050405020304" pitchFamily="18" charset="0"/>
              </a:rPr>
              <a:t>дуже</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низький</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залишковий</a:t>
            </a:r>
            <a:r>
              <a:rPr lang="ru-RU" sz="1800" b="0" i="0" u="none" strike="noStrike" baseline="0" dirty="0">
                <a:solidFill>
                  <a:srgbClr val="000000"/>
                </a:solidFill>
                <a:latin typeface="Times New Roman" panose="02020603050405020304" pitchFamily="18" charset="0"/>
              </a:rPr>
              <a:t> ресурс </a:t>
            </a:r>
            <a:r>
              <a:rPr lang="ru-RU" sz="1800" b="0" i="0" u="none" strike="noStrike" baseline="0" dirty="0" err="1">
                <a:solidFill>
                  <a:srgbClr val="000000"/>
                </a:solidFill>
                <a:latin typeface="Times New Roman" panose="02020603050405020304" pitchFamily="18" charset="0"/>
              </a:rPr>
              <a:t>низький</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залишковий</a:t>
            </a:r>
            <a:r>
              <a:rPr lang="ru-RU" sz="1800" b="0" i="0" u="none" strike="noStrike" baseline="0" dirty="0">
                <a:solidFill>
                  <a:srgbClr val="000000"/>
                </a:solidFill>
                <a:latin typeface="Times New Roman" panose="02020603050405020304" pitchFamily="18" charset="0"/>
              </a:rPr>
              <a:t> ресурс </a:t>
            </a:r>
            <a:r>
              <a:rPr lang="ru-RU" sz="1800" b="0" i="0" u="none" strike="noStrike" baseline="0" dirty="0" err="1">
                <a:solidFill>
                  <a:srgbClr val="000000"/>
                </a:solidFill>
                <a:latin typeface="Times New Roman" panose="02020603050405020304" pitchFamily="18" charset="0"/>
              </a:rPr>
              <a:t>задовільний</a:t>
            </a:r>
            <a:r>
              <a:rPr lang="ru-RU" sz="1800" b="0" i="0" u="none" strike="noStrike" baseline="0" dirty="0">
                <a:solidFill>
                  <a:srgbClr val="000000"/>
                </a:solidFill>
                <a:latin typeface="Times New Roman" panose="02020603050405020304" pitchFamily="18" charset="0"/>
              </a:rPr>
              <a:t>” Для кожного з </a:t>
            </a:r>
            <a:r>
              <a:rPr lang="ru-RU" sz="1800" b="0" i="0" u="none" strike="noStrike" baseline="0" dirty="0" err="1">
                <a:solidFill>
                  <a:srgbClr val="000000"/>
                </a:solidFill>
                <a:latin typeface="Times New Roman" panose="02020603050405020304" pitchFamily="18" charset="0"/>
              </a:rPr>
              <a:t>вказаних</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термів</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експертним</a:t>
            </a:r>
            <a:r>
              <a:rPr lang="ru-RU" sz="1800" b="0" i="0" u="none" strike="noStrike" baseline="0" dirty="0">
                <a:solidFill>
                  <a:srgbClr val="000000"/>
                </a:solidFill>
                <a:latin typeface="Times New Roman" panose="02020603050405020304" pitchFamily="18" charset="0"/>
              </a:rPr>
              <a:t> способом </a:t>
            </a:r>
            <a:r>
              <a:rPr lang="ru-RU" sz="1800" b="0" i="0" u="none" strike="noStrike" baseline="0" dirty="0" err="1">
                <a:solidFill>
                  <a:srgbClr val="000000"/>
                </a:solidFill>
                <a:latin typeface="Times New Roman" panose="02020603050405020304" pitchFamily="18" charset="0"/>
              </a:rPr>
              <a:t>визначена</a:t>
            </a:r>
            <a:r>
              <a:rPr lang="ru-RU" sz="1800" b="0" i="0" u="none" strike="noStrike" baseline="0" dirty="0">
                <a:solidFill>
                  <a:srgbClr val="000000"/>
                </a:solidFill>
                <a:latin typeface="Times New Roman" panose="02020603050405020304" pitchFamily="18" charset="0"/>
              </a:rPr>
              <a:t> на </a:t>
            </a:r>
            <a:r>
              <a:rPr lang="ru-RU" sz="1800" b="0" i="0" u="none" strike="noStrike" baseline="0" dirty="0" err="1">
                <a:solidFill>
                  <a:srgbClr val="000000"/>
                </a:solidFill>
                <a:latin typeface="Times New Roman" panose="02020603050405020304" pitchFamily="18" charset="0"/>
              </a:rPr>
              <a:t>основі</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ретроспективної</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інформації</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відповідна</a:t>
            </a:r>
            <a:r>
              <a:rPr lang="ru-RU" sz="1800" b="0" i="0" u="none" strike="noStrike" baseline="0" dirty="0">
                <a:solidFill>
                  <a:srgbClr val="000000"/>
                </a:solidFill>
                <a:latin typeface="Times New Roman" panose="02020603050405020304" pitchFamily="18" charset="0"/>
              </a:rPr>
              <a:t> ФП. </a:t>
            </a:r>
            <a:endParaRPr lang="uk-UA" dirty="0"/>
          </a:p>
        </p:txBody>
      </p:sp>
    </p:spTree>
    <p:extLst>
      <p:ext uri="{BB962C8B-B14F-4D97-AF65-F5344CB8AC3E}">
        <p14:creationId xmlns:p14="http://schemas.microsoft.com/office/powerpoint/2010/main" val="1723022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AD409A-2F9A-48F5-CE43-31262B5463F1}"/>
              </a:ext>
            </a:extLst>
          </p:cNvPr>
          <p:cNvSpPr txBox="1"/>
          <p:nvPr/>
        </p:nvSpPr>
        <p:spPr>
          <a:xfrm>
            <a:off x="971600" y="0"/>
            <a:ext cx="8172400" cy="5909310"/>
          </a:xfrm>
          <a:prstGeom prst="rect">
            <a:avLst/>
          </a:prstGeom>
          <a:noFill/>
        </p:spPr>
        <p:txBody>
          <a:bodyPr wrap="square">
            <a:spAutoFit/>
          </a:bodyPr>
          <a:lstStyle/>
          <a:p>
            <a:pPr algn="just"/>
            <a:r>
              <a:rPr lang="uk-UA" sz="1800" b="0" i="0" u="none" strike="noStrike" baseline="0" dirty="0">
                <a:solidFill>
                  <a:srgbClr val="000000"/>
                </a:solidFill>
                <a:latin typeface="Times New Roman" panose="02020603050405020304" pitchFamily="18" charset="0"/>
              </a:rPr>
              <a:t>     При дослідженні поточного стану стіни, експерти отримали висновок, що </a:t>
            </a:r>
            <a:r>
              <a:rPr lang="en-US" sz="1800" b="0" i="1" u="none" strike="noStrike" baseline="0" dirty="0" err="1">
                <a:solidFill>
                  <a:srgbClr val="000000"/>
                </a:solidFill>
                <a:latin typeface="Times New Roman" panose="02020603050405020304" pitchFamily="18" charset="0"/>
              </a:rPr>
              <a:t>qf</a:t>
            </a:r>
            <a:r>
              <a:rPr lang="en-US" sz="1800" b="0" i="0" u="none" strike="noStrike" baseline="0" dirty="0">
                <a:solidFill>
                  <a:srgbClr val="000000"/>
                </a:solidFill>
                <a:latin typeface="Times New Roman" panose="02020603050405020304" pitchFamily="18" charset="0"/>
              </a:rPr>
              <a:t>=1,8 </a:t>
            </a:r>
            <a:r>
              <a:rPr lang="uk-UA" sz="1800" b="0" i="0" u="none" strike="noStrike" baseline="0" dirty="0">
                <a:solidFill>
                  <a:srgbClr val="000000"/>
                </a:solidFill>
                <a:latin typeface="Times New Roman" panose="02020603050405020304" pitchFamily="18" charset="0"/>
              </a:rPr>
              <a:t>роки, де </a:t>
            </a:r>
            <a:r>
              <a:rPr lang="en-US" sz="1800" b="0" i="1" u="none" strike="noStrike" baseline="0" dirty="0" err="1">
                <a:solidFill>
                  <a:srgbClr val="000000"/>
                </a:solidFill>
                <a:latin typeface="Times New Roman" panose="02020603050405020304" pitchFamily="18" charset="0"/>
              </a:rPr>
              <a:t>qf</a:t>
            </a:r>
            <a:r>
              <a:rPr lang="en-US" sz="1800" b="0" i="1" u="none" strike="noStrike" baseline="0" dirty="0">
                <a:solidFill>
                  <a:srgbClr val="000000"/>
                </a:solidFill>
                <a:latin typeface="Times New Roman" panose="02020603050405020304" pitchFamily="18" charset="0"/>
              </a:rPr>
              <a:t> </a:t>
            </a:r>
            <a:r>
              <a:rPr lang="en-US" sz="1800" b="0" i="0" u="none" strike="noStrike" baseline="0" dirty="0">
                <a:solidFill>
                  <a:srgbClr val="000000"/>
                </a:solidFill>
                <a:latin typeface="Times New Roman" panose="02020603050405020304" pitchFamily="18" charset="0"/>
              </a:rPr>
              <a:t>– </a:t>
            </a:r>
            <a:r>
              <a:rPr lang="uk-UA" sz="1800" b="0" i="0" u="none" strike="noStrike" baseline="0" dirty="0">
                <a:solidFill>
                  <a:srgbClr val="000000"/>
                </a:solidFill>
                <a:latin typeface="Times New Roman" panose="02020603050405020304" pitchFamily="18" charset="0"/>
              </a:rPr>
              <a:t>оцінка значення залишкового ресурсу конструкції. Для розрахунків використовуються припущення, що терму “залишковий ресурс низький” відповідає дзвоникоподібна ФП з наступними показниками: координата максимального значення ФП рівна 1,8 року; коефіцієнт концентрації дорівнює 0,1. </a:t>
            </a:r>
          </a:p>
          <a:p>
            <a:pPr algn="just"/>
            <a:r>
              <a:rPr lang="uk-UA" sz="1800" b="1" i="0" u="none" strike="noStrike" baseline="0" dirty="0">
                <a:solidFill>
                  <a:srgbClr val="000000"/>
                </a:solidFill>
                <a:latin typeface="Times New Roman" panose="02020603050405020304" pitchFamily="18" charset="0"/>
              </a:rPr>
              <a:t>Необхідно. </a:t>
            </a:r>
            <a:endParaRPr lang="uk-UA" sz="1800" b="0" i="0" u="none" strike="noStrike" baseline="0" dirty="0">
              <a:solidFill>
                <a:srgbClr val="000000"/>
              </a:solidFill>
              <a:latin typeface="Times New Roman" panose="02020603050405020304" pitchFamily="18" charset="0"/>
            </a:endParaRPr>
          </a:p>
          <a:p>
            <a:pPr algn="just"/>
            <a:r>
              <a:rPr lang="ru-RU" sz="1800" b="0" i="0" u="none" strike="noStrike" baseline="0" dirty="0" err="1">
                <a:solidFill>
                  <a:srgbClr val="000000"/>
                </a:solidFill>
                <a:latin typeface="Times New Roman" panose="02020603050405020304" pitchFamily="18" charset="0"/>
              </a:rPr>
              <a:t>Підготувати</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обґрунтований</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варіант</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рішення</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щодо</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системи</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інтелектуального</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управління</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технічного</a:t>
            </a:r>
            <a:r>
              <a:rPr lang="ru-RU" sz="1800" b="0" i="0" u="none" strike="noStrike" baseline="0" dirty="0">
                <a:solidFill>
                  <a:srgbClr val="000000"/>
                </a:solidFill>
                <a:latin typeface="Times New Roman" panose="02020603050405020304" pitchFamily="18" charset="0"/>
              </a:rPr>
              <a:t> стану </a:t>
            </a:r>
            <a:r>
              <a:rPr lang="ru-RU" sz="1800" b="0" i="0" u="none" strike="noStrike" baseline="0" dirty="0" err="1">
                <a:solidFill>
                  <a:srgbClr val="000000"/>
                </a:solidFill>
                <a:latin typeface="Times New Roman" panose="02020603050405020304" pitchFamily="18" charset="0"/>
              </a:rPr>
              <a:t>конструкції</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пошкодженої</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стіни</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будівлі</a:t>
            </a:r>
            <a:r>
              <a:rPr lang="ru-RU" sz="1800" b="0" i="0" u="none" strike="noStrike" baseline="0" dirty="0">
                <a:solidFill>
                  <a:srgbClr val="000000"/>
                </a:solidFill>
                <a:latin typeface="Times New Roman" panose="02020603050405020304" pitchFamily="18" charset="0"/>
              </a:rPr>
              <a:t>). </a:t>
            </a:r>
          </a:p>
          <a:p>
            <a:pPr algn="just"/>
            <a:r>
              <a:rPr lang="uk-UA" sz="1800" b="1" i="0" u="none" strike="noStrike" baseline="0" dirty="0">
                <a:solidFill>
                  <a:srgbClr val="000000"/>
                </a:solidFill>
                <a:latin typeface="Times New Roman" panose="02020603050405020304" pitchFamily="18" charset="0"/>
              </a:rPr>
              <a:t>Рішення задачі. </a:t>
            </a:r>
            <a:endParaRPr lang="uk-UA" sz="1800" b="0" i="0" u="none" strike="noStrike" baseline="0" dirty="0">
              <a:solidFill>
                <a:srgbClr val="000000"/>
              </a:solidFill>
              <a:latin typeface="Times New Roman" panose="02020603050405020304" pitchFamily="18" charset="0"/>
            </a:endParaRPr>
          </a:p>
          <a:p>
            <a:pPr algn="just"/>
            <a:r>
              <a:rPr lang="ru-RU" sz="1800" b="1" i="1" u="none" strike="noStrike" baseline="0" dirty="0" err="1">
                <a:solidFill>
                  <a:srgbClr val="000000"/>
                </a:solidFill>
                <a:latin typeface="Times New Roman" panose="02020603050405020304" pitchFamily="18" charset="0"/>
              </a:rPr>
              <a:t>Розглянемо</a:t>
            </a:r>
            <a:r>
              <a:rPr lang="ru-RU" sz="1800" b="1" i="1" u="none" strike="noStrike" baseline="0" dirty="0">
                <a:solidFill>
                  <a:srgbClr val="000000"/>
                </a:solidFill>
                <a:latin typeface="Times New Roman" panose="02020603050405020304" pitchFamily="18" charset="0"/>
              </a:rPr>
              <a:t> два </a:t>
            </a:r>
            <a:r>
              <a:rPr lang="ru-RU" sz="1800" b="1" i="1" u="none" strike="noStrike" baseline="0" dirty="0" err="1">
                <a:solidFill>
                  <a:srgbClr val="000000"/>
                </a:solidFill>
                <a:latin typeface="Times New Roman" panose="02020603050405020304" pitchFamily="18" charset="0"/>
              </a:rPr>
              <a:t>варіанти</a:t>
            </a:r>
            <a:r>
              <a:rPr lang="ru-RU" sz="1800" b="1" i="1" u="none" strike="noStrike" baseline="0" dirty="0">
                <a:solidFill>
                  <a:srgbClr val="000000"/>
                </a:solidFill>
                <a:latin typeface="Times New Roman" panose="02020603050405020304" pitchFamily="18" charset="0"/>
              </a:rPr>
              <a:t> постановки </a:t>
            </a:r>
            <a:r>
              <a:rPr lang="ru-RU" sz="1800" b="1" i="1" u="none" strike="noStrike" baseline="0" dirty="0" err="1">
                <a:solidFill>
                  <a:srgbClr val="000000"/>
                </a:solidFill>
                <a:latin typeface="Times New Roman" panose="02020603050405020304" pitchFamily="18" charset="0"/>
              </a:rPr>
              <a:t>завдання</a:t>
            </a:r>
            <a:r>
              <a:rPr lang="ru-RU" sz="1800" b="1" i="1" u="none" strike="noStrike" baseline="0" dirty="0">
                <a:solidFill>
                  <a:srgbClr val="000000"/>
                </a:solidFill>
                <a:latin typeface="Times New Roman" panose="02020603050405020304" pitchFamily="18" charset="0"/>
              </a:rPr>
              <a:t>. </a:t>
            </a:r>
            <a:endParaRPr lang="ru-RU" sz="1800" b="0" i="0" u="none" strike="noStrike" baseline="0" dirty="0">
              <a:solidFill>
                <a:srgbClr val="000000"/>
              </a:solidFill>
              <a:latin typeface="Times New Roman" panose="02020603050405020304" pitchFamily="18" charset="0"/>
            </a:endParaRPr>
          </a:p>
          <a:p>
            <a:pPr algn="just"/>
            <a:r>
              <a:rPr lang="ru-RU" sz="1800" b="0" i="0" u="none" strike="noStrike" baseline="0" dirty="0">
                <a:solidFill>
                  <a:srgbClr val="000000"/>
                </a:solidFill>
                <a:latin typeface="Times New Roman" panose="02020603050405020304" pitchFamily="18" charset="0"/>
              </a:rPr>
              <a:t>Перший </a:t>
            </a:r>
            <a:r>
              <a:rPr lang="ru-RU" sz="1800" b="0" i="0" u="none" strike="noStrike" baseline="0" dirty="0" err="1">
                <a:solidFill>
                  <a:srgbClr val="000000"/>
                </a:solidFill>
                <a:latin typeface="Times New Roman" panose="02020603050405020304" pitchFamily="18" charset="0"/>
              </a:rPr>
              <a:t>варіант</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завдання</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полягає</a:t>
            </a:r>
            <a:r>
              <a:rPr lang="ru-RU" sz="1800" b="0" i="0" u="none" strike="noStrike" baseline="0" dirty="0">
                <a:solidFill>
                  <a:srgbClr val="000000"/>
                </a:solidFill>
                <a:latin typeface="Times New Roman" panose="02020603050405020304" pitchFamily="18" charset="0"/>
              </a:rPr>
              <a:t> в тому, </a:t>
            </a:r>
            <a:r>
              <a:rPr lang="ru-RU" sz="1800" b="0" i="0" u="none" strike="noStrike" baseline="0" dirty="0" err="1">
                <a:solidFill>
                  <a:srgbClr val="000000"/>
                </a:solidFill>
                <a:latin typeface="Times New Roman" panose="02020603050405020304" pitchFamily="18" charset="0"/>
              </a:rPr>
              <a:t>що</a:t>
            </a:r>
            <a:r>
              <a:rPr lang="ru-RU" sz="1800" b="0" i="0" u="none" strike="noStrike" baseline="0" dirty="0">
                <a:solidFill>
                  <a:srgbClr val="000000"/>
                </a:solidFill>
                <a:latin typeface="Times New Roman" panose="02020603050405020304" pitchFamily="18" charset="0"/>
              </a:rPr>
              <a:t> результат </a:t>
            </a:r>
            <a:r>
              <a:rPr lang="ru-RU" sz="1800" b="0" i="1" u="none" strike="noStrike" baseline="0" dirty="0" err="1">
                <a:solidFill>
                  <a:srgbClr val="000000"/>
                </a:solidFill>
                <a:latin typeface="Times New Roman" panose="02020603050405020304" pitchFamily="18" charset="0"/>
              </a:rPr>
              <a:t>qf</a:t>
            </a:r>
            <a:r>
              <a:rPr lang="ru-RU" sz="1800" b="0" i="1" u="none" strike="noStrike" baseline="0" dirty="0">
                <a:solidFill>
                  <a:srgbClr val="000000"/>
                </a:solidFill>
                <a:latin typeface="Times New Roman" panose="02020603050405020304" pitchFamily="18" charset="0"/>
              </a:rPr>
              <a:t> </a:t>
            </a:r>
            <a:r>
              <a:rPr lang="ru-RU" sz="1800" b="0" i="0" u="none" strike="noStrike" baseline="0" dirty="0">
                <a:solidFill>
                  <a:srgbClr val="000000"/>
                </a:solidFill>
                <a:latin typeface="Times New Roman" panose="02020603050405020304" pitchFamily="18" charset="0"/>
              </a:rPr>
              <a:t>контролю </a:t>
            </a:r>
            <a:r>
              <a:rPr lang="ru-RU" sz="1800" b="0" i="0" u="none" strike="noStrike" baseline="0" dirty="0" err="1">
                <a:solidFill>
                  <a:srgbClr val="000000"/>
                </a:solidFill>
                <a:latin typeface="Times New Roman" panose="02020603050405020304" pitchFamily="18" charset="0"/>
              </a:rPr>
              <a:t>конструкції</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розглядається</a:t>
            </a:r>
            <a:r>
              <a:rPr lang="ru-RU" sz="1800" b="0" i="0" u="none" strike="noStrike" baseline="0" dirty="0">
                <a:solidFill>
                  <a:srgbClr val="000000"/>
                </a:solidFill>
                <a:latin typeface="Times New Roman" panose="02020603050405020304" pitchFamily="18" charset="0"/>
              </a:rPr>
              <a:t> як </a:t>
            </a:r>
            <a:r>
              <a:rPr lang="ru-RU" sz="1800" b="0" i="0" u="none" strike="noStrike" baseline="0" dirty="0" err="1">
                <a:solidFill>
                  <a:srgbClr val="000000"/>
                </a:solidFill>
                <a:latin typeface="Times New Roman" panose="02020603050405020304" pitchFamily="18" charset="0"/>
              </a:rPr>
              <a:t>чітке</a:t>
            </a:r>
            <a:r>
              <a:rPr lang="ru-RU" sz="1800" b="0" i="0" u="none" strike="noStrike" baseline="0" dirty="0">
                <a:solidFill>
                  <a:srgbClr val="000000"/>
                </a:solidFill>
                <a:latin typeface="Times New Roman" panose="02020603050405020304" pitchFamily="18" charset="0"/>
              </a:rPr>
              <a:t> число. </a:t>
            </a:r>
            <a:r>
              <a:rPr lang="ru-RU" sz="1800" b="0" i="0" u="none" strike="noStrike" baseline="0" dirty="0" err="1">
                <a:solidFill>
                  <a:srgbClr val="000000"/>
                </a:solidFill>
                <a:latin typeface="Times New Roman" panose="02020603050405020304" pitchFamily="18" charset="0"/>
              </a:rPr>
              <a:t>Прийняття</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рішення</a:t>
            </a:r>
            <a:r>
              <a:rPr lang="ru-RU" sz="1800" b="0" i="0" u="none" strike="noStrike" baseline="0" dirty="0">
                <a:solidFill>
                  <a:srgbClr val="000000"/>
                </a:solidFill>
                <a:latin typeface="Times New Roman" panose="02020603050405020304" pitchFamily="18" charset="0"/>
              </a:rPr>
              <a:t> для </a:t>
            </a:r>
            <a:r>
              <a:rPr lang="ru-RU" sz="1800" b="0" i="0" u="none" strike="noStrike" baseline="0" dirty="0" err="1">
                <a:solidFill>
                  <a:srgbClr val="000000"/>
                </a:solidFill>
                <a:latin typeface="Times New Roman" panose="02020603050405020304" pitchFamily="18" charset="0"/>
              </a:rPr>
              <a:t>цього</a:t>
            </a:r>
            <a:r>
              <a:rPr lang="ru-RU" sz="1800" b="0" i="0" u="none" strike="noStrike" baseline="0" dirty="0">
                <a:solidFill>
                  <a:srgbClr val="000000"/>
                </a:solidFill>
                <a:latin typeface="Times New Roman" panose="02020603050405020304" pitchFamily="18" charset="0"/>
              </a:rPr>
              <a:t> результату </a:t>
            </a:r>
            <a:r>
              <a:rPr lang="ru-RU" sz="1800" b="0" i="0" u="none" strike="noStrike" baseline="0" dirty="0" err="1">
                <a:solidFill>
                  <a:srgbClr val="000000"/>
                </a:solidFill>
                <a:latin typeface="Times New Roman" panose="02020603050405020304" pitchFamily="18" charset="0"/>
              </a:rPr>
              <a:t>приведене</a:t>
            </a:r>
            <a:r>
              <a:rPr lang="ru-RU" sz="1800" b="0" i="0" u="none" strike="noStrike" baseline="0" dirty="0">
                <a:solidFill>
                  <a:srgbClr val="000000"/>
                </a:solidFill>
                <a:latin typeface="Times New Roman" panose="02020603050405020304" pitchFamily="18" charset="0"/>
              </a:rPr>
              <a:t> на </a:t>
            </a:r>
            <a:r>
              <a:rPr lang="ru-RU" sz="1800" b="0" i="0" u="none" strike="noStrike" baseline="0" dirty="0" err="1">
                <a:solidFill>
                  <a:srgbClr val="000000"/>
                </a:solidFill>
                <a:latin typeface="Times New Roman" panose="02020603050405020304" pitchFamily="18" charset="0"/>
              </a:rPr>
              <a:t>графіку</a:t>
            </a:r>
            <a:r>
              <a:rPr lang="ru-RU" sz="1800" b="0" i="0" u="none" strike="noStrike" baseline="0" dirty="0">
                <a:solidFill>
                  <a:srgbClr val="000000"/>
                </a:solidFill>
                <a:latin typeface="Times New Roman" panose="02020603050405020304" pitchFamily="18" charset="0"/>
              </a:rPr>
              <a:t> (рис. 2.5). Синя </a:t>
            </a:r>
            <a:r>
              <a:rPr lang="ru-RU" sz="1800" b="0" i="0" u="none" strike="noStrike" baseline="0" dirty="0" err="1">
                <a:solidFill>
                  <a:srgbClr val="000000"/>
                </a:solidFill>
                <a:latin typeface="Times New Roman" panose="02020603050405020304" pitchFamily="18" charset="0"/>
              </a:rPr>
              <a:t>стрілка</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показує</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спосіб</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реалізації</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продукційного</a:t>
            </a:r>
            <a:r>
              <a:rPr lang="ru-RU" sz="1800" b="0" i="0" u="none" strike="noStrike" baseline="0" dirty="0">
                <a:solidFill>
                  <a:srgbClr val="000000"/>
                </a:solidFill>
                <a:latin typeface="Times New Roman" panose="02020603050405020304" pitchFamily="18" charset="0"/>
              </a:rPr>
              <a:t> правила </a:t>
            </a:r>
            <a:r>
              <a:rPr lang="ru-RU" sz="1800" b="0" i="1" u="none" strike="noStrike" baseline="0" dirty="0">
                <a:solidFill>
                  <a:srgbClr val="000000"/>
                </a:solidFill>
                <a:latin typeface="Times New Roman" panose="02020603050405020304" pitchFamily="18" charset="0"/>
              </a:rPr>
              <a:t>Р </a:t>
            </a:r>
            <a:r>
              <a:rPr lang="ru-RU" sz="1800" b="0" i="0" u="none" strike="noStrike" baseline="0" dirty="0">
                <a:solidFill>
                  <a:srgbClr val="000000"/>
                </a:solidFill>
                <a:latin typeface="Times New Roman" panose="02020603050405020304" pitchFamily="18" charset="0"/>
              </a:rPr>
              <a:t>для </a:t>
            </a:r>
            <a:r>
              <a:rPr lang="ru-RU" sz="1800" b="0" i="0" u="none" strike="noStrike" baseline="0" dirty="0" err="1">
                <a:solidFill>
                  <a:srgbClr val="000000"/>
                </a:solidFill>
                <a:latin typeface="Times New Roman" panose="02020603050405020304" pitchFamily="18" charset="0"/>
              </a:rPr>
              <a:t>даного</a:t>
            </a:r>
            <a:r>
              <a:rPr lang="ru-RU" sz="1800" b="0" i="0" u="none" strike="noStrike" baseline="0" dirty="0">
                <a:solidFill>
                  <a:srgbClr val="000000"/>
                </a:solidFill>
                <a:latin typeface="Times New Roman" panose="02020603050405020304" pitchFamily="18" charset="0"/>
              </a:rPr>
              <a:t> результату контролю. </a:t>
            </a:r>
          </a:p>
          <a:p>
            <a:pPr algn="just"/>
            <a:r>
              <a:rPr lang="en-US"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Ідея</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здійснення</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процедури</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інтелектуального</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вибору</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рішення</a:t>
            </a:r>
            <a:r>
              <a:rPr lang="ru-RU" sz="1800" b="0" i="0" u="none" strike="noStrike" baseline="0" dirty="0">
                <a:solidFill>
                  <a:srgbClr val="000000"/>
                </a:solidFill>
                <a:latin typeface="Times New Roman" panose="02020603050405020304" pitchFamily="18" charset="0"/>
              </a:rPr>
              <a:t>, представлена на </a:t>
            </a:r>
            <a:r>
              <a:rPr lang="ru-RU" sz="1800" b="0" i="0" u="none" strike="noStrike" baseline="0" dirty="0" err="1">
                <a:solidFill>
                  <a:srgbClr val="000000"/>
                </a:solidFill>
                <a:latin typeface="Times New Roman" panose="02020603050405020304" pitchFamily="18" charset="0"/>
              </a:rPr>
              <a:t>графіку</a:t>
            </a:r>
            <a:r>
              <a:rPr lang="ru-RU" sz="1800" b="0" i="0" u="none" strike="noStrike" baseline="0" dirty="0">
                <a:solidFill>
                  <a:srgbClr val="000000"/>
                </a:solidFill>
                <a:latin typeface="Times New Roman" panose="02020603050405020304" pitchFamily="18" charset="0"/>
              </a:rPr>
              <a:t> (рис. 2.6). </a:t>
            </a:r>
          </a:p>
          <a:p>
            <a:pPr algn="just"/>
            <a:r>
              <a:rPr lang="en-US" sz="1800" b="0" i="0" u="none" strike="noStrike" baseline="0" dirty="0">
                <a:solidFill>
                  <a:srgbClr val="000000"/>
                </a:solidFill>
                <a:latin typeface="Times New Roman" panose="02020603050405020304" pitchFamily="18" charset="0"/>
              </a:rPr>
              <a:t>     </a:t>
            </a:r>
            <a:r>
              <a:rPr lang="ru-RU" sz="1800" b="0" i="0" u="none" strike="noStrike" baseline="0" dirty="0">
                <a:solidFill>
                  <a:srgbClr val="000000"/>
                </a:solidFill>
                <a:latin typeface="Times New Roman" panose="02020603050405020304" pitchFamily="18" charset="0"/>
              </a:rPr>
              <a:t>Червона </a:t>
            </a:r>
            <a:r>
              <a:rPr lang="ru-RU" sz="1800" b="0" i="0" u="none" strike="noStrike" baseline="0" dirty="0" err="1">
                <a:solidFill>
                  <a:srgbClr val="000000"/>
                </a:solidFill>
                <a:latin typeface="Times New Roman" panose="02020603050405020304" pitchFamily="18" charset="0"/>
              </a:rPr>
              <a:t>стрілка</a:t>
            </a:r>
            <a:r>
              <a:rPr lang="ru-RU" sz="1800" b="0" i="0" u="none" strike="noStrike" baseline="0" dirty="0">
                <a:solidFill>
                  <a:srgbClr val="000000"/>
                </a:solidFill>
                <a:latin typeface="Times New Roman" panose="02020603050405020304" pitchFamily="18" charset="0"/>
              </a:rPr>
              <a:t> на </a:t>
            </a:r>
            <a:r>
              <a:rPr lang="ru-RU" sz="1800" b="0" i="0" u="none" strike="noStrike" baseline="0" dirty="0" err="1">
                <a:solidFill>
                  <a:srgbClr val="000000"/>
                </a:solidFill>
                <a:latin typeface="Times New Roman" panose="02020603050405020304" pitchFamily="18" charset="0"/>
              </a:rPr>
              <a:t>графіку</a:t>
            </a:r>
            <a:r>
              <a:rPr lang="ru-RU" sz="1800" b="0" i="0" u="none" strike="noStrike" baseline="0" dirty="0">
                <a:solidFill>
                  <a:srgbClr val="000000"/>
                </a:solidFill>
                <a:latin typeface="Times New Roman" panose="02020603050405020304" pitchFamily="18" charset="0"/>
              </a:rPr>
              <a:t> (рис. 2.6) </a:t>
            </a:r>
            <a:r>
              <a:rPr lang="ru-RU" sz="1800" b="0" i="0" u="none" strike="noStrike" baseline="0" dirty="0" err="1">
                <a:solidFill>
                  <a:srgbClr val="000000"/>
                </a:solidFill>
                <a:latin typeface="Times New Roman" panose="02020603050405020304" pitchFamily="18" charset="0"/>
              </a:rPr>
              <a:t>визначає</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дію</a:t>
            </a:r>
            <a:r>
              <a:rPr lang="ru-RU" sz="1800" b="0" i="0" u="none" strike="noStrike" baseline="0" dirty="0">
                <a:solidFill>
                  <a:srgbClr val="000000"/>
                </a:solidFill>
                <a:latin typeface="Times New Roman" panose="02020603050405020304" pitchFamily="18" charset="0"/>
              </a:rPr>
              <a:t>, яка </a:t>
            </a:r>
            <a:r>
              <a:rPr lang="ru-RU" sz="1800" b="0" i="0" u="none" strike="noStrike" baseline="0" dirty="0" err="1">
                <a:solidFill>
                  <a:srgbClr val="000000"/>
                </a:solidFill>
                <a:latin typeface="Times New Roman" panose="02020603050405020304" pitchFamily="18" charset="0"/>
              </a:rPr>
              <a:t>експертно</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встановлена</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прийнятним</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рівнем</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витрат</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що</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здійснена</a:t>
            </a:r>
            <a:r>
              <a:rPr lang="ru-RU" sz="1800" b="0" i="0" u="none" strike="noStrike" baseline="0" dirty="0">
                <a:solidFill>
                  <a:srgbClr val="000000"/>
                </a:solidFill>
                <a:latin typeface="Times New Roman" panose="02020603050405020304" pitchFamily="18" charset="0"/>
              </a:rPr>
              <a:t> на </a:t>
            </a:r>
            <a:r>
              <a:rPr lang="ru-RU" sz="1800" b="0" i="0" u="none" strike="noStrike" baseline="0" dirty="0" err="1">
                <a:solidFill>
                  <a:srgbClr val="000000"/>
                </a:solidFill>
                <a:latin typeface="Times New Roman" panose="02020603050405020304" pitchFamily="18" charset="0"/>
              </a:rPr>
              <a:t>управління</a:t>
            </a:r>
            <a:r>
              <a:rPr lang="ru-RU" sz="1800" b="0" i="0" u="none" strike="noStrike" baseline="0" dirty="0">
                <a:solidFill>
                  <a:srgbClr val="000000"/>
                </a:solidFill>
                <a:latin typeface="Times New Roman" panose="02020603050405020304" pitchFamily="18" charset="0"/>
              </a:rPr>
              <a:t> при </a:t>
            </a:r>
            <a:r>
              <a:rPr lang="ru-RU" sz="1800" b="0" i="0" u="none" strike="noStrike" baseline="0" dirty="0" err="1">
                <a:solidFill>
                  <a:srgbClr val="000000"/>
                </a:solidFill>
                <a:latin typeface="Times New Roman" panose="02020603050405020304" pitchFamily="18" charset="0"/>
              </a:rPr>
              <a:t>зафіксованому</a:t>
            </a:r>
            <a:r>
              <a:rPr lang="ru-RU" sz="1800" b="0" i="0" u="none" strike="noStrike" baseline="0" dirty="0">
                <a:solidFill>
                  <a:srgbClr val="000000"/>
                </a:solidFill>
                <a:latin typeface="Times New Roman" panose="02020603050405020304" pitchFamily="18" charset="0"/>
              </a:rPr>
              <a:t> поточному </a:t>
            </a:r>
            <a:r>
              <a:rPr lang="ru-RU" sz="1800" b="0" i="0" u="none" strike="noStrike" baseline="0" dirty="0" err="1">
                <a:solidFill>
                  <a:srgbClr val="000000"/>
                </a:solidFill>
                <a:latin typeface="Times New Roman" panose="02020603050405020304" pitchFamily="18" charset="0"/>
              </a:rPr>
              <a:t>стані</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конструкції</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Цей</a:t>
            </a:r>
            <a:r>
              <a:rPr lang="ru-RU" sz="1800" b="0" i="0" u="none" strike="noStrike" baseline="0" dirty="0">
                <a:solidFill>
                  <a:srgbClr val="000000"/>
                </a:solidFill>
                <a:latin typeface="Times New Roman" panose="02020603050405020304" pitchFamily="18" charset="0"/>
              </a:rPr>
              <a:t> стан </a:t>
            </a:r>
            <a:r>
              <a:rPr lang="ru-RU" sz="1800" b="0" i="0" u="none" strike="noStrike" baseline="0" dirty="0" err="1">
                <a:solidFill>
                  <a:srgbClr val="000000"/>
                </a:solidFill>
                <a:latin typeface="Times New Roman" panose="02020603050405020304" pitchFamily="18" charset="0"/>
              </a:rPr>
              <a:t>виражений</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чітким</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значенням</a:t>
            </a:r>
            <a:r>
              <a:rPr lang="ru-RU" sz="1800" b="0" i="0" u="none" strike="noStrike" baseline="0" dirty="0">
                <a:solidFill>
                  <a:srgbClr val="000000"/>
                </a:solidFill>
                <a:latin typeface="Times New Roman" panose="02020603050405020304" pitchFamily="18" charset="0"/>
              </a:rPr>
              <a:t> </a:t>
            </a:r>
            <a:r>
              <a:rPr lang="ru-RU" sz="1800" b="0" i="1" u="none" strike="noStrike" baseline="0" dirty="0" err="1">
                <a:solidFill>
                  <a:srgbClr val="000000"/>
                </a:solidFill>
                <a:latin typeface="Times New Roman" panose="02020603050405020304" pitchFamily="18" charset="0"/>
              </a:rPr>
              <a:t>qf</a:t>
            </a:r>
            <a:r>
              <a:rPr lang="ru-RU" sz="1800" b="0" i="1" u="none" strike="noStrike" baseline="0" dirty="0">
                <a:solidFill>
                  <a:srgbClr val="000000"/>
                </a:solidFill>
                <a:latin typeface="Times New Roman" panose="02020603050405020304" pitchFamily="18" charset="0"/>
              </a:rPr>
              <a:t> </a:t>
            </a:r>
            <a:r>
              <a:rPr lang="ru-RU" sz="1800" b="0" i="0" u="none" strike="noStrike" baseline="0" dirty="0">
                <a:solidFill>
                  <a:srgbClr val="000000"/>
                </a:solidFill>
                <a:latin typeface="Times New Roman" panose="02020603050405020304" pitchFamily="18" charset="0"/>
              </a:rPr>
              <a:t>параметру, </a:t>
            </a:r>
            <a:r>
              <a:rPr lang="ru-RU" sz="1800" b="0" i="0" u="none" strike="noStrike" baseline="0" dirty="0" err="1">
                <a:solidFill>
                  <a:srgbClr val="000000"/>
                </a:solidFill>
                <a:latin typeface="Times New Roman" panose="02020603050405020304" pitchFamily="18" charset="0"/>
              </a:rPr>
              <a:t>рівним</a:t>
            </a:r>
            <a:r>
              <a:rPr lang="ru-RU" sz="1800" b="0" i="0" u="none" strike="noStrike" baseline="0" dirty="0">
                <a:solidFill>
                  <a:srgbClr val="000000"/>
                </a:solidFill>
                <a:latin typeface="Times New Roman" panose="02020603050405020304" pitchFamily="18" charset="0"/>
              </a:rPr>
              <a:t> 1,8 року. </a:t>
            </a:r>
            <a:endParaRPr lang="uk-UA" dirty="0"/>
          </a:p>
        </p:txBody>
      </p:sp>
    </p:spTree>
    <p:extLst>
      <p:ext uri="{BB962C8B-B14F-4D97-AF65-F5344CB8AC3E}">
        <p14:creationId xmlns:p14="http://schemas.microsoft.com/office/powerpoint/2010/main" val="3874946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6213AC-715E-2F65-D7E1-D9B91076D9B0}"/>
              </a:ext>
            </a:extLst>
          </p:cNvPr>
          <p:cNvSpPr txBox="1"/>
          <p:nvPr/>
        </p:nvSpPr>
        <p:spPr>
          <a:xfrm>
            <a:off x="971600" y="-1"/>
            <a:ext cx="8172400" cy="7232749"/>
          </a:xfrm>
          <a:prstGeom prst="rect">
            <a:avLst/>
          </a:prstGeom>
          <a:noFill/>
        </p:spPr>
        <p:txBody>
          <a:bodyPr wrap="square">
            <a:spAutoFit/>
          </a:bodyPr>
          <a:lstStyle/>
          <a:p>
            <a:pPr algn="l"/>
            <a:endParaRPr lang="uk-UA" sz="1400" b="0" i="0" u="none" strike="noStrike" baseline="0" dirty="0">
              <a:solidFill>
                <a:srgbClr val="000000"/>
              </a:solidFill>
              <a:latin typeface="Times New Roman" panose="02020603050405020304" pitchFamily="18" charset="0"/>
            </a:endParaRPr>
          </a:p>
          <a:p>
            <a:pPr algn="just"/>
            <a:r>
              <a:rPr lang="en-US"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Розглянемо</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другий</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варіант</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рішення</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задачі</a:t>
            </a:r>
            <a:r>
              <a:rPr lang="ru-RU" sz="1800" b="0" i="0" u="none" strike="noStrike" baseline="0" dirty="0">
                <a:solidFill>
                  <a:srgbClr val="000000"/>
                </a:solidFill>
                <a:latin typeface="Times New Roman" panose="02020603050405020304" pitchFamily="18" charset="0"/>
              </a:rPr>
              <a:t>. </a:t>
            </a:r>
          </a:p>
          <a:p>
            <a:pPr algn="just"/>
            <a:r>
              <a:rPr lang="ru-RU" sz="1800" b="0" i="0" u="none" strike="noStrike" baseline="0" dirty="0">
                <a:solidFill>
                  <a:srgbClr val="000000"/>
                </a:solidFill>
                <a:latin typeface="Times New Roman" panose="02020603050405020304" pitchFamily="18" charset="0"/>
              </a:rPr>
              <a:t>Параметр стану </a:t>
            </a:r>
            <a:r>
              <a:rPr lang="ru-RU" sz="1800" b="0" i="0" u="none" strike="noStrike" baseline="0" dirty="0" err="1">
                <a:solidFill>
                  <a:srgbClr val="000000"/>
                </a:solidFill>
                <a:latin typeface="Times New Roman" panose="02020603050405020304" pitchFamily="18" charset="0"/>
              </a:rPr>
              <a:t>стіни</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представляє</a:t>
            </a:r>
            <a:r>
              <a:rPr lang="ru-RU" sz="1800" b="0" i="0" u="none" strike="noStrike" baseline="0" dirty="0">
                <a:solidFill>
                  <a:srgbClr val="000000"/>
                </a:solidFill>
                <a:latin typeface="Times New Roman" panose="02020603050405020304" pitchFamily="18" charset="0"/>
              </a:rPr>
              <a:t> собою </a:t>
            </a:r>
            <a:r>
              <a:rPr lang="ru-RU" sz="1800" b="0" i="0" u="none" strike="noStrike" baseline="0" dirty="0" err="1">
                <a:solidFill>
                  <a:srgbClr val="000000"/>
                </a:solidFill>
                <a:latin typeface="Times New Roman" panose="02020603050405020304" pitchFamily="18" charset="0"/>
              </a:rPr>
              <a:t>нечітку</a:t>
            </a:r>
            <a:r>
              <a:rPr lang="ru-RU" sz="1800" b="0" i="0" u="none" strike="noStrike" baseline="0" dirty="0">
                <a:solidFill>
                  <a:srgbClr val="000000"/>
                </a:solidFill>
                <a:latin typeface="Times New Roman" panose="02020603050405020304" pitchFamily="18" charset="0"/>
              </a:rPr>
              <a:t> величину з </a:t>
            </a:r>
            <a:r>
              <a:rPr lang="ru-RU" sz="1800" b="0" i="0" u="none" strike="noStrike" baseline="0" dirty="0" err="1">
                <a:solidFill>
                  <a:srgbClr val="000000"/>
                </a:solidFill>
                <a:latin typeface="Times New Roman" panose="02020603050405020304" pitchFamily="18" charset="0"/>
              </a:rPr>
              <a:t>декількома</a:t>
            </a:r>
            <a:r>
              <a:rPr lang="ru-RU" sz="1800" b="0" i="0" u="none" strike="noStrike" baseline="0" dirty="0">
                <a:solidFill>
                  <a:srgbClr val="000000"/>
                </a:solidFill>
                <a:latin typeface="Times New Roman" panose="02020603050405020304" pitchFamily="18" charset="0"/>
              </a:rPr>
              <a:t> термами. Як і в </a:t>
            </a:r>
            <a:r>
              <a:rPr lang="ru-RU" sz="1800" b="0" i="0" u="none" strike="noStrike" baseline="0" dirty="0" err="1">
                <a:solidFill>
                  <a:srgbClr val="000000"/>
                </a:solidFill>
                <a:latin typeface="Times New Roman" panose="02020603050405020304" pitchFamily="18" charset="0"/>
              </a:rPr>
              <a:t>першому</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прикладі</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зміна</a:t>
            </a:r>
            <a:r>
              <a:rPr lang="ru-RU" sz="1800" b="0" i="0" u="none" strike="noStrike" baseline="0" dirty="0">
                <a:solidFill>
                  <a:srgbClr val="000000"/>
                </a:solidFill>
                <a:latin typeface="Times New Roman" panose="02020603050405020304" pitchFamily="18" charset="0"/>
              </a:rPr>
              <a:t> параметра </a:t>
            </a:r>
            <a:r>
              <a:rPr lang="ru-RU" sz="1800" b="0" i="1" u="none" strike="noStrike" baseline="0" dirty="0">
                <a:solidFill>
                  <a:srgbClr val="000000"/>
                </a:solidFill>
                <a:latin typeface="Times New Roman" panose="02020603050405020304" pitchFamily="18" charset="0"/>
              </a:rPr>
              <a:t>x </a:t>
            </a:r>
            <a:r>
              <a:rPr lang="ru-RU" sz="1800" b="0" i="0" u="none" strike="noStrike" baseline="0" dirty="0">
                <a:solidFill>
                  <a:srgbClr val="000000"/>
                </a:solidFill>
                <a:latin typeface="Times New Roman" panose="02020603050405020304" pitchFamily="18" charset="0"/>
              </a:rPr>
              <a:t>“</a:t>
            </a:r>
            <a:r>
              <a:rPr lang="ru-RU" sz="1800" b="0" i="0" u="none" strike="noStrike" baseline="0" dirty="0" err="1">
                <a:solidFill>
                  <a:srgbClr val="000000"/>
                </a:solidFill>
                <a:latin typeface="Times New Roman" panose="02020603050405020304" pitchFamily="18" charset="0"/>
              </a:rPr>
              <a:t>залишковий</a:t>
            </a:r>
            <a:r>
              <a:rPr lang="ru-RU" sz="1800" b="0" i="0" u="none" strike="noStrike" baseline="0" dirty="0">
                <a:solidFill>
                  <a:srgbClr val="000000"/>
                </a:solidFill>
                <a:latin typeface="Times New Roman" panose="02020603050405020304" pitchFamily="18" charset="0"/>
              </a:rPr>
              <a:t> ресурс” </a:t>
            </a:r>
            <a:r>
              <a:rPr lang="ru-RU" sz="1800" b="0" i="0" u="none" strike="noStrike" baseline="0" dirty="0" err="1">
                <a:solidFill>
                  <a:srgbClr val="000000"/>
                </a:solidFill>
                <a:latin typeface="Times New Roman" panose="02020603050405020304" pitchFamily="18" charset="0"/>
              </a:rPr>
              <a:t>знаходиться</a:t>
            </a:r>
            <a:r>
              <a:rPr lang="ru-RU" sz="1800" b="0" i="0" u="none" strike="noStrike" baseline="0" dirty="0">
                <a:solidFill>
                  <a:srgbClr val="000000"/>
                </a:solidFill>
                <a:latin typeface="Times New Roman" panose="02020603050405020304" pitchFamily="18" charset="0"/>
              </a:rPr>
              <a:t> в межах </a:t>
            </a:r>
            <a:r>
              <a:rPr lang="ru-RU" sz="1800" b="0" i="0" u="none" strike="noStrike" baseline="0" dirty="0" err="1">
                <a:solidFill>
                  <a:srgbClr val="000000"/>
                </a:solidFill>
                <a:latin typeface="Times New Roman" panose="02020603050405020304" pitchFamily="18" charset="0"/>
              </a:rPr>
              <a:t>інтервалу</a:t>
            </a:r>
            <a:r>
              <a:rPr lang="ru-RU" sz="1800" b="0" i="0" u="none" strike="noStrike" baseline="0" dirty="0">
                <a:solidFill>
                  <a:srgbClr val="000000"/>
                </a:solidFill>
                <a:latin typeface="Times New Roman" panose="02020603050405020304" pitchFamily="18" charset="0"/>
              </a:rPr>
              <a:t> {0; 4} роки. </a:t>
            </a:r>
            <a:r>
              <a:rPr lang="ru-RU" sz="1800" b="0" i="0" u="none" strike="noStrike" baseline="0" dirty="0" err="1">
                <a:solidFill>
                  <a:srgbClr val="000000"/>
                </a:solidFill>
                <a:latin typeface="Times New Roman" panose="02020603050405020304" pitchFamily="18" charset="0"/>
              </a:rPr>
              <a:t>Проте</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тепер</a:t>
            </a:r>
            <a:r>
              <a:rPr lang="ru-RU" sz="1800" b="0" i="0" u="none" strike="noStrike" baseline="0" dirty="0">
                <a:solidFill>
                  <a:srgbClr val="000000"/>
                </a:solidFill>
                <a:latin typeface="Times New Roman" panose="02020603050405020304" pitchFamily="18" charset="0"/>
              </a:rPr>
              <a:t> результат </a:t>
            </a:r>
            <a:r>
              <a:rPr lang="ru-RU" sz="1800" b="0" i="1" u="none" strike="noStrike" baseline="0" dirty="0" err="1">
                <a:solidFill>
                  <a:srgbClr val="000000"/>
                </a:solidFill>
                <a:latin typeface="Times New Roman" panose="02020603050405020304" pitchFamily="18" charset="0"/>
              </a:rPr>
              <a:t>qf</a:t>
            </a:r>
            <a:r>
              <a:rPr lang="ru-RU" sz="1800" b="0" i="1"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оцінювання</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технічного</a:t>
            </a:r>
            <a:r>
              <a:rPr lang="ru-RU" sz="1800" b="0" i="0" u="none" strike="noStrike" baseline="0" dirty="0">
                <a:solidFill>
                  <a:srgbClr val="000000"/>
                </a:solidFill>
                <a:latin typeface="Times New Roman" panose="02020603050405020304" pitchFamily="18" charset="0"/>
              </a:rPr>
              <a:t> стану </a:t>
            </a:r>
            <a:r>
              <a:rPr lang="ru-RU" sz="1800" b="0" i="0" u="none" strike="noStrike" baseline="0" dirty="0" err="1">
                <a:solidFill>
                  <a:srgbClr val="000000"/>
                </a:solidFill>
                <a:latin typeface="Times New Roman" panose="02020603050405020304" pitchFamily="18" charset="0"/>
              </a:rPr>
              <a:t>конструкції</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характеризується</a:t>
            </a:r>
            <a:r>
              <a:rPr lang="ru-RU" sz="1800" b="0" i="0" u="none" strike="noStrike" baseline="0" dirty="0">
                <a:solidFill>
                  <a:srgbClr val="000000"/>
                </a:solidFill>
                <a:latin typeface="Times New Roman" panose="02020603050405020304" pitchFamily="18" charset="0"/>
              </a:rPr>
              <a:t> термом “</a:t>
            </a:r>
            <a:r>
              <a:rPr lang="ru-RU" sz="1800" b="0" i="0" u="none" strike="noStrike" baseline="0" dirty="0" err="1">
                <a:solidFill>
                  <a:srgbClr val="000000"/>
                </a:solidFill>
                <a:latin typeface="Times New Roman" panose="02020603050405020304" pitchFamily="18" charset="0"/>
              </a:rPr>
              <a:t>залишковий</a:t>
            </a:r>
            <a:r>
              <a:rPr lang="ru-RU" sz="1800" b="0" i="0" u="none" strike="noStrike" baseline="0" dirty="0">
                <a:solidFill>
                  <a:srgbClr val="000000"/>
                </a:solidFill>
                <a:latin typeface="Times New Roman" panose="02020603050405020304" pitchFamily="18" charset="0"/>
              </a:rPr>
              <a:t> ресурс </a:t>
            </a:r>
            <a:r>
              <a:rPr lang="ru-RU" sz="1800" b="0" i="0" u="none" strike="noStrike" baseline="0" dirty="0" err="1">
                <a:solidFill>
                  <a:srgbClr val="000000"/>
                </a:solidFill>
                <a:latin typeface="Times New Roman" panose="02020603050405020304" pitchFamily="18" charset="0"/>
              </a:rPr>
              <a:t>низький</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що</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має</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відповідну</a:t>
            </a:r>
            <a:r>
              <a:rPr lang="ru-RU" sz="1800" b="0" i="0" u="none" strike="noStrike" baseline="0" dirty="0">
                <a:solidFill>
                  <a:srgbClr val="000000"/>
                </a:solidFill>
                <a:latin typeface="Times New Roman" panose="02020603050405020304" pitchFamily="18" charset="0"/>
              </a:rPr>
              <a:t> ФП. </a:t>
            </a:r>
            <a:r>
              <a:rPr lang="ru-RU" sz="1800" b="0" i="0" u="none" strike="noStrike" baseline="0" dirty="0" err="1">
                <a:solidFill>
                  <a:srgbClr val="000000"/>
                </a:solidFill>
                <a:latin typeface="Times New Roman" panose="02020603050405020304" pitchFamily="18" charset="0"/>
              </a:rPr>
              <a:t>Цей</a:t>
            </a:r>
            <a:r>
              <a:rPr lang="ru-RU" sz="1800" b="0" i="0" u="none" strike="noStrike" baseline="0" dirty="0">
                <a:solidFill>
                  <a:srgbClr val="000000"/>
                </a:solidFill>
                <a:latin typeface="Times New Roman" panose="02020603050405020304" pitchFamily="18" charset="0"/>
              </a:rPr>
              <a:t> результат представлений на рис. 2.7. </a:t>
            </a:r>
          </a:p>
          <a:p>
            <a:pPr algn="just"/>
            <a:r>
              <a:rPr lang="en-US"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Отримаємо</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тепер</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оцінку</a:t>
            </a:r>
            <a:r>
              <a:rPr lang="ru-RU" sz="1800" b="0" i="0" u="none" strike="noStrike" baseline="0" dirty="0">
                <a:solidFill>
                  <a:srgbClr val="000000"/>
                </a:solidFill>
                <a:latin typeface="Times New Roman" panose="02020603050405020304" pitchFamily="18" charset="0"/>
              </a:rPr>
              <a:t> </a:t>
            </a:r>
            <a:r>
              <a:rPr lang="ru-RU" sz="1800" b="0" i="1" u="none" strike="noStrike" baseline="0" dirty="0" err="1">
                <a:solidFill>
                  <a:srgbClr val="000000"/>
                </a:solidFill>
                <a:latin typeface="Times New Roman" panose="02020603050405020304" pitchFamily="18" charset="0"/>
              </a:rPr>
              <a:t>zf</a:t>
            </a:r>
            <a:r>
              <a:rPr lang="ru-RU" sz="1800" b="0" i="1" u="none" strike="noStrike" baseline="0" dirty="0">
                <a:solidFill>
                  <a:srgbClr val="000000"/>
                </a:solidFill>
                <a:latin typeface="Times New Roman" panose="02020603050405020304" pitchFamily="18" charset="0"/>
              </a:rPr>
              <a:t> </a:t>
            </a:r>
            <a:r>
              <a:rPr lang="ru-RU" sz="1800" b="0" i="0" u="none" strike="noStrike" baseline="0" dirty="0">
                <a:solidFill>
                  <a:srgbClr val="000000"/>
                </a:solidFill>
                <a:latin typeface="Times New Roman" panose="02020603050405020304" pitchFamily="18" charset="0"/>
              </a:rPr>
              <a:t>на </a:t>
            </a:r>
            <a:r>
              <a:rPr lang="ru-RU" sz="1800" b="0" i="0" u="none" strike="noStrike" baseline="0" dirty="0" err="1">
                <a:solidFill>
                  <a:srgbClr val="000000"/>
                </a:solidFill>
                <a:latin typeface="Times New Roman" panose="02020603050405020304" pitchFamily="18" charset="0"/>
              </a:rPr>
              <a:t>основі</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реалізації</a:t>
            </a:r>
            <a:r>
              <a:rPr lang="ru-RU" sz="1800" b="0" i="0" u="none" strike="noStrike" baseline="0" dirty="0">
                <a:solidFill>
                  <a:srgbClr val="000000"/>
                </a:solidFill>
                <a:latin typeface="Times New Roman" panose="02020603050405020304" pitchFamily="18" charset="0"/>
              </a:rPr>
              <a:t> правила </a:t>
            </a:r>
            <a:r>
              <a:rPr lang="ru-RU" sz="1800" b="0" i="0" u="none" strike="noStrike" baseline="0" dirty="0" err="1">
                <a:solidFill>
                  <a:srgbClr val="000000"/>
                </a:solidFill>
                <a:latin typeface="Times New Roman" panose="02020603050405020304" pitchFamily="18" charset="0"/>
              </a:rPr>
              <a:t>перетину</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двох</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нечітких</a:t>
            </a:r>
            <a:r>
              <a:rPr lang="ru-RU" sz="1800" b="0" i="0" u="none" strike="noStrike" baseline="0" dirty="0">
                <a:solidFill>
                  <a:srgbClr val="000000"/>
                </a:solidFill>
                <a:latin typeface="Times New Roman" panose="02020603050405020304" pitchFamily="18" charset="0"/>
              </a:rPr>
              <a:t> великих </a:t>
            </a:r>
            <a:r>
              <a:rPr lang="ru-RU" sz="1800" b="0" i="0" u="none" strike="noStrike" baseline="0" dirty="0" err="1">
                <a:solidFill>
                  <a:srgbClr val="000000"/>
                </a:solidFill>
                <a:latin typeface="Times New Roman" panose="02020603050405020304" pitchFamily="18" charset="0"/>
              </a:rPr>
              <a:t>кількостей</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відповідно</a:t>
            </a:r>
            <a:r>
              <a:rPr lang="ru-RU" sz="1800" b="0" i="0" u="none" strike="noStrike" baseline="0" dirty="0">
                <a:solidFill>
                  <a:srgbClr val="000000"/>
                </a:solidFill>
                <a:latin typeface="Times New Roman" panose="02020603050405020304" pitchFamily="18" charset="0"/>
              </a:rPr>
              <a:t> до </a:t>
            </a:r>
            <a:r>
              <a:rPr lang="ru-RU" sz="1800" b="0" i="0" u="none" strike="noStrike" baseline="0" dirty="0" err="1">
                <a:solidFill>
                  <a:srgbClr val="000000"/>
                </a:solidFill>
                <a:latin typeface="Times New Roman" panose="02020603050405020304" pitchFamily="18" charset="0"/>
              </a:rPr>
              <a:t>виразу</a:t>
            </a:r>
            <a:r>
              <a:rPr lang="ru-RU" sz="1800" b="0" i="0" u="none" strike="noStrike" baseline="0" dirty="0">
                <a:solidFill>
                  <a:srgbClr val="000000"/>
                </a:solidFill>
                <a:latin typeface="Times New Roman" panose="02020603050405020304" pitchFamily="18" charset="0"/>
              </a:rPr>
              <a:t> (2.4). Дана </a:t>
            </a:r>
            <a:r>
              <a:rPr lang="ru-RU" sz="1800" b="0" i="0" u="none" strike="noStrike" baseline="0" dirty="0" err="1">
                <a:solidFill>
                  <a:srgbClr val="000000"/>
                </a:solidFill>
                <a:latin typeface="Times New Roman" panose="02020603050405020304" pitchFamily="18" charset="0"/>
              </a:rPr>
              <a:t>дія</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відображена</a:t>
            </a:r>
            <a:r>
              <a:rPr lang="ru-RU" sz="1800" b="0" i="0" u="none" strike="noStrike" baseline="0" dirty="0">
                <a:solidFill>
                  <a:srgbClr val="000000"/>
                </a:solidFill>
                <a:latin typeface="Times New Roman" panose="02020603050405020304" pitchFamily="18" charset="0"/>
              </a:rPr>
              <a:t> на рис. 2.7. </a:t>
            </a:r>
          </a:p>
          <a:p>
            <a:pPr algn="just"/>
            <a:r>
              <a:rPr lang="en-US"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Значення</a:t>
            </a:r>
            <a:r>
              <a:rPr lang="ru-RU" sz="1800" b="0" i="0" u="none" strike="noStrike" baseline="0" dirty="0">
                <a:solidFill>
                  <a:srgbClr val="000000"/>
                </a:solidFill>
                <a:latin typeface="Times New Roman" panose="02020603050405020304" pitchFamily="18" charset="0"/>
              </a:rPr>
              <a:t> ФП результату контролю, </a:t>
            </a:r>
            <a:r>
              <a:rPr lang="ru-RU" sz="1800" b="0" i="0" u="none" strike="noStrike" baseline="0" dirty="0" err="1">
                <a:solidFill>
                  <a:srgbClr val="000000"/>
                </a:solidFill>
                <a:latin typeface="Times New Roman" panose="02020603050405020304" pitchFamily="18" charset="0"/>
              </a:rPr>
              <a:t>представляють</a:t>
            </a:r>
            <a:r>
              <a:rPr lang="ru-RU" sz="1800" b="0" i="0" u="none" strike="noStrike" baseline="0" dirty="0">
                <a:solidFill>
                  <a:srgbClr val="000000"/>
                </a:solidFill>
                <a:latin typeface="Times New Roman" panose="02020603050405020304" pitchFamily="18" charset="0"/>
              </a:rPr>
              <a:t> собою </a:t>
            </a:r>
            <a:r>
              <a:rPr lang="ru-RU" sz="1800" b="0" i="0" u="none" strike="noStrike" baseline="0" dirty="0" err="1">
                <a:solidFill>
                  <a:srgbClr val="000000"/>
                </a:solidFill>
                <a:latin typeface="Times New Roman" panose="02020603050405020304" pitchFamily="18" charset="0"/>
              </a:rPr>
              <a:t>мінімальне</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значення</a:t>
            </a:r>
            <a:r>
              <a:rPr lang="ru-RU" sz="1800" b="0" i="0" u="none" strike="noStrike" baseline="0" dirty="0">
                <a:solidFill>
                  <a:srgbClr val="000000"/>
                </a:solidFill>
                <a:latin typeface="Times New Roman" panose="02020603050405020304" pitchFamily="18" charset="0"/>
              </a:rPr>
              <a:t> для </a:t>
            </a:r>
            <a:r>
              <a:rPr lang="ru-RU" sz="1800" b="0" i="0" u="none" strike="noStrike" baseline="0" dirty="0" err="1">
                <a:solidFill>
                  <a:srgbClr val="000000"/>
                </a:solidFill>
                <a:latin typeface="Times New Roman" panose="02020603050405020304" pitchFamily="18" charset="0"/>
              </a:rPr>
              <a:t>двох</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даних</a:t>
            </a:r>
            <a:r>
              <a:rPr lang="ru-RU" sz="1800" b="0" i="0" u="none" strike="noStrike" baseline="0" dirty="0">
                <a:solidFill>
                  <a:srgbClr val="000000"/>
                </a:solidFill>
                <a:latin typeface="Times New Roman" panose="02020603050405020304" pitchFamily="18" charset="0"/>
              </a:rPr>
              <a:t> ФП при одних і тих же </a:t>
            </a:r>
            <a:r>
              <a:rPr lang="ru-RU" sz="1800" b="0" i="0" u="none" strike="noStrike" baseline="0" dirty="0" err="1">
                <a:solidFill>
                  <a:srgbClr val="000000"/>
                </a:solidFill>
                <a:latin typeface="Times New Roman" panose="02020603050405020304" pitchFamily="18" charset="0"/>
              </a:rPr>
              <a:t>числових</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значеннях</a:t>
            </a:r>
            <a:r>
              <a:rPr lang="ru-RU" sz="1800" b="0" i="0" u="none" strike="noStrike" baseline="0" dirty="0">
                <a:solidFill>
                  <a:srgbClr val="000000"/>
                </a:solidFill>
                <a:latin typeface="Times New Roman" panose="02020603050405020304" pitchFamily="18" charset="0"/>
              </a:rPr>
              <a:t> параметру стану </a:t>
            </a:r>
            <a:r>
              <a:rPr lang="ru-RU" sz="1800" b="0" i="0" u="none" strike="noStrike" baseline="0" dirty="0" err="1">
                <a:solidFill>
                  <a:srgbClr val="000000"/>
                </a:solidFill>
                <a:latin typeface="Times New Roman" panose="02020603050405020304" pitchFamily="18" charset="0"/>
              </a:rPr>
              <a:t>конструкції</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Підсумкова</a:t>
            </a:r>
            <a:r>
              <a:rPr lang="ru-RU" sz="1800" b="0" i="0" u="none" strike="noStrike" baseline="0" dirty="0">
                <a:solidFill>
                  <a:srgbClr val="000000"/>
                </a:solidFill>
                <a:latin typeface="Times New Roman" panose="02020603050405020304" pitchFamily="18" charset="0"/>
              </a:rPr>
              <a:t> ФП </a:t>
            </a:r>
            <a:r>
              <a:rPr lang="ru-RU" sz="1800" b="0" i="0" u="none" strike="noStrike" baseline="0" dirty="0" err="1">
                <a:solidFill>
                  <a:srgbClr val="000000"/>
                </a:solidFill>
                <a:latin typeface="Times New Roman" panose="02020603050405020304" pitchFamily="18" charset="0"/>
              </a:rPr>
              <a:t>представляє</a:t>
            </a:r>
            <a:r>
              <a:rPr lang="ru-RU" sz="1800" b="0" i="0" u="none" strike="noStrike" baseline="0" dirty="0">
                <a:solidFill>
                  <a:srgbClr val="000000"/>
                </a:solidFill>
                <a:latin typeface="Times New Roman" panose="02020603050405020304" pitchFamily="18" charset="0"/>
              </a:rPr>
              <a:t> на рис. 2.15 </a:t>
            </a:r>
            <a:r>
              <a:rPr lang="ru-RU" sz="1800" b="0" i="0" u="none" strike="noStrike" baseline="0" dirty="0" err="1">
                <a:solidFill>
                  <a:srgbClr val="000000"/>
                </a:solidFill>
                <a:latin typeface="Times New Roman" panose="02020603050405020304" pitchFamily="18" charset="0"/>
              </a:rPr>
              <a:t>вигляд</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залежності</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що</a:t>
            </a:r>
            <a:r>
              <a:rPr lang="ru-RU" sz="1800" b="0" i="0" u="none" strike="noStrike" baseline="0" dirty="0">
                <a:solidFill>
                  <a:srgbClr val="000000"/>
                </a:solidFill>
                <a:latin typeface="Times New Roman" panose="02020603050405020304" pitchFamily="18" charset="0"/>
              </a:rPr>
              <a:t> представлено на </a:t>
            </a:r>
            <a:r>
              <a:rPr lang="ru-RU" sz="1800" b="0" i="0" u="none" strike="noStrike" baseline="0" dirty="0" err="1">
                <a:solidFill>
                  <a:srgbClr val="000000"/>
                </a:solidFill>
                <a:latin typeface="Times New Roman" panose="02020603050405020304" pitchFamily="18" charset="0"/>
              </a:rPr>
              <a:t>графіку</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червоним</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кольором</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Максимальне</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значення</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цієї</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підсумкової</a:t>
            </a:r>
            <a:r>
              <a:rPr lang="ru-RU" sz="1800" b="0" i="0" u="none" strike="noStrike" baseline="0" dirty="0">
                <a:solidFill>
                  <a:srgbClr val="000000"/>
                </a:solidFill>
                <a:latin typeface="Times New Roman" panose="02020603050405020304" pitchFamily="18" charset="0"/>
              </a:rPr>
              <a:t> ФП </a:t>
            </a:r>
            <a:r>
              <a:rPr lang="ru-RU" sz="1800" b="0" i="0" u="none" strike="noStrike" baseline="0" dirty="0" err="1">
                <a:solidFill>
                  <a:srgbClr val="000000"/>
                </a:solidFill>
                <a:latin typeface="Times New Roman" panose="02020603050405020304" pitchFamily="18" charset="0"/>
              </a:rPr>
              <a:t>відповідає</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рівню</a:t>
            </a:r>
            <a:r>
              <a:rPr lang="ru-RU" sz="1800" b="0" i="0" u="none" strike="noStrike" baseline="0" dirty="0">
                <a:solidFill>
                  <a:srgbClr val="000000"/>
                </a:solidFill>
                <a:latin typeface="Times New Roman" panose="02020603050405020304" pitchFamily="18" charset="0"/>
              </a:rPr>
              <a:t> </a:t>
            </a:r>
            <a:r>
              <a:rPr lang="ru-RU" sz="1800" b="0" i="1" u="none" strike="noStrike" baseline="0" dirty="0">
                <a:solidFill>
                  <a:srgbClr val="000000"/>
                </a:solidFill>
                <a:latin typeface="Times New Roman" panose="02020603050405020304" pitchFamily="18" charset="0"/>
              </a:rPr>
              <a:t>а</a:t>
            </a:r>
            <a:r>
              <a:rPr lang="ru-RU" sz="1800" b="0" i="0" u="none" strike="noStrike" baseline="0" dirty="0">
                <a:solidFill>
                  <a:srgbClr val="000000"/>
                </a:solidFill>
                <a:latin typeface="Times New Roman" panose="02020603050405020304" pitchFamily="18" charset="0"/>
              </a:rPr>
              <a:t>. Для </a:t>
            </a:r>
            <a:r>
              <a:rPr lang="ru-RU" sz="1800" b="0" i="0" u="none" strike="noStrike" baseline="0" dirty="0" err="1">
                <a:solidFill>
                  <a:srgbClr val="000000"/>
                </a:solidFill>
                <a:latin typeface="Times New Roman" panose="02020603050405020304" pitchFamily="18" charset="0"/>
              </a:rPr>
              <a:t>вибору</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дії</a:t>
            </a:r>
            <a:r>
              <a:rPr lang="ru-RU" sz="1800" b="0" i="0" u="none" strike="noStrike" baseline="0" dirty="0">
                <a:solidFill>
                  <a:srgbClr val="000000"/>
                </a:solidFill>
                <a:latin typeface="Times New Roman" panose="02020603050405020304" pitchFamily="18" charset="0"/>
              </a:rPr>
              <a:t>, початкова ФП (див. рис. 2.6) </a:t>
            </a:r>
            <a:r>
              <a:rPr lang="ru-RU" sz="1800" b="0" i="0" u="none" strike="noStrike" baseline="0" dirty="0" err="1">
                <a:solidFill>
                  <a:srgbClr val="000000"/>
                </a:solidFill>
                <a:latin typeface="Times New Roman" panose="02020603050405020304" pitchFamily="18" charset="0"/>
              </a:rPr>
              <a:t>відсікається</a:t>
            </a:r>
            <a:r>
              <a:rPr lang="ru-RU" sz="1800" b="0" i="0" u="none" strike="noStrike" baseline="0" dirty="0">
                <a:solidFill>
                  <a:srgbClr val="000000"/>
                </a:solidFill>
                <a:latin typeface="Times New Roman" panose="02020603050405020304" pitchFamily="18" charset="0"/>
              </a:rPr>
              <a:t> на </a:t>
            </a:r>
            <a:r>
              <a:rPr lang="ru-RU" sz="1800" b="0" i="0" u="none" strike="noStrike" baseline="0" dirty="0" err="1">
                <a:solidFill>
                  <a:srgbClr val="000000"/>
                </a:solidFill>
                <a:latin typeface="Times New Roman" panose="02020603050405020304" pitchFamily="18" charset="0"/>
              </a:rPr>
              <a:t>рівні</a:t>
            </a:r>
            <a:r>
              <a:rPr lang="ru-RU" sz="1800" b="0" i="0" u="none" strike="noStrike" baseline="0" dirty="0">
                <a:solidFill>
                  <a:srgbClr val="000000"/>
                </a:solidFill>
                <a:latin typeface="Times New Roman" panose="02020603050405020304" pitchFamily="18" charset="0"/>
              </a:rPr>
              <a:t> </a:t>
            </a:r>
            <a:r>
              <a:rPr lang="ru-RU" sz="1800" b="0" i="1" u="none" strike="noStrike" baseline="0" dirty="0">
                <a:solidFill>
                  <a:srgbClr val="000000"/>
                </a:solidFill>
                <a:latin typeface="Times New Roman" panose="02020603050405020304" pitchFamily="18" charset="0"/>
              </a:rPr>
              <a:t>а</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Підсумкова</a:t>
            </a:r>
            <a:r>
              <a:rPr lang="ru-RU" sz="1800" b="0" i="0" u="none" strike="noStrike" baseline="0" dirty="0">
                <a:solidFill>
                  <a:srgbClr val="000000"/>
                </a:solidFill>
                <a:latin typeface="Times New Roman" panose="02020603050405020304" pitchFamily="18" charset="0"/>
              </a:rPr>
              <a:t> ФП </a:t>
            </a:r>
            <a:r>
              <a:rPr lang="ru-RU" sz="1800" b="0" i="0" u="none" strike="noStrike" baseline="0" dirty="0" err="1">
                <a:solidFill>
                  <a:srgbClr val="000000"/>
                </a:solidFill>
                <a:latin typeface="Times New Roman" panose="02020603050405020304" pitchFamily="18" charset="0"/>
              </a:rPr>
              <a:t>інтелектуального</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рішення</a:t>
            </a:r>
            <a:r>
              <a:rPr lang="ru-RU" sz="1800" b="0" i="0" u="none" strike="noStrike" baseline="0" dirty="0">
                <a:solidFill>
                  <a:srgbClr val="000000"/>
                </a:solidFill>
                <a:latin typeface="Times New Roman" panose="02020603050405020304" pitchFamily="18" charset="0"/>
              </a:rPr>
              <a:t> представлена на рис. 2.9 (</a:t>
            </a:r>
            <a:r>
              <a:rPr lang="ru-RU" sz="1800" b="0" i="0" u="none" strike="noStrike" baseline="0" dirty="0" err="1">
                <a:solidFill>
                  <a:srgbClr val="000000"/>
                </a:solidFill>
                <a:latin typeface="Times New Roman" panose="02020603050405020304" pitchFamily="18" charset="0"/>
              </a:rPr>
              <a:t>графік</a:t>
            </a:r>
            <a:r>
              <a:rPr lang="ru-RU" sz="1800" b="0" i="0" u="none" strike="noStrike" baseline="0" dirty="0">
                <a:solidFill>
                  <a:srgbClr val="000000"/>
                </a:solidFill>
                <a:latin typeface="Times New Roman" panose="02020603050405020304" pitchFamily="18" charset="0"/>
              </a:rPr>
              <a:t> зеленого </a:t>
            </a:r>
            <a:r>
              <a:rPr lang="ru-RU" sz="1800" b="0" i="0" u="none" strike="noStrike" baseline="0" dirty="0" err="1">
                <a:solidFill>
                  <a:srgbClr val="000000"/>
                </a:solidFill>
                <a:latin typeface="Times New Roman" panose="02020603050405020304" pitchFamily="18" charset="0"/>
              </a:rPr>
              <a:t>кольору</a:t>
            </a:r>
            <a:r>
              <a:rPr lang="ru-RU" sz="1800" b="0" i="0" u="none" strike="noStrike" baseline="0" dirty="0">
                <a:solidFill>
                  <a:srgbClr val="000000"/>
                </a:solidFill>
                <a:latin typeface="Times New Roman" panose="02020603050405020304" pitchFamily="18" charset="0"/>
              </a:rPr>
              <a:t>). </a:t>
            </a:r>
          </a:p>
          <a:p>
            <a:pPr algn="just"/>
            <a:r>
              <a:rPr lang="en-US" sz="1800" b="0" i="0" u="none" strike="noStrike" baseline="0" dirty="0">
                <a:solidFill>
                  <a:srgbClr val="000000"/>
                </a:solidFill>
                <a:latin typeface="Times New Roman" panose="02020603050405020304" pitchFamily="18" charset="0"/>
              </a:rPr>
              <a:t>     </a:t>
            </a:r>
            <a:r>
              <a:rPr lang="uk-UA" sz="1800" b="0" i="0" u="none" strike="noStrike" baseline="0" dirty="0">
                <a:solidFill>
                  <a:srgbClr val="000000"/>
                </a:solidFill>
                <a:latin typeface="Times New Roman" panose="02020603050405020304" pitchFamily="18" charset="0"/>
              </a:rPr>
              <a:t>Для визначення </a:t>
            </a:r>
            <a:r>
              <a:rPr lang="ru-RU" sz="1800" b="0" i="0" u="none" strike="noStrike" baseline="0" dirty="0" err="1">
                <a:solidFill>
                  <a:srgbClr val="000000"/>
                </a:solidFill>
                <a:latin typeface="Times New Roman" panose="02020603050405020304" pitchFamily="18" charset="0"/>
              </a:rPr>
              <a:t>чіткого</a:t>
            </a:r>
            <a:r>
              <a:rPr lang="ru-RU" sz="1800" b="0" i="0" u="none" strike="noStrike" baseline="0" dirty="0">
                <a:solidFill>
                  <a:srgbClr val="000000"/>
                </a:solidFill>
                <a:latin typeface="Times New Roman" panose="02020603050405020304" pitchFamily="18" charset="0"/>
              </a:rPr>
              <a:t> аргументу по </a:t>
            </a:r>
            <a:r>
              <a:rPr lang="ru-RU" sz="1800" b="0" i="0" u="none" strike="noStrike" baseline="0" dirty="0" err="1">
                <a:solidFill>
                  <a:srgbClr val="000000"/>
                </a:solidFill>
                <a:latin typeface="Times New Roman" panose="02020603050405020304" pitchFamily="18" charset="0"/>
              </a:rPr>
              <a:t>управлінню</a:t>
            </a:r>
            <a:r>
              <a:rPr lang="ru-RU" sz="1800" b="0" i="0" u="none" strike="noStrike" baseline="0" dirty="0">
                <a:solidFill>
                  <a:srgbClr val="000000"/>
                </a:solidFill>
                <a:latin typeface="Times New Roman" panose="02020603050405020304" pitchFamily="18" charset="0"/>
              </a:rPr>
              <a:t> за </a:t>
            </a:r>
            <a:r>
              <a:rPr lang="ru-RU" sz="1800" b="0" i="0" u="none" strike="noStrike" baseline="0" dirty="0" err="1">
                <a:solidFill>
                  <a:srgbClr val="000000"/>
                </a:solidFill>
                <a:latin typeface="Times New Roman" panose="02020603050405020304" pitchFamily="18" charset="0"/>
              </a:rPr>
              <a:t>технічним</a:t>
            </a:r>
            <a:r>
              <a:rPr lang="ru-RU" sz="1800" b="0" i="0" u="none" strike="noStrike" baseline="0" dirty="0">
                <a:solidFill>
                  <a:srgbClr val="000000"/>
                </a:solidFill>
                <a:latin typeface="Times New Roman" panose="02020603050405020304" pitchFamily="18" charset="0"/>
              </a:rPr>
              <a:t> станом </a:t>
            </a:r>
            <a:r>
              <a:rPr lang="ru-RU" sz="1800" b="0" i="0" u="none" strike="noStrike" baseline="0" dirty="0" err="1">
                <a:solidFill>
                  <a:srgbClr val="000000"/>
                </a:solidFill>
                <a:latin typeface="Times New Roman" panose="02020603050405020304" pitchFamily="18" charset="0"/>
              </a:rPr>
              <a:t>конструкції</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можна</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скористатися</a:t>
            </a:r>
            <a:r>
              <a:rPr lang="ru-RU" sz="1800" b="0" i="0" u="none" strike="noStrike" baseline="0" dirty="0">
                <a:solidFill>
                  <a:srgbClr val="000000"/>
                </a:solidFill>
                <a:latin typeface="Times New Roman" panose="02020603050405020304" pitchFamily="18" charset="0"/>
              </a:rPr>
              <a:t> методом “центру </a:t>
            </a:r>
            <a:r>
              <a:rPr lang="ru-RU" sz="1800" b="0" i="0" u="none" strike="noStrike" baseline="0" dirty="0" err="1">
                <a:solidFill>
                  <a:srgbClr val="000000"/>
                </a:solidFill>
                <a:latin typeface="Times New Roman" panose="02020603050405020304" pitchFamily="18" charset="0"/>
              </a:rPr>
              <a:t>тяжіння</a:t>
            </a:r>
            <a:r>
              <a:rPr lang="ru-RU" sz="1800" b="0" i="0" u="none" strike="noStrike" baseline="0" dirty="0">
                <a:solidFill>
                  <a:srgbClr val="000000"/>
                </a:solidFill>
                <a:latin typeface="Times New Roman" panose="02020603050405020304" pitchFamily="18" charset="0"/>
              </a:rPr>
              <a:t>”. В</a:t>
            </a:r>
            <a:r>
              <a:rPr lang="en-US" sz="1800" b="0" i="0" u="none" strike="noStrike" baseline="0" dirty="0">
                <a:solidFill>
                  <a:srgbClr val="000000"/>
                </a:solidFill>
                <a:latin typeface="Times New Roman" panose="02020603050405020304" pitchFamily="18" charset="0"/>
              </a:rPr>
              <a:t> </a:t>
            </a:r>
            <a:r>
              <a:rPr lang="uk-UA" sz="1800" b="0" i="0" u="none" strike="noStrike" baseline="0" dirty="0">
                <a:latin typeface="Times New Roman" panose="02020603050405020304" pitchFamily="18" charset="0"/>
              </a:rPr>
              <a:t>даному випадку, точка “А” на рис. 2.7 – 2.8 відповідає “центру тяжіння” ФП прийнятого рішення. </a:t>
            </a:r>
            <a:r>
              <a:rPr lang="en-US" sz="1800" b="0" i="0" u="none" strike="noStrike" baseline="0" dirty="0">
                <a:latin typeface="Times New Roman" panose="02020603050405020304" pitchFamily="18" charset="0"/>
              </a:rPr>
              <a:t>  </a:t>
            </a:r>
            <a:r>
              <a:rPr lang="uk-UA" sz="1800" b="0" i="0" u="none" strike="noStrike" baseline="0" dirty="0">
                <a:latin typeface="Times New Roman" panose="02020603050405020304" pitchFamily="18" charset="0"/>
              </a:rPr>
              <a:t>Синя стрілка, початок якої знаходиться в “центрі тяжіння”, визначає доцільне рішення по управлінню за технічним станом конструкції. Порівняння ФП отримуваних рішень для двох варіантів завдання по управлінню за станом конструкції) показує, що зниження рівня визначеності контролю стану приводить до підвищення ціни необхідних дій. </a:t>
            </a:r>
            <a:endParaRPr lang="uk-UA" dirty="0"/>
          </a:p>
        </p:txBody>
      </p:sp>
    </p:spTree>
    <p:extLst>
      <p:ext uri="{BB962C8B-B14F-4D97-AF65-F5344CB8AC3E}">
        <p14:creationId xmlns:p14="http://schemas.microsoft.com/office/powerpoint/2010/main" val="2876749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13816FE-9F61-22A2-8DE6-BF77FACDA67C}"/>
              </a:ext>
            </a:extLst>
          </p:cNvPr>
          <p:cNvSpPr txBox="1"/>
          <p:nvPr/>
        </p:nvSpPr>
        <p:spPr>
          <a:xfrm>
            <a:off x="971600" y="1"/>
            <a:ext cx="8172400" cy="1477328"/>
          </a:xfrm>
          <a:prstGeom prst="rect">
            <a:avLst/>
          </a:prstGeom>
          <a:noFill/>
        </p:spPr>
        <p:txBody>
          <a:bodyPr wrap="square">
            <a:spAutoFit/>
          </a:bodyPr>
          <a:lstStyle/>
          <a:p>
            <a:pPr algn="just"/>
            <a:r>
              <a:rPr lang="en-US" sz="1800" b="0" i="0" u="none" strike="noStrike" baseline="0" dirty="0">
                <a:solidFill>
                  <a:srgbClr val="000000"/>
                </a:solidFill>
                <a:latin typeface="Times New Roman" panose="02020603050405020304" pitchFamily="18" charset="0"/>
              </a:rPr>
              <a:t>     </a:t>
            </a:r>
            <a:r>
              <a:rPr lang="uk-UA" sz="1800" b="0" i="0" u="none" strike="noStrike" baseline="0" dirty="0">
                <a:solidFill>
                  <a:srgbClr val="000000"/>
                </a:solidFill>
                <a:latin typeface="Times New Roman" panose="02020603050405020304" pitchFamily="18" charset="0"/>
              </a:rPr>
              <a:t>Це відповідає реальній ситуації експертного оцінювання стану конструкції, коли знижується впевненість експерта у формулюванні виводу при “розмиванні” умов отримання експертного висновку і він вважає за краще “підстрахуватися”, вибираючи найбільш ефективніший спосіб впливу на конструкцію, як</a:t>
            </a:r>
            <a:r>
              <a:rPr lang="uk-UA" dirty="0">
                <a:solidFill>
                  <a:srgbClr val="000000"/>
                </a:solidFill>
                <a:latin typeface="Times New Roman" panose="02020603050405020304" pitchFamily="18" charset="0"/>
              </a:rPr>
              <a:t>ий</a:t>
            </a:r>
            <a:r>
              <a:rPr lang="uk-UA" sz="1800" b="0" i="0" u="none" strike="noStrike" baseline="0" dirty="0">
                <a:solidFill>
                  <a:srgbClr val="000000"/>
                </a:solidFill>
                <a:latin typeface="Times New Roman" panose="02020603050405020304" pitchFamily="18" charset="0"/>
              </a:rPr>
              <a:t> являється при цьому найбільш дорожчим. </a:t>
            </a:r>
            <a:endParaRPr lang="uk-UA" dirty="0"/>
          </a:p>
        </p:txBody>
      </p:sp>
      <p:pic>
        <p:nvPicPr>
          <p:cNvPr id="5" name="Рисунок 4">
            <a:extLst>
              <a:ext uri="{FF2B5EF4-FFF2-40B4-BE49-F238E27FC236}">
                <a16:creationId xmlns:a16="http://schemas.microsoft.com/office/drawing/2014/main" id="{AE4106FC-27DA-36B7-091C-74790E2372FE}"/>
              </a:ext>
            </a:extLst>
          </p:cNvPr>
          <p:cNvPicPr>
            <a:picLocks noChangeAspect="1"/>
          </p:cNvPicPr>
          <p:nvPr/>
        </p:nvPicPr>
        <p:blipFill>
          <a:blip r:embed="rId2"/>
          <a:stretch>
            <a:fillRect/>
          </a:stretch>
        </p:blipFill>
        <p:spPr>
          <a:xfrm>
            <a:off x="971600" y="1477328"/>
            <a:ext cx="7406168" cy="4471951"/>
          </a:xfrm>
          <a:prstGeom prst="rect">
            <a:avLst/>
          </a:prstGeom>
        </p:spPr>
      </p:pic>
    </p:spTree>
    <p:extLst>
      <p:ext uri="{BB962C8B-B14F-4D97-AF65-F5344CB8AC3E}">
        <p14:creationId xmlns:p14="http://schemas.microsoft.com/office/powerpoint/2010/main" val="1384046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9522A410-36E6-7DB1-98FE-E4A5BD3E9110}"/>
              </a:ext>
            </a:extLst>
          </p:cNvPr>
          <p:cNvPicPr>
            <a:picLocks noChangeAspect="1"/>
          </p:cNvPicPr>
          <p:nvPr/>
        </p:nvPicPr>
        <p:blipFill>
          <a:blip r:embed="rId2"/>
          <a:stretch>
            <a:fillRect/>
          </a:stretch>
        </p:blipFill>
        <p:spPr>
          <a:xfrm>
            <a:off x="999626" y="1180786"/>
            <a:ext cx="7820846" cy="4624478"/>
          </a:xfrm>
          <a:prstGeom prst="rect">
            <a:avLst/>
          </a:prstGeom>
        </p:spPr>
      </p:pic>
    </p:spTree>
    <p:extLst>
      <p:ext uri="{BB962C8B-B14F-4D97-AF65-F5344CB8AC3E}">
        <p14:creationId xmlns:p14="http://schemas.microsoft.com/office/powerpoint/2010/main" val="1043001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56BB8F0F-D98D-A77D-EBFF-A108D64052CE}"/>
              </a:ext>
            </a:extLst>
          </p:cNvPr>
          <p:cNvPicPr>
            <a:picLocks noChangeAspect="1"/>
          </p:cNvPicPr>
          <p:nvPr/>
        </p:nvPicPr>
        <p:blipFill>
          <a:blip r:embed="rId2"/>
          <a:stretch>
            <a:fillRect/>
          </a:stretch>
        </p:blipFill>
        <p:spPr>
          <a:xfrm>
            <a:off x="1043608" y="475838"/>
            <a:ext cx="7416824" cy="5906324"/>
          </a:xfrm>
          <a:prstGeom prst="rect">
            <a:avLst/>
          </a:prstGeom>
        </p:spPr>
      </p:pic>
    </p:spTree>
    <p:extLst>
      <p:ext uri="{BB962C8B-B14F-4D97-AF65-F5344CB8AC3E}">
        <p14:creationId xmlns:p14="http://schemas.microsoft.com/office/powerpoint/2010/main" val="3345189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C16D0DEF-1B76-513C-D736-299CD917EE8A}"/>
              </a:ext>
            </a:extLst>
          </p:cNvPr>
          <p:cNvPicPr>
            <a:picLocks noChangeAspect="1"/>
          </p:cNvPicPr>
          <p:nvPr/>
        </p:nvPicPr>
        <p:blipFill>
          <a:blip r:embed="rId2"/>
          <a:stretch>
            <a:fillRect/>
          </a:stretch>
        </p:blipFill>
        <p:spPr>
          <a:xfrm>
            <a:off x="1043607" y="823549"/>
            <a:ext cx="7920881" cy="5210902"/>
          </a:xfrm>
          <a:prstGeom prst="rect">
            <a:avLst/>
          </a:prstGeom>
        </p:spPr>
      </p:pic>
    </p:spTree>
    <p:extLst>
      <p:ext uri="{BB962C8B-B14F-4D97-AF65-F5344CB8AC3E}">
        <p14:creationId xmlns:p14="http://schemas.microsoft.com/office/powerpoint/2010/main" val="3476705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9F7F973-B510-6931-8C19-49D607104D3A}"/>
              </a:ext>
            </a:extLst>
          </p:cNvPr>
          <p:cNvSpPr txBox="1"/>
          <p:nvPr/>
        </p:nvSpPr>
        <p:spPr>
          <a:xfrm>
            <a:off x="1259632" y="188640"/>
            <a:ext cx="7488832" cy="374077"/>
          </a:xfrm>
          <a:prstGeom prst="rect">
            <a:avLst/>
          </a:prstGeom>
          <a:noFill/>
        </p:spPr>
        <p:txBody>
          <a:bodyPr wrap="square">
            <a:spAutoFit/>
          </a:bodyPr>
          <a:lstStyle/>
          <a:p>
            <a:pPr algn="just">
              <a:lnSpc>
                <a:spcPct val="107000"/>
              </a:lnSpc>
              <a:spcAft>
                <a:spcPts val="800"/>
              </a:spcAft>
            </a:pPr>
            <a:r>
              <a:rPr lang="uk-UA" sz="1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uk-UA" dirty="0"/>
          </a:p>
        </p:txBody>
      </p:sp>
      <p:sp>
        <p:nvSpPr>
          <p:cNvPr id="5" name="TextBox 4">
            <a:extLst>
              <a:ext uri="{FF2B5EF4-FFF2-40B4-BE49-F238E27FC236}">
                <a16:creationId xmlns:a16="http://schemas.microsoft.com/office/drawing/2014/main" id="{668B3197-EE8A-F144-01C2-C6913E34C8E3}"/>
              </a:ext>
            </a:extLst>
          </p:cNvPr>
          <p:cNvSpPr txBox="1"/>
          <p:nvPr/>
        </p:nvSpPr>
        <p:spPr>
          <a:xfrm>
            <a:off x="971600" y="0"/>
            <a:ext cx="8172400" cy="1477328"/>
          </a:xfrm>
          <a:prstGeom prst="rect">
            <a:avLst/>
          </a:prstGeom>
          <a:noFill/>
        </p:spPr>
        <p:txBody>
          <a:bodyPr wrap="square">
            <a:spAutoFit/>
          </a:bodyPr>
          <a:lstStyle/>
          <a:p>
            <a:pPr algn="just"/>
            <a:r>
              <a:rPr lang="uk-UA" sz="1800" b="0" i="0" u="none" strike="noStrike" baseline="0" dirty="0">
                <a:solidFill>
                  <a:srgbClr val="000000"/>
                </a:solidFill>
                <a:latin typeface="Times New Roman" panose="02020603050405020304" pitchFamily="18" charset="0"/>
              </a:rPr>
              <a:t>     Завдання системи управління технічного стану будівель і їх будівельних конструкцій зазнають в теперішній час істотних суттєвих змін. Для ремонтно-відновлювальних робіт спостерігаються тенденції, основні з яких приведені на рис. 2.1. </a:t>
            </a:r>
            <a:endParaRPr lang="en-US" sz="1800" b="0" i="0" u="none" strike="noStrike" baseline="0" dirty="0">
              <a:solidFill>
                <a:srgbClr val="000000"/>
              </a:solidFill>
              <a:latin typeface="Times New Roman" panose="02020603050405020304" pitchFamily="18" charset="0"/>
            </a:endParaRPr>
          </a:p>
          <a:p>
            <a:pPr algn="just"/>
            <a:endParaRPr lang="ru-RU" sz="1800" b="0" i="0" u="none" strike="noStrike" baseline="0" dirty="0">
              <a:solidFill>
                <a:srgbClr val="000000"/>
              </a:solidFill>
              <a:latin typeface="Times New Roman" panose="02020603050405020304" pitchFamily="18" charset="0"/>
            </a:endParaRPr>
          </a:p>
        </p:txBody>
      </p:sp>
      <p:pic>
        <p:nvPicPr>
          <p:cNvPr id="4" name="Рисунок 3">
            <a:extLst>
              <a:ext uri="{FF2B5EF4-FFF2-40B4-BE49-F238E27FC236}">
                <a16:creationId xmlns:a16="http://schemas.microsoft.com/office/drawing/2014/main" id="{3C4895E5-1724-941E-07DF-3526980B593B}"/>
              </a:ext>
            </a:extLst>
          </p:cNvPr>
          <p:cNvPicPr>
            <a:picLocks noChangeAspect="1"/>
          </p:cNvPicPr>
          <p:nvPr/>
        </p:nvPicPr>
        <p:blipFill>
          <a:blip r:embed="rId2"/>
          <a:stretch>
            <a:fillRect/>
          </a:stretch>
        </p:blipFill>
        <p:spPr>
          <a:xfrm>
            <a:off x="1084226" y="1412776"/>
            <a:ext cx="7880262" cy="3911963"/>
          </a:xfrm>
          <a:prstGeom prst="rect">
            <a:avLst/>
          </a:prstGeom>
        </p:spPr>
      </p:pic>
    </p:spTree>
    <p:extLst>
      <p:ext uri="{BB962C8B-B14F-4D97-AF65-F5344CB8AC3E}">
        <p14:creationId xmlns:p14="http://schemas.microsoft.com/office/powerpoint/2010/main" val="918349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866DD35B-BB34-A35A-BC3C-BBE9D3377B1C}"/>
              </a:ext>
            </a:extLst>
          </p:cNvPr>
          <p:cNvPicPr>
            <a:picLocks noChangeAspect="1"/>
          </p:cNvPicPr>
          <p:nvPr/>
        </p:nvPicPr>
        <p:blipFill>
          <a:blip r:embed="rId2"/>
          <a:stretch>
            <a:fillRect/>
          </a:stretch>
        </p:blipFill>
        <p:spPr>
          <a:xfrm>
            <a:off x="1043608" y="866417"/>
            <a:ext cx="7920880" cy="5125165"/>
          </a:xfrm>
          <a:prstGeom prst="rect">
            <a:avLst/>
          </a:prstGeom>
        </p:spPr>
      </p:pic>
    </p:spTree>
    <p:extLst>
      <p:ext uri="{BB962C8B-B14F-4D97-AF65-F5344CB8AC3E}">
        <p14:creationId xmlns:p14="http://schemas.microsoft.com/office/powerpoint/2010/main" val="8154959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B996C4-480A-74F1-7082-2E8E1103F8D8}"/>
              </a:ext>
            </a:extLst>
          </p:cNvPr>
          <p:cNvSpPr txBox="1"/>
          <p:nvPr/>
        </p:nvSpPr>
        <p:spPr>
          <a:xfrm>
            <a:off x="1043608" y="0"/>
            <a:ext cx="8100392" cy="2862322"/>
          </a:xfrm>
          <a:prstGeom prst="rect">
            <a:avLst/>
          </a:prstGeom>
          <a:noFill/>
        </p:spPr>
        <p:txBody>
          <a:bodyPr wrap="square">
            <a:spAutoFit/>
          </a:bodyPr>
          <a:lstStyle/>
          <a:p>
            <a:pPr algn="just"/>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Використовуючи</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апарат</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нечіткої</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логіки</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можна</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побудувати</a:t>
            </a:r>
            <a:r>
              <a:rPr lang="ru-RU" sz="1800" b="0" i="0" u="none" strike="noStrike" baseline="0" dirty="0">
                <a:solidFill>
                  <a:srgbClr val="000000"/>
                </a:solidFill>
                <a:latin typeface="Times New Roman" panose="02020603050405020304" pitchFamily="18" charset="0"/>
              </a:rPr>
              <a:t> модель </a:t>
            </a:r>
            <a:r>
              <a:rPr lang="ru-RU" sz="1800" b="0" i="0" u="none" strike="noStrike" baseline="0" dirty="0" err="1">
                <a:solidFill>
                  <a:srgbClr val="000000"/>
                </a:solidFill>
                <a:latin typeface="Times New Roman" panose="02020603050405020304" pitchFamily="18" charset="0"/>
              </a:rPr>
              <a:t>інтелектуального</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прийняття</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рішення</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технічного</a:t>
            </a:r>
            <a:r>
              <a:rPr lang="ru-RU" sz="1800" b="0" i="0" u="none" strike="noStrike" baseline="0" dirty="0">
                <a:solidFill>
                  <a:srgbClr val="000000"/>
                </a:solidFill>
                <a:latin typeface="Times New Roman" panose="02020603050405020304" pitchFamily="18" charset="0"/>
              </a:rPr>
              <a:t> стану </a:t>
            </a:r>
            <a:r>
              <a:rPr lang="ru-RU" sz="1800" b="0" i="0" u="none" strike="noStrike" baseline="0" dirty="0" err="1">
                <a:solidFill>
                  <a:srgbClr val="000000"/>
                </a:solidFill>
                <a:latin typeface="Times New Roman" panose="02020603050405020304" pitchFamily="18" charset="0"/>
              </a:rPr>
              <a:t>конструкцій</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будівель</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Основними</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елементами</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моделі</a:t>
            </a:r>
            <a:r>
              <a:rPr lang="ru-RU" sz="1800" b="0" i="0" u="none" strike="noStrike" baseline="0" dirty="0">
                <a:solidFill>
                  <a:srgbClr val="000000"/>
                </a:solidFill>
                <a:latin typeface="Times New Roman" panose="02020603050405020304" pitchFamily="18" charset="0"/>
              </a:rPr>
              <a:t> є описи </a:t>
            </a:r>
            <a:r>
              <a:rPr lang="ru-RU" sz="1800" b="0" i="0" u="none" strike="noStrike" baseline="0" dirty="0" err="1">
                <a:solidFill>
                  <a:srgbClr val="000000"/>
                </a:solidFill>
                <a:latin typeface="Times New Roman" panose="02020603050405020304" pitchFamily="18" charset="0"/>
              </a:rPr>
              <a:t>нечіткого</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продукційного</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виведення</a:t>
            </a:r>
            <a:r>
              <a:rPr lang="ru-RU" sz="1800" b="0" i="0" u="none" strike="noStrike" baseline="0" dirty="0">
                <a:solidFill>
                  <a:srgbClr val="000000"/>
                </a:solidFill>
                <a:latin typeface="Times New Roman" panose="02020603050405020304" pitchFamily="18" charset="0"/>
              </a:rPr>
              <a:t> і </a:t>
            </a:r>
            <a:r>
              <a:rPr lang="ru-RU" sz="1800" b="0" i="0" u="none" strike="noStrike" baseline="0" dirty="0" err="1">
                <a:solidFill>
                  <a:srgbClr val="000000"/>
                </a:solidFill>
                <a:latin typeface="Times New Roman" panose="02020603050405020304" pitchFamily="18" charset="0"/>
              </a:rPr>
              <a:t>нечіткого</a:t>
            </a:r>
            <a:r>
              <a:rPr lang="ru-RU" sz="1800" b="0" i="0" u="none" strike="noStrike" baseline="0" dirty="0">
                <a:solidFill>
                  <a:srgbClr val="000000"/>
                </a:solidFill>
                <a:latin typeface="Times New Roman" panose="02020603050405020304" pitchFamily="18" charset="0"/>
              </a:rPr>
              <a:t> контролю стану </a:t>
            </a:r>
            <a:r>
              <a:rPr lang="ru-RU" sz="1800" b="0" i="0" u="none" strike="noStrike" baseline="0" dirty="0" err="1">
                <a:solidFill>
                  <a:srgbClr val="000000"/>
                </a:solidFill>
                <a:latin typeface="Times New Roman" panose="02020603050405020304" pitchFamily="18" charset="0"/>
              </a:rPr>
              <a:t>конструкцій</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будівлі</a:t>
            </a:r>
            <a:r>
              <a:rPr lang="ru-RU" sz="1800" b="0" i="0" u="none" strike="noStrike" baseline="0" dirty="0">
                <a:solidFill>
                  <a:srgbClr val="000000"/>
                </a:solidFill>
                <a:latin typeface="Times New Roman" panose="02020603050405020304" pitchFamily="18" charset="0"/>
              </a:rPr>
              <a:t>, при </a:t>
            </a:r>
            <a:r>
              <a:rPr lang="ru-RU" sz="1800" b="0" i="0" u="none" strike="noStrike" baseline="0" dirty="0" err="1">
                <a:solidFill>
                  <a:srgbClr val="000000"/>
                </a:solidFill>
                <a:latin typeface="Times New Roman" panose="02020603050405020304" pitchFamily="18" charset="0"/>
              </a:rPr>
              <a:t>формуванні</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яких</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використовуються</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інструментальні</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засоби</a:t>
            </a:r>
            <a:r>
              <a:rPr lang="ru-RU" sz="1800" b="0" i="0" u="none" strike="noStrike" baseline="0" dirty="0">
                <a:solidFill>
                  <a:srgbClr val="000000"/>
                </a:solidFill>
                <a:latin typeface="Times New Roman" panose="02020603050405020304" pitchFamily="18" charset="0"/>
              </a:rPr>
              <a:t> і </a:t>
            </a:r>
            <a:r>
              <a:rPr lang="ru-RU" sz="1800" b="0" i="0" u="none" strike="noStrike" baseline="0" dirty="0" err="1">
                <a:solidFill>
                  <a:srgbClr val="000000"/>
                </a:solidFill>
                <a:latin typeface="Times New Roman" panose="02020603050405020304" pitchFamily="18" charset="0"/>
              </a:rPr>
              <a:t>знання</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експертів</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Отримані</a:t>
            </a:r>
            <a:r>
              <a:rPr lang="ru-RU" sz="1800" b="0" i="0" u="none" strike="noStrike" baseline="0" dirty="0">
                <a:solidFill>
                  <a:srgbClr val="000000"/>
                </a:solidFill>
                <a:latin typeface="Times New Roman" panose="02020603050405020304" pitchFamily="18" charset="0"/>
              </a:rPr>
              <a:t> при </a:t>
            </a:r>
            <a:r>
              <a:rPr lang="ru-RU" sz="1800" b="0" i="0" u="none" strike="noStrike" baseline="0" dirty="0" err="1">
                <a:solidFill>
                  <a:srgbClr val="000000"/>
                </a:solidFill>
                <a:latin typeface="Times New Roman" panose="02020603050405020304" pitchFamily="18" charset="0"/>
              </a:rPr>
              <a:t>моделюванні</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рекомендації</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дозволяють</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точніше</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визначити</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витрати</a:t>
            </a:r>
            <a:r>
              <a:rPr lang="ru-RU" sz="1800" b="0" i="0" u="none" strike="noStrike" baseline="0" dirty="0">
                <a:solidFill>
                  <a:srgbClr val="000000"/>
                </a:solidFill>
                <a:latin typeface="Times New Roman" panose="02020603050405020304" pitchFamily="18" charset="0"/>
              </a:rPr>
              <a:t> на </a:t>
            </a:r>
            <a:r>
              <a:rPr lang="ru-RU" sz="1800" b="0" i="0" u="none" strike="noStrike" baseline="0" dirty="0" err="1">
                <a:solidFill>
                  <a:srgbClr val="000000"/>
                </a:solidFill>
                <a:latin typeface="Times New Roman" panose="02020603050405020304" pitchFamily="18" charset="0"/>
              </a:rPr>
              <a:t>експлуатацію</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будівель</a:t>
            </a:r>
            <a:r>
              <a:rPr lang="ru-RU" sz="1800" b="0" i="0" u="none" strike="noStrike" baseline="0" dirty="0">
                <a:solidFill>
                  <a:srgbClr val="000000"/>
                </a:solidFill>
                <a:latin typeface="Times New Roman" panose="02020603050405020304" pitchFamily="18" charset="0"/>
              </a:rPr>
              <a:t> за </a:t>
            </a:r>
            <a:r>
              <a:rPr lang="ru-RU" sz="1800" b="0" i="0" u="none" strike="noStrike" baseline="0" dirty="0" err="1">
                <a:solidFill>
                  <a:srgbClr val="000000"/>
                </a:solidFill>
                <a:latin typeface="Times New Roman" panose="02020603050405020304" pitchFamily="18" charset="0"/>
              </a:rPr>
              <a:t>рахунок</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обліку</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істотних</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невизначеностей</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характерних</a:t>
            </a:r>
            <a:r>
              <a:rPr lang="ru-RU" sz="1800" b="0" i="0" u="none" strike="noStrike" baseline="0" dirty="0">
                <a:solidFill>
                  <a:srgbClr val="000000"/>
                </a:solidFill>
                <a:latin typeface="Times New Roman" panose="02020603050405020304" pitchFamily="18" charset="0"/>
              </a:rPr>
              <a:t> для </a:t>
            </a:r>
            <a:r>
              <a:rPr lang="ru-RU" sz="1800" b="0" i="0" u="none" strike="noStrike" baseline="0" dirty="0" err="1">
                <a:solidFill>
                  <a:srgbClr val="000000"/>
                </a:solidFill>
                <a:latin typeface="Times New Roman" panose="02020603050405020304" pitchFamily="18" charset="0"/>
              </a:rPr>
              <a:t>даного</a:t>
            </a:r>
            <a:r>
              <a:rPr lang="ru-RU" sz="1800" b="0" i="0" u="none" strike="noStrike" baseline="0" dirty="0">
                <a:solidFill>
                  <a:srgbClr val="000000"/>
                </a:solidFill>
                <a:latin typeface="Times New Roman" panose="02020603050405020304" pitchFamily="18" charset="0"/>
              </a:rPr>
              <a:t> типу </a:t>
            </a:r>
            <a:r>
              <a:rPr lang="ru-RU" sz="1800" b="0" i="0" u="none" strike="noStrike" baseline="0" dirty="0" err="1">
                <a:solidFill>
                  <a:srgbClr val="000000"/>
                </a:solidFill>
                <a:latin typeface="Times New Roman" panose="02020603050405020304" pitchFamily="18" charset="0"/>
              </a:rPr>
              <a:t>об’єктів</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Виходом</a:t>
            </a:r>
            <a:r>
              <a:rPr lang="ru-RU" sz="1800" b="0" i="0" u="none" strike="noStrike" baseline="0" dirty="0">
                <a:solidFill>
                  <a:srgbClr val="000000"/>
                </a:solidFill>
                <a:latin typeface="Times New Roman" panose="02020603050405020304" pitchFamily="18" charset="0"/>
              </a:rPr>
              <a:t> є </a:t>
            </a:r>
            <a:r>
              <a:rPr lang="ru-RU" sz="1800" b="0" i="0" u="none" strike="noStrike" baseline="0" dirty="0" err="1">
                <a:solidFill>
                  <a:srgbClr val="000000"/>
                </a:solidFill>
                <a:latin typeface="Times New Roman" panose="02020603050405020304" pitchFamily="18" charset="0"/>
              </a:rPr>
              <a:t>вдосконалення</a:t>
            </a:r>
            <a:r>
              <a:rPr lang="ru-RU" sz="1800" b="0" i="0" u="none" strike="noStrike" baseline="0" dirty="0">
                <a:solidFill>
                  <a:srgbClr val="000000"/>
                </a:solidFill>
                <a:latin typeface="Times New Roman" panose="02020603050405020304" pitchFamily="18" charset="0"/>
              </a:rPr>
              <a:t> систем </a:t>
            </a:r>
            <a:r>
              <a:rPr lang="ru-RU" sz="1800" b="0" i="0" u="none" strike="noStrike" baseline="0" dirty="0" err="1">
                <a:solidFill>
                  <a:srgbClr val="000000"/>
                </a:solidFill>
                <a:latin typeface="Times New Roman" panose="02020603050405020304" pitchFamily="18" charset="0"/>
              </a:rPr>
              <a:t>підтримки</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прийняття</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рішень</a:t>
            </a:r>
            <a:r>
              <a:rPr lang="ru-RU" sz="1800" b="0" i="0" u="none" strike="noStrike" baseline="0" dirty="0">
                <a:solidFill>
                  <a:srgbClr val="000000"/>
                </a:solidFill>
                <a:latin typeface="Times New Roman" panose="02020603050405020304" pitchFamily="18" charset="0"/>
              </a:rPr>
              <a:t> в </a:t>
            </a:r>
            <a:r>
              <a:rPr lang="ru-RU" sz="1800" b="0" i="0" u="none" strike="noStrike" baseline="0" dirty="0" err="1">
                <a:solidFill>
                  <a:srgbClr val="000000"/>
                </a:solidFill>
                <a:latin typeface="Times New Roman" panose="02020603050405020304" pitchFamily="18" charset="0"/>
              </a:rPr>
              <a:t>напрямі</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узагальнення</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знань</a:t>
            </a:r>
            <a:r>
              <a:rPr lang="ru-RU" sz="1800" b="0" i="0" u="none" strike="noStrike" baseline="0" dirty="0">
                <a:solidFill>
                  <a:srgbClr val="000000"/>
                </a:solidFill>
                <a:latin typeface="Times New Roman" panose="02020603050405020304" pitchFamily="18" charset="0"/>
              </a:rPr>
              <a:t> і </a:t>
            </a:r>
            <a:r>
              <a:rPr lang="ru-RU" sz="1800" b="0" i="0" u="none" strike="noStrike" baseline="0" dirty="0" err="1">
                <a:solidFill>
                  <a:srgbClr val="000000"/>
                </a:solidFill>
                <a:latin typeface="Times New Roman" panose="02020603050405020304" pitchFamily="18" charset="0"/>
              </a:rPr>
              <a:t>досвіду</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експертів</a:t>
            </a:r>
            <a:r>
              <a:rPr lang="ru-RU" sz="1800" b="0" i="0" u="none" strike="noStrike" baseline="0" dirty="0">
                <a:solidFill>
                  <a:srgbClr val="000000"/>
                </a:solidFill>
                <a:latin typeface="Times New Roman" panose="02020603050405020304" pitchFamily="18" charset="0"/>
              </a:rPr>
              <a:t> за результатами </a:t>
            </a:r>
            <a:r>
              <a:rPr lang="ru-RU" sz="1800" b="0" i="0" u="none" strike="noStrike" baseline="0" dirty="0" err="1">
                <a:solidFill>
                  <a:srgbClr val="000000"/>
                </a:solidFill>
                <a:latin typeface="Times New Roman" panose="02020603050405020304" pitchFamily="18" charset="0"/>
              </a:rPr>
              <a:t>інструментального</a:t>
            </a:r>
            <a:r>
              <a:rPr lang="ru-RU" sz="1800" b="0" i="0" u="none" strike="noStrike" baseline="0" dirty="0">
                <a:solidFill>
                  <a:srgbClr val="000000"/>
                </a:solidFill>
                <a:latin typeface="Times New Roman" panose="02020603050405020304" pitchFamily="18" charset="0"/>
              </a:rPr>
              <a:t> і </a:t>
            </a:r>
            <a:r>
              <a:rPr lang="ru-RU" sz="1800" b="0" i="0" u="none" strike="noStrike" baseline="0" dirty="0" err="1">
                <a:solidFill>
                  <a:srgbClr val="000000"/>
                </a:solidFill>
                <a:latin typeface="Times New Roman" panose="02020603050405020304" pitchFamily="18" charset="0"/>
              </a:rPr>
              <a:t>візуального</a:t>
            </a:r>
            <a:r>
              <a:rPr lang="ru-RU" sz="1800" b="0" i="0" u="none" strike="noStrike" baseline="0" dirty="0">
                <a:solidFill>
                  <a:srgbClr val="000000"/>
                </a:solidFill>
                <a:latin typeface="Times New Roman" panose="02020603050405020304" pitchFamily="18" charset="0"/>
              </a:rPr>
              <a:t> контролю </a:t>
            </a:r>
            <a:r>
              <a:rPr lang="ru-RU" sz="1800" b="0" i="0" u="none" strike="noStrike" baseline="0" dirty="0" err="1">
                <a:solidFill>
                  <a:srgbClr val="000000"/>
                </a:solidFill>
                <a:latin typeface="Times New Roman" panose="02020603050405020304" pitchFamily="18" charset="0"/>
              </a:rPr>
              <a:t>конструкцій</a:t>
            </a:r>
            <a:r>
              <a:rPr lang="ru-RU" sz="1800" b="0" i="0" u="none" strike="noStrike" baseline="0" dirty="0">
                <a:solidFill>
                  <a:srgbClr val="000000"/>
                </a:solidFill>
                <a:latin typeface="Times New Roman" panose="02020603050405020304" pitchFamily="18" charset="0"/>
              </a:rPr>
              <a:t>. </a:t>
            </a:r>
            <a:endParaRPr lang="uk-UA" dirty="0"/>
          </a:p>
        </p:txBody>
      </p:sp>
    </p:spTree>
    <p:extLst>
      <p:ext uri="{BB962C8B-B14F-4D97-AF65-F5344CB8AC3E}">
        <p14:creationId xmlns:p14="http://schemas.microsoft.com/office/powerpoint/2010/main" val="2334734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07A731D-D695-78A2-4F53-4487302F7A89}"/>
              </a:ext>
            </a:extLst>
          </p:cNvPr>
          <p:cNvSpPr txBox="1"/>
          <p:nvPr/>
        </p:nvSpPr>
        <p:spPr>
          <a:xfrm>
            <a:off x="971600" y="0"/>
            <a:ext cx="8172400" cy="7263527"/>
          </a:xfrm>
          <a:prstGeom prst="rect">
            <a:avLst/>
          </a:prstGeom>
          <a:noFill/>
        </p:spPr>
        <p:txBody>
          <a:bodyPr wrap="square">
            <a:spAutoFit/>
          </a:bodyPr>
          <a:lstStyle/>
          <a:p>
            <a:pPr algn="just"/>
            <a:r>
              <a:rPr lang="en-US"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Представлені</a:t>
            </a:r>
            <a:r>
              <a:rPr lang="ru-RU" sz="1800" b="0" i="0" u="none" strike="noStrike" baseline="0" dirty="0">
                <a:latin typeface="Times New Roman" panose="02020603050405020304" pitchFamily="18" charset="0"/>
              </a:rPr>
              <a:t> на рис. 2.1 </a:t>
            </a:r>
            <a:r>
              <a:rPr lang="ru-RU" sz="1800" b="0" i="0" u="none" strike="noStrike" baseline="0" dirty="0" err="1">
                <a:latin typeface="Times New Roman" panose="02020603050405020304" pitchFamily="18" charset="0"/>
              </a:rPr>
              <a:t>особливості</a:t>
            </a:r>
            <a:r>
              <a:rPr lang="uk-UA" dirty="0">
                <a:latin typeface="Times New Roman" panose="02020603050405020304" pitchFamily="18" charset="0"/>
              </a:rPr>
              <a:t>,</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які</a:t>
            </a:r>
            <a:r>
              <a:rPr lang="ru-RU" sz="1800" b="0" i="0" u="none" strike="noStrike" baseline="0" dirty="0">
                <a:latin typeface="Times New Roman" panose="02020603050405020304" pitchFamily="18" charset="0"/>
              </a:rPr>
              <a:t> є причинами того, </a:t>
            </a:r>
            <a:r>
              <a:rPr lang="ru-RU" sz="1800" b="0" i="0" u="none" strike="noStrike" baseline="0" dirty="0" err="1">
                <a:latin typeface="Times New Roman" panose="02020603050405020304" pitchFamily="18" charset="0"/>
              </a:rPr>
              <a:t>що</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зростає</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рівень</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невизначеності</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прийняття</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відповідних</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рішень</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системи</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управління</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технічного</a:t>
            </a:r>
            <a:r>
              <a:rPr lang="ru-RU" sz="1800" b="0" i="0" u="none" strike="noStrike" baseline="0" dirty="0">
                <a:latin typeface="Times New Roman" panose="02020603050405020304" pitchFamily="18" charset="0"/>
              </a:rPr>
              <a:t> стану </a:t>
            </a:r>
            <a:r>
              <a:rPr lang="ru-RU" sz="1800" b="0" i="0" u="none" strike="noStrike" baseline="0" dirty="0" err="1">
                <a:latin typeface="Times New Roman" panose="02020603050405020304" pitchFamily="18" charset="0"/>
              </a:rPr>
              <a:t>будівель</a:t>
            </a:r>
            <a:r>
              <a:rPr lang="ru-RU" sz="1800" b="0" i="0" u="none" strike="noStrike" baseline="0" dirty="0">
                <a:latin typeface="Times New Roman" panose="02020603050405020304" pitchFamily="18" charset="0"/>
              </a:rPr>
              <a:t> і </a:t>
            </a:r>
            <a:r>
              <a:rPr lang="ru-RU" sz="1800" b="0" i="0" u="none" strike="noStrike" baseline="0" dirty="0" err="1">
                <a:latin typeface="Times New Roman" panose="02020603050405020304" pitchFamily="18" charset="0"/>
              </a:rPr>
              <a:t>будівельних</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конструкцій</a:t>
            </a:r>
            <a:r>
              <a:rPr lang="ru-RU" sz="1800" b="0" i="0" u="none" strike="noStrike" baseline="0" dirty="0">
                <a:latin typeface="Times New Roman" panose="02020603050405020304" pitchFamily="18" charset="0"/>
              </a:rPr>
              <a:t>. </a:t>
            </a:r>
          </a:p>
          <a:p>
            <a:pPr algn="just"/>
            <a:r>
              <a:rPr lang="ru-RU" sz="1800" b="0" i="0" u="none" strike="noStrike" baseline="0" dirty="0">
                <a:latin typeface="Times New Roman" panose="02020603050405020304" pitchFamily="18" charset="0"/>
              </a:rPr>
              <a:t>     Система </a:t>
            </a:r>
            <a:r>
              <a:rPr lang="ru-RU" sz="1800" b="0" i="0" u="none" strike="noStrike" baseline="0" dirty="0" err="1">
                <a:latin typeface="Times New Roman" panose="02020603050405020304" pitchFamily="18" charset="0"/>
              </a:rPr>
              <a:t>управління</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технічного</a:t>
            </a:r>
            <a:r>
              <a:rPr lang="ru-RU" sz="1800" b="0" i="0" u="none" strike="noStrike" baseline="0" dirty="0">
                <a:latin typeface="Times New Roman" panose="02020603050405020304" pitchFamily="18" charset="0"/>
              </a:rPr>
              <a:t> стану </a:t>
            </a:r>
            <a:r>
              <a:rPr lang="ru-RU" sz="1800" b="0" i="0" u="none" strike="noStrike" baseline="0" dirty="0" err="1">
                <a:latin typeface="Times New Roman" panose="02020603050405020304" pitchFamily="18" charset="0"/>
              </a:rPr>
              <a:t>будівель</a:t>
            </a:r>
            <a:r>
              <a:rPr lang="ru-RU" sz="1800" b="0" i="0" u="none" strike="noStrike" baseline="0" dirty="0">
                <a:latin typeface="Times New Roman" panose="02020603050405020304" pitchFamily="18" charset="0"/>
              </a:rPr>
              <a:t> і </a:t>
            </a:r>
            <a:r>
              <a:rPr lang="ru-RU" sz="1800" b="0" i="0" u="none" strike="noStrike" baseline="0" dirty="0" err="1">
                <a:latin typeface="Times New Roman" panose="02020603050405020304" pitchFamily="18" charset="0"/>
              </a:rPr>
              <a:t>будівельних</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конструкцій</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обумовлює</a:t>
            </a:r>
            <a:r>
              <a:rPr lang="ru-RU" sz="1800" b="0" i="0" u="none" strike="noStrike" baseline="0" dirty="0">
                <a:latin typeface="Times New Roman" panose="02020603050405020304" pitchFamily="18" charset="0"/>
              </a:rPr>
              <a:t>: </a:t>
            </a:r>
          </a:p>
          <a:p>
            <a:pPr algn="just"/>
            <a:r>
              <a:rPr lang="uk-UA" sz="1800" b="0" i="0" u="none" strike="noStrike" baseline="0" dirty="0">
                <a:latin typeface="Times New Roman" panose="02020603050405020304" pitchFamily="18" charset="0"/>
              </a:rPr>
              <a:t>- неповною відповідністю розрахункових схем, що враховуються на етапі проектування і розрахункових ситуацій в роботі будівельних конструкцій; </a:t>
            </a:r>
          </a:p>
          <a:p>
            <a:pPr algn="just"/>
            <a:r>
              <a:rPr lang="uk-UA" sz="1800" b="0" i="0" u="none" strike="noStrike" baseline="0" dirty="0">
                <a:latin typeface="Times New Roman" panose="02020603050405020304" pitchFamily="18" charset="0"/>
              </a:rPr>
              <a:t>- неоднорідністю міцнісних, деформаційних, структурних, теплозахисних, акустичних, хімічних та інших властивостей матеріалів, що використовуються в будівельних конструкціях будівель, а також властивостей, що визначають їх стійкість до зовнішніх дій і довговічність; </a:t>
            </a:r>
          </a:p>
          <a:p>
            <a:pPr algn="just"/>
            <a:r>
              <a:rPr lang="uk-UA" sz="1800" b="0" i="0" u="none" strike="noStrike" baseline="0" dirty="0">
                <a:solidFill>
                  <a:srgbClr val="000000"/>
                </a:solidFill>
              </a:rPr>
              <a:t>- </a:t>
            </a:r>
            <a:r>
              <a:rPr lang="uk-UA" sz="1800" b="0" i="0" u="none" strike="noStrike" baseline="0" dirty="0">
                <a:solidFill>
                  <a:srgbClr val="000000"/>
                </a:solidFill>
                <a:latin typeface="Times New Roman" panose="02020603050405020304" pitchFamily="18" charset="0"/>
              </a:rPr>
              <a:t>невизначеністю і можливою мінливістю умов експлуатації будівлі, залежних від технологічних процесів, які здійснюються від зовнішніх чинників; </a:t>
            </a:r>
          </a:p>
          <a:p>
            <a:pPr algn="just"/>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відсутністю</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достатнього</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об’єму</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статистичних</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даних</a:t>
            </a:r>
            <a:r>
              <a:rPr lang="ru-RU" sz="1800" b="0" i="0" u="none" strike="noStrike" baseline="0" dirty="0">
                <a:solidFill>
                  <a:srgbClr val="000000"/>
                </a:solidFill>
                <a:latin typeface="Times New Roman" panose="02020603050405020304" pitchFamily="18" charset="0"/>
              </a:rPr>
              <a:t> про </a:t>
            </a:r>
            <a:r>
              <a:rPr lang="ru-RU" sz="1800" b="0" i="0" u="none" strike="noStrike" baseline="0" dirty="0" err="1">
                <a:solidFill>
                  <a:srgbClr val="000000"/>
                </a:solidFill>
                <a:latin typeface="Times New Roman" panose="02020603050405020304" pitchFamily="18" charset="0"/>
              </a:rPr>
              <a:t>властивості</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нових</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матеріалів</a:t>
            </a:r>
            <a:r>
              <a:rPr lang="ru-RU" sz="1800" b="0" i="0" u="none" strike="noStrike" baseline="0" dirty="0">
                <a:solidFill>
                  <a:srgbClr val="000000"/>
                </a:solidFill>
                <a:latin typeface="Times New Roman" panose="02020603050405020304" pitchFamily="18" charset="0"/>
              </a:rPr>
              <a:t> і </a:t>
            </a:r>
            <a:r>
              <a:rPr lang="ru-RU" sz="1800" b="0" i="0" u="none" strike="noStrike" baseline="0" dirty="0" err="1">
                <a:solidFill>
                  <a:srgbClr val="000000"/>
                </a:solidFill>
                <a:latin typeface="Times New Roman" panose="02020603050405020304" pitchFamily="18" charset="0"/>
              </a:rPr>
              <a:t>будівельних</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конструкцій</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будівель</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що</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проявляються</a:t>
            </a:r>
            <a:r>
              <a:rPr lang="ru-RU" sz="1800" b="0" i="0" u="none" strike="noStrike" baseline="0" dirty="0">
                <a:solidFill>
                  <a:srgbClr val="000000"/>
                </a:solidFill>
                <a:latin typeface="Times New Roman" panose="02020603050405020304" pitchFamily="18" charset="0"/>
              </a:rPr>
              <a:t> в </a:t>
            </a:r>
            <a:r>
              <a:rPr lang="ru-RU" sz="1800" b="0" i="0" u="none" strike="noStrike" baseline="0" dirty="0" err="1">
                <a:solidFill>
                  <a:srgbClr val="000000"/>
                </a:solidFill>
                <a:latin typeface="Times New Roman" panose="02020603050405020304" pitchFamily="18" charset="0"/>
              </a:rPr>
              <a:t>процесі</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будівництва</a:t>
            </a:r>
            <a:r>
              <a:rPr lang="ru-RU" sz="1800" b="0" i="0" u="none" strike="noStrike" baseline="0" dirty="0">
                <a:solidFill>
                  <a:srgbClr val="000000"/>
                </a:solidFill>
                <a:latin typeface="Times New Roman" panose="02020603050405020304" pitchFamily="18" charset="0"/>
              </a:rPr>
              <a:t>; </a:t>
            </a:r>
          </a:p>
          <a:p>
            <a:pPr algn="just"/>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невизначеною</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результативністю</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методів</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протидії</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негативним</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чинникам</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які</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вживаються</a:t>
            </a:r>
            <a:r>
              <a:rPr lang="ru-RU" sz="1800" b="0" i="0" u="none" strike="noStrike" baseline="0" dirty="0">
                <a:solidFill>
                  <a:srgbClr val="000000"/>
                </a:solidFill>
                <a:latin typeface="Times New Roman" panose="02020603050405020304" pitchFamily="18" charset="0"/>
              </a:rPr>
              <a:t>. </a:t>
            </a:r>
          </a:p>
          <a:p>
            <a:pPr algn="just"/>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Всі</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ці</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особливості</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необхідно</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враховувати</a:t>
            </a:r>
            <a:r>
              <a:rPr lang="ru-RU" sz="1800" b="0" i="0" u="none" strike="noStrike" baseline="0" dirty="0">
                <a:solidFill>
                  <a:srgbClr val="000000"/>
                </a:solidFill>
                <a:latin typeface="Times New Roman" panose="02020603050405020304" pitchFamily="18" charset="0"/>
              </a:rPr>
              <a:t> при </a:t>
            </a:r>
            <a:r>
              <a:rPr lang="ru-RU" sz="1800" b="0" i="0" u="none" strike="noStrike" baseline="0" dirty="0" err="1">
                <a:solidFill>
                  <a:srgbClr val="000000"/>
                </a:solidFill>
                <a:latin typeface="Times New Roman" panose="02020603050405020304" pitchFamily="18" charset="0"/>
              </a:rPr>
              <a:t>плануванні</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робіт</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експертам</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які</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відповідають</a:t>
            </a:r>
            <a:r>
              <a:rPr lang="ru-RU" sz="1800" b="0" i="0" u="none" strike="noStrike" baseline="0" dirty="0">
                <a:solidFill>
                  <a:srgbClr val="000000"/>
                </a:solidFill>
                <a:latin typeface="Times New Roman" panose="02020603050405020304" pitchFamily="18" charset="0"/>
              </a:rPr>
              <a:t> при </a:t>
            </a:r>
            <a:r>
              <a:rPr lang="ru-RU" sz="1800" b="0" i="0" u="none" strike="noStrike" baseline="0" dirty="0" err="1">
                <a:solidFill>
                  <a:srgbClr val="000000"/>
                </a:solidFill>
                <a:latin typeface="Times New Roman" panose="02020603050405020304" pitchFamily="18" charset="0"/>
              </a:rPr>
              <a:t>виконанні</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робіт</a:t>
            </a:r>
            <a:r>
              <a:rPr lang="ru-RU" sz="1800" b="0" i="0" u="none" strike="noStrike" baseline="0" dirty="0">
                <a:solidFill>
                  <a:srgbClr val="000000"/>
                </a:solidFill>
                <a:latin typeface="Times New Roman" panose="02020603050405020304" pitchFamily="18" charset="0"/>
              </a:rPr>
              <a:t> та при </a:t>
            </a:r>
            <a:r>
              <a:rPr lang="ru-RU" sz="1800" b="0" i="0" u="none" strike="noStrike" baseline="0" dirty="0" err="1">
                <a:solidFill>
                  <a:srgbClr val="000000"/>
                </a:solidFill>
                <a:latin typeface="Times New Roman" panose="02020603050405020304" pitchFamily="18" charset="0"/>
              </a:rPr>
              <a:t>визначенні</a:t>
            </a:r>
            <a:r>
              <a:rPr lang="ru-RU" sz="1800" b="0" i="0" u="none" strike="noStrike" baseline="0" dirty="0">
                <a:solidFill>
                  <a:srgbClr val="000000"/>
                </a:solidFill>
                <a:latin typeface="Times New Roman" panose="02020603050405020304" pitchFamily="18" charset="0"/>
              </a:rPr>
              <a:t> фактичного стану. </a:t>
            </a:r>
          </a:p>
          <a:p>
            <a:pPr algn="just"/>
            <a:r>
              <a:rPr lang="uk-UA" sz="1800" b="0" i="0" u="none" strike="noStrike" baseline="0" dirty="0">
                <a:solidFill>
                  <a:srgbClr val="000000"/>
                </a:solidFill>
                <a:latin typeface="Times New Roman" panose="02020603050405020304" pitchFamily="18" charset="0"/>
              </a:rPr>
              <a:t>     Одним з найбільш перспективних напрямків в підвищенні ефективності системи управління технічного стану будівельних конструкцій та будівель в цілому в умовах невизначеності є застосування інтелектуальних систем підтримки прийняття рішень. </a:t>
            </a:r>
            <a:endParaRPr lang="uk-UA" sz="1800" b="0" i="0" u="none" strike="noStrike" baseline="0" dirty="0">
              <a:latin typeface="Times New Roman" panose="02020603050405020304" pitchFamily="18" charset="0"/>
            </a:endParaRPr>
          </a:p>
          <a:p>
            <a:pPr algn="just"/>
            <a:endParaRPr lang="uk-UA"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6539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7BD9D87-3B4B-2D94-1775-6D915739D6BF}"/>
              </a:ext>
            </a:extLst>
          </p:cNvPr>
          <p:cNvSpPr txBox="1"/>
          <p:nvPr/>
        </p:nvSpPr>
        <p:spPr>
          <a:xfrm>
            <a:off x="971600" y="0"/>
            <a:ext cx="8172400" cy="5355312"/>
          </a:xfrm>
          <a:prstGeom prst="rect">
            <a:avLst/>
          </a:prstGeom>
          <a:noFill/>
        </p:spPr>
        <p:txBody>
          <a:bodyPr wrap="square">
            <a:spAutoFit/>
          </a:bodyPr>
          <a:lstStyle/>
          <a:p>
            <a:pPr algn="just"/>
            <a:r>
              <a:rPr lang="uk-UA"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1800" b="0" i="0" u="none" strike="noStrike" baseline="0" dirty="0">
                <a:solidFill>
                  <a:srgbClr val="000000"/>
                </a:solidFill>
                <a:latin typeface="Times New Roman" panose="02020603050405020304" pitchFamily="18" charset="0"/>
              </a:rPr>
              <a:t>Під інтелектуальними системами підтримки прийняття рішень розуміють таку систему, в якій використовуються методи штучного інтелекту. Розглядається варіант побудови інтелектуальних систем підтримки прийняття рішень в рамках якого застосовуються методи, що ґрунтуються на застосуванні задач нечіткої логіки при оцінюванні стану будівельних конструкцій та будівель в цілому.    Основними відмінностями розглянутого підходу від відомих - є спільний облік двох чинників невизначеності - нечіткості прийняття рішення по управлінню на основі </a:t>
            </a:r>
            <a:r>
              <a:rPr lang="uk-UA" sz="1800" b="0" i="0" u="none" strike="noStrike" baseline="0" dirty="0">
                <a:latin typeface="Times New Roman" panose="02020603050405020304" pitchFamily="18" charset="0"/>
              </a:rPr>
              <a:t>ретроспективних даних про технічний стан будівельних конструкцій будівель і нечіткості отримання поточної інформації при застосуванні інструментальних і експертних методів оцінок поточного технічного стану конструкцій будівель. Це дозволяє понизити загальний рівень невизначеності ситуації та отримати рішення про технічний стан будівель. </a:t>
            </a:r>
          </a:p>
          <a:p>
            <a:pPr algn="just"/>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Такий</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підхід</a:t>
            </a:r>
            <a:r>
              <a:rPr lang="ru-RU" sz="1800" b="0" i="0" u="none" strike="noStrike" baseline="0" dirty="0">
                <a:latin typeface="Times New Roman" panose="02020603050405020304" pitchFamily="18" charset="0"/>
              </a:rPr>
              <a:t> є </a:t>
            </a:r>
            <a:r>
              <a:rPr lang="ru-RU" sz="1800" b="0" i="0" u="none" strike="noStrike" baseline="0" dirty="0" err="1">
                <a:latin typeface="Times New Roman" panose="02020603050405020304" pitchFamily="18" charset="0"/>
              </a:rPr>
              <a:t>актуальним</a:t>
            </a:r>
            <a:r>
              <a:rPr lang="ru-RU" sz="1800" b="0" i="0" u="none" strike="noStrike" baseline="0" dirty="0">
                <a:latin typeface="Times New Roman" panose="02020603050405020304" pitchFamily="18" charset="0"/>
              </a:rPr>
              <a:t> для </a:t>
            </a:r>
            <a:r>
              <a:rPr lang="ru-RU" sz="1800" b="0" i="0" u="none" strike="noStrike" baseline="0" dirty="0" err="1">
                <a:latin typeface="Times New Roman" panose="02020603050405020304" pitchFamily="18" charset="0"/>
              </a:rPr>
              <a:t>сучасного</a:t>
            </a:r>
            <a:r>
              <a:rPr lang="ru-RU" sz="1800" b="0" i="0" u="none" strike="noStrike" baseline="0" dirty="0">
                <a:latin typeface="Times New Roman" panose="02020603050405020304" pitchFamily="18" charset="0"/>
              </a:rPr>
              <a:t> стану </a:t>
            </a:r>
            <a:r>
              <a:rPr lang="ru-RU" sz="1800" b="0" i="0" u="none" strike="noStrike" baseline="0" dirty="0" err="1">
                <a:latin typeface="Times New Roman" panose="02020603050405020304" pitchFamily="18" charset="0"/>
              </a:rPr>
              <a:t>системи</a:t>
            </a:r>
            <a:r>
              <a:rPr lang="ru-RU" sz="1800" b="0" i="0" u="none" strike="noStrike" baseline="0" dirty="0">
                <a:latin typeface="Times New Roman" panose="02020603050405020304" pitchFamily="18" charset="0"/>
              </a:rPr>
              <a:t> </a:t>
            </a:r>
            <a:r>
              <a:rPr lang="ru-RU" sz="1800" b="0" i="0" u="none" strike="noStrike" baseline="0" dirty="0" err="1">
                <a:latin typeface="Times New Roman" panose="02020603050405020304" pitchFamily="18" charset="0"/>
              </a:rPr>
              <a:t>експлуатації</a:t>
            </a:r>
            <a:r>
              <a:rPr lang="ru-RU" sz="1800" b="0" i="0" u="none" strike="noStrike" baseline="0" dirty="0">
                <a:latin typeface="Times New Roman" panose="02020603050405020304" pitchFamily="18" charset="0"/>
              </a:rPr>
              <a:t> </a:t>
            </a:r>
            <a:r>
              <a:rPr lang="uk-UA" sz="1800" b="0" i="0" u="none" strike="noStrike" baseline="0" dirty="0">
                <a:solidFill>
                  <a:srgbClr val="000000"/>
                </a:solidFill>
                <a:latin typeface="Times New Roman" panose="02020603050405020304" pitchFamily="18" charset="0"/>
              </a:rPr>
              <a:t>будівель, що дозволяє підвищити ефективність процесу прийняття рішень щодо проведення необхідних дій в порівнянні з іншими відомими методами. </a:t>
            </a:r>
          </a:p>
          <a:p>
            <a:pPr algn="just"/>
            <a:r>
              <a:rPr lang="uk-UA" sz="1800" b="0" i="0" u="none" strike="noStrike" baseline="0" dirty="0">
                <a:solidFill>
                  <a:srgbClr val="000000"/>
                </a:solidFill>
                <a:latin typeface="Times New Roman" panose="02020603050405020304" pitchFamily="18" charset="0"/>
              </a:rPr>
              <a:t>Об’єктом розгляду виступають конструкції будівель. Предметом дослідження являється процес формування прийняття рішень системи управління технічного стану будівель та їх основних конструкцій із застосуванням інтелектуальних систем підтримки прийняття рішень. </a:t>
            </a:r>
            <a:endParaRPr lang="uk-UA" dirty="0"/>
          </a:p>
        </p:txBody>
      </p:sp>
    </p:spTree>
    <p:extLst>
      <p:ext uri="{BB962C8B-B14F-4D97-AF65-F5344CB8AC3E}">
        <p14:creationId xmlns:p14="http://schemas.microsoft.com/office/powerpoint/2010/main" val="286422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C0CE2B7-29C6-B18A-18EE-EBED75891E6B}"/>
              </a:ext>
            </a:extLst>
          </p:cNvPr>
          <p:cNvSpPr txBox="1"/>
          <p:nvPr/>
        </p:nvSpPr>
        <p:spPr>
          <a:xfrm>
            <a:off x="1115616" y="44623"/>
            <a:ext cx="7920880" cy="374077"/>
          </a:xfrm>
          <a:prstGeom prst="rect">
            <a:avLst/>
          </a:prstGeom>
          <a:noFill/>
        </p:spPr>
        <p:txBody>
          <a:bodyPr wrap="square">
            <a:spAutoFit/>
          </a:bodyPr>
          <a:lstStyle/>
          <a:p>
            <a:pPr algn="just">
              <a:lnSpc>
                <a:spcPct val="107000"/>
              </a:lnSpc>
              <a:spcAft>
                <a:spcPts val="800"/>
              </a:spcAft>
            </a:pPr>
            <a:r>
              <a:rPr lang="uk-UA" sz="1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uk-UA"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3F7AEA2A-274F-22ED-379A-E70B9E6DB072}"/>
              </a:ext>
            </a:extLst>
          </p:cNvPr>
          <p:cNvSpPr txBox="1"/>
          <p:nvPr/>
        </p:nvSpPr>
        <p:spPr>
          <a:xfrm>
            <a:off x="1043608" y="-1"/>
            <a:ext cx="8100392" cy="6740307"/>
          </a:xfrm>
          <a:prstGeom prst="rect">
            <a:avLst/>
          </a:prstGeom>
          <a:noFill/>
        </p:spPr>
        <p:txBody>
          <a:bodyPr wrap="square">
            <a:spAutoFit/>
          </a:bodyPr>
          <a:lstStyle/>
          <a:p>
            <a:pPr algn="ctr"/>
            <a:r>
              <a:rPr lang="ru-RU" sz="1800" b="0" i="0" u="none" strike="noStrike" baseline="0" dirty="0">
                <a:solidFill>
                  <a:srgbClr val="000000"/>
                </a:solidFill>
                <a:latin typeface="Times New Roman" panose="02020603050405020304" pitchFamily="18" charset="0"/>
              </a:rPr>
              <a:t>     </a:t>
            </a:r>
            <a:r>
              <a:rPr lang="ru-RU" sz="1800" b="1" i="0" u="none" strike="noStrike" baseline="0" dirty="0" err="1">
                <a:solidFill>
                  <a:srgbClr val="000000"/>
                </a:solidFill>
                <a:latin typeface="Times New Roman" panose="02020603050405020304" pitchFamily="18" charset="0"/>
              </a:rPr>
              <a:t>Математичні</a:t>
            </a:r>
            <a:r>
              <a:rPr lang="ru-RU" sz="1800" b="1" i="0" u="none" strike="noStrike" baseline="0" dirty="0">
                <a:solidFill>
                  <a:srgbClr val="000000"/>
                </a:solidFill>
                <a:latin typeface="Times New Roman" panose="02020603050405020304" pitchFamily="18" charset="0"/>
              </a:rPr>
              <a:t> </a:t>
            </a:r>
            <a:r>
              <a:rPr lang="ru-RU" sz="1800" b="1" i="0" u="none" strike="noStrike" baseline="0" dirty="0" err="1">
                <a:solidFill>
                  <a:srgbClr val="000000"/>
                </a:solidFill>
                <a:latin typeface="Times New Roman" panose="02020603050405020304" pitchFamily="18" charset="0"/>
              </a:rPr>
              <a:t>моделі</a:t>
            </a:r>
            <a:r>
              <a:rPr lang="ru-RU" sz="1800" b="1" i="0" u="none" strike="noStrike" baseline="0" dirty="0">
                <a:solidFill>
                  <a:srgbClr val="000000"/>
                </a:solidFill>
                <a:latin typeface="Times New Roman" panose="02020603050405020304" pitchFamily="18" charset="0"/>
              </a:rPr>
              <a:t> </a:t>
            </a:r>
            <a:r>
              <a:rPr lang="ru-RU" sz="1800" b="1" i="0" u="none" strike="noStrike" baseline="0" dirty="0" err="1">
                <a:solidFill>
                  <a:srgbClr val="000000"/>
                </a:solidFill>
                <a:latin typeface="Times New Roman" panose="02020603050405020304" pitchFamily="18" charset="0"/>
              </a:rPr>
              <a:t>системи</a:t>
            </a:r>
            <a:r>
              <a:rPr lang="ru-RU" sz="1800" b="1" i="0" u="none" strike="noStrike" baseline="0" dirty="0">
                <a:solidFill>
                  <a:srgbClr val="000000"/>
                </a:solidFill>
                <a:latin typeface="Times New Roman" panose="02020603050405020304" pitchFamily="18" charset="0"/>
              </a:rPr>
              <a:t> </a:t>
            </a:r>
            <a:r>
              <a:rPr lang="ru-RU" sz="1800" b="1" i="0" u="none" strike="noStrike" baseline="0" dirty="0" err="1">
                <a:solidFill>
                  <a:srgbClr val="000000"/>
                </a:solidFill>
                <a:latin typeface="Times New Roman" panose="02020603050405020304" pitchFamily="18" charset="0"/>
              </a:rPr>
              <a:t>підтримки</a:t>
            </a:r>
            <a:r>
              <a:rPr lang="ru-RU" sz="1800" b="1" i="0" u="none" strike="noStrike" baseline="0" dirty="0">
                <a:solidFill>
                  <a:srgbClr val="000000"/>
                </a:solidFill>
                <a:latin typeface="Times New Roman" panose="02020603050405020304" pitchFamily="18" charset="0"/>
              </a:rPr>
              <a:t> </a:t>
            </a:r>
            <a:r>
              <a:rPr lang="ru-RU" sz="1800" b="1" i="0" u="none" strike="noStrike" baseline="0" dirty="0" err="1">
                <a:solidFill>
                  <a:srgbClr val="000000"/>
                </a:solidFill>
                <a:latin typeface="Times New Roman" panose="02020603050405020304" pitchFamily="18" charset="0"/>
              </a:rPr>
              <a:t>прийняття</a:t>
            </a:r>
            <a:r>
              <a:rPr lang="ru-RU" sz="1800" b="1" i="0" u="none" strike="noStrike" baseline="0" dirty="0">
                <a:solidFill>
                  <a:srgbClr val="000000"/>
                </a:solidFill>
                <a:latin typeface="Times New Roman" panose="02020603050405020304" pitchFamily="18" charset="0"/>
              </a:rPr>
              <a:t> </a:t>
            </a:r>
            <a:r>
              <a:rPr lang="ru-RU" sz="1800" b="1" i="0" u="none" strike="noStrike" baseline="0" dirty="0" err="1">
                <a:solidFill>
                  <a:srgbClr val="000000"/>
                </a:solidFill>
                <a:latin typeface="Times New Roman" panose="02020603050405020304" pitchFamily="18" charset="0"/>
              </a:rPr>
              <a:t>рішень</a:t>
            </a:r>
            <a:r>
              <a:rPr lang="ru-RU" sz="1800" b="1" i="0" u="none" strike="noStrike" baseline="0" dirty="0">
                <a:solidFill>
                  <a:srgbClr val="000000"/>
                </a:solidFill>
                <a:latin typeface="Times New Roman" panose="02020603050405020304" pitchFamily="18" charset="0"/>
              </a:rPr>
              <a:t> </a:t>
            </a:r>
            <a:r>
              <a:rPr lang="ru-RU" sz="1800" b="1" i="0" u="none" strike="noStrike" baseline="0" dirty="0" err="1">
                <a:solidFill>
                  <a:srgbClr val="000000"/>
                </a:solidFill>
                <a:latin typeface="Times New Roman" panose="02020603050405020304" pitchFamily="18" charset="0"/>
              </a:rPr>
              <a:t>діагностики</a:t>
            </a:r>
            <a:r>
              <a:rPr lang="ru-RU" sz="1800" b="1" i="0" u="none" strike="noStrike" baseline="0" dirty="0">
                <a:solidFill>
                  <a:srgbClr val="000000"/>
                </a:solidFill>
                <a:latin typeface="Times New Roman" panose="02020603050405020304" pitchFamily="18" charset="0"/>
              </a:rPr>
              <a:t> </a:t>
            </a:r>
            <a:r>
              <a:rPr lang="ru-RU" sz="1800" b="1" i="0" u="none" strike="noStrike" baseline="0" dirty="0" err="1">
                <a:solidFill>
                  <a:srgbClr val="000000"/>
                </a:solidFill>
                <a:latin typeface="Times New Roman" panose="02020603050405020304" pitchFamily="18" charset="0"/>
              </a:rPr>
              <a:t>технічного</a:t>
            </a:r>
            <a:r>
              <a:rPr lang="ru-RU" sz="1800" b="1" i="0" u="none" strike="noStrike" baseline="0" dirty="0">
                <a:solidFill>
                  <a:srgbClr val="000000"/>
                </a:solidFill>
                <a:latin typeface="Times New Roman" panose="02020603050405020304" pitchFamily="18" charset="0"/>
              </a:rPr>
              <a:t> стану </a:t>
            </a:r>
            <a:r>
              <a:rPr lang="ru-RU" sz="1800" b="1" i="0" u="none" strike="noStrike" baseline="0" dirty="0" err="1">
                <a:solidFill>
                  <a:srgbClr val="000000"/>
                </a:solidFill>
                <a:latin typeface="Times New Roman" panose="02020603050405020304" pitchFamily="18" charset="0"/>
              </a:rPr>
              <a:t>конструкцій</a:t>
            </a:r>
            <a:r>
              <a:rPr lang="ru-RU" sz="1800" b="1" i="0" u="none" strike="noStrike" baseline="0" dirty="0">
                <a:solidFill>
                  <a:srgbClr val="000000"/>
                </a:solidFill>
                <a:latin typeface="Times New Roman" panose="02020603050405020304" pitchFamily="18" charset="0"/>
              </a:rPr>
              <a:t> </a:t>
            </a:r>
            <a:r>
              <a:rPr lang="ru-RU" sz="1800" b="1" i="0" u="none" strike="noStrike" baseline="0" dirty="0" err="1">
                <a:solidFill>
                  <a:srgbClr val="000000"/>
                </a:solidFill>
                <a:latin typeface="Times New Roman" panose="02020603050405020304" pitchFamily="18" charset="0"/>
              </a:rPr>
              <a:t>будівель</a:t>
            </a:r>
            <a:r>
              <a:rPr lang="ru-RU" sz="1800" b="1" i="0" u="none" strike="noStrike" baseline="0" dirty="0">
                <a:solidFill>
                  <a:srgbClr val="000000"/>
                </a:solidFill>
                <a:latin typeface="Times New Roman" panose="02020603050405020304" pitchFamily="18" charset="0"/>
              </a:rPr>
              <a:t> </a:t>
            </a:r>
            <a:endParaRPr lang="ru-RU" sz="1800" b="0" i="0" u="none" strike="noStrike" baseline="0" dirty="0">
              <a:solidFill>
                <a:srgbClr val="000000"/>
              </a:solidFill>
              <a:latin typeface="Times New Roman" panose="02020603050405020304" pitchFamily="18" charset="0"/>
            </a:endParaRPr>
          </a:p>
          <a:p>
            <a:pPr algn="just"/>
            <a:r>
              <a:rPr lang="uk-UA" sz="1800" b="0" i="0" u="none" strike="noStrike" baseline="0" dirty="0">
                <a:solidFill>
                  <a:srgbClr val="000000"/>
                </a:solidFill>
                <a:latin typeface="Times New Roman" panose="02020603050405020304" pitchFamily="18" charset="0"/>
              </a:rPr>
              <a:t>     Підвищити точність формування дій, можливо при спільному використанні накопиченої інформації, результатів поточного контролю і моніторингу стану основних конструкцій, а також результатів експертного висновку щодо ефективності заходів по забезпеченню довговічності основних конструкцій і будівель в цілому. Узагальнення різнорідної інформації і отримання логічних висновків можливо на основі застосування інтелектуальних систем підтримки прийняття рішень. </a:t>
            </a:r>
          </a:p>
          <a:p>
            <a:pPr algn="just"/>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Розглянемо</a:t>
            </a:r>
            <a:r>
              <a:rPr lang="ru-RU" sz="1800" b="0" i="0" u="none" strike="noStrike" baseline="0" dirty="0">
                <a:solidFill>
                  <a:srgbClr val="000000"/>
                </a:solidFill>
                <a:latin typeface="Times New Roman" panose="02020603050405020304" pitchFamily="18" charset="0"/>
              </a:rPr>
              <a:t> модель </a:t>
            </a:r>
            <a:r>
              <a:rPr lang="ru-RU" sz="1800" b="0" i="0" u="none" strike="noStrike" baseline="0" dirty="0" err="1">
                <a:solidFill>
                  <a:srgbClr val="000000"/>
                </a:solidFill>
                <a:latin typeface="Times New Roman" panose="02020603050405020304" pitchFamily="18" charset="0"/>
              </a:rPr>
              <a:t>прийняття</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рішення</a:t>
            </a:r>
            <a:r>
              <a:rPr lang="ru-RU" sz="1800" b="0" i="0" u="none" strike="noStrike" baseline="0" dirty="0">
                <a:solidFill>
                  <a:srgbClr val="000000"/>
                </a:solidFill>
                <a:latin typeface="Times New Roman" panose="02020603050405020304" pitchFamily="18" charset="0"/>
              </a:rPr>
              <a:t> з </a:t>
            </a:r>
            <a:r>
              <a:rPr lang="ru-RU" sz="1800" b="0" i="0" u="none" strike="noStrike" baseline="0" dirty="0" err="1">
                <a:solidFill>
                  <a:srgbClr val="000000"/>
                </a:solidFill>
                <a:latin typeface="Times New Roman" panose="02020603050405020304" pitchFamily="18" charset="0"/>
              </a:rPr>
              <a:t>управління</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системи</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діагностики</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конструкцій</a:t>
            </a:r>
            <a:r>
              <a:rPr lang="ru-RU" sz="1800" b="0" i="0" u="none" strike="noStrike" baseline="0" dirty="0">
                <a:solidFill>
                  <a:srgbClr val="000000"/>
                </a:solidFill>
                <a:latin typeface="Times New Roman" panose="02020603050405020304" pitchFamily="18" charset="0"/>
              </a:rPr>
              <a:t> і </a:t>
            </a:r>
            <a:r>
              <a:rPr lang="ru-RU" sz="1800" b="0" i="0" u="none" strike="noStrike" baseline="0" dirty="0" err="1">
                <a:solidFill>
                  <a:srgbClr val="000000"/>
                </a:solidFill>
                <a:latin typeface="Times New Roman" panose="02020603050405020304" pitchFamily="18" charset="0"/>
              </a:rPr>
              <a:t>будівлі</a:t>
            </a:r>
            <a:r>
              <a:rPr lang="ru-RU" sz="1800" b="0" i="0" u="none" strike="noStrike" baseline="0" dirty="0">
                <a:solidFill>
                  <a:srgbClr val="000000"/>
                </a:solidFill>
                <a:latin typeface="Times New Roman" panose="02020603050405020304" pitchFamily="18" charset="0"/>
              </a:rPr>
              <a:t> в </a:t>
            </a:r>
            <a:r>
              <a:rPr lang="ru-RU" sz="1800" b="0" i="0" u="none" strike="noStrike" baseline="0" dirty="0" err="1">
                <a:solidFill>
                  <a:srgbClr val="000000"/>
                </a:solidFill>
                <a:latin typeface="Times New Roman" panose="02020603050405020304" pitchFamily="18" charset="0"/>
              </a:rPr>
              <a:t>цілому</a:t>
            </a:r>
            <a:r>
              <a:rPr lang="ru-RU" sz="1800" b="0" i="0" u="none" strike="noStrike" baseline="0" dirty="0">
                <a:solidFill>
                  <a:srgbClr val="000000"/>
                </a:solidFill>
                <a:latin typeface="Times New Roman" panose="02020603050405020304" pitchFamily="18" charset="0"/>
              </a:rPr>
              <a:t>. </a:t>
            </a:r>
          </a:p>
          <a:p>
            <a:pPr algn="just"/>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Припустимо</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що</a:t>
            </a:r>
            <a:r>
              <a:rPr lang="ru-RU" sz="1800" b="0" i="0" u="none" strike="noStrike" baseline="0" dirty="0">
                <a:solidFill>
                  <a:srgbClr val="000000"/>
                </a:solidFill>
                <a:latin typeface="Times New Roman" panose="02020603050405020304" pitchFamily="18" charset="0"/>
              </a:rPr>
              <a:t> стан </a:t>
            </a:r>
            <a:r>
              <a:rPr lang="ru-RU" sz="1800" b="0" i="0" u="none" strike="noStrike" baseline="0" dirty="0" err="1">
                <a:solidFill>
                  <a:srgbClr val="000000"/>
                </a:solidFill>
                <a:latin typeface="Times New Roman" panose="02020603050405020304" pitchFamily="18" charset="0"/>
              </a:rPr>
              <a:t>конструкції</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будівлі</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характеризує</a:t>
            </a:r>
            <a:r>
              <a:rPr lang="ru-RU" sz="1800" b="0" i="0" u="none" strike="noStrike" baseline="0" dirty="0">
                <a:solidFill>
                  <a:srgbClr val="000000"/>
                </a:solidFill>
                <a:latin typeface="Times New Roman" panose="02020603050405020304" pitchFamily="18" charset="0"/>
              </a:rPr>
              <a:t> один параметр (</a:t>
            </a:r>
            <a:r>
              <a:rPr lang="ru-RU" sz="1800" b="0" i="0" u="none" strike="noStrike" baseline="0" dirty="0" err="1">
                <a:solidFill>
                  <a:srgbClr val="000000"/>
                </a:solidFill>
                <a:latin typeface="Times New Roman" panose="02020603050405020304" pitchFamily="18" charset="0"/>
              </a:rPr>
              <a:t>показник</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властивості</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Позначимо</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його</a:t>
            </a:r>
            <a:r>
              <a:rPr lang="ru-RU" sz="1800" b="0" i="0" u="none" strike="noStrike" baseline="0" dirty="0">
                <a:solidFill>
                  <a:srgbClr val="000000"/>
                </a:solidFill>
                <a:latin typeface="Times New Roman" panose="02020603050405020304" pitchFamily="18" charset="0"/>
              </a:rPr>
              <a:t> через </a:t>
            </a:r>
            <a:r>
              <a:rPr lang="ru-RU" sz="1800" b="0" i="1" u="none" strike="noStrike" baseline="0" dirty="0">
                <a:solidFill>
                  <a:srgbClr val="000000"/>
                </a:solidFill>
                <a:latin typeface="Times New Roman" panose="02020603050405020304" pitchFamily="18" charset="0"/>
              </a:rPr>
              <a:t>x</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Припустимо</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що</a:t>
            </a:r>
            <a:r>
              <a:rPr lang="ru-RU" sz="1800" b="0" i="0" u="none" strike="noStrike" baseline="0" dirty="0">
                <a:solidFill>
                  <a:srgbClr val="000000"/>
                </a:solidFill>
                <a:latin typeface="Times New Roman" panose="02020603050405020304" pitchFamily="18" charset="0"/>
              </a:rPr>
              <a:t> параметр стану </a:t>
            </a:r>
            <a:r>
              <a:rPr lang="ru-RU" sz="1800" b="0" i="1" u="none" strike="noStrike" baseline="0" dirty="0">
                <a:solidFill>
                  <a:srgbClr val="000000"/>
                </a:solidFill>
                <a:latin typeface="Times New Roman" panose="02020603050405020304" pitchFamily="18" charset="0"/>
              </a:rPr>
              <a:t>x </a:t>
            </a:r>
            <a:r>
              <a:rPr lang="ru-RU" sz="1800" b="0" i="0" u="none" strike="noStrike" baseline="0" dirty="0" err="1">
                <a:solidFill>
                  <a:srgbClr val="000000"/>
                </a:solidFill>
                <a:latin typeface="Times New Roman" panose="02020603050405020304" pitchFamily="18" charset="0"/>
              </a:rPr>
              <a:t>основної</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конструкції</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доступний</a:t>
            </a:r>
            <a:r>
              <a:rPr lang="ru-RU" sz="1800" b="0" i="0" u="none" strike="noStrike" baseline="0" dirty="0">
                <a:solidFill>
                  <a:srgbClr val="000000"/>
                </a:solidFill>
                <a:latin typeface="Times New Roman" panose="02020603050405020304" pitchFamily="18" charset="0"/>
              </a:rPr>
              <a:t> для </a:t>
            </a:r>
            <a:r>
              <a:rPr lang="ru-RU" sz="1800" b="0" i="0" u="none" strike="noStrike" baseline="0" dirty="0" err="1">
                <a:solidFill>
                  <a:srgbClr val="000000"/>
                </a:solidFill>
                <a:latin typeface="Times New Roman" panose="02020603050405020304" pitchFamily="18" charset="0"/>
              </a:rPr>
              <a:t>спостереження</a:t>
            </a:r>
            <a:r>
              <a:rPr lang="ru-RU" sz="1800" b="0" i="0" u="none" strike="noStrike" baseline="0" dirty="0">
                <a:solidFill>
                  <a:srgbClr val="000000"/>
                </a:solidFill>
                <a:latin typeface="Times New Roman" panose="02020603050405020304" pitchFamily="18" charset="0"/>
              </a:rPr>
              <a:t> і </a:t>
            </a:r>
            <a:r>
              <a:rPr lang="ru-RU" sz="1800" b="0" i="0" u="none" strike="noStrike" baseline="0" dirty="0" err="1">
                <a:solidFill>
                  <a:srgbClr val="000000"/>
                </a:solidFill>
                <a:latin typeface="Times New Roman" panose="02020603050405020304" pitchFamily="18" charset="0"/>
              </a:rPr>
              <a:t>виміру</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інструментальними</a:t>
            </a:r>
            <a:r>
              <a:rPr lang="ru-RU" sz="1800" b="0" i="0" u="none" strike="noStrike" baseline="0" dirty="0">
                <a:solidFill>
                  <a:srgbClr val="000000"/>
                </a:solidFill>
                <a:latin typeface="Times New Roman" panose="02020603050405020304" pitchFamily="18" charset="0"/>
              </a:rPr>
              <a:t> та </a:t>
            </a:r>
            <a:r>
              <a:rPr lang="ru-RU" sz="1800" b="0" i="0" u="none" strike="noStrike" baseline="0" dirty="0" err="1">
                <a:solidFill>
                  <a:srgbClr val="000000"/>
                </a:solidFill>
                <a:latin typeface="Times New Roman" panose="02020603050405020304" pitchFamily="18" charset="0"/>
              </a:rPr>
              <a:t>експертними</a:t>
            </a:r>
            <a:r>
              <a:rPr lang="ru-RU" sz="1800" b="0" i="0" u="none" strike="noStrike" baseline="0" dirty="0">
                <a:solidFill>
                  <a:srgbClr val="000000"/>
                </a:solidFill>
                <a:latin typeface="Times New Roman" panose="02020603050405020304" pitchFamily="18" charset="0"/>
              </a:rPr>
              <a:t> методами. </a:t>
            </a:r>
          </a:p>
          <a:p>
            <a:pPr algn="just"/>
            <a:r>
              <a:rPr lang="uk-UA" sz="1800" b="0" i="0" u="none" strike="noStrike" baseline="0" dirty="0">
                <a:solidFill>
                  <a:srgbClr val="000000"/>
                </a:solidFill>
                <a:latin typeface="Times New Roman" panose="02020603050405020304" pitchFamily="18" charset="0"/>
              </a:rPr>
              <a:t>Припустимо, що для параметра </a:t>
            </a:r>
            <a:r>
              <a:rPr lang="en-US" sz="1800" b="0" i="1" u="none" strike="noStrike" baseline="0" dirty="0">
                <a:solidFill>
                  <a:srgbClr val="000000"/>
                </a:solidFill>
                <a:latin typeface="Times New Roman" panose="02020603050405020304" pitchFamily="18" charset="0"/>
              </a:rPr>
              <a:t>x </a:t>
            </a:r>
            <a:r>
              <a:rPr lang="uk-UA" sz="1800" b="0" i="0" u="none" strike="noStrike" baseline="0" dirty="0">
                <a:solidFill>
                  <a:srgbClr val="000000"/>
                </a:solidFill>
                <a:latin typeface="Times New Roman" panose="02020603050405020304" pitchFamily="18" charset="0"/>
              </a:rPr>
              <a:t>встановлена множина його станів, які складають вектор </a:t>
            </a:r>
            <a:r>
              <a:rPr lang="en-US" sz="1800" b="0" i="1" u="none" strike="noStrike" baseline="0" dirty="0">
                <a:solidFill>
                  <a:srgbClr val="000000"/>
                </a:solidFill>
                <a:latin typeface="Times New Roman" panose="02020603050405020304" pitchFamily="18" charset="0"/>
              </a:rPr>
              <a:t>X</a:t>
            </a:r>
            <a:r>
              <a:rPr lang="uk-UA" sz="1800" b="0" i="0" u="none" strike="noStrike" baseline="0" dirty="0">
                <a:solidFill>
                  <a:srgbClr val="000000"/>
                </a:solidFill>
                <a:latin typeface="Times New Roman" panose="02020603050405020304" pitchFamily="18" charset="0"/>
              </a:rPr>
              <a:t>=</a:t>
            </a:r>
            <a:r>
              <a:rPr lang="en-US" sz="1800" b="0" i="0" u="none" strike="noStrike" baseline="0" dirty="0">
                <a:solidFill>
                  <a:srgbClr val="000000"/>
                </a:solidFill>
                <a:latin typeface="Times New Roman" panose="02020603050405020304" pitchFamily="18" charset="0"/>
              </a:rPr>
              <a:t> </a:t>
            </a:r>
            <a:r>
              <a:rPr lang="en-US" sz="1800" b="0" i="1" u="none" strike="noStrike" baseline="0" dirty="0">
                <a:solidFill>
                  <a:srgbClr val="000000"/>
                </a:solidFill>
                <a:latin typeface="Times New Roman" panose="02020603050405020304" pitchFamily="18" charset="0"/>
              </a:rPr>
              <a:t>x</a:t>
            </a:r>
            <a:r>
              <a:rPr lang="en-US" sz="1800" b="0" i="0" u="none" strike="noStrike" baseline="0" dirty="0">
                <a:solidFill>
                  <a:srgbClr val="000000"/>
                </a:solidFill>
                <a:latin typeface="Times New Roman" panose="02020603050405020304" pitchFamily="18" charset="0"/>
              </a:rPr>
              <a:t>1, </a:t>
            </a:r>
            <a:r>
              <a:rPr lang="en-US" sz="1800" b="0" i="1" u="none" strike="noStrike" baseline="0" dirty="0">
                <a:solidFill>
                  <a:srgbClr val="000000"/>
                </a:solidFill>
                <a:latin typeface="Times New Roman" panose="02020603050405020304" pitchFamily="18" charset="0"/>
              </a:rPr>
              <a:t>x</a:t>
            </a:r>
            <a:r>
              <a:rPr lang="en-US" sz="1800" b="0" i="0" u="none" strike="noStrike" baseline="0" dirty="0">
                <a:solidFill>
                  <a:srgbClr val="000000"/>
                </a:solidFill>
                <a:latin typeface="Times New Roman" panose="02020603050405020304" pitchFamily="18" charset="0"/>
              </a:rPr>
              <a:t>2,..., </a:t>
            </a:r>
            <a:r>
              <a:rPr lang="en-US" sz="1800" b="0" i="1" u="none" strike="noStrike" baseline="0" dirty="0">
                <a:solidFill>
                  <a:srgbClr val="000000"/>
                </a:solidFill>
                <a:latin typeface="Times New Roman" panose="02020603050405020304" pitchFamily="18" charset="0"/>
              </a:rPr>
              <a:t>xn</a:t>
            </a:r>
            <a:r>
              <a:rPr lang="en-US" sz="1800" b="0" i="1" u="none" strike="noStrike" baseline="0" dirty="0">
                <a:solidFill>
                  <a:srgbClr val="000000"/>
                </a:solidFill>
                <a:latin typeface="Arial" panose="020B0604020202020204" pitchFamily="34" charset="0"/>
              </a:rPr>
              <a:t>. </a:t>
            </a:r>
            <a:r>
              <a:rPr lang="uk-UA" sz="1800" b="0" i="0" u="none" strike="noStrike" baseline="0" dirty="0">
                <a:solidFill>
                  <a:srgbClr val="000000"/>
                </a:solidFill>
                <a:latin typeface="Times New Roman" panose="02020603050405020304" pitchFamily="18" charset="0"/>
              </a:rPr>
              <a:t>Наприклад, для основних конструкцій згідно нормативних документів прийнято п’ять рівнів стану – від працездатного до аварійного (ВСН 57-88(р). Положення щодо технічного обстеження житлових будівель). Нехай заходи щодо дії на досліджену конструкцію є вектор </a:t>
            </a:r>
            <a:r>
              <a:rPr lang="en-US" sz="1800" b="0" i="1" u="none" strike="noStrike" baseline="0" dirty="0">
                <a:solidFill>
                  <a:srgbClr val="000000"/>
                </a:solidFill>
                <a:latin typeface="Times New Roman" panose="02020603050405020304" pitchFamily="18" charset="0"/>
              </a:rPr>
              <a:t>Y</a:t>
            </a:r>
            <a:r>
              <a:rPr lang="uk-UA" sz="1800" b="0" i="0" u="none" strike="noStrike" baseline="0" dirty="0">
                <a:solidFill>
                  <a:srgbClr val="000000"/>
                </a:solidFill>
                <a:latin typeface="Times New Roman" panose="02020603050405020304" pitchFamily="18" charset="0"/>
              </a:rPr>
              <a:t>=</a:t>
            </a:r>
            <a:r>
              <a:rPr lang="en-US" sz="1800" b="0" i="0" u="none" strike="noStrike" baseline="0" dirty="0">
                <a:solidFill>
                  <a:srgbClr val="000000"/>
                </a:solidFill>
                <a:latin typeface="Times New Roman" panose="02020603050405020304" pitchFamily="18" charset="0"/>
              </a:rPr>
              <a:t>{</a:t>
            </a:r>
            <a:r>
              <a:rPr lang="en-US" sz="1800" b="0" i="1" u="none" strike="noStrike" baseline="0" dirty="0">
                <a:solidFill>
                  <a:srgbClr val="000000"/>
                </a:solidFill>
                <a:latin typeface="Times New Roman" panose="02020603050405020304" pitchFamily="18" charset="0"/>
              </a:rPr>
              <a:t>y</a:t>
            </a:r>
            <a:r>
              <a:rPr lang="en-US" sz="1800" b="0" i="0" u="none" strike="noStrike" baseline="0" dirty="0">
                <a:solidFill>
                  <a:srgbClr val="000000"/>
                </a:solidFill>
                <a:latin typeface="Times New Roman" panose="02020603050405020304" pitchFamily="18" charset="0"/>
              </a:rPr>
              <a:t>1, </a:t>
            </a:r>
            <a:r>
              <a:rPr lang="en-US" sz="1800" b="0" i="1" u="none" strike="noStrike" baseline="0" dirty="0">
                <a:solidFill>
                  <a:srgbClr val="000000"/>
                </a:solidFill>
                <a:latin typeface="Times New Roman" panose="02020603050405020304" pitchFamily="18" charset="0"/>
              </a:rPr>
              <a:t>y</a:t>
            </a:r>
            <a:r>
              <a:rPr lang="en-US" sz="1800" b="0" i="0" u="none" strike="noStrike" baseline="0" dirty="0">
                <a:solidFill>
                  <a:srgbClr val="000000"/>
                </a:solidFill>
                <a:latin typeface="Times New Roman" panose="02020603050405020304" pitchFamily="18" charset="0"/>
              </a:rPr>
              <a:t>2,..., </a:t>
            </a:r>
            <a:r>
              <a:rPr lang="en-US" sz="1800" b="0" i="1" u="none" strike="noStrike" baseline="0" dirty="0" err="1">
                <a:solidFill>
                  <a:srgbClr val="000000"/>
                </a:solidFill>
                <a:latin typeface="Times New Roman" panose="02020603050405020304" pitchFamily="18" charset="0"/>
              </a:rPr>
              <a:t>ym</a:t>
            </a:r>
            <a:r>
              <a:rPr lang="en-US" sz="1800" b="0" i="0" u="none" strike="noStrike" baseline="0" dirty="0">
                <a:solidFill>
                  <a:srgbClr val="000000"/>
                </a:solidFill>
                <a:latin typeface="Times New Roman" panose="02020603050405020304" pitchFamily="18" charset="0"/>
              </a:rPr>
              <a:t>}</a:t>
            </a:r>
            <a:r>
              <a:rPr lang="en-US" sz="1800" b="0" i="1" u="none" strike="noStrike" baseline="0" dirty="0">
                <a:solidFill>
                  <a:srgbClr val="000000"/>
                </a:solidFill>
                <a:latin typeface="Arial" panose="020B0604020202020204" pitchFamily="34" charset="0"/>
              </a:rPr>
              <a:t>. </a:t>
            </a:r>
            <a:r>
              <a:rPr lang="uk-UA" sz="1800" b="0" i="0" u="none" strike="noStrike" baseline="0" dirty="0">
                <a:solidFill>
                  <a:srgbClr val="000000"/>
                </a:solidFill>
                <a:latin typeface="Times New Roman" panose="02020603050405020304" pitchFamily="18" charset="0"/>
              </a:rPr>
              <a:t>Кожному із станів </a:t>
            </a:r>
            <a:r>
              <a:rPr lang="en-US" sz="1800" b="0" i="1" u="none" strike="noStrike" baseline="0" dirty="0">
                <a:solidFill>
                  <a:srgbClr val="000000"/>
                </a:solidFill>
                <a:latin typeface="Times New Roman" panose="02020603050405020304" pitchFamily="18" charset="0"/>
              </a:rPr>
              <a:t>xi</a:t>
            </a:r>
            <a:r>
              <a:rPr lang="en-US" sz="1800" b="0" i="0" u="none" strike="noStrike" baseline="0" dirty="0">
                <a:solidFill>
                  <a:srgbClr val="000000"/>
                </a:solidFill>
                <a:latin typeface="Arial" panose="020B0604020202020204" pitchFamily="34" charset="0"/>
              </a:rPr>
              <a:t>(</a:t>
            </a:r>
            <a:r>
              <a:rPr lang="en-US" sz="1800" b="0" i="1" u="none" strike="noStrike" baseline="0" dirty="0" err="1">
                <a:solidFill>
                  <a:srgbClr val="000000"/>
                </a:solidFill>
                <a:latin typeface="Times New Roman" panose="02020603050405020304" pitchFamily="18" charset="0"/>
              </a:rPr>
              <a:t>i</a:t>
            </a:r>
            <a:r>
              <a:rPr lang="en-US" sz="1800" b="0" i="0" u="none" strike="noStrike" baseline="0" dirty="0">
                <a:solidFill>
                  <a:srgbClr val="000000"/>
                </a:solidFill>
                <a:latin typeface="Times New Roman" panose="02020603050405020304" pitchFamily="18" charset="0"/>
              </a:rPr>
              <a:t>= </a:t>
            </a:r>
            <a:r>
              <a:rPr lang="en-US" sz="1800" b="0" i="1" u="none" strike="noStrike" baseline="0" dirty="0">
                <a:solidFill>
                  <a:srgbClr val="000000"/>
                </a:solidFill>
                <a:latin typeface="Times New Roman" panose="02020603050405020304" pitchFamily="18" charset="0"/>
              </a:rPr>
              <a:t>1</a:t>
            </a:r>
            <a:r>
              <a:rPr lang="en-US" sz="1800" b="0" i="0" u="none" strike="noStrike" baseline="0" dirty="0">
                <a:solidFill>
                  <a:srgbClr val="000000"/>
                </a:solidFill>
                <a:latin typeface="Times New Roman" panose="02020603050405020304" pitchFamily="18" charset="0"/>
              </a:rPr>
              <a:t>(</a:t>
            </a:r>
            <a:r>
              <a:rPr lang="en-US" sz="1800" b="0" i="1" u="none" strike="noStrike" baseline="0" dirty="0">
                <a:solidFill>
                  <a:srgbClr val="000000"/>
                </a:solidFill>
                <a:latin typeface="Times New Roman" panose="02020603050405020304" pitchFamily="18" charset="0"/>
              </a:rPr>
              <a:t>1</a:t>
            </a:r>
            <a:r>
              <a:rPr lang="en-US" sz="1800" b="0" i="0" u="none" strike="noStrike" baseline="0" dirty="0">
                <a:solidFill>
                  <a:srgbClr val="000000"/>
                </a:solidFill>
                <a:latin typeface="Times New Roman" panose="02020603050405020304" pitchFamily="18" charset="0"/>
              </a:rPr>
              <a:t>)</a:t>
            </a:r>
            <a:r>
              <a:rPr lang="en-US" sz="1800" b="0" i="1" u="none" strike="noStrike" baseline="0" dirty="0">
                <a:solidFill>
                  <a:srgbClr val="000000"/>
                </a:solidFill>
                <a:latin typeface="Times New Roman" panose="02020603050405020304" pitchFamily="18" charset="0"/>
              </a:rPr>
              <a:t>n</a:t>
            </a:r>
            <a:r>
              <a:rPr lang="en-US" sz="1800" b="0" i="0" u="none" strike="noStrike" baseline="0" dirty="0">
                <a:solidFill>
                  <a:srgbClr val="000000"/>
                </a:solidFill>
                <a:latin typeface="Times New Roman" panose="02020603050405020304" pitchFamily="18" charset="0"/>
              </a:rPr>
              <a:t>) </a:t>
            </a:r>
            <a:r>
              <a:rPr lang="uk-UA" sz="1800" b="0" i="0" u="none" strike="noStrike" baseline="0" dirty="0">
                <a:solidFill>
                  <a:srgbClr val="000000"/>
                </a:solidFill>
                <a:latin typeface="Times New Roman" panose="02020603050405020304" pitchFamily="18" charset="0"/>
              </a:rPr>
              <a:t>повинно бути зіставлені одно або декілька можливих дій </a:t>
            </a:r>
            <a:r>
              <a:rPr lang="en-US" sz="1800" b="0" i="1" u="none" strike="noStrike" baseline="0" dirty="0" err="1">
                <a:solidFill>
                  <a:srgbClr val="000000"/>
                </a:solidFill>
                <a:latin typeface="Times New Roman" panose="02020603050405020304" pitchFamily="18" charset="0"/>
              </a:rPr>
              <a:t>yj</a:t>
            </a:r>
            <a:r>
              <a:rPr lang="en-US" sz="1800" b="0" i="1" u="none" strike="noStrike" baseline="0" dirty="0">
                <a:solidFill>
                  <a:srgbClr val="000000"/>
                </a:solidFill>
                <a:latin typeface="Arial" panose="020B0604020202020204" pitchFamily="34" charset="0"/>
              </a:rPr>
              <a:t>, </a:t>
            </a:r>
            <a:r>
              <a:rPr lang="en-US" sz="1800" b="0" i="1" u="none" strike="noStrike" baseline="0" dirty="0" err="1">
                <a:solidFill>
                  <a:srgbClr val="000000"/>
                </a:solidFill>
                <a:latin typeface="Times New Roman" panose="02020603050405020304" pitchFamily="18" charset="0"/>
              </a:rPr>
              <a:t>yj</a:t>
            </a:r>
            <a:r>
              <a:rPr lang="en-US" sz="1800" b="0" i="0" u="none" strike="noStrike" baseline="0" dirty="0">
                <a:solidFill>
                  <a:srgbClr val="000000"/>
                </a:solidFill>
                <a:latin typeface="Times New Roman" panose="02020603050405020304" pitchFamily="18" charset="0"/>
              </a:rPr>
              <a:t> </a:t>
            </a:r>
            <a:r>
              <a:rPr lang="uk-UA" sz="1800" b="0" i="0" u="none" strike="noStrike" baseline="0" dirty="0">
                <a:solidFill>
                  <a:srgbClr val="000000"/>
                </a:solidFill>
                <a:latin typeface="Times New Roman" panose="02020603050405020304" pitchFamily="18" charset="0"/>
              </a:rPr>
              <a:t>належить</a:t>
            </a:r>
            <a:r>
              <a:rPr lang="en-US" sz="1800" b="0" i="0" u="none" strike="noStrike" baseline="0" dirty="0">
                <a:solidFill>
                  <a:srgbClr val="000000"/>
                </a:solidFill>
                <a:latin typeface="Times New Roman" panose="02020603050405020304" pitchFamily="18" charset="0"/>
              </a:rPr>
              <a:t> </a:t>
            </a:r>
            <a:r>
              <a:rPr lang="en-US" sz="1800" b="0" i="1" u="none" strike="noStrike" baseline="0" dirty="0">
                <a:solidFill>
                  <a:srgbClr val="000000"/>
                </a:solidFill>
                <a:latin typeface="Times New Roman" panose="02020603050405020304" pitchFamily="18" charset="0"/>
              </a:rPr>
              <a:t>Y </a:t>
            </a:r>
            <a:r>
              <a:rPr lang="en-US" sz="1800" b="0" i="0" u="none" strike="noStrike" baseline="0" dirty="0">
                <a:solidFill>
                  <a:srgbClr val="000000"/>
                </a:solidFill>
                <a:latin typeface="Arial" panose="020B0604020202020204" pitchFamily="34" charset="0"/>
              </a:rPr>
              <a:t>(</a:t>
            </a:r>
            <a:r>
              <a:rPr lang="en-US" sz="1800" b="0" i="1" u="none" strike="noStrike" baseline="0" dirty="0">
                <a:solidFill>
                  <a:srgbClr val="000000"/>
                </a:solidFill>
                <a:latin typeface="Times New Roman" panose="02020603050405020304" pitchFamily="18" charset="0"/>
              </a:rPr>
              <a:t>j</a:t>
            </a:r>
            <a:r>
              <a:rPr lang="uk-UA" sz="1800" b="0" i="0" u="none" strike="noStrike" baseline="0" dirty="0">
                <a:solidFill>
                  <a:srgbClr val="000000"/>
                </a:solidFill>
                <a:latin typeface="Times New Roman" panose="02020603050405020304" pitchFamily="18" charset="0"/>
              </a:rPr>
              <a:t>=</a:t>
            </a:r>
            <a:r>
              <a:rPr lang="en-US" sz="1800" b="0" i="0" u="none" strike="noStrike" baseline="0" dirty="0">
                <a:solidFill>
                  <a:srgbClr val="000000"/>
                </a:solidFill>
                <a:latin typeface="Times New Roman" panose="02020603050405020304" pitchFamily="18" charset="0"/>
              </a:rPr>
              <a:t> </a:t>
            </a:r>
            <a:r>
              <a:rPr lang="en-US" sz="1800" b="0" i="1" u="none" strike="noStrike" baseline="0" dirty="0">
                <a:solidFill>
                  <a:srgbClr val="000000"/>
                </a:solidFill>
                <a:latin typeface="Times New Roman" panose="02020603050405020304" pitchFamily="18" charset="0"/>
              </a:rPr>
              <a:t>1</a:t>
            </a:r>
            <a:r>
              <a:rPr lang="en-US" sz="1800" b="0" i="0" u="none" strike="noStrike" baseline="0" dirty="0">
                <a:solidFill>
                  <a:srgbClr val="000000"/>
                </a:solidFill>
                <a:latin typeface="Times New Roman" panose="02020603050405020304" pitchFamily="18" charset="0"/>
              </a:rPr>
              <a:t>(</a:t>
            </a:r>
            <a:r>
              <a:rPr lang="en-US" sz="1800" b="0" i="1" u="none" strike="noStrike" baseline="0" dirty="0">
                <a:solidFill>
                  <a:srgbClr val="000000"/>
                </a:solidFill>
                <a:latin typeface="Times New Roman" panose="02020603050405020304" pitchFamily="18" charset="0"/>
              </a:rPr>
              <a:t>1</a:t>
            </a:r>
            <a:r>
              <a:rPr lang="en-US" sz="1800" b="0" i="0" u="none" strike="noStrike" baseline="0" dirty="0">
                <a:solidFill>
                  <a:srgbClr val="000000"/>
                </a:solidFill>
                <a:latin typeface="Times New Roman" panose="02020603050405020304" pitchFamily="18" charset="0"/>
              </a:rPr>
              <a:t>)</a:t>
            </a:r>
            <a:r>
              <a:rPr lang="en-US" sz="1800" b="0" i="1" u="none" strike="noStrike" baseline="0" dirty="0">
                <a:solidFill>
                  <a:srgbClr val="000000"/>
                </a:solidFill>
                <a:latin typeface="Times New Roman" panose="02020603050405020304" pitchFamily="18" charset="0"/>
              </a:rPr>
              <a:t>m</a:t>
            </a:r>
            <a:r>
              <a:rPr lang="en-US" sz="1800" b="0" i="0" u="none" strike="noStrike" baseline="0" dirty="0">
                <a:solidFill>
                  <a:srgbClr val="000000"/>
                </a:solidFill>
                <a:latin typeface="Times New Roman" panose="02020603050405020304" pitchFamily="18" charset="0"/>
              </a:rPr>
              <a:t>)</a:t>
            </a:r>
            <a:r>
              <a:rPr lang="en-US" sz="1800" b="0" i="1" u="none" strike="noStrike" baseline="0" dirty="0">
                <a:solidFill>
                  <a:srgbClr val="000000"/>
                </a:solidFill>
                <a:latin typeface="Arial" panose="020B0604020202020204" pitchFamily="34" charset="0"/>
              </a:rPr>
              <a:t>. </a:t>
            </a:r>
            <a:r>
              <a:rPr lang="uk-UA" sz="1800" b="0" i="0" u="none" strike="noStrike" baseline="0" dirty="0">
                <a:solidFill>
                  <a:srgbClr val="000000"/>
                </a:solidFill>
                <a:latin typeface="Times New Roman" panose="02020603050405020304" pitchFamily="18" charset="0"/>
              </a:rPr>
              <a:t>Відповідність технічного стану конструкції заходам </a:t>
            </a:r>
            <a:r>
              <a:rPr lang="en-US" sz="1800" b="0" i="1" u="none" strike="noStrike" baseline="0" dirty="0" err="1">
                <a:solidFill>
                  <a:srgbClr val="000000"/>
                </a:solidFill>
                <a:latin typeface="Times New Roman" panose="02020603050405020304" pitchFamily="18" charset="0"/>
              </a:rPr>
              <a:t>yj</a:t>
            </a:r>
            <a:r>
              <a:rPr lang="en-US" sz="1800" b="0" i="0" u="none" strike="noStrike" baseline="0" dirty="0">
                <a:solidFill>
                  <a:srgbClr val="000000"/>
                </a:solidFill>
                <a:latin typeface="Times New Roman" panose="02020603050405020304" pitchFamily="18" charset="0"/>
              </a:rPr>
              <a:t>(</a:t>
            </a:r>
            <a:r>
              <a:rPr lang="en-US" sz="1800" b="0" i="1" u="none" strike="noStrike" baseline="0" dirty="0">
                <a:solidFill>
                  <a:srgbClr val="000000"/>
                </a:solidFill>
                <a:latin typeface="Times New Roman" panose="02020603050405020304" pitchFamily="18" charset="0"/>
              </a:rPr>
              <a:t>j</a:t>
            </a:r>
            <a:r>
              <a:rPr lang="uk-UA" sz="1800" b="0" i="0" u="none" strike="noStrike" baseline="0" dirty="0">
                <a:solidFill>
                  <a:srgbClr val="000000"/>
                </a:solidFill>
                <a:latin typeface="Times New Roman" panose="02020603050405020304" pitchFamily="18" charset="0"/>
              </a:rPr>
              <a:t>=</a:t>
            </a:r>
            <a:r>
              <a:rPr lang="en-US" sz="1800" b="0" i="0" u="none" strike="noStrike" baseline="0" dirty="0">
                <a:solidFill>
                  <a:srgbClr val="000000"/>
                </a:solidFill>
                <a:latin typeface="Times New Roman" panose="02020603050405020304" pitchFamily="18" charset="0"/>
              </a:rPr>
              <a:t> </a:t>
            </a:r>
            <a:r>
              <a:rPr lang="en-US" sz="1800" b="0" i="1" u="none" strike="noStrike" baseline="0" dirty="0">
                <a:solidFill>
                  <a:srgbClr val="000000"/>
                </a:solidFill>
                <a:latin typeface="Times New Roman" panose="02020603050405020304" pitchFamily="18" charset="0"/>
              </a:rPr>
              <a:t>1</a:t>
            </a:r>
            <a:r>
              <a:rPr lang="en-US" sz="1800" b="0" i="0" u="none" strike="noStrike" baseline="0" dirty="0">
                <a:solidFill>
                  <a:srgbClr val="000000"/>
                </a:solidFill>
                <a:latin typeface="Times New Roman" panose="02020603050405020304" pitchFamily="18" charset="0"/>
              </a:rPr>
              <a:t>(</a:t>
            </a:r>
            <a:r>
              <a:rPr lang="en-US" sz="1800" b="0" i="1" u="none" strike="noStrike" baseline="0" dirty="0">
                <a:solidFill>
                  <a:srgbClr val="000000"/>
                </a:solidFill>
                <a:latin typeface="Times New Roman" panose="02020603050405020304" pitchFamily="18" charset="0"/>
              </a:rPr>
              <a:t>1</a:t>
            </a:r>
            <a:r>
              <a:rPr lang="en-US" sz="1800" b="0" i="0" u="none" strike="noStrike" baseline="0" dirty="0">
                <a:solidFill>
                  <a:srgbClr val="000000"/>
                </a:solidFill>
                <a:latin typeface="Times New Roman" panose="02020603050405020304" pitchFamily="18" charset="0"/>
              </a:rPr>
              <a:t>)</a:t>
            </a:r>
            <a:r>
              <a:rPr lang="en-US" sz="1800" b="0" i="1" u="none" strike="noStrike" baseline="0" dirty="0">
                <a:solidFill>
                  <a:srgbClr val="000000"/>
                </a:solidFill>
                <a:latin typeface="Times New Roman" panose="02020603050405020304" pitchFamily="18" charset="0"/>
              </a:rPr>
              <a:t>m</a:t>
            </a:r>
            <a:r>
              <a:rPr lang="en-US" sz="1800" b="0" i="0" u="none" strike="noStrike" baseline="0" dirty="0">
                <a:solidFill>
                  <a:srgbClr val="000000"/>
                </a:solidFill>
                <a:latin typeface="Times New Roman" panose="02020603050405020304" pitchFamily="18" charset="0"/>
              </a:rPr>
              <a:t>) </a:t>
            </a:r>
            <a:r>
              <a:rPr lang="uk-UA" sz="1800" b="0" i="0" u="none" strike="noStrike" baseline="0" dirty="0">
                <a:solidFill>
                  <a:srgbClr val="000000"/>
                </a:solidFill>
                <a:latin typeface="Times New Roman" panose="02020603050405020304" pitchFamily="18" charset="0"/>
              </a:rPr>
              <a:t>має бути задане деяким правилом </a:t>
            </a:r>
            <a:r>
              <a:rPr lang="en-US" sz="1800" b="0" i="1" u="none" strike="noStrike" baseline="0" dirty="0">
                <a:solidFill>
                  <a:srgbClr val="000000"/>
                </a:solidFill>
                <a:latin typeface="Times New Roman" panose="02020603050405020304" pitchFamily="18" charset="0"/>
              </a:rPr>
              <a:t>P. </a:t>
            </a:r>
            <a:endParaRPr lang="en-US" sz="1800" b="0" i="0" u="none" strike="noStrike" baseline="0" dirty="0">
              <a:solidFill>
                <a:srgbClr val="000000"/>
              </a:solidFill>
              <a:latin typeface="Times New Roman" panose="02020603050405020304" pitchFamily="18" charset="0"/>
            </a:endParaRPr>
          </a:p>
          <a:p>
            <a:pPr algn="just"/>
            <a:r>
              <a:rPr lang="ru-RU" sz="1800" b="0" i="0" u="none" strike="noStrike" baseline="0" dirty="0">
                <a:solidFill>
                  <a:srgbClr val="000000"/>
                </a:solidFill>
                <a:latin typeface="Times New Roman" panose="02020603050405020304" pitchFamily="18" charset="0"/>
              </a:rPr>
              <a:t>На рис. 2.2 </a:t>
            </a:r>
            <a:r>
              <a:rPr lang="ru-RU" sz="1800" b="0" i="0" u="none" strike="noStrike" baseline="0" dirty="0" err="1">
                <a:solidFill>
                  <a:srgbClr val="000000"/>
                </a:solidFill>
                <a:latin typeface="Times New Roman" panose="02020603050405020304" pitchFamily="18" charset="0"/>
              </a:rPr>
              <a:t>встановлені</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експертні</a:t>
            </a:r>
            <a:r>
              <a:rPr lang="ru-RU" sz="1800" b="0" i="0" u="none" strike="noStrike" baseline="0" dirty="0">
                <a:solidFill>
                  <a:srgbClr val="000000"/>
                </a:solidFill>
                <a:latin typeface="Times New Roman" panose="02020603050405020304" pitchFamily="18" charset="0"/>
              </a:rPr>
              <a:t> правила </a:t>
            </a:r>
            <a:r>
              <a:rPr lang="ru-RU" sz="1800" b="0" i="0" u="none" strike="noStrike" baseline="0" dirty="0" err="1">
                <a:solidFill>
                  <a:srgbClr val="000000"/>
                </a:solidFill>
                <a:latin typeface="Times New Roman" panose="02020603050405020304" pitchFamily="18" charset="0"/>
              </a:rPr>
              <a:t>відповідності</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дій</a:t>
            </a:r>
            <a:r>
              <a:rPr lang="ru-RU" sz="1800" b="0" i="0" u="none" strike="noStrike" baseline="0" dirty="0">
                <a:solidFill>
                  <a:srgbClr val="000000"/>
                </a:solidFill>
                <a:latin typeface="Times New Roman" panose="02020603050405020304" pitchFamily="18" charset="0"/>
              </a:rPr>
              <a:t> на </a:t>
            </a:r>
            <a:r>
              <a:rPr lang="ru-RU" sz="1800" b="0" i="0" u="none" strike="noStrike" baseline="0" dirty="0" err="1">
                <a:solidFill>
                  <a:srgbClr val="000000"/>
                </a:solidFill>
                <a:latin typeface="Times New Roman" panose="02020603050405020304" pitchFamily="18" charset="0"/>
              </a:rPr>
              <a:t>конструкцію</a:t>
            </a:r>
            <a:r>
              <a:rPr lang="ru-RU" sz="1800" b="0" i="0" u="none" strike="noStrike" baseline="0" dirty="0">
                <a:solidFill>
                  <a:srgbClr val="000000"/>
                </a:solidFill>
                <a:latin typeface="Times New Roman" panose="02020603050405020304" pitchFamily="18" charset="0"/>
              </a:rPr>
              <a:t>. </a:t>
            </a:r>
            <a:endParaRPr lang="uk-UA" sz="1800" b="0" i="0" u="none" strike="noStrike" baseline="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559472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0E4138-065A-CB50-6F45-F75F0CAD1CD9}"/>
              </a:ext>
            </a:extLst>
          </p:cNvPr>
          <p:cNvSpPr txBox="1"/>
          <p:nvPr/>
        </p:nvSpPr>
        <p:spPr>
          <a:xfrm>
            <a:off x="1043608" y="-1"/>
            <a:ext cx="8100392" cy="3970318"/>
          </a:xfrm>
          <a:prstGeom prst="rect">
            <a:avLst/>
          </a:prstGeom>
          <a:noFill/>
        </p:spPr>
        <p:txBody>
          <a:bodyPr wrap="square">
            <a:spAutoFit/>
          </a:bodyPr>
          <a:lstStyle/>
          <a:p>
            <a:pPr algn="just"/>
            <a:r>
              <a:rPr lang="ru-RU" sz="1800" b="0" i="0" u="none" strike="noStrike" baseline="0" dirty="0">
                <a:solidFill>
                  <a:srgbClr val="000000"/>
                </a:solidFill>
                <a:latin typeface="Times New Roman" panose="02020603050405020304" pitchFamily="18" charset="0"/>
              </a:rPr>
              <a:t>     </a:t>
            </a:r>
            <a:r>
              <a:rPr lang="uk-UA" sz="1800" b="0" i="0" u="none" strike="noStrike" baseline="0" dirty="0">
                <a:solidFill>
                  <a:srgbClr val="000000"/>
                </a:solidFill>
                <a:latin typeface="Times New Roman" panose="02020603050405020304" pitchFamily="18" charset="0"/>
              </a:rPr>
              <a:t>Таким чином, </a:t>
            </a:r>
            <a:r>
              <a:rPr lang="uk-UA" sz="1800" b="0" i="0" u="none" strike="noStrike" baseline="0" dirty="0" err="1">
                <a:solidFill>
                  <a:srgbClr val="000000"/>
                </a:solidFill>
                <a:latin typeface="Times New Roman" panose="02020603050405020304" pitchFamily="18" charset="0"/>
              </a:rPr>
              <a:t>можно</a:t>
            </a:r>
            <a:r>
              <a:rPr lang="uk-UA" sz="1800" b="0" i="0" u="none" strike="noStrike" baseline="0" dirty="0">
                <a:solidFill>
                  <a:srgbClr val="000000"/>
                </a:solidFill>
                <a:latin typeface="Times New Roman" panose="02020603050405020304" pitchFamily="18" charset="0"/>
              </a:rPr>
              <a:t> сформувати множину керованих дій </a:t>
            </a:r>
            <a:r>
              <a:rPr lang="en-US" sz="1800" b="0" i="1" u="none" strike="noStrike" baseline="0" dirty="0">
                <a:solidFill>
                  <a:srgbClr val="000000"/>
                </a:solidFill>
                <a:latin typeface="Times New Roman" panose="02020603050405020304" pitchFamily="18" charset="0"/>
              </a:rPr>
              <a:t>U</a:t>
            </a:r>
            <a:r>
              <a:rPr lang="uk-UA" sz="1800" b="0" i="0" u="none" strike="noStrike" baseline="0" dirty="0">
                <a:solidFill>
                  <a:srgbClr val="000000"/>
                </a:solidFill>
                <a:latin typeface="Times New Roman" panose="02020603050405020304" pitchFamily="18" charset="0"/>
              </a:rPr>
              <a:t>=</a:t>
            </a:r>
            <a:r>
              <a:rPr lang="en-US" sz="1800" b="0" i="0" u="none" strike="noStrike" baseline="0" dirty="0">
                <a:solidFill>
                  <a:srgbClr val="000000"/>
                </a:solidFill>
                <a:latin typeface="Times New Roman" panose="02020603050405020304" pitchFamily="18" charset="0"/>
              </a:rPr>
              <a:t> {</a:t>
            </a:r>
            <a:r>
              <a:rPr lang="en-US" sz="1800" b="0" i="1" u="none" strike="noStrike" baseline="0" dirty="0">
                <a:solidFill>
                  <a:srgbClr val="000000"/>
                </a:solidFill>
                <a:latin typeface="Times New Roman" panose="02020603050405020304" pitchFamily="18" charset="0"/>
              </a:rPr>
              <a:t>u</a:t>
            </a:r>
            <a:r>
              <a:rPr lang="en-US" sz="1800" b="0" i="0" u="none" strike="noStrike" baseline="0" dirty="0">
                <a:solidFill>
                  <a:srgbClr val="000000"/>
                </a:solidFill>
                <a:latin typeface="Times New Roman" panose="02020603050405020304" pitchFamily="18" charset="0"/>
              </a:rPr>
              <a:t>1, </a:t>
            </a:r>
            <a:r>
              <a:rPr lang="en-US" sz="1800" b="0" i="1" u="none" strike="noStrike" baseline="0" dirty="0">
                <a:solidFill>
                  <a:srgbClr val="000000"/>
                </a:solidFill>
                <a:latin typeface="Times New Roman" panose="02020603050405020304" pitchFamily="18" charset="0"/>
              </a:rPr>
              <a:t>u</a:t>
            </a:r>
            <a:r>
              <a:rPr lang="en-US" sz="1800" b="0" i="0" u="none" strike="noStrike" baseline="0" dirty="0">
                <a:solidFill>
                  <a:srgbClr val="000000"/>
                </a:solidFill>
                <a:latin typeface="Times New Roman" panose="02020603050405020304" pitchFamily="18" charset="0"/>
              </a:rPr>
              <a:t>2,..., </a:t>
            </a:r>
            <a:r>
              <a:rPr lang="en-US" sz="1800" b="0" i="1" u="none" strike="noStrike" baseline="0" dirty="0">
                <a:solidFill>
                  <a:srgbClr val="000000"/>
                </a:solidFill>
                <a:latin typeface="Times New Roman" panose="02020603050405020304" pitchFamily="18" charset="0"/>
              </a:rPr>
              <a:t>u</a:t>
            </a:r>
            <a:r>
              <a:rPr lang="uk-UA" sz="1800" b="0" i="1" u="none" strike="noStrike" baseline="0" dirty="0">
                <a:solidFill>
                  <a:srgbClr val="000000"/>
                </a:solidFill>
                <a:latin typeface="Times New Roman" panose="02020603050405020304" pitchFamily="18" charset="0"/>
              </a:rPr>
              <a:t>к</a:t>
            </a:r>
            <a:r>
              <a:rPr lang="uk-UA" sz="1800" b="0" i="0" u="none" strike="noStrike" baseline="0" dirty="0">
                <a:solidFill>
                  <a:srgbClr val="000000"/>
                </a:solidFill>
                <a:latin typeface="Times New Roman" panose="02020603050405020304" pitchFamily="18" charset="0"/>
              </a:rPr>
              <a:t>}</a:t>
            </a:r>
            <a:r>
              <a:rPr lang="uk-UA" sz="1800" b="0" i="1" u="none" strike="noStrike" baseline="0" dirty="0">
                <a:solidFill>
                  <a:srgbClr val="000000"/>
                </a:solidFill>
                <a:latin typeface="Times New Roman" panose="02020603050405020304" pitchFamily="18" charset="0"/>
              </a:rPr>
              <a:t>, </a:t>
            </a:r>
            <a:r>
              <a:rPr lang="uk-UA" sz="1800" b="0" i="0" u="none" strike="noStrike" baseline="0" dirty="0">
                <a:solidFill>
                  <a:srgbClr val="000000"/>
                </a:solidFill>
                <a:latin typeface="Times New Roman" panose="02020603050405020304" pitchFamily="18" charset="0"/>
              </a:rPr>
              <a:t>до складу якої входять елементи структури вибору конкретної дії при зафіксованому в ході контролю стані </a:t>
            </a:r>
            <a:r>
              <a:rPr lang="en-US" sz="1800" b="0" i="1" u="none" strike="noStrike" baseline="0" dirty="0" err="1">
                <a:solidFill>
                  <a:srgbClr val="000000"/>
                </a:solidFill>
                <a:latin typeface="Times New Roman" panose="02020603050405020304" pitchFamily="18" charset="0"/>
              </a:rPr>
              <a:t>xf</a:t>
            </a:r>
            <a:r>
              <a:rPr lang="en-US" sz="1800" b="0" i="1" u="none" strike="noStrike" baseline="0" dirty="0">
                <a:solidFill>
                  <a:srgbClr val="000000"/>
                </a:solidFill>
                <a:latin typeface="Times New Roman" panose="02020603050405020304" pitchFamily="18" charset="0"/>
              </a:rPr>
              <a:t> </a:t>
            </a:r>
            <a:r>
              <a:rPr lang="uk-UA" sz="1800" b="0" i="0" u="none" strike="noStrike" baseline="0" dirty="0">
                <a:solidFill>
                  <a:srgbClr val="000000"/>
                </a:solidFill>
                <a:latin typeface="Times New Roman" panose="02020603050405020304" pitchFamily="18" charset="0"/>
              </a:rPr>
              <a:t>конструкції. Рішення системи управління </a:t>
            </a:r>
            <a:r>
              <a:rPr lang="en-US" sz="1800" b="0" i="1" u="none" strike="noStrike" baseline="0" dirty="0" err="1">
                <a:solidFill>
                  <a:srgbClr val="000000"/>
                </a:solidFill>
                <a:latin typeface="Times New Roman" panose="02020603050405020304" pitchFamily="18" charset="0"/>
              </a:rPr>
              <a:t>ui</a:t>
            </a:r>
            <a:r>
              <a:rPr lang="en-US" sz="1800" b="0" i="0" u="none" strike="noStrike" baseline="0" dirty="0">
                <a:solidFill>
                  <a:srgbClr val="000000"/>
                </a:solidFill>
                <a:latin typeface="Arial" panose="020B0604020202020204" pitchFamily="34" charset="0"/>
              </a:rPr>
              <a:t>(</a:t>
            </a:r>
            <a:r>
              <a:rPr lang="en-US" sz="1800" b="0" i="1" u="none" strike="noStrike" baseline="0" dirty="0" err="1">
                <a:solidFill>
                  <a:srgbClr val="000000"/>
                </a:solidFill>
                <a:latin typeface="Times New Roman" panose="02020603050405020304" pitchFamily="18" charset="0"/>
              </a:rPr>
              <a:t>i</a:t>
            </a:r>
            <a:r>
              <a:rPr lang="uk-UA" sz="1800" b="0" i="0" u="none" strike="noStrike" baseline="0" dirty="0">
                <a:solidFill>
                  <a:srgbClr val="000000"/>
                </a:solidFill>
                <a:latin typeface="Times New Roman" panose="02020603050405020304" pitchFamily="18" charset="0"/>
              </a:rPr>
              <a:t>=</a:t>
            </a:r>
            <a:r>
              <a:rPr lang="en-US" sz="1800" b="0" i="0" u="none" strike="noStrike" baseline="0" dirty="0">
                <a:solidFill>
                  <a:srgbClr val="000000"/>
                </a:solidFill>
                <a:latin typeface="Times New Roman" panose="02020603050405020304" pitchFamily="18" charset="0"/>
              </a:rPr>
              <a:t> </a:t>
            </a:r>
            <a:r>
              <a:rPr lang="en-US" sz="1800" b="0" i="1" u="none" strike="noStrike" baseline="0" dirty="0">
                <a:solidFill>
                  <a:srgbClr val="000000"/>
                </a:solidFill>
                <a:latin typeface="Times New Roman" panose="02020603050405020304" pitchFamily="18" charset="0"/>
              </a:rPr>
              <a:t>1</a:t>
            </a:r>
            <a:r>
              <a:rPr lang="en-US" sz="1800" b="0" i="0" u="none" strike="noStrike" baseline="0" dirty="0">
                <a:solidFill>
                  <a:srgbClr val="000000"/>
                </a:solidFill>
                <a:latin typeface="Times New Roman" panose="02020603050405020304" pitchFamily="18" charset="0"/>
              </a:rPr>
              <a:t>(</a:t>
            </a:r>
            <a:r>
              <a:rPr lang="en-US" sz="1800" b="0" i="1" u="none" strike="noStrike" baseline="0" dirty="0">
                <a:solidFill>
                  <a:srgbClr val="000000"/>
                </a:solidFill>
                <a:latin typeface="Times New Roman" panose="02020603050405020304" pitchFamily="18" charset="0"/>
              </a:rPr>
              <a:t>1</a:t>
            </a:r>
            <a:r>
              <a:rPr lang="en-US" sz="1800" b="0" i="0" u="none" strike="noStrike" baseline="0" dirty="0">
                <a:solidFill>
                  <a:srgbClr val="000000"/>
                </a:solidFill>
                <a:latin typeface="Times New Roman" panose="02020603050405020304" pitchFamily="18" charset="0"/>
              </a:rPr>
              <a:t>)</a:t>
            </a:r>
            <a:r>
              <a:rPr lang="en-US" sz="1800" b="0" i="1" u="none" strike="noStrike" baseline="0" dirty="0">
                <a:solidFill>
                  <a:srgbClr val="000000"/>
                </a:solidFill>
                <a:latin typeface="Times New Roman" panose="02020603050405020304" pitchFamily="18" charset="0"/>
              </a:rPr>
              <a:t>n</a:t>
            </a:r>
            <a:r>
              <a:rPr lang="en-US" sz="1800" b="0" i="0" u="none" strike="noStrike" baseline="0" dirty="0">
                <a:solidFill>
                  <a:srgbClr val="000000"/>
                </a:solidFill>
                <a:latin typeface="Times New Roman" panose="02020603050405020304" pitchFamily="18" charset="0"/>
              </a:rPr>
              <a:t>) </a:t>
            </a:r>
            <a:r>
              <a:rPr lang="uk-UA" sz="1800" b="0" i="0" u="none" strike="noStrike" baseline="0" dirty="0">
                <a:solidFill>
                  <a:srgbClr val="000000"/>
                </a:solidFill>
                <a:latin typeface="Times New Roman" panose="02020603050405020304" pitchFamily="18" charset="0"/>
              </a:rPr>
              <a:t>повинні формуватися системою підтримки прийняття рішень. Припустимо, що невідомість ситуації управління характеризується вектором </a:t>
            </a:r>
            <a:r>
              <a:rPr lang="el-GR" sz="1800" b="0" i="0" u="none" strike="noStrike" baseline="0" dirty="0">
                <a:solidFill>
                  <a:srgbClr val="000000"/>
                </a:solidFill>
                <a:latin typeface="Times New Roman" panose="02020603050405020304" pitchFamily="18" charset="0"/>
              </a:rPr>
              <a:t>Ω=(</a:t>
            </a:r>
            <a:r>
              <a:rPr lang="en-US" sz="1800" b="0" i="1" u="none" strike="noStrike" baseline="0" dirty="0">
                <a:solidFill>
                  <a:srgbClr val="000000"/>
                </a:solidFill>
                <a:latin typeface="Times New Roman" panose="02020603050405020304" pitchFamily="18" charset="0"/>
              </a:rPr>
              <a:t>W1</a:t>
            </a:r>
            <a:r>
              <a:rPr lang="en-US" sz="1800" b="0" i="0" u="none" strike="noStrike" baseline="0" dirty="0">
                <a:solidFill>
                  <a:srgbClr val="000000"/>
                </a:solidFill>
                <a:latin typeface="Times New Roman" panose="02020603050405020304" pitchFamily="18" charset="0"/>
              </a:rPr>
              <a:t>, </a:t>
            </a:r>
            <a:r>
              <a:rPr lang="en-US" sz="1800" b="0" i="1" u="none" strike="noStrike" baseline="0" dirty="0">
                <a:solidFill>
                  <a:srgbClr val="000000"/>
                </a:solidFill>
                <a:latin typeface="Times New Roman" panose="02020603050405020304" pitchFamily="18" charset="0"/>
              </a:rPr>
              <a:t>W2</a:t>
            </a:r>
            <a:r>
              <a:rPr lang="en-US" sz="1800" b="0" i="0" u="none" strike="noStrike" baseline="0" dirty="0">
                <a:solidFill>
                  <a:srgbClr val="000000"/>
                </a:solidFill>
                <a:latin typeface="Times New Roman" panose="02020603050405020304" pitchFamily="18" charset="0"/>
              </a:rPr>
              <a:t>) </a:t>
            </a:r>
            <a:r>
              <a:rPr lang="uk-UA" sz="1800" b="0" i="0" u="none" strike="noStrike" baseline="0" dirty="0">
                <a:solidFill>
                  <a:srgbClr val="000000"/>
                </a:solidFill>
                <a:latin typeface="Times New Roman" panose="02020603050405020304" pitchFamily="18" charset="0"/>
              </a:rPr>
              <a:t>умов невизначеності. Умова </a:t>
            </a:r>
            <a:r>
              <a:rPr lang="en-US" sz="1800" b="0" i="1" u="none" strike="noStrike" baseline="0" dirty="0">
                <a:solidFill>
                  <a:srgbClr val="000000"/>
                </a:solidFill>
                <a:latin typeface="Times New Roman" panose="02020603050405020304" pitchFamily="18" charset="0"/>
              </a:rPr>
              <a:t>W</a:t>
            </a:r>
            <a:r>
              <a:rPr lang="en-US" sz="1800" b="0" i="0" u="none" strike="noStrike" baseline="0" dirty="0">
                <a:solidFill>
                  <a:srgbClr val="000000"/>
                </a:solidFill>
                <a:latin typeface="Times New Roman" panose="02020603050405020304" pitchFamily="18" charset="0"/>
              </a:rPr>
              <a:t>1 </a:t>
            </a:r>
            <a:r>
              <a:rPr lang="uk-UA" sz="1800" b="0" i="0" u="none" strike="noStrike" baseline="0" dirty="0">
                <a:solidFill>
                  <a:srgbClr val="000000"/>
                </a:solidFill>
                <a:latin typeface="Times New Roman" panose="02020603050405020304" pitchFamily="18" charset="0"/>
              </a:rPr>
              <a:t>характеризує невизначеність відповідність кожного </a:t>
            </a:r>
            <a:r>
              <a:rPr lang="en-US" sz="1800" b="0" i="1" u="none" strike="noStrike" baseline="0" dirty="0" err="1">
                <a:solidFill>
                  <a:srgbClr val="000000"/>
                </a:solidFill>
                <a:latin typeface="Times New Roman" panose="02020603050405020304" pitchFamily="18" charset="0"/>
              </a:rPr>
              <a:t>ui</a:t>
            </a:r>
            <a:r>
              <a:rPr lang="en-US" sz="1800" b="0" i="0" u="none" strike="noStrike" baseline="0" dirty="0">
                <a:solidFill>
                  <a:srgbClr val="000000"/>
                </a:solidFill>
                <a:latin typeface="Times New Roman" panose="02020603050405020304" pitchFamily="18" charset="0"/>
              </a:rPr>
              <a:t>(</a:t>
            </a:r>
            <a:r>
              <a:rPr lang="en-US" sz="1800" b="0" i="1" u="none" strike="noStrike" baseline="0" dirty="0" err="1">
                <a:solidFill>
                  <a:srgbClr val="000000"/>
                </a:solidFill>
                <a:latin typeface="Times New Roman" panose="02020603050405020304" pitchFamily="18" charset="0"/>
              </a:rPr>
              <a:t>i</a:t>
            </a:r>
            <a:r>
              <a:rPr lang="uk-UA" sz="1800" b="0" i="0" u="none" strike="noStrike" baseline="0" dirty="0">
                <a:solidFill>
                  <a:srgbClr val="000000"/>
                </a:solidFill>
                <a:latin typeface="Times New Roman" panose="02020603050405020304" pitchFamily="18" charset="0"/>
              </a:rPr>
              <a:t>=</a:t>
            </a:r>
            <a:r>
              <a:rPr lang="en-US" sz="1800" b="0" i="1" u="none" strike="noStrike" baseline="0" dirty="0">
                <a:solidFill>
                  <a:srgbClr val="000000"/>
                </a:solidFill>
                <a:latin typeface="Times New Roman" panose="02020603050405020304" pitchFamily="18" charset="0"/>
              </a:rPr>
              <a:t>1</a:t>
            </a:r>
            <a:r>
              <a:rPr lang="en-US" sz="1800" b="0" i="0" u="none" strike="noStrike" baseline="0" dirty="0">
                <a:solidFill>
                  <a:srgbClr val="000000"/>
                </a:solidFill>
                <a:latin typeface="Times New Roman" panose="02020603050405020304" pitchFamily="18" charset="0"/>
              </a:rPr>
              <a:t>(</a:t>
            </a:r>
            <a:r>
              <a:rPr lang="en-US" sz="1800" b="0" i="1" u="none" strike="noStrike" baseline="0" dirty="0">
                <a:solidFill>
                  <a:srgbClr val="000000"/>
                </a:solidFill>
                <a:latin typeface="Times New Roman" panose="02020603050405020304" pitchFamily="18" charset="0"/>
              </a:rPr>
              <a:t>1</a:t>
            </a:r>
            <a:r>
              <a:rPr lang="en-US" sz="1800" b="0" i="0" u="none" strike="noStrike" baseline="0" dirty="0">
                <a:solidFill>
                  <a:srgbClr val="000000"/>
                </a:solidFill>
                <a:latin typeface="Times New Roman" panose="02020603050405020304" pitchFamily="18" charset="0"/>
              </a:rPr>
              <a:t>)</a:t>
            </a:r>
            <a:r>
              <a:rPr lang="uk-UA" sz="1800" b="0" i="1" u="none" strike="noStrike" baseline="0" dirty="0">
                <a:solidFill>
                  <a:srgbClr val="000000"/>
                </a:solidFill>
                <a:latin typeface="Times New Roman" panose="02020603050405020304" pitchFamily="18" charset="0"/>
              </a:rPr>
              <a:t>К</a:t>
            </a:r>
            <a:r>
              <a:rPr lang="uk-UA" sz="1800" b="0" i="0" u="none" strike="noStrike" baseline="0" dirty="0">
                <a:solidFill>
                  <a:srgbClr val="000000"/>
                </a:solidFill>
                <a:latin typeface="Times New Roman" panose="02020603050405020304" pitchFamily="18" charset="0"/>
              </a:rPr>
              <a:t>) конкретному стану </a:t>
            </a:r>
            <a:r>
              <a:rPr lang="en-US" sz="1800" b="0" i="1" u="none" strike="noStrike" baseline="0" dirty="0">
                <a:solidFill>
                  <a:srgbClr val="000000"/>
                </a:solidFill>
                <a:latin typeface="Times New Roman" panose="02020603050405020304" pitchFamily="18" charset="0"/>
              </a:rPr>
              <a:t>x </a:t>
            </a:r>
            <a:r>
              <a:rPr lang="uk-UA" sz="1800" b="0" i="0" u="none" strike="noStrike" baseline="0" dirty="0">
                <a:solidFill>
                  <a:srgbClr val="000000"/>
                </a:solidFill>
                <a:latin typeface="Times New Roman" panose="02020603050405020304" pitchFamily="18" charset="0"/>
              </a:rPr>
              <a:t>через обмеженість початкових даних для опису зміни стану конструкції в умовах експлуатації будівлі і його реакції на можливі дії. Умова </a:t>
            </a:r>
            <a:r>
              <a:rPr lang="en-US" sz="1800" b="0" i="1" u="none" strike="noStrike" baseline="0" dirty="0">
                <a:solidFill>
                  <a:srgbClr val="000000"/>
                </a:solidFill>
                <a:latin typeface="Times New Roman" panose="02020603050405020304" pitchFamily="18" charset="0"/>
              </a:rPr>
              <a:t>W2 </a:t>
            </a:r>
            <a:r>
              <a:rPr lang="uk-UA" sz="1800" b="0" i="0" u="none" strike="noStrike" baseline="0" dirty="0">
                <a:solidFill>
                  <a:srgbClr val="000000"/>
                </a:solidFill>
                <a:latin typeface="Times New Roman" panose="02020603050405020304" pitchFamily="18" charset="0"/>
              </a:rPr>
              <a:t>характеризує невизначеність фактичного стану </a:t>
            </a:r>
            <a:r>
              <a:rPr lang="en-US" sz="1800" b="0" i="1" u="none" strike="noStrike" baseline="0" dirty="0" err="1">
                <a:solidFill>
                  <a:srgbClr val="000000"/>
                </a:solidFill>
                <a:latin typeface="Times New Roman" panose="02020603050405020304" pitchFamily="18" charset="0"/>
              </a:rPr>
              <a:t>xf</a:t>
            </a:r>
            <a:r>
              <a:rPr lang="en-US" sz="1800" b="0" i="1" u="none" strike="noStrike" baseline="0" dirty="0">
                <a:solidFill>
                  <a:srgbClr val="000000"/>
                </a:solidFill>
                <a:latin typeface="Times New Roman" panose="02020603050405020304" pitchFamily="18" charset="0"/>
              </a:rPr>
              <a:t> </a:t>
            </a:r>
            <a:r>
              <a:rPr lang="uk-UA" sz="1800" b="0" i="0" u="none" strike="noStrike" baseline="0" dirty="0">
                <a:solidFill>
                  <a:srgbClr val="000000"/>
                </a:solidFill>
                <a:latin typeface="Times New Roman" panose="02020603050405020304" pitchFamily="18" charset="0"/>
              </a:rPr>
              <a:t>параметру </a:t>
            </a:r>
            <a:r>
              <a:rPr lang="en-US" sz="1800" b="0" i="1" u="none" strike="noStrike" baseline="0" dirty="0">
                <a:solidFill>
                  <a:srgbClr val="000000"/>
                </a:solidFill>
                <a:latin typeface="Times New Roman" panose="02020603050405020304" pitchFamily="18" charset="0"/>
              </a:rPr>
              <a:t>x </a:t>
            </a:r>
            <a:r>
              <a:rPr lang="uk-UA" sz="1800" b="0" i="0" u="none" strike="noStrike" baseline="0" dirty="0">
                <a:solidFill>
                  <a:srgbClr val="000000"/>
                </a:solidFill>
                <a:latin typeface="Times New Roman" panose="02020603050405020304" pitchFamily="18" charset="0"/>
              </a:rPr>
              <a:t>при виконанні інструментального або експертного контролю конструкції при моніторингу технічного стану будівлі експертами. </a:t>
            </a:r>
          </a:p>
          <a:p>
            <a:pPr algn="just"/>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Врахуємо</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невизначеність</a:t>
            </a:r>
            <a:r>
              <a:rPr lang="ru-RU" sz="1800" b="0" i="0" u="none" strike="noStrike" baseline="0" dirty="0">
                <a:solidFill>
                  <a:srgbClr val="000000"/>
                </a:solidFill>
                <a:latin typeface="Times New Roman" panose="02020603050405020304" pitchFamily="18" charset="0"/>
              </a:rPr>
              <a:t> типу </a:t>
            </a:r>
            <a:r>
              <a:rPr lang="ru-RU" sz="1800" b="0" i="1" u="none" strike="noStrike" baseline="0" dirty="0">
                <a:solidFill>
                  <a:srgbClr val="000000"/>
                </a:solidFill>
                <a:latin typeface="Times New Roman" panose="02020603050405020304" pitchFamily="18" charset="0"/>
              </a:rPr>
              <a:t>W1 </a:t>
            </a:r>
            <a:r>
              <a:rPr lang="ru-RU" sz="1800" b="0" i="0" u="none" strike="noStrike" baseline="0" dirty="0" err="1">
                <a:solidFill>
                  <a:srgbClr val="000000"/>
                </a:solidFill>
                <a:latin typeface="Times New Roman" panose="02020603050405020304" pitchFamily="18" charset="0"/>
              </a:rPr>
              <a:t>введенням</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нечіткого</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опису</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технічного</a:t>
            </a:r>
            <a:r>
              <a:rPr lang="ru-RU" sz="1800" b="0" i="0" u="none" strike="noStrike" baseline="0" dirty="0">
                <a:solidFill>
                  <a:srgbClr val="000000"/>
                </a:solidFill>
                <a:latin typeface="Times New Roman" panose="02020603050405020304" pitchFamily="18" charset="0"/>
              </a:rPr>
              <a:t> стану </a:t>
            </a:r>
            <a:r>
              <a:rPr lang="ru-RU" sz="1800" b="0" i="0" u="none" strike="noStrike" baseline="0" dirty="0" err="1">
                <a:solidFill>
                  <a:srgbClr val="000000"/>
                </a:solidFill>
                <a:latin typeface="Times New Roman" panose="02020603050405020304" pitchFamily="18" charset="0"/>
              </a:rPr>
              <a:t>конструкції</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будівлі</a:t>
            </a:r>
            <a:r>
              <a:rPr lang="ru-RU" sz="1800" b="0" i="0" u="none" strike="noStrike" baseline="0" dirty="0">
                <a:solidFill>
                  <a:srgbClr val="000000"/>
                </a:solidFill>
                <a:latin typeface="Times New Roman" panose="02020603050405020304" pitchFamily="18" charset="0"/>
              </a:rPr>
              <a:t> за </a:t>
            </a:r>
            <a:r>
              <a:rPr lang="ru-RU" sz="1800" b="0" i="0" u="none" strike="noStrike" baseline="0" dirty="0" err="1">
                <a:solidFill>
                  <a:srgbClr val="000000"/>
                </a:solidFill>
                <a:latin typeface="Times New Roman" panose="02020603050405020304" pitchFamily="18" charset="0"/>
              </a:rPr>
              <a:t>допомогою</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лінгвістичної</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змінної</a:t>
            </a:r>
            <a:r>
              <a:rPr lang="ru-RU" sz="1800" b="0" i="0" u="none" strike="noStrike" baseline="0" dirty="0">
                <a:solidFill>
                  <a:srgbClr val="000000"/>
                </a:solidFill>
                <a:latin typeface="Times New Roman" panose="02020603050405020304" pitchFamily="18" charset="0"/>
              </a:rPr>
              <a:t> </a:t>
            </a:r>
            <a:r>
              <a:rPr lang="ru-RU" sz="1800" b="0" i="1" u="none" strike="noStrike" baseline="0" dirty="0">
                <a:solidFill>
                  <a:srgbClr val="000000"/>
                </a:solidFill>
                <a:latin typeface="Times New Roman" panose="02020603050405020304" pitchFamily="18" charset="0"/>
              </a:rPr>
              <a:t>Ẋ. </a:t>
            </a:r>
            <a:endParaRPr lang="ru-RU" sz="1800" b="0" i="0" u="none" strike="noStrike" baseline="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484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751481-61F9-DF16-6E44-4B31ACF7E0B5}"/>
              </a:ext>
            </a:extLst>
          </p:cNvPr>
          <p:cNvSpPr txBox="1"/>
          <p:nvPr/>
        </p:nvSpPr>
        <p:spPr>
          <a:xfrm>
            <a:off x="1043608" y="1"/>
            <a:ext cx="8100392" cy="369332"/>
          </a:xfrm>
          <a:prstGeom prst="rect">
            <a:avLst/>
          </a:prstGeom>
          <a:noFill/>
        </p:spPr>
        <p:txBody>
          <a:bodyPr wrap="square">
            <a:spAutoFit/>
          </a:bodyPr>
          <a:lstStyle/>
          <a:p>
            <a:pPr algn="just"/>
            <a:r>
              <a:rPr lang="ru-RU" sz="1800" b="0" i="0" u="none" strike="noStrike" baseline="0" dirty="0">
                <a:solidFill>
                  <a:srgbClr val="000000"/>
                </a:solidFill>
                <a:latin typeface="Times New Roman" panose="02020603050405020304" pitchFamily="18" charset="0"/>
              </a:rPr>
              <a:t>      </a:t>
            </a:r>
            <a:endParaRPr lang="uk-UA"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Рисунок 5">
            <a:extLst>
              <a:ext uri="{FF2B5EF4-FFF2-40B4-BE49-F238E27FC236}">
                <a16:creationId xmlns:a16="http://schemas.microsoft.com/office/drawing/2014/main" id="{2FA083E3-A43E-8817-3846-34A31BBFEACE}"/>
              </a:ext>
            </a:extLst>
          </p:cNvPr>
          <p:cNvPicPr>
            <a:picLocks noChangeAspect="1"/>
          </p:cNvPicPr>
          <p:nvPr/>
        </p:nvPicPr>
        <p:blipFill>
          <a:blip r:embed="rId2"/>
          <a:stretch>
            <a:fillRect/>
          </a:stretch>
        </p:blipFill>
        <p:spPr>
          <a:xfrm>
            <a:off x="1043608" y="369333"/>
            <a:ext cx="7992888" cy="4427819"/>
          </a:xfrm>
          <a:prstGeom prst="rect">
            <a:avLst/>
          </a:prstGeom>
        </p:spPr>
      </p:pic>
      <p:pic>
        <p:nvPicPr>
          <p:cNvPr id="8" name="Рисунок 7">
            <a:extLst>
              <a:ext uri="{FF2B5EF4-FFF2-40B4-BE49-F238E27FC236}">
                <a16:creationId xmlns:a16="http://schemas.microsoft.com/office/drawing/2014/main" id="{F3773672-59EB-BD9E-22EC-0338BE8A197E}"/>
              </a:ext>
            </a:extLst>
          </p:cNvPr>
          <p:cNvPicPr>
            <a:picLocks noChangeAspect="1"/>
          </p:cNvPicPr>
          <p:nvPr/>
        </p:nvPicPr>
        <p:blipFill>
          <a:blip r:embed="rId3"/>
          <a:stretch>
            <a:fillRect/>
          </a:stretch>
        </p:blipFill>
        <p:spPr>
          <a:xfrm>
            <a:off x="1043608" y="4797152"/>
            <a:ext cx="7848872" cy="1296144"/>
          </a:xfrm>
          <a:prstGeom prst="rect">
            <a:avLst/>
          </a:prstGeom>
        </p:spPr>
      </p:pic>
    </p:spTree>
    <p:extLst>
      <p:ext uri="{BB962C8B-B14F-4D97-AF65-F5344CB8AC3E}">
        <p14:creationId xmlns:p14="http://schemas.microsoft.com/office/powerpoint/2010/main" val="2379472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74EB82-735C-E759-DC04-0E0A592C7F9B}"/>
              </a:ext>
            </a:extLst>
          </p:cNvPr>
          <p:cNvSpPr txBox="1"/>
          <p:nvPr/>
        </p:nvSpPr>
        <p:spPr>
          <a:xfrm>
            <a:off x="1043608" y="0"/>
            <a:ext cx="7992888" cy="1477328"/>
          </a:xfrm>
          <a:prstGeom prst="rect">
            <a:avLst/>
          </a:prstGeom>
          <a:noFill/>
        </p:spPr>
        <p:txBody>
          <a:bodyPr wrap="square">
            <a:spAutoFit/>
          </a:bodyPr>
          <a:lstStyle/>
          <a:p>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Пропонується</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відповідність</a:t>
            </a:r>
            <a:r>
              <a:rPr lang="ru-RU" sz="1800" b="0" i="0" u="none" strike="noStrike" baseline="0" dirty="0">
                <a:solidFill>
                  <a:srgbClr val="000000"/>
                </a:solidFill>
                <a:latin typeface="Times New Roman" panose="02020603050405020304" pitchFamily="18" charset="0"/>
              </a:rPr>
              <a:t> </a:t>
            </a:r>
            <a:r>
              <a:rPr lang="ru-RU" sz="1800" b="0" i="1" u="none" strike="noStrike" baseline="0" dirty="0">
                <a:solidFill>
                  <a:srgbClr val="000000"/>
                </a:solidFill>
                <a:latin typeface="Times New Roman" panose="02020603050405020304" pitchFamily="18" charset="0"/>
              </a:rPr>
              <a:t>Р </a:t>
            </a:r>
            <a:r>
              <a:rPr lang="ru-RU" sz="1800" b="0" i="0" u="none" strike="noStrike" baseline="0" dirty="0" err="1">
                <a:solidFill>
                  <a:srgbClr val="000000"/>
                </a:solidFill>
                <a:latin typeface="Times New Roman" panose="02020603050405020304" pitchFamily="18" charset="0"/>
              </a:rPr>
              <a:t>знанням</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що</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визначаються</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продукційними</a:t>
            </a:r>
            <a:r>
              <a:rPr lang="ru-RU" sz="1800" b="0" i="0" u="none" strike="noStrike" baseline="0" dirty="0">
                <a:solidFill>
                  <a:srgbClr val="000000"/>
                </a:solidFill>
                <a:latin typeface="Times New Roman" panose="02020603050405020304" pitchFamily="18" charset="0"/>
              </a:rPr>
              <a:t> правилами типу “ЯКЩО …., ТО”. </a:t>
            </a:r>
          </a:p>
          <a:p>
            <a:r>
              <a:rPr lang="ru-RU" sz="1800" b="0" i="0" u="none" strike="noStrike" baseline="0" dirty="0">
                <a:solidFill>
                  <a:srgbClr val="000000"/>
                </a:solidFill>
                <a:latin typeface="Times New Roman" panose="02020603050405020304" pitchFamily="18" charset="0"/>
              </a:rPr>
              <a:t>     Таким чином, </a:t>
            </a:r>
            <a:r>
              <a:rPr lang="ru-RU" sz="1800" b="0" i="0" u="none" strike="noStrike" baseline="0" dirty="0" err="1">
                <a:solidFill>
                  <a:srgbClr val="000000"/>
                </a:solidFill>
                <a:latin typeface="Times New Roman" panose="02020603050405020304" pitchFamily="18" charset="0"/>
              </a:rPr>
              <a:t>інтелектуальні</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системи</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підтримки</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прийняття</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рішень</a:t>
            </a:r>
            <a:r>
              <a:rPr lang="ru-RU" sz="1800" b="0" i="0" u="none" strike="noStrike" baseline="0" dirty="0">
                <a:solidFill>
                  <a:srgbClr val="000000"/>
                </a:solidFill>
                <a:latin typeface="Times New Roman" panose="02020603050405020304" pitchFamily="18" charset="0"/>
              </a:rPr>
              <a:t> по </a:t>
            </a:r>
            <a:r>
              <a:rPr lang="ru-RU" sz="1800" b="0" i="0" u="none" strike="noStrike" baseline="0" dirty="0" err="1">
                <a:solidFill>
                  <a:srgbClr val="000000"/>
                </a:solidFill>
                <a:latin typeface="Times New Roman" panose="02020603050405020304" pitchFamily="18" charset="0"/>
              </a:rPr>
              <a:t>управлінню</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технічним</a:t>
            </a:r>
            <a:r>
              <a:rPr lang="ru-RU" sz="1800" b="0" i="0" u="none" strike="noStrike" baseline="0" dirty="0">
                <a:solidFill>
                  <a:srgbClr val="000000"/>
                </a:solidFill>
                <a:latin typeface="Times New Roman" panose="02020603050405020304" pitchFamily="18" charset="0"/>
              </a:rPr>
              <a:t> станом </a:t>
            </a:r>
            <a:r>
              <a:rPr lang="ru-RU" sz="1800" b="0" i="0" u="none" strike="noStrike" baseline="0" dirty="0" err="1">
                <a:solidFill>
                  <a:srgbClr val="000000"/>
                </a:solidFill>
                <a:latin typeface="Times New Roman" panose="02020603050405020304" pitchFamily="18" charset="0"/>
              </a:rPr>
              <a:t>конструкції</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представляє</a:t>
            </a:r>
            <a:r>
              <a:rPr lang="ru-RU" sz="1800" b="0" i="0" u="none" strike="noStrike" baseline="0" dirty="0">
                <a:solidFill>
                  <a:srgbClr val="000000"/>
                </a:solidFill>
                <a:latin typeface="Times New Roman" panose="02020603050405020304" pitchFamily="18" charset="0"/>
              </a:rPr>
              <a:t> собою </a:t>
            </a:r>
            <a:r>
              <a:rPr lang="ru-RU" sz="1800" b="0" i="0" u="none" strike="noStrike" baseline="0" dirty="0" err="1">
                <a:solidFill>
                  <a:srgbClr val="000000"/>
                </a:solidFill>
                <a:latin typeface="Times New Roman" panose="02020603050405020304" pitchFamily="18" charset="0"/>
              </a:rPr>
              <a:t>операцію</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імплікації</a:t>
            </a:r>
            <a:r>
              <a:rPr lang="ru-RU" sz="1800" b="0" i="0" u="none" strike="noStrike" baseline="0" dirty="0">
                <a:solidFill>
                  <a:srgbClr val="000000"/>
                </a:solidFill>
                <a:latin typeface="Times New Roman" panose="02020603050405020304" pitchFamily="18" charset="0"/>
              </a:rPr>
              <a:t>: </a:t>
            </a:r>
            <a:endParaRPr lang="uk-UA" dirty="0"/>
          </a:p>
        </p:txBody>
      </p:sp>
      <p:pic>
        <p:nvPicPr>
          <p:cNvPr id="4" name="Рисунок 3">
            <a:extLst>
              <a:ext uri="{FF2B5EF4-FFF2-40B4-BE49-F238E27FC236}">
                <a16:creationId xmlns:a16="http://schemas.microsoft.com/office/drawing/2014/main" id="{B34B9A30-3DF4-749C-AAEB-F7620E28CC48}"/>
              </a:ext>
            </a:extLst>
          </p:cNvPr>
          <p:cNvPicPr>
            <a:picLocks noChangeAspect="1"/>
          </p:cNvPicPr>
          <p:nvPr/>
        </p:nvPicPr>
        <p:blipFill>
          <a:blip r:embed="rId2"/>
          <a:stretch>
            <a:fillRect/>
          </a:stretch>
        </p:blipFill>
        <p:spPr>
          <a:xfrm>
            <a:off x="3131840" y="1477328"/>
            <a:ext cx="4176464" cy="583520"/>
          </a:xfrm>
          <a:prstGeom prst="rect">
            <a:avLst/>
          </a:prstGeom>
        </p:spPr>
      </p:pic>
      <p:sp>
        <p:nvSpPr>
          <p:cNvPr id="6" name="TextBox 5">
            <a:extLst>
              <a:ext uri="{FF2B5EF4-FFF2-40B4-BE49-F238E27FC236}">
                <a16:creationId xmlns:a16="http://schemas.microsoft.com/office/drawing/2014/main" id="{806F8435-9D3F-7D14-D338-B160A308A6E5}"/>
              </a:ext>
            </a:extLst>
          </p:cNvPr>
          <p:cNvSpPr txBox="1"/>
          <p:nvPr/>
        </p:nvSpPr>
        <p:spPr>
          <a:xfrm>
            <a:off x="1043608" y="1988840"/>
            <a:ext cx="8100392" cy="4247317"/>
          </a:xfrm>
          <a:prstGeom prst="rect">
            <a:avLst/>
          </a:prstGeom>
          <a:noFill/>
        </p:spPr>
        <p:txBody>
          <a:bodyPr wrap="square">
            <a:spAutoFit/>
          </a:bodyPr>
          <a:lstStyle/>
          <a:p>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Розглянемо</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ситуацію</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що</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пов’язана</a:t>
            </a:r>
            <a:r>
              <a:rPr lang="ru-RU" sz="1800" b="0" i="0" u="none" strike="noStrike" baseline="0" dirty="0">
                <a:solidFill>
                  <a:srgbClr val="000000"/>
                </a:solidFill>
                <a:latin typeface="Times New Roman" panose="02020603050405020304" pitchFamily="18" charset="0"/>
              </a:rPr>
              <a:t> з фактором </a:t>
            </a:r>
            <a:r>
              <a:rPr lang="ru-RU" sz="1800" b="0" i="1" u="none" strike="noStrike" baseline="0" dirty="0">
                <a:solidFill>
                  <a:srgbClr val="000000"/>
                </a:solidFill>
                <a:latin typeface="Times New Roman" panose="02020603050405020304" pitchFamily="18" charset="0"/>
              </a:rPr>
              <a:t>W</a:t>
            </a:r>
            <a:r>
              <a:rPr lang="ru-RU" sz="1000" b="0" i="1" u="none" strike="noStrike" baseline="0" dirty="0">
                <a:solidFill>
                  <a:srgbClr val="000000"/>
                </a:solidFill>
                <a:latin typeface="Times New Roman" panose="02020603050405020304" pitchFamily="18" charset="0"/>
              </a:rPr>
              <a:t>2</a:t>
            </a:r>
            <a:r>
              <a:rPr lang="ru-RU" sz="1800" b="0" i="1"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Припустимо</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що</a:t>
            </a:r>
            <a:r>
              <a:rPr lang="ru-RU" sz="1800" b="0" i="0" u="none" strike="noStrike" baseline="0" dirty="0">
                <a:solidFill>
                  <a:srgbClr val="000000"/>
                </a:solidFill>
                <a:latin typeface="Times New Roman" panose="02020603050405020304" pitchFamily="18" charset="0"/>
              </a:rPr>
              <a:t> через </a:t>
            </a:r>
            <a:r>
              <a:rPr lang="ru-RU" sz="1800" b="0" i="0" u="none" strike="noStrike" baseline="0" dirty="0" err="1">
                <a:solidFill>
                  <a:srgbClr val="000000"/>
                </a:solidFill>
                <a:latin typeface="Times New Roman" panose="02020603050405020304" pitchFamily="18" charset="0"/>
              </a:rPr>
              <a:t>особливості</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системи</a:t>
            </a:r>
            <a:r>
              <a:rPr lang="ru-RU" sz="1800" b="0" i="0" u="none" strike="noStrike" baseline="0" dirty="0">
                <a:solidFill>
                  <a:srgbClr val="000000"/>
                </a:solidFill>
                <a:latin typeface="Times New Roman" panose="02020603050405020304" pitchFamily="18" charset="0"/>
              </a:rPr>
              <a:t> контролю </a:t>
            </a:r>
            <a:r>
              <a:rPr lang="ru-RU" sz="1800" b="0" i="0" u="none" strike="noStrike" baseline="0" dirty="0" err="1">
                <a:solidFill>
                  <a:srgbClr val="000000"/>
                </a:solidFill>
                <a:latin typeface="Times New Roman" panose="02020603050405020304" pitchFamily="18" charset="0"/>
              </a:rPr>
              <a:t>отримати</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точну</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кількісну</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оцінку</a:t>
            </a:r>
            <a:r>
              <a:rPr lang="ru-RU" sz="1800" b="0" i="0" u="none" strike="noStrike" baseline="0" dirty="0">
                <a:solidFill>
                  <a:srgbClr val="000000"/>
                </a:solidFill>
                <a:latin typeface="Times New Roman" panose="02020603050405020304" pitchFamily="18" charset="0"/>
              </a:rPr>
              <a:t> </a:t>
            </a:r>
            <a:r>
              <a:rPr lang="ru-RU" sz="1800" b="0" i="1" u="none" strike="noStrike" baseline="0" dirty="0" err="1">
                <a:solidFill>
                  <a:srgbClr val="000000"/>
                </a:solidFill>
                <a:latin typeface="Times New Roman" panose="02020603050405020304" pitchFamily="18" charset="0"/>
              </a:rPr>
              <a:t>x</a:t>
            </a:r>
            <a:r>
              <a:rPr lang="ru-RU" sz="1000" b="0" i="1" u="none" strike="noStrike" baseline="0" dirty="0" err="1">
                <a:solidFill>
                  <a:srgbClr val="000000"/>
                </a:solidFill>
                <a:latin typeface="Times New Roman" panose="02020603050405020304" pitchFamily="18" charset="0"/>
              </a:rPr>
              <a:t>f</a:t>
            </a:r>
            <a:r>
              <a:rPr lang="ru-RU" sz="1000" b="0" i="1" u="none" strike="noStrike" baseline="0" dirty="0">
                <a:solidFill>
                  <a:srgbClr val="000000"/>
                </a:solidFill>
                <a:latin typeface="Times New Roman" panose="02020603050405020304" pitchFamily="18" charset="0"/>
              </a:rPr>
              <a:t>  </a:t>
            </a:r>
            <a:r>
              <a:rPr lang="ru-RU" sz="1800" b="0" i="0" u="none" strike="noStrike" baseline="0" dirty="0">
                <a:solidFill>
                  <a:srgbClr val="000000"/>
                </a:solidFill>
                <a:latin typeface="Times New Roman" panose="02020603050405020304" pitchFamily="18" charset="0"/>
              </a:rPr>
              <a:t>поточного стану </a:t>
            </a:r>
            <a:r>
              <a:rPr lang="ru-RU" sz="1800" b="0" i="0" u="none" strike="noStrike" baseline="0" dirty="0" err="1">
                <a:solidFill>
                  <a:srgbClr val="000000"/>
                </a:solidFill>
                <a:latin typeface="Times New Roman" panose="02020603050405020304" pitchFamily="18" charset="0"/>
              </a:rPr>
              <a:t>конструкції</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немає</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можливості</a:t>
            </a:r>
            <a:r>
              <a:rPr lang="ru-RU" sz="1800" b="0" i="0" u="none" strike="noStrike" baseline="0" dirty="0">
                <a:solidFill>
                  <a:srgbClr val="000000"/>
                </a:solidFill>
                <a:latin typeface="Times New Roman" panose="02020603050405020304" pitchFamily="18" charset="0"/>
              </a:rPr>
              <a:t>. При </a:t>
            </a:r>
            <a:r>
              <a:rPr lang="ru-RU" sz="1800" b="0" i="0" u="none" strike="noStrike" baseline="0" dirty="0" err="1">
                <a:solidFill>
                  <a:srgbClr val="000000"/>
                </a:solidFill>
                <a:latin typeface="Times New Roman" panose="02020603050405020304" pitchFamily="18" charset="0"/>
              </a:rPr>
              <a:t>цьому</a:t>
            </a:r>
            <a:r>
              <a:rPr lang="ru-RU" sz="1800" b="0" i="0" u="none" strike="noStrike" baseline="0" dirty="0">
                <a:solidFill>
                  <a:srgbClr val="000000"/>
                </a:solidFill>
                <a:latin typeface="Times New Roman" panose="02020603050405020304" pitchFamily="18" charset="0"/>
              </a:rPr>
              <a:t> результат контролю </a:t>
            </a:r>
            <a:r>
              <a:rPr lang="ru-RU" sz="1800" b="0" i="1" u="none" strike="noStrike" baseline="0" dirty="0" err="1">
                <a:solidFill>
                  <a:srgbClr val="000000"/>
                </a:solidFill>
                <a:latin typeface="Times New Roman" panose="02020603050405020304" pitchFamily="18" charset="0"/>
              </a:rPr>
              <a:t>q</a:t>
            </a:r>
            <a:r>
              <a:rPr lang="ru-RU" sz="1000" b="0" i="1" u="none" strike="noStrike" baseline="0" dirty="0" err="1">
                <a:solidFill>
                  <a:srgbClr val="000000"/>
                </a:solidFill>
                <a:latin typeface="Times New Roman" panose="02020603050405020304" pitchFamily="18" charset="0"/>
              </a:rPr>
              <a:t>f</a:t>
            </a:r>
            <a:r>
              <a:rPr lang="ru-RU" sz="1000" b="0" i="1"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конструкції</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представляє</a:t>
            </a:r>
            <a:r>
              <a:rPr lang="ru-RU" sz="1800" b="0" i="0" u="none" strike="noStrike" baseline="0" dirty="0">
                <a:solidFill>
                  <a:srgbClr val="000000"/>
                </a:solidFill>
                <a:latin typeface="Times New Roman" panose="02020603050405020304" pitchFamily="18" charset="0"/>
              </a:rPr>
              <a:t> собою один </a:t>
            </a:r>
            <a:r>
              <a:rPr lang="ru-RU" sz="1800" b="0" i="0" u="none" strike="noStrike" baseline="0" dirty="0" err="1">
                <a:solidFill>
                  <a:srgbClr val="000000"/>
                </a:solidFill>
                <a:latin typeface="Times New Roman" panose="02020603050405020304" pitchFamily="18" charset="0"/>
              </a:rPr>
              <a:t>із</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термів</a:t>
            </a:r>
            <a:r>
              <a:rPr lang="ru-RU" sz="1800" b="0" i="0" u="none" strike="noStrike" baseline="0" dirty="0">
                <a:solidFill>
                  <a:srgbClr val="000000"/>
                </a:solidFill>
                <a:latin typeface="Times New Roman" panose="02020603050405020304" pitchFamily="18" charset="0"/>
              </a:rPr>
              <a:t> </a:t>
            </a:r>
            <a:r>
              <a:rPr lang="ru-RU" sz="1800" b="0" i="1" u="none" strike="noStrike" baseline="0" dirty="0">
                <a:solidFill>
                  <a:srgbClr val="000000"/>
                </a:solidFill>
                <a:latin typeface="Times New Roman" panose="02020603050405020304" pitchFamily="18" charset="0"/>
              </a:rPr>
              <a:t>q </a:t>
            </a:r>
            <a:r>
              <a:rPr lang="ru-RU" sz="1800" b="0" i="0" u="none" strike="noStrike" baseline="0" dirty="0" err="1">
                <a:solidFill>
                  <a:srgbClr val="000000"/>
                </a:solidFill>
                <a:latin typeface="Times New Roman" panose="02020603050405020304" pitchFamily="18" charset="0"/>
              </a:rPr>
              <a:t>множини</a:t>
            </a:r>
            <a:r>
              <a:rPr lang="ru-RU" sz="1800" b="0" i="0" u="none" strike="noStrike" baseline="0" dirty="0">
                <a:solidFill>
                  <a:srgbClr val="000000"/>
                </a:solidFill>
                <a:latin typeface="Times New Roman" panose="02020603050405020304" pitchFamily="18" charset="0"/>
              </a:rPr>
              <a:t> </a:t>
            </a:r>
            <a:r>
              <a:rPr lang="ru-RU" sz="1800" b="0" i="1" u="none" strike="noStrike" baseline="0" dirty="0">
                <a:solidFill>
                  <a:srgbClr val="000000"/>
                </a:solidFill>
                <a:latin typeface="Times New Roman" panose="02020603050405020304" pitchFamily="18" charset="0"/>
              </a:rPr>
              <a:t>Q </a:t>
            </a:r>
            <a:r>
              <a:rPr lang="ru-RU" sz="1800" b="0" i="0" u="none" strike="noStrike" baseline="0" dirty="0" err="1">
                <a:solidFill>
                  <a:srgbClr val="000000"/>
                </a:solidFill>
                <a:latin typeface="Times New Roman" panose="02020603050405020304" pitchFamily="18" charset="0"/>
              </a:rPr>
              <a:t>термів</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значення</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контрольованого</a:t>
            </a:r>
            <a:r>
              <a:rPr lang="ru-RU" sz="1800" b="0" i="0" u="none" strike="noStrike" baseline="0" dirty="0">
                <a:solidFill>
                  <a:srgbClr val="000000"/>
                </a:solidFill>
                <a:latin typeface="Times New Roman" panose="02020603050405020304" pitchFamily="18" charset="0"/>
              </a:rPr>
              <a:t> параметру. </a:t>
            </a:r>
            <a:r>
              <a:rPr lang="ru-RU" sz="1800" b="0" i="0" u="none" strike="noStrike" baseline="0" dirty="0" err="1">
                <a:solidFill>
                  <a:srgbClr val="000000"/>
                </a:solidFill>
                <a:latin typeface="Times New Roman" panose="02020603050405020304" pitchFamily="18" charset="0"/>
              </a:rPr>
              <a:t>Наприклад</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якщо</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нечітке</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значення</a:t>
            </a:r>
            <a:r>
              <a:rPr lang="ru-RU" sz="1800" b="0" i="0" u="none" strike="noStrike" baseline="0" dirty="0">
                <a:solidFill>
                  <a:srgbClr val="000000"/>
                </a:solidFill>
                <a:latin typeface="Times New Roman" panose="02020603050405020304" pitchFamily="18" charset="0"/>
              </a:rPr>
              <a:t> </a:t>
            </a:r>
            <a:r>
              <a:rPr lang="ru-RU" sz="1800" b="0" i="1" u="none" strike="noStrike" baseline="0" dirty="0">
                <a:solidFill>
                  <a:srgbClr val="000000"/>
                </a:solidFill>
                <a:latin typeface="Times New Roman" panose="02020603050405020304" pitchFamily="18" charset="0"/>
              </a:rPr>
              <a:t>Ẋ </a:t>
            </a:r>
            <a:r>
              <a:rPr lang="ru-RU" sz="1800" b="0" i="0" u="none" strike="noStrike" baseline="0" dirty="0" err="1">
                <a:solidFill>
                  <a:srgbClr val="000000"/>
                </a:solidFill>
                <a:latin typeface="Times New Roman" panose="02020603050405020304" pitchFamily="18" charset="0"/>
              </a:rPr>
              <a:t>контрольованого</a:t>
            </a:r>
            <a:r>
              <a:rPr lang="ru-RU" sz="1800" b="0" i="0" u="none" strike="noStrike" baseline="0" dirty="0">
                <a:solidFill>
                  <a:srgbClr val="000000"/>
                </a:solidFill>
                <a:latin typeface="Times New Roman" panose="02020603050405020304" pitchFamily="18" charset="0"/>
              </a:rPr>
              <a:t> параметру </a:t>
            </a:r>
            <a:r>
              <a:rPr lang="ru-RU" sz="1800" b="0" i="1" u="none" strike="noStrike" baseline="0" dirty="0">
                <a:solidFill>
                  <a:srgbClr val="000000"/>
                </a:solidFill>
                <a:latin typeface="Times New Roman" panose="02020603050405020304" pitchFamily="18" charset="0"/>
              </a:rPr>
              <a:t>x </a:t>
            </a:r>
            <a:r>
              <a:rPr lang="ru-RU" sz="1800" b="0" i="0" u="none" strike="noStrike" baseline="0" dirty="0" err="1">
                <a:solidFill>
                  <a:srgbClr val="000000"/>
                </a:solidFill>
                <a:latin typeface="Times New Roman" panose="02020603050405020304" pitchFamily="18" charset="0"/>
              </a:rPr>
              <a:t>має</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значення</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високий</a:t>
            </a:r>
            <a:r>
              <a:rPr lang="ru-RU" sz="1800" b="0" i="0" u="none" strike="noStrike" baseline="0" dirty="0">
                <a:solidFill>
                  <a:srgbClr val="000000"/>
                </a:solidFill>
                <a:latin typeface="Times New Roman" panose="02020603050405020304" pitchFamily="18" charset="0"/>
              </a:rPr>
              <a:t>”, то </a:t>
            </a:r>
            <a:r>
              <a:rPr lang="ru-RU" sz="1800" b="0" i="0" u="none" strike="noStrike" baseline="0" dirty="0" err="1">
                <a:solidFill>
                  <a:srgbClr val="000000"/>
                </a:solidFill>
                <a:latin typeface="Times New Roman" panose="02020603050405020304" pitchFamily="18" charset="0"/>
              </a:rPr>
              <a:t>терми</a:t>
            </a:r>
            <a:r>
              <a:rPr lang="ru-RU" sz="1800" b="0" i="0" u="none" strike="noStrike" baseline="0" dirty="0">
                <a:solidFill>
                  <a:srgbClr val="000000"/>
                </a:solidFill>
                <a:latin typeface="Times New Roman" panose="02020603050405020304" pitchFamily="18" charset="0"/>
              </a:rPr>
              <a:t> </a:t>
            </a:r>
            <a:r>
              <a:rPr lang="ru-RU" sz="1800" b="0" i="1" u="none" strike="noStrike" baseline="0" dirty="0">
                <a:solidFill>
                  <a:srgbClr val="000000"/>
                </a:solidFill>
                <a:latin typeface="Times New Roman" panose="02020603050405020304" pitchFamily="18" charset="0"/>
              </a:rPr>
              <a:t>q </a:t>
            </a:r>
            <a:r>
              <a:rPr lang="ru-RU" sz="1800" b="0" i="0" u="none" strike="noStrike" baseline="0" dirty="0" err="1">
                <a:solidFill>
                  <a:srgbClr val="000000"/>
                </a:solidFill>
                <a:latin typeface="Times New Roman" panose="02020603050405020304" pitchFamily="18" charset="0"/>
              </a:rPr>
              <a:t>вказаного</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значення</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можуть</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мати</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вигляд</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помірно</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високий</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порівняно</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високий</a:t>
            </a:r>
            <a:r>
              <a:rPr lang="ru-RU" sz="1800" b="0" i="0" u="none" strike="noStrike" baseline="0" dirty="0">
                <a:solidFill>
                  <a:srgbClr val="000000"/>
                </a:solidFill>
                <a:latin typeface="Times New Roman" panose="02020603050405020304" pitchFamily="18" charset="0"/>
              </a:rPr>
              <a:t>”, “не </a:t>
            </a:r>
            <a:r>
              <a:rPr lang="ru-RU" sz="1800" b="0" i="0" u="none" strike="noStrike" baseline="0" dirty="0" err="1">
                <a:solidFill>
                  <a:srgbClr val="000000"/>
                </a:solidFill>
                <a:latin typeface="Times New Roman" panose="02020603050405020304" pitchFamily="18" charset="0"/>
              </a:rPr>
              <a:t>дуже</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високий</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дуже</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високий</a:t>
            </a:r>
            <a:r>
              <a:rPr lang="ru-RU" sz="1800" b="0" i="0" u="none" strike="noStrike" baseline="0" dirty="0">
                <a:solidFill>
                  <a:srgbClr val="000000"/>
                </a:solidFill>
                <a:latin typeface="Times New Roman" panose="02020603050405020304" pitchFamily="18" charset="0"/>
              </a:rPr>
              <a:t>”. В </a:t>
            </a:r>
            <a:r>
              <a:rPr lang="ru-RU" sz="1800" b="0" i="0" u="none" strike="noStrike" baseline="0" dirty="0" err="1">
                <a:solidFill>
                  <a:srgbClr val="000000"/>
                </a:solidFill>
                <a:latin typeface="Times New Roman" panose="02020603050405020304" pitchFamily="18" charset="0"/>
              </a:rPr>
              <a:t>цьому</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випадку</a:t>
            </a:r>
            <a:r>
              <a:rPr lang="ru-RU" sz="1800" b="0" i="0" u="none" strike="noStrike" baseline="0" dirty="0">
                <a:solidFill>
                  <a:srgbClr val="000000"/>
                </a:solidFill>
                <a:latin typeface="Times New Roman" panose="02020603050405020304" pitchFamily="18" charset="0"/>
              </a:rPr>
              <a:t> параметр </a:t>
            </a:r>
            <a:r>
              <a:rPr lang="ru-RU" sz="1800" b="0" i="1" u="none" strike="noStrike" baseline="0" dirty="0">
                <a:solidFill>
                  <a:srgbClr val="000000"/>
                </a:solidFill>
                <a:latin typeface="Times New Roman" panose="02020603050405020304" pitchFamily="18" charset="0"/>
              </a:rPr>
              <a:t>x </a:t>
            </a:r>
            <a:r>
              <a:rPr lang="ru-RU" sz="1800" b="0" i="0" u="none" strike="noStrike" baseline="0" dirty="0" err="1">
                <a:solidFill>
                  <a:srgbClr val="000000"/>
                </a:solidFill>
                <a:latin typeface="Times New Roman" panose="02020603050405020304" pitchFamily="18" charset="0"/>
              </a:rPr>
              <a:t>конструкції</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може</a:t>
            </a:r>
            <a:r>
              <a:rPr lang="ru-RU" sz="1800" b="0" i="0" u="none" strike="noStrike" baseline="0" dirty="0">
                <a:solidFill>
                  <a:srgbClr val="000000"/>
                </a:solidFill>
                <a:latin typeface="Times New Roman" panose="02020603050405020304" pitchFamily="18" charset="0"/>
              </a:rPr>
              <a:t> бути </a:t>
            </a:r>
            <a:r>
              <a:rPr lang="ru-RU" sz="1800" b="0" i="0" u="none" strike="noStrike" baseline="0" dirty="0" err="1">
                <a:solidFill>
                  <a:srgbClr val="000000"/>
                </a:solidFill>
                <a:latin typeface="Times New Roman" panose="02020603050405020304" pitchFamily="18" charset="0"/>
              </a:rPr>
              <a:t>оцінений</a:t>
            </a:r>
            <a:r>
              <a:rPr lang="ru-RU" sz="1800" b="0" i="0" u="none" strike="noStrike" baseline="0" dirty="0">
                <a:solidFill>
                  <a:srgbClr val="000000"/>
                </a:solidFill>
                <a:latin typeface="Times New Roman" panose="02020603050405020304" pitchFamily="18" charset="0"/>
              </a:rPr>
              <a:t> за </a:t>
            </a:r>
            <a:r>
              <a:rPr lang="ru-RU" sz="1800" b="0" i="0" u="none" strike="noStrike" baseline="0" dirty="0" err="1">
                <a:solidFill>
                  <a:srgbClr val="000000"/>
                </a:solidFill>
                <a:latin typeface="Times New Roman" panose="02020603050405020304" pitchFamily="18" charset="0"/>
              </a:rPr>
              <a:t>непрямими</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ознаками</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наприклад</a:t>
            </a:r>
            <a:r>
              <a:rPr lang="ru-RU" sz="1800" b="0" i="0" u="none" strike="noStrike" baseline="0" dirty="0">
                <a:solidFill>
                  <a:srgbClr val="000000"/>
                </a:solidFill>
                <a:latin typeface="Times New Roman" panose="02020603050405020304" pitchFamily="18" charset="0"/>
              </a:rPr>
              <a:t>, у </a:t>
            </a:r>
            <a:r>
              <a:rPr lang="ru-RU" sz="1800" b="0" i="0" u="none" strike="noStrike" baseline="0" dirty="0" err="1">
                <a:solidFill>
                  <a:srgbClr val="000000"/>
                </a:solidFill>
                <a:latin typeface="Times New Roman" panose="02020603050405020304" pitchFamily="18" charset="0"/>
              </a:rPr>
              <a:t>вигляді</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значення</a:t>
            </a:r>
            <a:r>
              <a:rPr lang="ru-RU" sz="1800" b="0" i="0" u="none" strike="noStrike" baseline="0" dirty="0">
                <a:solidFill>
                  <a:srgbClr val="000000"/>
                </a:solidFill>
                <a:latin typeface="Times New Roman" panose="02020603050405020304" pitchFamily="18" charset="0"/>
              </a:rPr>
              <a:t> параметру </a:t>
            </a:r>
            <a:r>
              <a:rPr lang="ru-RU" sz="1800" b="0" i="0" u="none" strike="noStrike" baseline="0" dirty="0" err="1">
                <a:solidFill>
                  <a:srgbClr val="000000"/>
                </a:solidFill>
                <a:latin typeface="Times New Roman" panose="02020603050405020304" pitchFamily="18" charset="0"/>
              </a:rPr>
              <a:t>досить</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високе</a:t>
            </a:r>
            <a:r>
              <a:rPr lang="ru-RU" sz="1800" b="0" i="0" u="none" strike="noStrike" baseline="0" dirty="0">
                <a:solidFill>
                  <a:srgbClr val="000000"/>
                </a:solidFill>
                <a:latin typeface="Times New Roman" panose="02020603050405020304" pitchFamily="18" charset="0"/>
              </a:rPr>
              <a:t>”, при </a:t>
            </a:r>
            <a:r>
              <a:rPr lang="ru-RU" sz="1800" b="0" i="0" u="none" strike="noStrike" baseline="0" dirty="0" err="1">
                <a:solidFill>
                  <a:srgbClr val="000000"/>
                </a:solidFill>
                <a:latin typeface="Times New Roman" panose="02020603050405020304" pitchFamily="18" charset="0"/>
              </a:rPr>
              <a:t>цьому</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вказується</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рівень</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приналежності</a:t>
            </a:r>
            <a:r>
              <a:rPr lang="ru-RU" sz="1800" b="0" i="0" u="none" strike="noStrike" baseline="0" dirty="0">
                <a:solidFill>
                  <a:srgbClr val="000000"/>
                </a:solidFill>
                <a:latin typeface="Times New Roman" panose="02020603050405020304" pitchFamily="18" charset="0"/>
              </a:rPr>
              <a:t> результату контролю до одного з </a:t>
            </a:r>
            <a:r>
              <a:rPr lang="ru-RU" sz="1800" b="0" i="0" u="none" strike="noStrike" baseline="0" dirty="0" err="1">
                <a:solidFill>
                  <a:srgbClr val="000000"/>
                </a:solidFill>
                <a:latin typeface="Times New Roman" panose="02020603050405020304" pitchFamily="18" charset="0"/>
              </a:rPr>
              <a:t>термів</a:t>
            </a:r>
            <a:r>
              <a:rPr lang="ru-RU" sz="1800" b="0" i="0" u="none" strike="noStrike" baseline="0" dirty="0">
                <a:solidFill>
                  <a:srgbClr val="000000"/>
                </a:solidFill>
                <a:latin typeface="Times New Roman" panose="02020603050405020304" pitchFamily="18" charset="0"/>
              </a:rPr>
              <a:t>. Тому для кожного терма </a:t>
            </a:r>
            <a:r>
              <a:rPr lang="ru-RU" sz="1800" b="0" i="1" u="none" strike="noStrike" baseline="0" dirty="0">
                <a:solidFill>
                  <a:srgbClr val="000000"/>
                </a:solidFill>
                <a:latin typeface="Times New Roman" panose="02020603050405020304" pitchFamily="18" charset="0"/>
              </a:rPr>
              <a:t>q </a:t>
            </a:r>
            <a:r>
              <a:rPr lang="ru-RU" sz="1800" b="0" i="0" u="none" strike="noStrike" baseline="0" dirty="0" err="1">
                <a:solidFill>
                  <a:srgbClr val="000000"/>
                </a:solidFill>
                <a:latin typeface="Times New Roman" panose="02020603050405020304" pitchFamily="18" charset="0"/>
              </a:rPr>
              <a:t>лінгвістичної</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змінної</a:t>
            </a:r>
            <a:r>
              <a:rPr lang="ru-RU" sz="1800" b="0" i="0" u="none" strike="noStrike" baseline="0" dirty="0">
                <a:solidFill>
                  <a:srgbClr val="000000"/>
                </a:solidFill>
                <a:latin typeface="Times New Roman" panose="02020603050405020304" pitchFamily="18" charset="0"/>
              </a:rPr>
              <a:t> </a:t>
            </a:r>
            <a:r>
              <a:rPr lang="ru-RU" sz="1800" b="0" i="1" u="none" strike="noStrike" baseline="0" dirty="0">
                <a:solidFill>
                  <a:srgbClr val="000000"/>
                </a:solidFill>
                <a:latin typeface="Times New Roman" panose="02020603050405020304" pitchFamily="18" charset="0"/>
              </a:rPr>
              <a:t>x </a:t>
            </a:r>
            <a:r>
              <a:rPr lang="ru-RU" sz="1800" b="0" i="0" u="none" strike="noStrike" baseline="0" dirty="0" err="1">
                <a:solidFill>
                  <a:srgbClr val="000000"/>
                </a:solidFill>
                <a:latin typeface="Times New Roman" panose="02020603050405020304" pitchFamily="18" charset="0"/>
              </a:rPr>
              <a:t>необхідно</a:t>
            </a:r>
            <a:r>
              <a:rPr lang="ru-RU" sz="1800" b="0" i="0" u="none" strike="noStrike" baseline="0" dirty="0">
                <a:solidFill>
                  <a:srgbClr val="000000"/>
                </a:solidFill>
                <a:latin typeface="Times New Roman" panose="02020603050405020304" pitchFamily="18" charset="0"/>
              </a:rPr>
              <a:t> за результатами </a:t>
            </a:r>
            <a:r>
              <a:rPr lang="ru-RU" sz="1800" b="0" i="0" u="none" strike="noStrike" baseline="0" dirty="0" err="1">
                <a:solidFill>
                  <a:srgbClr val="000000"/>
                </a:solidFill>
                <a:latin typeface="Times New Roman" panose="02020603050405020304" pitchFamily="18" charset="0"/>
              </a:rPr>
              <a:t>ретроспективної</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інформації</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побудувати</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функцію</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приналежності</a:t>
            </a:r>
            <a:r>
              <a:rPr lang="ru-RU" sz="1800" b="0" i="0" u="none" strike="noStrike" baseline="0" dirty="0">
                <a:solidFill>
                  <a:srgbClr val="000000"/>
                </a:solidFill>
                <a:latin typeface="Times New Roman" panose="02020603050405020304" pitchFamily="18" charset="0"/>
              </a:rPr>
              <a:t> (ФП). При </a:t>
            </a:r>
            <a:r>
              <a:rPr lang="ru-RU" sz="1800" b="0" i="0" u="none" strike="noStrike" baseline="0" dirty="0" err="1">
                <a:solidFill>
                  <a:srgbClr val="000000"/>
                </a:solidFill>
                <a:latin typeface="Times New Roman" panose="02020603050405020304" pitchFamily="18" charset="0"/>
              </a:rPr>
              <a:t>зроблених</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допущеннях</a:t>
            </a:r>
            <a:r>
              <a:rPr lang="ru-RU" sz="1800" b="0" i="0" u="none" strike="noStrike" baseline="0" dirty="0">
                <a:solidFill>
                  <a:srgbClr val="000000"/>
                </a:solidFill>
                <a:latin typeface="Times New Roman" panose="02020603050405020304" pitchFamily="18" charset="0"/>
              </a:rPr>
              <a:t>, модель </a:t>
            </a:r>
            <a:r>
              <a:rPr lang="ru-RU" sz="1800" b="0" i="0" u="none" strike="noStrike" baseline="0" dirty="0" err="1">
                <a:solidFill>
                  <a:srgbClr val="000000"/>
                </a:solidFill>
                <a:latin typeface="Times New Roman" panose="02020603050405020304" pitchFamily="18" charset="0"/>
              </a:rPr>
              <a:t>прийняття</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рішення</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згідно</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використання</a:t>
            </a:r>
            <a:r>
              <a:rPr lang="ru-RU" sz="1800" b="0" i="0" u="none" strike="noStrike" baseline="0" dirty="0">
                <a:solidFill>
                  <a:srgbClr val="000000"/>
                </a:solidFill>
                <a:latin typeface="Times New Roman" panose="02020603050405020304" pitchFamily="18" charset="0"/>
              </a:rPr>
              <a:t> заходу </a:t>
            </a:r>
            <a:r>
              <a:rPr lang="ru-RU" sz="1800" b="0" i="1" u="none" strike="noStrike" baseline="0" dirty="0" err="1">
                <a:solidFill>
                  <a:srgbClr val="000000"/>
                </a:solidFill>
                <a:latin typeface="Times New Roman" panose="02020603050405020304" pitchFamily="18" charset="0"/>
              </a:rPr>
              <a:t>yf</a:t>
            </a:r>
            <a:r>
              <a:rPr lang="ru-RU" sz="1800" b="0" i="1" u="none" strike="noStrike" baseline="0" dirty="0">
                <a:solidFill>
                  <a:srgbClr val="000000"/>
                </a:solidFill>
                <a:latin typeface="Times New Roman" panose="02020603050405020304" pitchFamily="18" charset="0"/>
              </a:rPr>
              <a:t> </a:t>
            </a:r>
            <a:r>
              <a:rPr lang="ru-RU" sz="1800" b="0" i="0" u="none" strike="noStrike" baseline="0" dirty="0">
                <a:solidFill>
                  <a:srgbClr val="000000"/>
                </a:solidFill>
                <a:latin typeface="Times New Roman" panose="02020603050405020304" pitchFamily="18" charset="0"/>
              </a:rPr>
              <a:t>по </a:t>
            </a:r>
            <a:r>
              <a:rPr lang="ru-RU" sz="1800" b="0" i="0" u="none" strike="noStrike" baseline="0" dirty="0" err="1">
                <a:solidFill>
                  <a:srgbClr val="000000"/>
                </a:solidFill>
                <a:latin typeface="Times New Roman" panose="02020603050405020304" pitchFamily="18" charset="0"/>
              </a:rPr>
              <a:t>управлінню</a:t>
            </a:r>
            <a:r>
              <a:rPr lang="ru-RU" sz="1800" b="0" i="0" u="none" strike="noStrike" baseline="0" dirty="0">
                <a:solidFill>
                  <a:srgbClr val="000000"/>
                </a:solidFill>
                <a:latin typeface="Times New Roman" panose="02020603050405020304" pitchFamily="18" charset="0"/>
              </a:rPr>
              <a:t> за </a:t>
            </a:r>
            <a:r>
              <a:rPr lang="ru-RU" sz="1800" b="0" i="0" u="none" strike="noStrike" baseline="0" dirty="0" err="1">
                <a:solidFill>
                  <a:srgbClr val="000000"/>
                </a:solidFill>
                <a:latin typeface="Times New Roman" panose="02020603050405020304" pitchFamily="18" charset="0"/>
              </a:rPr>
              <a:t>технічним</a:t>
            </a:r>
            <a:r>
              <a:rPr lang="ru-RU" sz="1800" b="0" i="0" u="none" strike="noStrike" baseline="0" dirty="0">
                <a:solidFill>
                  <a:srgbClr val="000000"/>
                </a:solidFill>
                <a:latin typeface="Times New Roman" panose="02020603050405020304" pitchFamily="18" charset="0"/>
              </a:rPr>
              <a:t> станом </a:t>
            </a:r>
            <a:r>
              <a:rPr lang="ru-RU" sz="1800" b="0" i="0" u="none" strike="noStrike" baseline="0" dirty="0" err="1">
                <a:solidFill>
                  <a:srgbClr val="000000"/>
                </a:solidFill>
                <a:latin typeface="Times New Roman" panose="02020603050405020304" pitchFamily="18" charset="0"/>
              </a:rPr>
              <a:t>конструкції</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будівлі</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можна</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представити</a:t>
            </a:r>
            <a:r>
              <a:rPr lang="ru-RU" sz="1800" b="0" i="0" u="none" strike="noStrike" baseline="0" dirty="0">
                <a:solidFill>
                  <a:srgbClr val="000000"/>
                </a:solidFill>
                <a:latin typeface="Times New Roman" panose="02020603050405020304" pitchFamily="18" charset="0"/>
              </a:rPr>
              <a:t> таким чином: </a:t>
            </a:r>
            <a:endParaRPr lang="uk-UA" dirty="0"/>
          </a:p>
        </p:txBody>
      </p:sp>
    </p:spTree>
    <p:extLst>
      <p:ext uri="{BB962C8B-B14F-4D97-AF65-F5344CB8AC3E}">
        <p14:creationId xmlns:p14="http://schemas.microsoft.com/office/powerpoint/2010/main" val="2602331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2F616255-F036-F4D5-F095-EA80D0188DB4}"/>
              </a:ext>
            </a:extLst>
          </p:cNvPr>
          <p:cNvPicPr>
            <a:picLocks noChangeAspect="1"/>
          </p:cNvPicPr>
          <p:nvPr/>
        </p:nvPicPr>
        <p:blipFill>
          <a:blip r:embed="rId2"/>
          <a:stretch>
            <a:fillRect/>
          </a:stretch>
        </p:blipFill>
        <p:spPr>
          <a:xfrm>
            <a:off x="1904628" y="188641"/>
            <a:ext cx="5334744" cy="504056"/>
          </a:xfrm>
          <a:prstGeom prst="rect">
            <a:avLst/>
          </a:prstGeom>
        </p:spPr>
      </p:pic>
      <p:sp>
        <p:nvSpPr>
          <p:cNvPr id="6" name="TextBox 5">
            <a:extLst>
              <a:ext uri="{FF2B5EF4-FFF2-40B4-BE49-F238E27FC236}">
                <a16:creationId xmlns:a16="http://schemas.microsoft.com/office/drawing/2014/main" id="{EFAC5487-A8B4-386E-9D39-3B5173A556DB}"/>
              </a:ext>
            </a:extLst>
          </p:cNvPr>
          <p:cNvSpPr txBox="1"/>
          <p:nvPr/>
        </p:nvSpPr>
        <p:spPr>
          <a:xfrm>
            <a:off x="971600" y="620688"/>
            <a:ext cx="8172400" cy="3139321"/>
          </a:xfrm>
          <a:prstGeom prst="rect">
            <a:avLst/>
          </a:prstGeom>
          <a:noFill/>
        </p:spPr>
        <p:txBody>
          <a:bodyPr wrap="square">
            <a:spAutoFit/>
          </a:bodyPr>
          <a:lstStyle/>
          <a:p>
            <a:pPr algn="just"/>
            <a:r>
              <a:rPr lang="uk-UA" sz="1800" b="0" i="0" u="none" strike="noStrike" baseline="0" dirty="0">
                <a:solidFill>
                  <a:srgbClr val="000000"/>
                </a:solidFill>
                <a:latin typeface="Times New Roman" panose="02020603050405020304" pitchFamily="18" charset="0"/>
              </a:rPr>
              <a:t>де </a:t>
            </a:r>
            <a:r>
              <a:rPr lang="en-US" sz="1800" b="0" i="1" u="none" strike="noStrike" baseline="0" dirty="0">
                <a:solidFill>
                  <a:srgbClr val="000000"/>
                </a:solidFill>
                <a:latin typeface="Times New Roman" panose="02020603050405020304" pitchFamily="18" charset="0"/>
              </a:rPr>
              <a:t>P </a:t>
            </a:r>
            <a:r>
              <a:rPr lang="en-US" sz="1800" b="0" i="0" u="none" strike="noStrike" baseline="0" dirty="0">
                <a:solidFill>
                  <a:srgbClr val="000000"/>
                </a:solidFill>
                <a:latin typeface="Times New Roman" panose="02020603050405020304" pitchFamily="18" charset="0"/>
              </a:rPr>
              <a:t>– </a:t>
            </a:r>
            <a:r>
              <a:rPr lang="uk-UA" sz="1800" b="0" i="0" u="none" strike="noStrike" baseline="0" dirty="0">
                <a:solidFill>
                  <a:srgbClr val="000000"/>
                </a:solidFill>
                <a:latin typeface="Times New Roman" panose="02020603050405020304" pitchFamily="18" charset="0"/>
              </a:rPr>
              <a:t>правило відповідності дії </a:t>
            </a:r>
            <a:r>
              <a:rPr lang="en-US" sz="1800" b="0" i="1" u="none" strike="noStrike" baseline="0" dirty="0" err="1">
                <a:solidFill>
                  <a:srgbClr val="000000"/>
                </a:solidFill>
                <a:latin typeface="Times New Roman" panose="02020603050405020304" pitchFamily="18" charset="0"/>
              </a:rPr>
              <a:t>y</a:t>
            </a:r>
            <a:r>
              <a:rPr lang="en-US" sz="1000" b="0" i="1" u="none" strike="noStrike" baseline="0" dirty="0" err="1">
                <a:solidFill>
                  <a:srgbClr val="000000"/>
                </a:solidFill>
                <a:latin typeface="Times New Roman" panose="02020603050405020304" pitchFamily="18" charset="0"/>
              </a:rPr>
              <a:t>f</a:t>
            </a:r>
            <a:r>
              <a:rPr lang="en-US" sz="1000" b="0" i="1" u="none" strike="noStrike" baseline="0" dirty="0">
                <a:solidFill>
                  <a:srgbClr val="000000"/>
                </a:solidFill>
                <a:latin typeface="Times New Roman" panose="02020603050405020304" pitchFamily="18" charset="0"/>
              </a:rPr>
              <a:t> </a:t>
            </a:r>
            <a:r>
              <a:rPr lang="uk-UA" sz="1000" b="0" i="1" u="none" strike="noStrike" baseline="0" dirty="0">
                <a:solidFill>
                  <a:srgbClr val="000000"/>
                </a:solidFill>
                <a:latin typeface="Times New Roman" panose="02020603050405020304" pitchFamily="18" charset="0"/>
              </a:rPr>
              <a:t> </a:t>
            </a:r>
            <a:r>
              <a:rPr lang="uk-UA" sz="1800" b="0" i="0" u="none" strike="noStrike" baseline="0" dirty="0">
                <a:solidFill>
                  <a:srgbClr val="000000"/>
                </a:solidFill>
                <a:latin typeface="Times New Roman" panose="02020603050405020304" pitchFamily="18" charset="0"/>
              </a:rPr>
              <a:t>фактичному стану </a:t>
            </a:r>
            <a:r>
              <a:rPr lang="en-US" sz="1800" b="0" i="1" u="none" strike="noStrike" baseline="0" dirty="0" err="1">
                <a:solidFill>
                  <a:srgbClr val="000000"/>
                </a:solidFill>
                <a:latin typeface="Times New Roman" panose="02020603050405020304" pitchFamily="18" charset="0"/>
              </a:rPr>
              <a:t>q</a:t>
            </a:r>
            <a:r>
              <a:rPr lang="en-US" sz="1000" b="0" i="1" u="none" strike="noStrike" baseline="0" dirty="0" err="1">
                <a:solidFill>
                  <a:srgbClr val="000000"/>
                </a:solidFill>
                <a:latin typeface="Times New Roman" panose="02020603050405020304" pitchFamily="18" charset="0"/>
              </a:rPr>
              <a:t>f</a:t>
            </a:r>
            <a:r>
              <a:rPr lang="en-US" sz="1000" b="0" i="1" u="none" strike="noStrike" baseline="0" dirty="0">
                <a:solidFill>
                  <a:srgbClr val="000000"/>
                </a:solidFill>
                <a:latin typeface="Times New Roman" panose="02020603050405020304" pitchFamily="18" charset="0"/>
              </a:rPr>
              <a:t> </a:t>
            </a:r>
            <a:r>
              <a:rPr lang="uk-UA" sz="1000" b="0" i="1" u="none" strike="noStrike" baseline="0" dirty="0">
                <a:solidFill>
                  <a:srgbClr val="000000"/>
                </a:solidFill>
                <a:latin typeface="Times New Roman" panose="02020603050405020304" pitchFamily="18" charset="0"/>
              </a:rPr>
              <a:t> </a:t>
            </a:r>
            <a:r>
              <a:rPr lang="uk-UA" sz="1800" b="0" i="0" u="none" strike="noStrike" baseline="0" dirty="0">
                <a:solidFill>
                  <a:srgbClr val="000000"/>
                </a:solidFill>
                <a:latin typeface="Times New Roman" panose="02020603050405020304" pitchFamily="18" charset="0"/>
              </a:rPr>
              <a:t>конструкції з урахуванням невизначеності двох типів. </a:t>
            </a:r>
          </a:p>
          <a:p>
            <a:pPr algn="just"/>
            <a:r>
              <a:rPr lang="ru-RU" sz="1800" b="0" i="0" u="none" strike="noStrike" baseline="0" dirty="0">
                <a:solidFill>
                  <a:srgbClr val="000000"/>
                </a:solidFill>
                <a:latin typeface="Times New Roman" panose="02020603050405020304" pitchFamily="18" charset="0"/>
              </a:rPr>
              <a:t>     В </a:t>
            </a:r>
            <a:r>
              <a:rPr lang="ru-RU" sz="1800" b="0" i="0" u="none" strike="noStrike" baseline="0" dirty="0" err="1">
                <a:solidFill>
                  <a:srgbClr val="000000"/>
                </a:solidFill>
                <a:latin typeface="Times New Roman" panose="02020603050405020304" pitchFamily="18" charset="0"/>
              </a:rPr>
              <a:t>цьому</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випадку</a:t>
            </a:r>
            <a:r>
              <a:rPr lang="ru-RU" sz="1800" b="0" i="0" u="none" strike="noStrike" baseline="0" dirty="0">
                <a:solidFill>
                  <a:srgbClr val="000000"/>
                </a:solidFill>
                <a:latin typeface="Times New Roman" panose="02020603050405020304" pitchFamily="18" charset="0"/>
              </a:rPr>
              <a:t> результат </a:t>
            </a:r>
            <a:r>
              <a:rPr lang="ru-RU" sz="1800" b="0" i="0" u="none" strike="noStrike" baseline="0" dirty="0" err="1">
                <a:solidFill>
                  <a:srgbClr val="000000"/>
                </a:solidFill>
                <a:latin typeface="Times New Roman" panose="02020603050405020304" pitchFamily="18" charset="0"/>
              </a:rPr>
              <a:t>оцінки</a:t>
            </a:r>
            <a:r>
              <a:rPr lang="ru-RU" sz="1800" b="0" i="0" u="none" strike="noStrike" baseline="0" dirty="0">
                <a:solidFill>
                  <a:srgbClr val="000000"/>
                </a:solidFill>
                <a:latin typeface="Times New Roman" panose="02020603050405020304" pitchFamily="18" charset="0"/>
              </a:rPr>
              <a:t> </a:t>
            </a:r>
            <a:r>
              <a:rPr lang="ru-RU" sz="1800" b="0" i="1" u="none" strike="noStrike" baseline="0" dirty="0" err="1">
                <a:solidFill>
                  <a:srgbClr val="000000"/>
                </a:solidFill>
                <a:latin typeface="Times New Roman" panose="02020603050405020304" pitchFamily="18" charset="0"/>
              </a:rPr>
              <a:t>z</a:t>
            </a:r>
            <a:r>
              <a:rPr lang="ru-RU" sz="1000" b="0" i="1" u="none" strike="noStrike" baseline="0" dirty="0" err="1">
                <a:solidFill>
                  <a:srgbClr val="000000"/>
                </a:solidFill>
                <a:latin typeface="Times New Roman" panose="02020603050405020304" pitchFamily="18" charset="0"/>
              </a:rPr>
              <a:t>f</a:t>
            </a:r>
            <a:r>
              <a:rPr lang="ru-RU" sz="1000" b="0" i="1"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технічного</a:t>
            </a:r>
            <a:r>
              <a:rPr lang="ru-RU" sz="1800" b="0" i="0" u="none" strike="noStrike" baseline="0" dirty="0">
                <a:solidFill>
                  <a:srgbClr val="000000"/>
                </a:solidFill>
                <a:latin typeface="Times New Roman" panose="02020603050405020304" pitchFamily="18" charset="0"/>
              </a:rPr>
              <a:t> стану </a:t>
            </a:r>
            <a:r>
              <a:rPr lang="ru-RU" sz="1800" b="0" i="0" u="none" strike="noStrike" baseline="0" dirty="0" err="1">
                <a:solidFill>
                  <a:srgbClr val="000000"/>
                </a:solidFill>
                <a:latin typeface="Times New Roman" panose="02020603050405020304" pitchFamily="18" charset="0"/>
              </a:rPr>
              <a:t>конструкції</a:t>
            </a:r>
            <a:r>
              <a:rPr lang="ru-RU" sz="1800" b="0" i="0" u="none" strike="noStrike" baseline="0" dirty="0">
                <a:solidFill>
                  <a:srgbClr val="000000"/>
                </a:solidFill>
                <a:latin typeface="Times New Roman" panose="02020603050405020304" pitchFamily="18" charset="0"/>
              </a:rPr>
              <a:t> по </a:t>
            </a:r>
            <a:r>
              <a:rPr lang="ru-RU" sz="1800" b="0" i="0" u="none" strike="noStrike" baseline="0" dirty="0" err="1">
                <a:solidFill>
                  <a:srgbClr val="000000"/>
                </a:solidFill>
                <a:latin typeface="Times New Roman" panose="02020603050405020304" pitchFamily="18" charset="0"/>
              </a:rPr>
              <a:t>контрольованому</a:t>
            </a:r>
            <a:r>
              <a:rPr lang="ru-RU" sz="1800" b="0" i="0" u="none" strike="noStrike" baseline="0" dirty="0">
                <a:solidFill>
                  <a:srgbClr val="000000"/>
                </a:solidFill>
                <a:latin typeface="Times New Roman" panose="02020603050405020304" pitchFamily="18" charset="0"/>
              </a:rPr>
              <a:t> параметру </a:t>
            </a:r>
            <a:r>
              <a:rPr lang="ru-RU" sz="1800" b="0" i="1" u="none" strike="noStrike" baseline="0" dirty="0">
                <a:solidFill>
                  <a:srgbClr val="000000"/>
                </a:solidFill>
                <a:latin typeface="Times New Roman" panose="02020603050405020304" pitchFamily="18" charset="0"/>
              </a:rPr>
              <a:t>x </a:t>
            </a:r>
            <a:r>
              <a:rPr lang="ru-RU" sz="1800" b="0" i="0" u="none" strike="noStrike" baseline="0" dirty="0">
                <a:solidFill>
                  <a:srgbClr val="000000"/>
                </a:solidFill>
                <a:latin typeface="Times New Roman" panose="02020603050405020304" pitchFamily="18" charset="0"/>
              </a:rPr>
              <a:t>з </a:t>
            </a:r>
            <a:r>
              <a:rPr lang="ru-RU" sz="1800" b="0" i="0" u="none" strike="noStrike" baseline="0" dirty="0" err="1">
                <a:solidFill>
                  <a:srgbClr val="000000"/>
                </a:solidFill>
                <a:latin typeface="Times New Roman" panose="02020603050405020304" pitchFamily="18" charset="0"/>
              </a:rPr>
              <a:t>урахуванням</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двох</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видів</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невизначеності</a:t>
            </a:r>
            <a:r>
              <a:rPr lang="ru-RU" sz="1800" b="0" i="0" u="none" strike="noStrike" baseline="0" dirty="0">
                <a:solidFill>
                  <a:srgbClr val="000000"/>
                </a:solidFill>
                <a:latin typeface="Times New Roman" panose="02020603050405020304" pitchFamily="18" charset="0"/>
              </a:rPr>
              <a:t> є результатом </a:t>
            </a:r>
            <a:r>
              <a:rPr lang="ru-RU" sz="1800" b="0" i="0" u="none" strike="noStrike" baseline="0" dirty="0" err="1">
                <a:solidFill>
                  <a:srgbClr val="000000"/>
                </a:solidFill>
                <a:latin typeface="Times New Roman" panose="02020603050405020304" pitchFamily="18" charset="0"/>
              </a:rPr>
              <a:t>перетину</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двох</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функцій</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приналежності</a:t>
            </a:r>
            <a:r>
              <a:rPr lang="ru-RU" sz="1800" b="0" i="0" u="none" strike="noStrike" baseline="0" dirty="0">
                <a:solidFill>
                  <a:srgbClr val="000000"/>
                </a:solidFill>
                <a:latin typeface="Times New Roman" panose="02020603050405020304" pitchFamily="18" charset="0"/>
              </a:rPr>
              <a:t> – ФП параметра </a:t>
            </a:r>
            <a:r>
              <a:rPr lang="ru-RU" sz="1800" b="0" i="1" u="none" strike="noStrike" baseline="0" dirty="0" err="1">
                <a:solidFill>
                  <a:srgbClr val="000000"/>
                </a:solidFill>
                <a:latin typeface="Times New Roman" panose="02020603050405020304" pitchFamily="18" charset="0"/>
              </a:rPr>
              <a:t>x</a:t>
            </a:r>
            <a:r>
              <a:rPr lang="ru-RU" sz="1000" b="0" i="1" u="none" strike="noStrike" baseline="0" dirty="0" err="1">
                <a:solidFill>
                  <a:srgbClr val="000000"/>
                </a:solidFill>
                <a:latin typeface="Times New Roman" panose="02020603050405020304" pitchFamily="18" charset="0"/>
              </a:rPr>
              <a:t>f</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що</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характеризує</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продукційне</a:t>
            </a:r>
            <a:r>
              <a:rPr lang="ru-RU" sz="1800" b="0" i="0" u="none" strike="noStrike" baseline="0" dirty="0">
                <a:solidFill>
                  <a:srgbClr val="000000"/>
                </a:solidFill>
                <a:latin typeface="Times New Roman" panose="02020603050405020304" pitchFamily="18" charset="0"/>
              </a:rPr>
              <a:t> правило (2.2) і ФП результату </a:t>
            </a:r>
            <a:r>
              <a:rPr lang="ru-RU" sz="1800" b="0" i="1" u="none" strike="noStrike" baseline="0" dirty="0" err="1">
                <a:solidFill>
                  <a:srgbClr val="000000"/>
                </a:solidFill>
                <a:latin typeface="Times New Roman" panose="02020603050405020304" pitchFamily="18" charset="0"/>
              </a:rPr>
              <a:t>q</a:t>
            </a:r>
            <a:r>
              <a:rPr lang="ru-RU" sz="1000" b="0" i="1" u="none" strike="noStrike" baseline="0" dirty="0" err="1">
                <a:solidFill>
                  <a:srgbClr val="000000"/>
                </a:solidFill>
                <a:latin typeface="Times New Roman" panose="02020603050405020304" pitchFamily="18" charset="0"/>
              </a:rPr>
              <a:t>f</a:t>
            </a:r>
            <a:r>
              <a:rPr lang="ru-RU" sz="1000" b="0" i="1" u="none" strike="noStrike" baseline="0" dirty="0">
                <a:solidFill>
                  <a:srgbClr val="000000"/>
                </a:solidFill>
                <a:latin typeface="Times New Roman" panose="02020603050405020304" pitchFamily="18" charset="0"/>
              </a:rPr>
              <a:t>  </a:t>
            </a:r>
            <a:r>
              <a:rPr lang="ru-RU" sz="1800" b="0" i="0" u="none" strike="noStrike" baseline="0" dirty="0">
                <a:solidFill>
                  <a:srgbClr val="000000"/>
                </a:solidFill>
                <a:latin typeface="Times New Roman" panose="02020603050405020304" pitchFamily="18" charset="0"/>
              </a:rPr>
              <a:t>поточного контролю </a:t>
            </a:r>
            <a:r>
              <a:rPr lang="ru-RU" sz="1800" b="0" i="0" u="none" strike="noStrike" baseline="0" dirty="0" err="1">
                <a:solidFill>
                  <a:srgbClr val="000000"/>
                </a:solidFill>
                <a:latin typeface="Times New Roman" panose="02020603050405020304" pitchFamily="18" charset="0"/>
              </a:rPr>
              <a:t>технічного</a:t>
            </a:r>
            <a:r>
              <a:rPr lang="ru-RU" sz="1800" b="0" i="0" u="none" strike="noStrike" baseline="0" dirty="0">
                <a:solidFill>
                  <a:srgbClr val="000000"/>
                </a:solidFill>
                <a:latin typeface="Times New Roman" panose="02020603050405020304" pitchFamily="18" charset="0"/>
              </a:rPr>
              <a:t> стану </a:t>
            </a:r>
            <a:r>
              <a:rPr lang="ru-RU" sz="1800" b="0" i="0" u="none" strike="noStrike" baseline="0" dirty="0" err="1">
                <a:solidFill>
                  <a:srgbClr val="000000"/>
                </a:solidFill>
                <a:latin typeface="Times New Roman" panose="02020603050405020304" pitchFamily="18" charset="0"/>
              </a:rPr>
              <a:t>конструкції</a:t>
            </a:r>
            <a:r>
              <a:rPr lang="ru-RU" sz="1800" b="0" i="0" u="none" strike="noStrike" baseline="0" dirty="0">
                <a:solidFill>
                  <a:srgbClr val="000000"/>
                </a:solidFill>
                <a:latin typeface="Times New Roman" panose="02020603050405020304" pitchFamily="18" charset="0"/>
              </a:rPr>
              <a:t>. </a:t>
            </a:r>
          </a:p>
          <a:p>
            <a:pPr algn="just"/>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Максимальне</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значення</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отриманого</a:t>
            </a:r>
            <a:r>
              <a:rPr lang="ru-RU" sz="1800" b="0" i="0" u="none" strike="noStrike" baseline="0" dirty="0">
                <a:solidFill>
                  <a:srgbClr val="000000"/>
                </a:solidFill>
                <a:latin typeface="Times New Roman" panose="02020603050405020304" pitchFamily="18" charset="0"/>
              </a:rPr>
              <a:t> в </a:t>
            </a:r>
            <a:r>
              <a:rPr lang="ru-RU" sz="1800" b="0" i="0" u="none" strike="noStrike" baseline="0" dirty="0" err="1">
                <a:solidFill>
                  <a:srgbClr val="000000"/>
                </a:solidFill>
                <a:latin typeface="Times New Roman" panose="02020603050405020304" pitchFamily="18" charset="0"/>
              </a:rPr>
              <a:t>ході</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цього</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об’єднання</a:t>
            </a:r>
            <a:r>
              <a:rPr lang="ru-RU" sz="1800" b="0" i="0" u="none" strike="noStrike" baseline="0" dirty="0">
                <a:solidFill>
                  <a:srgbClr val="000000"/>
                </a:solidFill>
                <a:latin typeface="Times New Roman" panose="02020603050405020304" pitchFamily="18" charset="0"/>
              </a:rPr>
              <a:t> ФП </a:t>
            </a:r>
            <a:r>
              <a:rPr lang="ru-RU" sz="1800" b="0" i="0" u="none" strike="noStrike" baseline="0" dirty="0" err="1">
                <a:solidFill>
                  <a:srgbClr val="000000"/>
                </a:solidFill>
                <a:latin typeface="Times New Roman" panose="02020603050405020304" pitchFamily="18" charset="0"/>
              </a:rPr>
              <a:t>нечіткої</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змінної</a:t>
            </a:r>
            <a:r>
              <a:rPr lang="ru-RU" sz="1800" b="0" i="0" u="none" strike="noStrike" baseline="0" dirty="0">
                <a:solidFill>
                  <a:srgbClr val="000000"/>
                </a:solidFill>
                <a:latin typeface="Times New Roman" panose="02020603050405020304" pitchFamily="18" charset="0"/>
              </a:rPr>
              <a:t> </a:t>
            </a:r>
            <a:r>
              <a:rPr lang="ru-RU" sz="1800" b="0" i="1" u="none" strike="noStrike" baseline="0" dirty="0" err="1">
                <a:solidFill>
                  <a:srgbClr val="000000"/>
                </a:solidFill>
                <a:latin typeface="Times New Roman" panose="02020603050405020304" pitchFamily="18" charset="0"/>
              </a:rPr>
              <a:t>z</a:t>
            </a:r>
            <a:r>
              <a:rPr lang="ru-RU" sz="1000" b="0" i="1" u="none" strike="noStrike" baseline="0" dirty="0" err="1">
                <a:solidFill>
                  <a:srgbClr val="000000"/>
                </a:solidFill>
                <a:latin typeface="Times New Roman" panose="02020603050405020304" pitchFamily="18" charset="0"/>
              </a:rPr>
              <a:t>f</a:t>
            </a:r>
            <a:r>
              <a:rPr lang="ru-RU" sz="1000" b="0" i="1" u="none" strike="noStrike" baseline="0" dirty="0">
                <a:solidFill>
                  <a:srgbClr val="000000"/>
                </a:solidFill>
                <a:latin typeface="Times New Roman" panose="02020603050405020304" pitchFamily="18" charset="0"/>
              </a:rPr>
              <a:t>  </a:t>
            </a:r>
            <a:r>
              <a:rPr lang="ru-RU" sz="1800" b="0" i="0" u="none" strike="noStrike" baseline="0" dirty="0">
                <a:solidFill>
                  <a:srgbClr val="000000"/>
                </a:solidFill>
                <a:latin typeface="Times New Roman" panose="02020603050405020304" pitchFamily="18" charset="0"/>
              </a:rPr>
              <a:t>буде </a:t>
            </a:r>
            <a:r>
              <a:rPr lang="ru-RU" sz="1800" b="0" i="0" u="none" strike="noStrike" baseline="0" dirty="0" err="1">
                <a:solidFill>
                  <a:srgbClr val="000000"/>
                </a:solidFill>
                <a:latin typeface="Times New Roman" panose="02020603050405020304" pitchFamily="18" charset="0"/>
              </a:rPr>
              <a:t>представляти</a:t>
            </a:r>
            <a:r>
              <a:rPr lang="ru-RU" sz="1800" b="0" i="0" u="none" strike="noStrike" baseline="0" dirty="0">
                <a:solidFill>
                  <a:srgbClr val="000000"/>
                </a:solidFill>
                <a:latin typeface="Times New Roman" panose="02020603050405020304" pitchFamily="18" charset="0"/>
              </a:rPr>
              <a:t> собою </a:t>
            </a:r>
            <a:r>
              <a:rPr lang="ru-RU" sz="1800" b="0" i="0" u="none" strike="noStrike" baseline="0" dirty="0" err="1">
                <a:solidFill>
                  <a:srgbClr val="000000"/>
                </a:solidFill>
                <a:latin typeface="Times New Roman" panose="02020603050405020304" pitchFamily="18" charset="0"/>
              </a:rPr>
              <a:t>значення</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підсумкової</a:t>
            </a:r>
            <a:r>
              <a:rPr lang="ru-RU" sz="1800" b="0" i="0" u="none" strike="noStrike" baseline="0" dirty="0">
                <a:solidFill>
                  <a:srgbClr val="000000"/>
                </a:solidFill>
                <a:latin typeface="Times New Roman" panose="02020603050405020304" pitchFamily="18" charset="0"/>
              </a:rPr>
              <a:t> ФП </a:t>
            </a:r>
            <a:r>
              <a:rPr lang="ru-RU" sz="1800" b="0" i="0" u="none" strike="noStrike" baseline="0" dirty="0" err="1">
                <a:solidFill>
                  <a:srgbClr val="000000"/>
                </a:solidFill>
                <a:latin typeface="Times New Roman" panose="02020603050405020304" pitchFamily="18" charset="0"/>
              </a:rPr>
              <a:t>оцінки</a:t>
            </a:r>
            <a:r>
              <a:rPr lang="ru-RU" sz="1800" b="0" i="0" u="none" strike="noStrike" baseline="0" dirty="0">
                <a:solidFill>
                  <a:srgbClr val="000000"/>
                </a:solidFill>
                <a:latin typeface="Times New Roman" panose="02020603050405020304" pitchFamily="18" charset="0"/>
              </a:rPr>
              <a:t> фактичного стану </a:t>
            </a:r>
            <a:r>
              <a:rPr lang="ru-RU" sz="1800" b="0" i="0" u="none" strike="noStrike" baseline="0" dirty="0" err="1">
                <a:solidFill>
                  <a:srgbClr val="000000"/>
                </a:solidFill>
                <a:latin typeface="Times New Roman" panose="02020603050405020304" pitchFamily="18" charset="0"/>
              </a:rPr>
              <a:t>конструкції</a:t>
            </a:r>
            <a:r>
              <a:rPr lang="ru-RU" sz="1800" b="0" i="0" u="none" strike="noStrike" baseline="0" dirty="0">
                <a:solidFill>
                  <a:srgbClr val="000000"/>
                </a:solidFill>
                <a:latin typeface="Times New Roman" panose="02020603050405020304" pitchFamily="18" charset="0"/>
              </a:rPr>
              <a:t>. </a:t>
            </a:r>
          </a:p>
          <a:p>
            <a:pPr algn="just"/>
            <a:r>
              <a:rPr lang="ru-RU" dirty="0">
                <a:solidFill>
                  <a:srgbClr val="000000"/>
                </a:solidFill>
                <a:latin typeface="Times New Roman" panose="02020603050405020304" pitchFamily="18" charset="0"/>
              </a:rPr>
              <a:t>     </a:t>
            </a:r>
            <a:r>
              <a:rPr lang="uk-UA" sz="1800" b="0" i="0" u="none" strike="noStrike" baseline="0" dirty="0">
                <a:solidFill>
                  <a:srgbClr val="000000"/>
                </a:solidFill>
                <a:latin typeface="Times New Roman" panose="02020603050405020304" pitchFamily="18" charset="0"/>
              </a:rPr>
              <a:t>Цей висновок представлений співвідношенням: </a:t>
            </a:r>
            <a:endParaRPr lang="uk-UA" dirty="0"/>
          </a:p>
        </p:txBody>
      </p:sp>
      <p:pic>
        <p:nvPicPr>
          <p:cNvPr id="8" name="Рисунок 7">
            <a:extLst>
              <a:ext uri="{FF2B5EF4-FFF2-40B4-BE49-F238E27FC236}">
                <a16:creationId xmlns:a16="http://schemas.microsoft.com/office/drawing/2014/main" id="{18480B6D-316C-46A6-DD64-5EB0545B4A68}"/>
              </a:ext>
            </a:extLst>
          </p:cNvPr>
          <p:cNvPicPr>
            <a:picLocks noChangeAspect="1"/>
          </p:cNvPicPr>
          <p:nvPr/>
        </p:nvPicPr>
        <p:blipFill>
          <a:blip r:embed="rId3"/>
          <a:stretch>
            <a:fillRect/>
          </a:stretch>
        </p:blipFill>
        <p:spPr>
          <a:xfrm>
            <a:off x="1656943" y="3688000"/>
            <a:ext cx="5830114" cy="504056"/>
          </a:xfrm>
          <a:prstGeom prst="rect">
            <a:avLst/>
          </a:prstGeom>
        </p:spPr>
      </p:pic>
      <p:sp>
        <p:nvSpPr>
          <p:cNvPr id="10" name="TextBox 9">
            <a:extLst>
              <a:ext uri="{FF2B5EF4-FFF2-40B4-BE49-F238E27FC236}">
                <a16:creationId xmlns:a16="http://schemas.microsoft.com/office/drawing/2014/main" id="{D9BE557F-A339-10FF-C378-A25C4A681430}"/>
              </a:ext>
            </a:extLst>
          </p:cNvPr>
          <p:cNvSpPr txBox="1"/>
          <p:nvPr/>
        </p:nvSpPr>
        <p:spPr>
          <a:xfrm>
            <a:off x="1027886" y="4077071"/>
            <a:ext cx="8116114" cy="1508105"/>
          </a:xfrm>
          <a:prstGeom prst="rect">
            <a:avLst/>
          </a:prstGeom>
          <a:noFill/>
        </p:spPr>
        <p:txBody>
          <a:bodyPr wrap="square">
            <a:spAutoFit/>
          </a:bodyPr>
          <a:lstStyle/>
          <a:p>
            <a:pPr algn="just"/>
            <a:r>
              <a:rPr lang="ru-RU" sz="2000" b="0" i="0" u="none" strike="noStrike" baseline="0" dirty="0">
                <a:solidFill>
                  <a:srgbClr val="000000"/>
                </a:solidFill>
                <a:latin typeface="Times New Roman" panose="02020603050405020304" pitchFamily="18" charset="0"/>
              </a:rPr>
              <a:t>     </a:t>
            </a:r>
            <a:r>
              <a:rPr lang="ru-RU" sz="2000" b="0" i="0" u="none" strike="noStrike" baseline="0" dirty="0" err="1">
                <a:solidFill>
                  <a:srgbClr val="000000"/>
                </a:solidFill>
                <a:latin typeface="Times New Roman" panose="02020603050405020304" pitchFamily="18" charset="0"/>
              </a:rPr>
              <a:t>Зна</a:t>
            </a:r>
            <a:r>
              <a:rPr lang="ru-RU" sz="1800" b="0" i="0" u="none" strike="noStrike" baseline="0" dirty="0" err="1">
                <a:solidFill>
                  <a:srgbClr val="000000"/>
                </a:solidFill>
                <a:latin typeface="Times New Roman" panose="02020603050405020304" pitchFamily="18" charset="0"/>
              </a:rPr>
              <a:t>чення</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показника</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що</a:t>
            </a:r>
            <a:r>
              <a:rPr lang="ru-RU" sz="1800" b="0" i="0" u="none" strike="noStrike" baseline="0" dirty="0">
                <a:solidFill>
                  <a:srgbClr val="000000"/>
                </a:solidFill>
                <a:latin typeface="Times New Roman" panose="02020603050405020304" pitchFamily="18" charset="0"/>
              </a:rPr>
              <a:t> представлено у </a:t>
            </a:r>
            <a:r>
              <a:rPr lang="ru-RU" sz="1800" b="0" i="0" u="none" strike="noStrike" baseline="0" dirty="0" err="1">
                <a:solidFill>
                  <a:srgbClr val="000000"/>
                </a:solidFill>
                <a:latin typeface="Times New Roman" panose="02020603050405020304" pitchFamily="18" charset="0"/>
              </a:rPr>
              <a:t>виразі</a:t>
            </a:r>
            <a:r>
              <a:rPr lang="ru-RU" sz="1800" b="0" i="0" u="none" strike="noStrike" baseline="0" dirty="0">
                <a:solidFill>
                  <a:srgbClr val="000000"/>
                </a:solidFill>
                <a:latin typeface="Times New Roman" panose="02020603050405020304" pitchFamily="18" charset="0"/>
              </a:rPr>
              <a:t> (2.4), </a:t>
            </a:r>
            <a:r>
              <a:rPr lang="ru-RU" sz="1800" b="0" i="0" u="none" strike="noStrike" baseline="0" dirty="0" err="1">
                <a:solidFill>
                  <a:srgbClr val="000000"/>
                </a:solidFill>
                <a:latin typeface="Times New Roman" panose="02020603050405020304" pitchFamily="18" charset="0"/>
              </a:rPr>
              <a:t>будемо</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називати</a:t>
            </a:r>
            <a:r>
              <a:rPr lang="ru-RU" sz="1800" b="0" i="0" u="none" strike="noStrike" baseline="0" dirty="0">
                <a:solidFill>
                  <a:srgbClr val="000000"/>
                </a:solidFill>
                <a:latin typeface="Times New Roman" panose="02020603050405020304" pitchFamily="18" charset="0"/>
              </a:rPr>
              <a:t> </a:t>
            </a:r>
            <a:r>
              <a:rPr lang="ru-RU" sz="1800" b="0" i="1" u="none" strike="noStrike" baseline="0" dirty="0">
                <a:solidFill>
                  <a:srgbClr val="000000"/>
                </a:solidFill>
                <a:latin typeface="Times New Roman" panose="02020603050405020304" pitchFamily="18" charset="0"/>
              </a:rPr>
              <a:t>а </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рівнем</a:t>
            </a:r>
            <a:r>
              <a:rPr lang="ru-RU" sz="1800" b="0" i="0" u="none" strike="noStrike" baseline="0" dirty="0">
                <a:solidFill>
                  <a:srgbClr val="000000"/>
                </a:solidFill>
                <a:latin typeface="Times New Roman" panose="02020603050405020304" pitchFamily="18" charset="0"/>
              </a:rPr>
              <a:t> результату </a:t>
            </a:r>
            <a:r>
              <a:rPr lang="ru-RU" sz="1800" b="0" i="1" u="none" strike="noStrike" baseline="0" dirty="0" err="1">
                <a:solidFill>
                  <a:srgbClr val="000000"/>
                </a:solidFill>
                <a:latin typeface="Times New Roman" panose="02020603050405020304" pitchFamily="18" charset="0"/>
              </a:rPr>
              <a:t>ž</a:t>
            </a:r>
            <a:r>
              <a:rPr lang="ru-RU" sz="1050" b="0" i="1" u="none" strike="noStrike" baseline="0" dirty="0" err="1">
                <a:solidFill>
                  <a:srgbClr val="000000"/>
                </a:solidFill>
                <a:latin typeface="Times New Roman" panose="02020603050405020304" pitchFamily="18" charset="0"/>
              </a:rPr>
              <a:t>f</a:t>
            </a:r>
            <a:r>
              <a:rPr lang="ru-RU" sz="1050" b="0" i="1" u="none" strike="noStrike" baseline="0" dirty="0">
                <a:solidFill>
                  <a:srgbClr val="000000"/>
                </a:solidFill>
                <a:latin typeface="Times New Roman" panose="02020603050405020304" pitchFamily="18" charset="0"/>
              </a:rPr>
              <a:t>  </a:t>
            </a:r>
            <a:r>
              <a:rPr lang="ru-RU" sz="1800" b="0" i="0" u="none" strike="noStrike" baseline="0" dirty="0">
                <a:solidFill>
                  <a:srgbClr val="000000"/>
                </a:solidFill>
                <a:latin typeface="Times New Roman" panose="02020603050405020304" pitchFamily="18" charset="0"/>
              </a:rPr>
              <a:t>контролю стану </a:t>
            </a:r>
            <a:r>
              <a:rPr lang="ru-RU" sz="1800" b="0" i="0" u="none" strike="noStrike" baseline="0" dirty="0" err="1">
                <a:solidFill>
                  <a:srgbClr val="000000"/>
                </a:solidFill>
                <a:latin typeface="Times New Roman" panose="02020603050405020304" pitchFamily="18" charset="0"/>
              </a:rPr>
              <a:t>конструкції</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Після</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цього</a:t>
            </a:r>
            <a:r>
              <a:rPr lang="ru-RU" sz="1800" b="0" i="0" u="none" strike="noStrike" baseline="0" dirty="0">
                <a:solidFill>
                  <a:srgbClr val="000000"/>
                </a:solidFill>
                <a:latin typeface="Times New Roman" panose="02020603050405020304" pitchFamily="18" charset="0"/>
              </a:rPr>
              <a:t> у </a:t>
            </a:r>
            <a:r>
              <a:rPr lang="ru-RU" sz="1800" b="0" i="0" u="none" strike="noStrike" baseline="0" dirty="0" err="1">
                <a:solidFill>
                  <a:srgbClr val="000000"/>
                </a:solidFill>
                <a:latin typeface="Times New Roman" panose="02020603050405020304" pitchFamily="18" charset="0"/>
              </a:rPr>
              <a:t>відповідності</a:t>
            </a:r>
            <a:r>
              <a:rPr lang="ru-RU" sz="1800" b="0" i="0" u="none" strike="noStrike" baseline="0" dirty="0">
                <a:solidFill>
                  <a:srgbClr val="000000"/>
                </a:solidFill>
                <a:latin typeface="Times New Roman" panose="02020603050405020304" pitchFamily="18" charset="0"/>
              </a:rPr>
              <a:t> з </a:t>
            </a:r>
            <a:r>
              <a:rPr lang="ru-RU" sz="1800" b="0" i="0" u="none" strike="noStrike" baseline="0" dirty="0" err="1">
                <a:solidFill>
                  <a:srgbClr val="000000"/>
                </a:solidFill>
                <a:latin typeface="Times New Roman" panose="02020603050405020304" pitchFamily="18" charset="0"/>
              </a:rPr>
              <a:t>продукційним</a:t>
            </a:r>
            <a:r>
              <a:rPr lang="ru-RU" sz="1800" b="0" i="0" u="none" strike="noStrike" baseline="0" dirty="0">
                <a:solidFill>
                  <a:srgbClr val="000000"/>
                </a:solidFill>
                <a:latin typeface="Times New Roman" panose="02020603050405020304" pitchFamily="18" charset="0"/>
              </a:rPr>
              <a:t> правилом (</a:t>
            </a:r>
            <a:r>
              <a:rPr lang="ru-RU" sz="1800" b="0" i="0" u="none" strike="noStrike" baseline="0" dirty="0" err="1">
                <a:solidFill>
                  <a:srgbClr val="000000"/>
                </a:solidFill>
                <a:latin typeface="Times New Roman" panose="02020603050405020304" pitchFamily="18" charset="0"/>
              </a:rPr>
              <a:t>вираз</a:t>
            </a:r>
            <a:r>
              <a:rPr lang="ru-RU" sz="1800" b="0" i="0" u="none" strike="noStrike" baseline="0" dirty="0">
                <a:solidFill>
                  <a:srgbClr val="000000"/>
                </a:solidFill>
                <a:latin typeface="Times New Roman" panose="02020603050405020304" pitchFamily="18" charset="0"/>
              </a:rPr>
              <a:t> 2.3) і </a:t>
            </a:r>
            <a:r>
              <a:rPr lang="ru-RU" sz="1800" b="0" i="0" u="none" strike="noStrike" baseline="0" dirty="0" err="1">
                <a:solidFill>
                  <a:srgbClr val="000000"/>
                </a:solidFill>
                <a:latin typeface="Times New Roman" panose="02020603050405020304" pitchFamily="18" charset="0"/>
              </a:rPr>
              <a:t>управління</a:t>
            </a:r>
            <a:r>
              <a:rPr lang="ru-RU" sz="1800" b="0" i="0" u="none" strike="noStrike" baseline="0" dirty="0">
                <a:solidFill>
                  <a:srgbClr val="000000"/>
                </a:solidFill>
                <a:latin typeface="Times New Roman" panose="02020603050405020304" pitchFamily="18" charset="0"/>
              </a:rPr>
              <a:t> </a:t>
            </a:r>
            <a:r>
              <a:rPr lang="ru-RU" sz="1800" b="0" i="1" u="none" strike="noStrike" baseline="0" dirty="0">
                <a:solidFill>
                  <a:srgbClr val="000000"/>
                </a:solidFill>
                <a:latin typeface="Times New Roman" panose="02020603050405020304" pitchFamily="18" charset="0"/>
              </a:rPr>
              <a:t>u* </a:t>
            </a:r>
            <a:r>
              <a:rPr lang="ru-RU" sz="1800" b="0" i="0" u="none" strike="noStrike" baseline="0" dirty="0" err="1">
                <a:solidFill>
                  <a:srgbClr val="000000"/>
                </a:solidFill>
                <a:latin typeface="Times New Roman" panose="02020603050405020304" pitchFamily="18" charset="0"/>
              </a:rPr>
              <a:t>необхідно</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визначити</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вигляд</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керованої</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дії</a:t>
            </a:r>
            <a:r>
              <a:rPr lang="ru-RU" sz="1800" b="0" i="0" u="none" strike="noStrike" baseline="0" dirty="0">
                <a:solidFill>
                  <a:srgbClr val="000000"/>
                </a:solidFill>
                <a:latin typeface="Times New Roman" panose="02020603050405020304" pitchFamily="18" charset="0"/>
              </a:rPr>
              <a:t> </a:t>
            </a:r>
            <a:r>
              <a:rPr lang="ru-RU" sz="1800" b="0" i="1" u="none" strike="noStrike" baseline="0" dirty="0" err="1">
                <a:solidFill>
                  <a:srgbClr val="000000"/>
                </a:solidFill>
                <a:latin typeface="Times New Roman" panose="02020603050405020304" pitchFamily="18" charset="0"/>
              </a:rPr>
              <a:t>у</a:t>
            </a:r>
            <a:r>
              <a:rPr lang="ru-RU" sz="1050" b="0" i="1" u="none" strike="noStrike" baseline="0" dirty="0" err="1">
                <a:solidFill>
                  <a:srgbClr val="000000"/>
                </a:solidFill>
                <a:latin typeface="Times New Roman" panose="02020603050405020304" pitchFamily="18" charset="0"/>
              </a:rPr>
              <a:t>f</a:t>
            </a:r>
            <a:r>
              <a:rPr lang="ru-RU" sz="1050" b="0" i="1" u="none" strike="noStrike" baseline="0" dirty="0">
                <a:solidFill>
                  <a:srgbClr val="000000"/>
                </a:solidFill>
                <a:latin typeface="Times New Roman" panose="02020603050405020304" pitchFamily="18" charset="0"/>
              </a:rPr>
              <a:t>  </a:t>
            </a:r>
            <a:r>
              <a:rPr lang="ru-RU" sz="1800" b="0" i="0" u="none" strike="noStrike" baseline="0" dirty="0">
                <a:solidFill>
                  <a:srgbClr val="000000"/>
                </a:solidFill>
                <a:latin typeface="Times New Roman" panose="02020603050405020304" pitchFamily="18" charset="0"/>
              </a:rPr>
              <a:t>на </a:t>
            </a:r>
            <a:r>
              <a:rPr lang="ru-RU" sz="1800" b="0" i="0" u="none" strike="noStrike" baseline="0" dirty="0" err="1">
                <a:solidFill>
                  <a:srgbClr val="000000"/>
                </a:solidFill>
                <a:latin typeface="Times New Roman" panose="02020603050405020304" pitchFamily="18" charset="0"/>
              </a:rPr>
              <a:t>конструкцію</a:t>
            </a:r>
            <a:r>
              <a:rPr lang="ru-RU" sz="1800" b="0" i="0" u="none" strike="noStrike" baseline="0" dirty="0">
                <a:solidFill>
                  <a:srgbClr val="000000"/>
                </a:solidFill>
                <a:latin typeface="Times New Roman" panose="02020603050405020304" pitchFamily="18" charset="0"/>
              </a:rPr>
              <a:t> по параметру </a:t>
            </a:r>
            <a:r>
              <a:rPr lang="ru-RU" sz="1800" b="0" i="1" u="none" strike="noStrike" baseline="0" dirty="0">
                <a:solidFill>
                  <a:srgbClr val="000000"/>
                </a:solidFill>
                <a:latin typeface="Times New Roman" panose="02020603050405020304" pitchFamily="18" charset="0"/>
              </a:rPr>
              <a:t>х. </a:t>
            </a:r>
            <a:r>
              <a:rPr lang="ru-RU" sz="1800" b="0" i="0" u="none" strike="noStrike" baseline="0" dirty="0" err="1">
                <a:solidFill>
                  <a:srgbClr val="000000"/>
                </a:solidFill>
                <a:latin typeface="Times New Roman" panose="02020603050405020304" pitchFamily="18" charset="0"/>
              </a:rPr>
              <a:t>Управління</a:t>
            </a:r>
            <a:r>
              <a:rPr lang="ru-RU" sz="1800" b="0" i="0" u="none" strike="noStrike" baseline="0" dirty="0">
                <a:solidFill>
                  <a:srgbClr val="000000"/>
                </a:solidFill>
                <a:latin typeface="Times New Roman" panose="02020603050405020304" pitchFamily="18" charset="0"/>
              </a:rPr>
              <a:t> </a:t>
            </a:r>
            <a:r>
              <a:rPr lang="ru-RU" sz="1800" b="0" i="1" u="none" strike="noStrike" baseline="0" dirty="0">
                <a:solidFill>
                  <a:srgbClr val="000000"/>
                </a:solidFill>
                <a:latin typeface="Times New Roman" panose="02020603050405020304" pitchFamily="18" charset="0"/>
              </a:rPr>
              <a:t>u* </a:t>
            </a:r>
            <a:r>
              <a:rPr lang="ru-RU" sz="1800" b="0" i="0" u="none" strike="noStrike" baseline="0" dirty="0">
                <a:solidFill>
                  <a:srgbClr val="000000"/>
                </a:solidFill>
                <a:latin typeface="Times New Roman" panose="02020603050405020304" pitchFamily="18" charset="0"/>
              </a:rPr>
              <a:t>для </a:t>
            </a:r>
            <a:r>
              <a:rPr lang="ru-RU" sz="1800" b="0" i="0" u="none" strike="noStrike" baseline="0" dirty="0" err="1">
                <a:solidFill>
                  <a:srgbClr val="000000"/>
                </a:solidFill>
                <a:latin typeface="Times New Roman" panose="02020603050405020304" pitchFamily="18" charset="0"/>
              </a:rPr>
              <a:t>конструкції</a:t>
            </a:r>
            <a:r>
              <a:rPr lang="ru-RU" sz="1800" b="0" i="0" u="none" strike="noStrike" baseline="0" dirty="0">
                <a:solidFill>
                  <a:srgbClr val="000000"/>
                </a:solidFill>
                <a:latin typeface="Times New Roman" panose="02020603050405020304" pitchFamily="18" charset="0"/>
              </a:rPr>
              <a:t> повинно </a:t>
            </a:r>
            <a:r>
              <a:rPr lang="ru-RU" sz="1800" b="0" i="0" u="none" strike="noStrike" baseline="0" dirty="0" err="1">
                <a:solidFill>
                  <a:srgbClr val="000000"/>
                </a:solidFill>
                <a:latin typeface="Times New Roman" panose="02020603050405020304" pitchFamily="18" charset="0"/>
              </a:rPr>
              <a:t>відповідати</a:t>
            </a:r>
            <a:r>
              <a:rPr lang="ru-RU" sz="1800" b="0" i="0" u="none" strike="noStrike" baseline="0" dirty="0">
                <a:solidFill>
                  <a:srgbClr val="000000"/>
                </a:solidFill>
                <a:latin typeface="Times New Roman" panose="02020603050405020304" pitchFamily="18" charset="0"/>
              </a:rPr>
              <a:t> фактичному стану </a:t>
            </a:r>
            <a:r>
              <a:rPr lang="ru-RU" sz="1800" b="0" i="1" u="none" strike="noStrike" baseline="0" dirty="0" err="1">
                <a:solidFill>
                  <a:srgbClr val="000000"/>
                </a:solidFill>
                <a:latin typeface="Times New Roman" panose="02020603050405020304" pitchFamily="18" charset="0"/>
              </a:rPr>
              <a:t>х</a:t>
            </a:r>
            <a:r>
              <a:rPr lang="ru-RU" sz="1050" b="0" i="1" u="none" strike="noStrike" baseline="0" dirty="0" err="1">
                <a:solidFill>
                  <a:srgbClr val="000000"/>
                </a:solidFill>
                <a:latin typeface="Times New Roman" panose="02020603050405020304" pitchFamily="18" charset="0"/>
              </a:rPr>
              <a:t>f</a:t>
            </a:r>
            <a:r>
              <a:rPr lang="ru-RU" sz="1050" b="0" i="1"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конструкції</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будівлі</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що</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досліджена</a:t>
            </a:r>
            <a:r>
              <a:rPr lang="ru-RU" sz="1800" b="0" i="0" u="none" strike="noStrike" baseline="0" dirty="0">
                <a:solidFill>
                  <a:srgbClr val="000000"/>
                </a:solidFill>
                <a:latin typeface="Times New Roman" panose="02020603050405020304" pitchFamily="18" charset="0"/>
              </a:rPr>
              <a:t>. </a:t>
            </a:r>
            <a:endParaRPr lang="uk-UA" dirty="0"/>
          </a:p>
        </p:txBody>
      </p:sp>
    </p:spTree>
    <p:extLst>
      <p:ext uri="{BB962C8B-B14F-4D97-AF65-F5344CB8AC3E}">
        <p14:creationId xmlns:p14="http://schemas.microsoft.com/office/powerpoint/2010/main" val="30451465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1173</TotalTime>
  <Words>2135</Words>
  <Application>Microsoft Office PowerPoint</Application>
  <PresentationFormat>Екран (4:3)</PresentationFormat>
  <Paragraphs>64</Paragraphs>
  <Slides>21</Slides>
  <Notes>0</Notes>
  <HiddenSlides>0</HiddenSlides>
  <MMClips>0</MMClips>
  <ScaleCrop>false</ScaleCrop>
  <HeadingPairs>
    <vt:vector size="6" baseType="variant">
      <vt:variant>
        <vt:lpstr>Використані шрифти</vt:lpstr>
      </vt:variant>
      <vt:variant>
        <vt:i4>7</vt:i4>
      </vt:variant>
      <vt:variant>
        <vt:lpstr>Тема</vt:lpstr>
      </vt:variant>
      <vt:variant>
        <vt:i4>1</vt:i4>
      </vt:variant>
      <vt:variant>
        <vt:lpstr>Заголовки слайдів</vt:lpstr>
      </vt:variant>
      <vt:variant>
        <vt:i4>21</vt:i4>
      </vt:variant>
    </vt:vector>
  </HeadingPairs>
  <TitlesOfParts>
    <vt:vector size="29" baseType="lpstr">
      <vt:lpstr>Arial</vt:lpstr>
      <vt:lpstr>Calibri</vt:lpstr>
      <vt:lpstr>Corbel</vt:lpstr>
      <vt:lpstr>Gill Sans MT</vt:lpstr>
      <vt:lpstr>Times New Roman</vt:lpstr>
      <vt:lpstr>Verdana</vt:lpstr>
      <vt:lpstr>Wingdings 2</vt:lpstr>
      <vt:lpstr>Солнцестояние</vt:lpstr>
      <vt:lpstr>Лекція 6.   Інтелектуальні системи підтримки прийняття рішень діагностики технічного стану будівель  </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Лекція 5.   Дерева.  Основні операції з деревами.</dc:title>
  <dc:creator>Admin</dc:creator>
  <cp:lastModifiedBy>o.serpinska@gmail.com</cp:lastModifiedBy>
  <cp:revision>66</cp:revision>
  <dcterms:created xsi:type="dcterms:W3CDTF">2017-10-06T05:13:18Z</dcterms:created>
  <dcterms:modified xsi:type="dcterms:W3CDTF">2024-12-05T10:11:27Z</dcterms:modified>
</cp:coreProperties>
</file>