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2"/>
  </p:notesMasterIdLst>
  <p:sldIdLst>
    <p:sldId id="256"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24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38035A-D482-4285-932A-BF89CFA69F5C}" type="datetimeFigureOut">
              <a:rPr lang="uk-UA" smtClean="0"/>
              <a:pPr/>
              <a:t>29.11.2024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3BBC2A-5766-44C9-94D4-FB2C7E894251}" type="slidenum">
              <a:rPr lang="uk-UA" smtClean="0"/>
              <a:pPr/>
              <a:t>‹№›</a:t>
            </a:fld>
            <a:endParaRPr lang="uk-UA"/>
          </a:p>
        </p:txBody>
      </p:sp>
    </p:spTree>
    <p:extLst>
      <p:ext uri="{BB962C8B-B14F-4D97-AF65-F5344CB8AC3E}">
        <p14:creationId xmlns:p14="http://schemas.microsoft.com/office/powerpoint/2010/main" val="2791654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7" name="Дата 6"/>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20" name="Нижний колонтитул 19"/>
          <p:cNvSpPr>
            <a:spLocks noGrp="1"/>
          </p:cNvSpPr>
          <p:nvPr>
            <p:ph type="ftr" sz="quarter" idx="11"/>
          </p:nvPr>
        </p:nvSpPr>
        <p:spPr/>
        <p:txBody>
          <a:bodyPr/>
          <a:lstStyle/>
          <a:p>
            <a:endParaRPr lang="uk-UA"/>
          </a:p>
        </p:txBody>
      </p:sp>
      <p:sp>
        <p:nvSpPr>
          <p:cNvPr id="10" name="Номер слайда 9"/>
          <p:cNvSpPr>
            <a:spLocks noGrp="1"/>
          </p:cNvSpPr>
          <p:nvPr>
            <p:ph type="sldNum" sz="quarter" idx="12"/>
          </p:nvPr>
        </p:nvSpPr>
        <p:spPr/>
        <p:txBody>
          <a:bodyPr/>
          <a:lstStyle/>
          <a:p>
            <a:fld id="{50744AFD-84E3-488C-8DBB-B6D06268FFE5}" type="slidenum">
              <a:rPr lang="uk-UA" smtClean="0"/>
              <a:pPr/>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50744AFD-84E3-488C-8DBB-B6D06268FFE5}" type="slidenum">
              <a:rPr lang="uk-UA" smtClean="0"/>
              <a:pPr/>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29.11.2024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8A30EC2-C42D-4BD3-9C64-56AF75CCEF22}" type="datetimeFigureOut">
              <a:rPr lang="uk-UA" smtClean="0"/>
              <a:pPr/>
              <a:t>29.11.2024</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0744AFD-84E3-488C-8DBB-B6D06268FFE5}" type="slidenum">
              <a:rPr lang="uk-UA" smtClean="0"/>
              <a:pPr/>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403648" y="3212976"/>
            <a:ext cx="7406640" cy="1472184"/>
          </a:xfrm>
        </p:spPr>
        <p:txBody>
          <a:bodyPr>
            <a:noAutofit/>
          </a:bodyPr>
          <a:lstStyle/>
          <a:p>
            <a:pPr algn="ctr"/>
            <a:r>
              <a:rPr lang="uk-UA" sz="6000" b="1" i="1" dirty="0"/>
              <a:t>Лекція 2. </a:t>
            </a:r>
            <a:br>
              <a:rPr lang="en-US" sz="6000" b="1" i="1" dirty="0"/>
            </a:br>
            <a:r>
              <a:rPr lang="uk-UA" sz="6000" b="1" i="1" dirty="0"/>
              <a:t>Теорія і методологія прогнозування</a:t>
            </a:r>
            <a:endParaRPr lang="uk-UA"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029402-67B5-88D8-3FEA-66EEFB22BA2C}"/>
              </a:ext>
            </a:extLst>
          </p:cNvPr>
          <p:cNvSpPr txBox="1"/>
          <p:nvPr/>
        </p:nvSpPr>
        <p:spPr>
          <a:xfrm>
            <a:off x="971600" y="1"/>
            <a:ext cx="8172400"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13F4815-E845-C0AE-396E-FF06CD3BA118}"/>
              </a:ext>
            </a:extLst>
          </p:cNvPr>
          <p:cNvSpPr txBox="1"/>
          <p:nvPr/>
        </p:nvSpPr>
        <p:spPr>
          <a:xfrm>
            <a:off x="971600" y="0"/>
            <a:ext cx="8172400" cy="6978064"/>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Дійсно, одержаний в результаті прогнозування «сирий» інформаційний ресурс не зразу використовується у плануванні, а проходить стадію певної обробки, як наприклад зіставлення досягнутих показників зі світовим рівнем, кількісна і якісна оцінка альтернатив для вибору оптимального варіанту, порівняльна оцінка планових завдань та очікуваних результатів.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За допомогою аналізу розкриваються причинно-наслідкові взаємозв’язки, формуються загальні гіпотези і концепції розвитку майбутнього, дається оцінка характеру впливу основних складових елементів на процеси, що прогнозуються.    Аналіз одночасно супроводжує прогнозування (корегування, уточнення інформації). Нарешті, результати прогнозу служать інформаційною базою для проведення попереднього аналізу.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Тривимірність розвитку (минуле-теперішнє-майбутнє) передбачає такі взаємозв’язки: теперішнє є закономірний результат розвитку минулого; майбутній стан витікає із закономірності розвитку теперішнього. Дослідження теперішнього в економіці здійснюється за допомогою ретроспективного аналізу; дослідження майбутнього здійснюється на основі стратегічного аналізу, інформаційною базою якого є результати прогнозування. </a:t>
            </a:r>
          </a:p>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     Стратегічний аналіз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це дослідження зовнішнього і внутрішнього середовища з метою оцінки тенденції проходження господарських процесів, очікуваних результатів діяльності підприємства у терміни, визначені стратегічним планом.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9108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BCCCA7-3297-BB2C-5085-B7ED3D58C618}"/>
              </a:ext>
            </a:extLst>
          </p:cNvPr>
          <p:cNvSpPr txBox="1"/>
          <p:nvPr/>
        </p:nvSpPr>
        <p:spPr>
          <a:xfrm>
            <a:off x="1043608" y="0"/>
            <a:ext cx="8100392"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EAAC6D2-0737-BE49-644D-5184CB2DB8AB}"/>
              </a:ext>
            </a:extLst>
          </p:cNvPr>
          <p:cNvSpPr txBox="1"/>
          <p:nvPr/>
        </p:nvSpPr>
        <p:spPr>
          <a:xfrm>
            <a:off x="1043608" y="-1"/>
            <a:ext cx="8100392" cy="6875472"/>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Основна мета стратегічного аналізу – визначити конкурентну позицію підприємства, для того, щоб у подальшому ставити цілі і задачі для закріплення існуючих конкурентних переваг і розвивати нові.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Характер управлінських рішень та їх направленість в значній мірі визначається тим, результатами якого аналізу – ретроспективного або стратегічного користується компетентна особа, яка приймає рішення. Ретроспективний аналіз базується на інформації факту (оперативна, статистична, бухгалтерська та інші види обліку, звітності, дані спостережень та ін.), тобто на об’єктивному відображенні вже завершених процесів. Це свого роду діагностичний аналіз, який дозволяє виявити окремі «хвороби» підприємства або навпаки, оцінити досягнуті успіхи. І хоча ретроспективний аналіз по суті теж повернений в майбутнє, опираючись на дані минулого, в ньому проявляється певна обмеженість, оскільки його висновки і пропозиції базуються на застарілих фактах і інерційності економічних явищ. Тому в управлінні виробництвом регулювання на основі ретроспективного аналізу є процесом «післядії» і спрямоване не усунення прорахунків і недоліків, які дестабілізували виробничий процес, в урахуванні певних факторів і умов при складанні оперативних і поточних планів.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На відміну від ретроспективного аналізу, стратегічний аналіз орієнтований на оцінку майбутнього не по минулих фактах, а по показниках, які були прогнозовані.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061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8FE024-F88E-A7DF-DBBD-002E7C8B7119}"/>
              </a:ext>
            </a:extLst>
          </p:cNvPr>
          <p:cNvSpPr txBox="1"/>
          <p:nvPr/>
        </p:nvSpPr>
        <p:spPr>
          <a:xfrm>
            <a:off x="1043608" y="0"/>
            <a:ext cx="8100392"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33E2DD2D-9C4A-433E-C5E9-2196C49A4C76}"/>
              </a:ext>
            </a:extLst>
          </p:cNvPr>
          <p:cNvSpPr txBox="1"/>
          <p:nvPr/>
        </p:nvSpPr>
        <p:spPr>
          <a:xfrm>
            <a:off x="971600" y="1"/>
            <a:ext cx="8172400" cy="679570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Тому він дозволяє здійснити попереджувальне регулювання, що дає змогу запобігти негативних наслідків функціонування об’єкта управління, і через регулювання збільшити адаптованість підприємства до можливих змін зовнішнього середовища.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Концепція стратегічного управління передбачає, що кожне важливе рішення має прийматися на основі ґрунтовного стратегічного аналізу.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Стратегічний аналіз, як функція стратегічного управління, повинен підготувати множину альтернатив для прийняття рішення.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У більшості випадків стратегічний аналіз зосереджується на вирішенні трьох основних питань, важливих для будь-якого підприємства у будь-якій ситуації: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1. В якому становищі перебуває підприємство у теперішній час?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2. В якому становищі воно повинно бути через певний проміжок часу (через рік, два, три, п’ять, десять років)?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3. Які існують шляхи досягнення бажаного становища і якими способами його можна досягти?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Аналітико-прогностичне забезпечення управлінських рішень займає у наш час центральне місце в оперативному, поточному і стратегічному управлінні. Передові менеджери вже не бажають мати справу з інформацією історичного характеру.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3909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1C9F77-1674-8787-CACD-D633347D3DD5}"/>
              </a:ext>
            </a:extLst>
          </p:cNvPr>
          <p:cNvSpPr txBox="1"/>
          <p:nvPr/>
        </p:nvSpPr>
        <p:spPr>
          <a:xfrm>
            <a:off x="971600" y="0"/>
            <a:ext cx="8172400" cy="6681701"/>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Дійсність свідчить, як це підтверджує досвід американських компаній, якщо фірма не проводить стратегічний аналіз до формування стратегічних планів, то управлінці частіше всього не готові до вибору цілей і постановки задачі. Це пояснюється тим, що без попереднього стратегічного аналізу невідомо, яких потенційних результатів може досягнути фірма у майбутньому.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Водночас оцінка діяльності передових корпорацій світу засвідчує про те, що вміле використання, або, навпаки, невміле використання стратегічного аналізу, чи нехтування ним суттєво позначається на ефективності діяльності фірм, їх конкурентоздатності.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 огляду на непередбачуваність економічних явищ (процесів) на далеку перспективу, великого значення нині набуває стратегічний аналіз, який проводиться на основі результатів короткострокового прогнозування. В управлінні виробництвом зазначений аналіз сприяє реалізації двох важливих функцій управління-регулювання та планування.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Короткострокові прогнози служать свого роду «сигнальною системою», яка своєчасно сповіщає органи управління про настання або можливу появу небажаних тенденцій, відхилення реальної траєкторії розвитку від запланованої або факторів, що перешкоджають успішній реалізації поставлених завдань. Це дозволяє виявити проблему в момент зародження, до того, як вона розрослася і стала реальністю.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3677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BD48DC-4D86-CFCF-368F-A6FEE4DB6387}"/>
              </a:ext>
            </a:extLst>
          </p:cNvPr>
          <p:cNvSpPr txBox="1"/>
          <p:nvPr/>
        </p:nvSpPr>
        <p:spPr>
          <a:xfrm>
            <a:off x="971600" y="-2"/>
            <a:ext cx="8172400"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987B045-34F9-3812-C3D5-D24E5896F714}"/>
              </a:ext>
            </a:extLst>
          </p:cNvPr>
          <p:cNvSpPr txBox="1"/>
          <p:nvPr/>
        </p:nvSpPr>
        <p:spPr>
          <a:xfrm>
            <a:off x="971600" y="0"/>
            <a:ext cx="8172400" cy="6711709"/>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 основі аналізу результатів короткострокового прогнозу органи управління спрямовують свої зусилля не стільки на усунення причин та наслідків дестабілізації господарського процесу, скільки на їх запобігання.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Це свого роду випереджувальні, профілактичні прогнози, тобто такі, відносно яких заздалегідь відомо, що особа, яка приймає рішення, використовує результати аналізу зазначених прогнозів для розробки оперативних та ефективних заходів з метою надання певному процесу, наскільки це можливо, необхідної спрямованості, або хоча б пом’якшати, нейтралізувати негативні наслідки, що можуть у результаті виникнути. У випадку, якщо ці заходи своєчасні і ефективні, то виявлені негативні процеси у ході господарської діяльності будуть усунені, а прогноз врешті-решт виявиться недостовірним.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Кінцева недостовірність прогнозів, що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самоанулюються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не позбавляє корисності і цінності їх для особи, що приймає рішення.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Отже, спеціаліст, який приймає рішення, зробить все можливе щоб бажаний прогноз здійснився, і навпаки, якщо прогноз небажаний, спеціаліст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уживе</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всіх заходів для недопущення його здійснення.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Практика розвинутих країн світу свідчить, що короткостроковому прогнозуванню і проведеному за його результатами аналізу, надається нині пріоритетне значення. На основі неперервного відстеження ситуації на ринку досліджується попит і пропозиція на продукцію,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кон’юктура</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ринку, дії конкурентів.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3702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58D84A-ED30-4F67-B791-D37D4D14BFA4}"/>
              </a:ext>
            </a:extLst>
          </p:cNvPr>
          <p:cNvSpPr txBox="1"/>
          <p:nvPr/>
        </p:nvSpPr>
        <p:spPr>
          <a:xfrm>
            <a:off x="971600" y="0"/>
            <a:ext cx="8172400" cy="369332"/>
          </a:xfrm>
          <a:prstGeom prst="rect">
            <a:avLst/>
          </a:prstGeom>
          <a:noFill/>
        </p:spPr>
        <p:txBody>
          <a:bodyPr wrap="square">
            <a:spAutoFit/>
          </a:bodyPr>
          <a:lstStyle/>
          <a:p>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p>
        </p:txBody>
      </p:sp>
      <p:sp>
        <p:nvSpPr>
          <p:cNvPr id="5" name="TextBox 4">
            <a:extLst>
              <a:ext uri="{FF2B5EF4-FFF2-40B4-BE49-F238E27FC236}">
                <a16:creationId xmlns:a16="http://schemas.microsoft.com/office/drawing/2014/main" id="{25D1621E-64F0-8C22-8194-66B85DC71698}"/>
              </a:ext>
            </a:extLst>
          </p:cNvPr>
          <p:cNvSpPr txBox="1"/>
          <p:nvPr/>
        </p:nvSpPr>
        <p:spPr>
          <a:xfrm>
            <a:off x="971600" y="1"/>
            <a:ext cx="8172400" cy="3319114"/>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У процесі маркетингових досліджень оцінюється очікуваний обсяг продаж та прибутку, визначаються стадії життєвого циклу товару, що дозволяє своєчасно вибрати момент для зняття його з ринку.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Впровадження стратегічного аналізу на основі результатів короткострокового прогнозування дозволить створити систему раннього попередження та реагування, яка зробить управління гнучким і адаптованим до змін зовнішнього середовища.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 огляду на вищевикладене, цикл діяльності підприємства може бути поданий за такою схемою (рис. 1.1):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a:extLst>
              <a:ext uri="{FF2B5EF4-FFF2-40B4-BE49-F238E27FC236}">
                <a16:creationId xmlns:a16="http://schemas.microsoft.com/office/drawing/2014/main" id="{F2B88E3F-FB30-4F2F-D0FA-3C965BBAC49F}"/>
              </a:ext>
            </a:extLst>
          </p:cNvPr>
          <p:cNvPicPr>
            <a:picLocks noChangeAspect="1"/>
          </p:cNvPicPr>
          <p:nvPr/>
        </p:nvPicPr>
        <p:blipFill>
          <a:blip r:embed="rId2"/>
          <a:stretch>
            <a:fillRect/>
          </a:stretch>
        </p:blipFill>
        <p:spPr>
          <a:xfrm>
            <a:off x="1979712" y="2852936"/>
            <a:ext cx="6192687" cy="3672408"/>
          </a:xfrm>
          <a:prstGeom prst="rect">
            <a:avLst/>
          </a:prstGeom>
        </p:spPr>
      </p:pic>
    </p:spTree>
    <p:extLst>
      <p:ext uri="{BB962C8B-B14F-4D97-AF65-F5344CB8AC3E}">
        <p14:creationId xmlns:p14="http://schemas.microsoft.com/office/powerpoint/2010/main" val="3026504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EA5754-A31A-3CA7-01FA-092ECFE220FE}"/>
              </a:ext>
            </a:extLst>
          </p:cNvPr>
          <p:cNvSpPr txBox="1"/>
          <p:nvPr/>
        </p:nvSpPr>
        <p:spPr>
          <a:xfrm>
            <a:off x="971600" y="0"/>
            <a:ext cx="8172400" cy="7285841"/>
          </a:xfrm>
          <a:prstGeom prst="rect">
            <a:avLst/>
          </a:prstGeom>
          <a:noFill/>
        </p:spPr>
        <p:txBody>
          <a:bodyPr wrap="square">
            <a:spAutoFit/>
          </a:bodyPr>
          <a:lstStyle/>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Програма, що включена як елемент циклу діяльності підприємства, розглядається як вихідний матеріал для розробки планів.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Програма визначає послідовність дій, які слід виконати, щоб розвиток процесу відповідав встановленому завданню (плану). Програма – це по суті вибраний метод розв’язання конкретної задачі або проблеми.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Програма зазвичай включає: ідею, сформульовану у вигляді поставленої цілі; ресурси, необхідні для реалізації поставленої задачі (трудові, технічні, фінансові, юридичні); графік виконання етапів робіт; визначення виконавців.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Згідно з розглянутими вище положеннями, прогнозування відіграє важливу роль в системі управління як засіб вдосконалення і обґрунтування управлінських рішень. Разом з тим зазначалось, що відсутність прогнозів негативно впливає на обґрунтованість планів через брак відповідної інформаційної бази, а звідси і на ефективність планових рішень.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Досліджуючи питання необхідності і значення прогнозування в управлінні виробництвом, варто водночас розглянути можливі альтернативи прогнозуванню.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i="1" kern="100" dirty="0">
                <a:effectLst/>
                <a:latin typeface="Times New Roman" panose="02020603050405020304" pitchFamily="18" charset="0"/>
                <a:ea typeface="Calibri" panose="020F0502020204030204" pitchFamily="34" charset="0"/>
                <a:cs typeface="Times New Roman" panose="02020603050405020304" pitchFamily="18" charset="0"/>
              </a:rPr>
              <a:t>Відсутність прогнозу.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Цей варіант означає, що спеціаліст, який приймає рішення, діє «навмання». По суті, рішення приймаються безвідносно від їх майбутніх наслідків – сприятливих або несприятливих.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Зовнішні умови практично не є стабільними, а рішення базується на незмінності зовнішніх умов. Якщо ж зміни, як це нерідко буває, відбудуться швидко,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динамічно</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то наслідки прийнятих рішень не важко передбачити.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6889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86D07D-4925-BA58-80F2-9D499A1822A4}"/>
              </a:ext>
            </a:extLst>
          </p:cNvPr>
          <p:cNvSpPr txBox="1"/>
          <p:nvPr/>
        </p:nvSpPr>
        <p:spPr>
          <a:xfrm>
            <a:off x="971600" y="0"/>
            <a:ext cx="8172400" cy="6916894"/>
          </a:xfrm>
          <a:prstGeom prst="rect">
            <a:avLst/>
          </a:prstGeom>
          <a:noFill/>
        </p:spPr>
        <p:txBody>
          <a:bodyPr wrap="square">
            <a:spAutoFit/>
          </a:bodyPr>
          <a:lstStyle/>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Поняття «відсутність прогнозу» не слід сприймати буквально.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Спеціаліст просто виходить з того, що зовнішні умови будуть постійні або змінюватимуться у незначній мірі.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i="1" kern="100" dirty="0">
                <a:effectLst/>
                <a:latin typeface="Times New Roman" panose="02020603050405020304" pitchFamily="18" charset="0"/>
                <a:ea typeface="Calibri" panose="020F0502020204030204" pitchFamily="34" charset="0"/>
                <a:cs typeface="Times New Roman" panose="02020603050405020304" pitchFamily="18" charset="0"/>
              </a:rPr>
              <a:t>Принцип «може трапитись все що завгодно».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У цьому випадку управлінці виходять з фатальності подій, тобто з того, що нічого не можливо вдіяти, щоб вплинути на майбутнє в бажаному напрямку, а тому недоцільно передбачати майбутнє. Така фатальність по суті паралізує волю управлінців і не дозволяє докласти зусиль, які були б орієнтовані на розробку раціональних прогнозів.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Природно, що фірми, які проводять свою політику на зазначеному принципі, приречені на невдачу.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i="1" kern="100" dirty="0">
                <a:effectLst/>
                <a:latin typeface="Times New Roman" panose="02020603050405020304" pitchFamily="18" charset="0"/>
                <a:ea typeface="Calibri" panose="020F0502020204030204" pitchFamily="34" charset="0"/>
                <a:cs typeface="Times New Roman" panose="02020603050405020304" pitchFamily="18" charset="0"/>
              </a:rPr>
              <a:t>Принцип «славетне минуле».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Це консервативний підхід, надії на те, що принципи і методи управління, які забезпечували значні досягнення у діяльності підприємства в минулому, будуть ефективні і в майбутньому.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Пристрасть ідеалам «славного минулого» і віра в те, що це «славетне минуле» неодмінно забезпечить «славетне майбутнє», рано чи пізно доведе підприємство до фатальних наслідків, тому що цей принцип не враховує динамізм суспільного розвитку, особливо на сучасному етапі.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i="1" dirty="0">
                <a:effectLst/>
                <a:latin typeface="Times New Roman" panose="02020603050405020304" pitchFamily="18" charset="0"/>
                <a:ea typeface="Calibri" panose="020F0502020204030204" pitchFamily="34" charset="0"/>
              </a:rPr>
              <a:t>Прогнозування «крізь шори». </a:t>
            </a:r>
            <a:r>
              <a:rPr lang="uk-UA" sz="1800" dirty="0">
                <a:effectLst/>
                <a:latin typeface="Times New Roman" panose="02020603050405020304" pitchFamily="18" charset="0"/>
                <a:ea typeface="Calibri" panose="020F0502020204030204" pitchFamily="34" charset="0"/>
              </a:rPr>
              <a:t>Цей принцип характеризується такими поняттями, як «вище, швидше, дальше» або «більше і краще». Передбачається, що майбутнє обов’язково, в силу певних обставин, буде схожим на минуле, але на більш високому рівні розвитку.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6138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8F8C24-945F-54B5-058B-ABDA53FFAC48}"/>
              </a:ext>
            </a:extLst>
          </p:cNvPr>
          <p:cNvSpPr txBox="1"/>
          <p:nvPr/>
        </p:nvSpPr>
        <p:spPr>
          <a:xfrm>
            <a:off x="1043608" y="1"/>
            <a:ext cx="8100392" cy="6918369"/>
          </a:xfrm>
          <a:prstGeom prst="rect">
            <a:avLst/>
          </a:prstGeom>
          <a:noFill/>
        </p:spPr>
        <p:txBody>
          <a:bodyPr wrap="square">
            <a:spAutoFit/>
          </a:bodyPr>
          <a:lstStyle/>
          <a:p>
            <a:pPr algn="just">
              <a:lnSpc>
                <a:spcPct val="107000"/>
              </a:lnSpc>
              <a:spcAft>
                <a:spcPts val="800"/>
              </a:spcAft>
            </a:pPr>
            <a:r>
              <a:rPr lang="en-US" sz="1800" dirty="0">
                <a:effectLst/>
                <a:latin typeface="Times New Roman" panose="02020603050405020304" pitchFamily="18" charset="0"/>
                <a:ea typeface="Calibri" panose="020F0502020204030204" pitchFamily="34" charset="0"/>
              </a:rPr>
              <a:t>     </a:t>
            </a:r>
            <a:r>
              <a:rPr lang="uk-UA" sz="1800" dirty="0">
                <a:effectLst/>
                <a:latin typeface="Times New Roman" panose="02020603050405020304" pitchFamily="18" charset="0"/>
                <a:ea typeface="Calibri" panose="020F0502020204030204" pitchFamily="34" charset="0"/>
              </a:rPr>
              <a:t>Такий підхід, хоча і визнає неминучість змін і має переваги над іншими альтернативами прогнозування, надмірно прямолінійний і не припускає можливі орієнтації в інші напрямки, використання інших, більш ефективних шляхів розвитку, що у кінцевому результаті може загнати підприємство у глухий кут.</a:t>
            </a:r>
            <a:endParaRPr lang="en-US" sz="1800" dirty="0">
              <a:effectLst/>
              <a:latin typeface="Times New Roman" panose="02020603050405020304" pitchFamily="18" charset="0"/>
              <a:ea typeface="Calibri" panose="020F0502020204030204" pitchFamily="34" charset="0"/>
            </a:endParaRPr>
          </a:p>
          <a:p>
            <a:pPr algn="just">
              <a:lnSpc>
                <a:spcPct val="107000"/>
              </a:lnSpc>
              <a:spcAft>
                <a:spcPts val="800"/>
              </a:spcAft>
            </a:pP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i="1" kern="100" dirty="0">
                <a:effectLst/>
                <a:latin typeface="Times New Roman" panose="02020603050405020304" pitchFamily="18" charset="0"/>
                <a:ea typeface="Calibri" panose="020F0502020204030204" pitchFamily="34" charset="0"/>
                <a:cs typeface="Times New Roman" panose="02020603050405020304" pitchFamily="18" charset="0"/>
              </a:rPr>
              <a:t>Принцип рішучих дій.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Характерна ознака цього принципу – недоцільність прогнозування, а діяти слід тоді, коли з’являються проблеми. Підприємство у таких випадках функціонує без добре осмисленої і обґрунтованої стратегії, що базується на прогнозуванні. Очікуються моменти, коли виникають ті чи інші проблеми, або наступить кризова ситуація і тоді починають діяти, щоб усунути або пом’якшити вплив негативних чинників.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Розвиток в таких умовах проходить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зигзагоподібно</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заходи приймаються в кризових ситуаціях, до того ж в надії, що керівництву вистачить часу на розробку, обґрунтування та прийняття оперативних управлінських рішень.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Такий спосіб управління, хоча і існує, однак проблематично, щоб він забезпечив підприємству стабільний розвиток, адаптацію до зовнішнього середовища, яке надзвичайно мінливе, посилення конкурентних можливостей підприємства.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Ігнорується по суті факт, що за допомогою відповідно розробленого прогнозу, можна було б повністю запобігти кризовим ситуаціям.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Такий спосіб у сучасних умовах є неприйнятним.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1283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683736-EBE2-8F59-F851-95662BD5E9E7}"/>
              </a:ext>
            </a:extLst>
          </p:cNvPr>
          <p:cNvSpPr txBox="1"/>
          <p:nvPr/>
        </p:nvSpPr>
        <p:spPr>
          <a:xfrm>
            <a:off x="971600" y="1"/>
            <a:ext cx="8172400" cy="6487930"/>
          </a:xfrm>
          <a:prstGeom prst="rect">
            <a:avLst/>
          </a:prstGeom>
          <a:noFill/>
        </p:spPr>
        <p:txBody>
          <a:bodyPr wrap="square">
            <a:spAutoFit/>
          </a:bodyPr>
          <a:lstStyle/>
          <a:p>
            <a:pPr algn="just">
              <a:lnSpc>
                <a:spcPct val="107000"/>
              </a:lnSpc>
              <a:spcAft>
                <a:spcPts val="800"/>
              </a:spcAft>
            </a:pPr>
            <a:r>
              <a:rPr lang="en-US" sz="1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i="1" kern="100" dirty="0">
                <a:effectLst/>
                <a:latin typeface="Times New Roman" panose="02020603050405020304" pitchFamily="18" charset="0"/>
                <a:ea typeface="Calibri" panose="020F0502020204030204" pitchFamily="34" charset="0"/>
                <a:cs typeface="Times New Roman" panose="02020603050405020304" pitchFamily="18" charset="0"/>
              </a:rPr>
              <a:t>Прогнозування за допомогою «генія».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Цей підхід не альтернатива прогнозуванню, оскільки він передбачає підготовку прогнозу. Суть цього</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підходу полягає у пошуку генія і одержання від нього інтуїтивного прогнозу. Цим самим нерідко виключається можливість використання раціональних і точних методів одержання прогнозних оцінок і якщо такі існують, то ними не варто нехтувати.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Перевагою раціональних і точних методів прогнозування є те, що такі прогнози ґрунтуються на використанні загальноприйнятого інструментарію. Вони доступні для оцінки і можуть бути перевірені будь-яким спеціалістом, що має відповідну теоретичну і практичну підготовку в області прогнозування.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Прогноз «за допомогою генія» повинен бути прийнятий на віру і не може бути перевірений навіть іншим «генієм».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Зазначений прогноз доцільно використовувати в управлінні лише в тих випадках, коли замість прогнозу «генія» неможливо використати інші і, насамперед, раціональні і точні методи прогнозування.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Підсумовуючи вищевикладене, стає цілком очевидно, що будь-яке управлінське рішення і особливо стратегічне повинно ґрунтуватися на прогнозах. Перевагу слід надавати раціональним і точним методам прогнозування, результати яких завжди можуть бути перевірені іншими спеціалістами, ще до моменту прийняття управлінських рішень.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022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F7F973-B510-6931-8C19-49D607104D3A}"/>
              </a:ext>
            </a:extLst>
          </p:cNvPr>
          <p:cNvSpPr txBox="1"/>
          <p:nvPr/>
        </p:nvSpPr>
        <p:spPr>
          <a:xfrm>
            <a:off x="1259632" y="188640"/>
            <a:ext cx="7488832"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p>
        </p:txBody>
      </p:sp>
      <p:sp>
        <p:nvSpPr>
          <p:cNvPr id="5" name="TextBox 4">
            <a:extLst>
              <a:ext uri="{FF2B5EF4-FFF2-40B4-BE49-F238E27FC236}">
                <a16:creationId xmlns:a16="http://schemas.microsoft.com/office/drawing/2014/main" id="{668B3197-EE8A-F144-01C2-C6913E34C8E3}"/>
              </a:ext>
            </a:extLst>
          </p:cNvPr>
          <p:cNvSpPr txBox="1"/>
          <p:nvPr/>
        </p:nvSpPr>
        <p:spPr>
          <a:xfrm>
            <a:off x="971600" y="0"/>
            <a:ext cx="8172400" cy="6784293"/>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Теорія і методологія прогнозування розвивалися і вдосконалювалися відповідно до розвитку і вдосконаленню управління і планування.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 епоху довгострокового планування найбільш розповсюдженим методом стала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екстраполяція тенденції</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яка базувалась на простих методах екстраполяції, часовому тренді, адаптивних методах. Зазначені методи виходили із інерційності досліджуваної системи, тобто із припущення, що закономірності і тенденції, які склалися у «передісторії» будуть незмінно або з невеликими відхиленнями діяти і у прогнозованому періоді.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До переваг цих методів слід, насамперед, віднести простий інструментарій реалізації. Разом з тим сукупність методів екстраполяції тенденції має і суттєві недоліки, тому що не враховуються зміни умов, що постійно відбуваються у зовнішньому середовищі, та причинно-наслідкові взаємозв’язки досліджуваних явищ і процесів. І як наслідок, результати прогнозування значно відрізняються від фактичних даних, що природно вплинуло на якість і достовірність планування, особливо якщо горизонт прогнозування значний.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Прогнози за вище зазначеними методами відносяться до безумовних (некерованих), тому що не дозволяють втрутитись у процес і змінити таким чином характер руху у залежності від зміни умов зовнішнього середовища.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У деяких випадках, незважаючи на суттєві недоліки, методи екстраполяції тенденції можуть дати цілком прийнятні результати.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8349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C21F51-DBF1-5891-A29F-0309C7899787}"/>
              </a:ext>
            </a:extLst>
          </p:cNvPr>
          <p:cNvSpPr txBox="1"/>
          <p:nvPr/>
        </p:nvSpPr>
        <p:spPr>
          <a:xfrm>
            <a:off x="971600" y="0"/>
            <a:ext cx="8172400" cy="4830938"/>
          </a:xfrm>
          <a:prstGeom prst="rect">
            <a:avLst/>
          </a:prstGeom>
          <a:noFill/>
        </p:spPr>
        <p:txBody>
          <a:bodyPr wrap="square">
            <a:spAutoFit/>
          </a:bodyPr>
          <a:lstStyle/>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Разом з тим слід зазначити, що природне бажання керівників підприємств мати у своєму розпорядженні максимум прогнозної інформації щодо подій і процесів у майбутньому, хоча цілком і зрозуміле, однак практично нереальне. Крім того, нагромадження значних масивів інформації, вимагає не тільки значних ресурсів, але й, що дуже суттєво, часу на підготовку даних, а це знижує або позбавляє таку інформацію цінності для прийняття, насамперед, оперативних управлінських рішень.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Тому в управлінні для прийняття нагальних і водночас ризикових рішень кількісні прогнозні оцінки повинні бути доповнені інтуїцією, вірою, здоровим глуздом і оптимізмом, які по суті є продуктом досвіду, знань, результатом таланту керівників.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kern="100">
                <a:effectLst/>
                <a:latin typeface="Times New Roman" panose="02020603050405020304" pitchFamily="18" charset="0"/>
                <a:ea typeface="Calibri" panose="020F0502020204030204" pitchFamily="34" charset="0"/>
                <a:cs typeface="Times New Roman" panose="02020603050405020304" pitchFamily="18" charset="0"/>
              </a:rPr>
              <a:t>Складання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прогнозу не може бути самоціллю. Незалежно від наукового рівня, достовірності, точності і надійності, прогноз не має ніякої цінності, значення, якщо результати його не використовуються в процесі прийняття управлінських рішень.</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794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07A731D-D695-78A2-4F53-4487302F7A89}"/>
              </a:ext>
            </a:extLst>
          </p:cNvPr>
          <p:cNvSpPr txBox="1"/>
          <p:nvPr/>
        </p:nvSpPr>
        <p:spPr>
          <a:xfrm>
            <a:off x="971600" y="0"/>
            <a:ext cx="8172400" cy="6016391"/>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Наприклад, неможливість в силу складнощів побудувати модель, яка б адекватно відображала причинно-наслідкові взаємозв’язки досліджуваних процесів; головна тенденція настільки стійка, що втручання у процес призводить до тимчасових збурень, яке тільки незначно відхиляє процес від його основної траєкторії з наступним поверненням до неї за умови довгострокового прогнозу. Перехід до стратегічного планування став могутнім імпульсом посилення уваги до розвитку і вдосконалення методології прогнозування.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 перший план вийшли регресійні моделі, сукупність яких створює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економетричну</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модель. Стали більш досконалі інтуїтивні методи прогнозування. І як результат, передові корпорації США при розробці довгострокових прогнозів використовують в основному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інтуїтивні (експертні) методи і </a:t>
            </a:r>
            <a:r>
              <a:rPr lang="uk-UA" sz="1800" b="1" kern="100" dirty="0" err="1">
                <a:effectLst/>
                <a:latin typeface="Times New Roman" panose="02020603050405020304" pitchFamily="18" charset="0"/>
                <a:ea typeface="Calibri" panose="020F0502020204030204" pitchFamily="34" charset="0"/>
                <a:cs typeface="Times New Roman" panose="02020603050405020304" pitchFamily="18" charset="0"/>
              </a:rPr>
              <a:t>економетричні</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 моделі</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На відміну від методів екстраполяції тенденцій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економетрична</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модель відображає причинно-наслідкові взаємозв’язки між прогнозованими показниками і факторами, що визначають його рівень.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Економетрична</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модель дозволяє вносити зміни у значення факторів, викликаних змінами зовнішнього середовища. Можливість зміни факторів робить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економетричну</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модель пристосованою для одержання умовного (керованого) прогнозу.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6539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BD9D87-3B4B-2D94-1775-6D915739D6BF}"/>
              </a:ext>
            </a:extLst>
          </p:cNvPr>
          <p:cNvSpPr txBox="1"/>
          <p:nvPr/>
        </p:nvSpPr>
        <p:spPr>
          <a:xfrm>
            <a:off x="971600" y="0"/>
            <a:ext cx="8172400" cy="5142049"/>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 часом виявилось, що органічно не пов’язані, розрізнені прогнози не в змозі в достатній мірі передбачити і тим самим запобігти несподіваним потрясінням об’єктів, позбавити їх від більш зростаючих проблем зовнішнього середовища. Так виник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сценарний метод </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прогнозування.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Основне призначення сценаріїв – це визначення генеральної лінії розвитку об’єкта прогнозування з урахуванням дії зовнішніх і внутрішніх факторів, формулювання критеріїв для оцінки кінцевих цілей.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uk-UA" sz="1800" dirty="0">
                <a:effectLst/>
                <a:latin typeface="Times New Roman" panose="02020603050405020304" pitchFamily="18" charset="0"/>
                <a:ea typeface="Calibri" panose="020F0502020204030204" pitchFamily="34" charset="0"/>
              </a:rPr>
              <a:t>     Сценарний метод характеризується як метод багатоаспектних прогнозних оцінок, які випливають із необхідності прогнозування окремих елементів системи. При розробці сценаріїв використовується широкий спектр методів: імітаційне моделювання, ситуаційний аналіз, методи генерування ідей, експертні методи, аналіз трендів, </a:t>
            </a:r>
            <a:r>
              <a:rPr lang="uk-UA" sz="1800" dirty="0" err="1">
                <a:effectLst/>
                <a:latin typeface="Times New Roman" panose="02020603050405020304" pitchFamily="18" charset="0"/>
                <a:ea typeface="Calibri" panose="020F0502020204030204" pitchFamily="34" charset="0"/>
              </a:rPr>
              <a:t>економетричні</a:t>
            </a:r>
            <a:r>
              <a:rPr lang="uk-UA" sz="1800" dirty="0">
                <a:effectLst/>
                <a:latin typeface="Times New Roman" panose="02020603050405020304" pitchFamily="18" charset="0"/>
                <a:ea typeface="Calibri" panose="020F0502020204030204" pitchFamily="34" charset="0"/>
              </a:rPr>
              <a:t> моделі тощо. Останнім часом в самостійний напрямок дослідження виділяється аналіз зовнішнього середовища (сканування зовнішнього середовища). Сканування зовнішнього середовища в системі стратегічного аналізу означає збір, обробку, оцінку і прогноз тих факторів зовнішнього середовища, які суттєвим чином можуть вплинути на результати діяльності підприємства.</a:t>
            </a:r>
            <a:endParaRPr lang="uk-UA" dirty="0"/>
          </a:p>
        </p:txBody>
      </p:sp>
    </p:spTree>
    <p:extLst>
      <p:ext uri="{BB962C8B-B14F-4D97-AF65-F5344CB8AC3E}">
        <p14:creationId xmlns:p14="http://schemas.microsoft.com/office/powerpoint/2010/main" val="286422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0CE2B7-29C6-B18A-18EE-EBED75891E6B}"/>
              </a:ext>
            </a:extLst>
          </p:cNvPr>
          <p:cNvSpPr txBox="1"/>
          <p:nvPr/>
        </p:nvSpPr>
        <p:spPr>
          <a:xfrm>
            <a:off x="1115616" y="44623"/>
            <a:ext cx="7920880"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3F7AEA2A-274F-22ED-379A-E70B9E6DB072}"/>
              </a:ext>
            </a:extLst>
          </p:cNvPr>
          <p:cNvSpPr txBox="1"/>
          <p:nvPr/>
        </p:nvSpPr>
        <p:spPr>
          <a:xfrm>
            <a:off x="1043608" y="-1"/>
            <a:ext cx="8100392" cy="5925212"/>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Сканування здійснюється за такими напрямками: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аналіз загальноекономічної ситуації – загальногосподарська кон’юнктура, кредитно-фінансові засади країни, інвестиційний клімат, валютно-фінансові умови та інші фактори;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науково-технічний прогрес – поява технічних нововведень, корінні зміни в технології галузі, технологічні зрушення в суміжних областях і використання в цьому зв’язку нетрадиційних технологій;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політична ситуація – політична стабільність, діюче законодавство, система державного регулювання економіки, оцінка ризику вкладень, дії профспілкових організацій та ін.;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аналіз культурних і демографічних факторів – структура споживання, смак та стиль життя населення, традиції та ін., а також можливі зрушення у названих областях.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В результаті дослідження повинні бути виявлені головні напрямки діяльності фірми; побудований прогноз; проведений на його основі стратегічний аналіз і складений стратегічний план; визначені ресурси, необхідні для його реалізації, що в кінцевому результаті повинно забезпечити фірмі перевагу над конкурентами.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9472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0E4138-065A-CB50-6F45-F75F0CAD1CD9}"/>
              </a:ext>
            </a:extLst>
          </p:cNvPr>
          <p:cNvSpPr txBox="1"/>
          <p:nvPr/>
        </p:nvSpPr>
        <p:spPr>
          <a:xfrm>
            <a:off x="1043608" y="-1"/>
            <a:ext cx="8100392" cy="6814301"/>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Нарешті, входження у нове тисячоліття характеризується розвитком нової методології прогнозування –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«Форсайт»</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який означає «передбачення» або «погляд у майбутнє».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Форсайт</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передбачає прогнозування розвитку технологій; оцінку соціально-економічних, культурних наслідків появи та впровадження нових технологій; зосередження на великих, тривалий час не вирішуваних проблемах (голод, бідність, безпека). На відміну від традиційних методів прогнозування, «Форсайт» проводиться у формі систематичного процесу, що вимагає реального планування і реалізації.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Органічне включення методології прогнозування у методологію стратегічного планування сприяло підвищенню наукового рівня планування. Це забезпечило органічний перехід від дослідження, як попереднього етапу управління, до прийняття планових рішень.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Незважаючи на органічний взаємозв’язок між прогнозом і планом існують суттєві відмінності.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 відміну від плану прогнозу притаманні: більша сукупність шляхів рішень, альтернатив, гіпотез.</a:t>
            </a: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rPr>
              <a:t>     Прогнозування, як форма пізнання навколишнього світу, може існувати незалежно від планування, навіть за відсутності останнього. Розробити обґрунтований стратегічний план без прогнозних оцінок в сучасних умовах практично неможливо.</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484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751481-61F9-DF16-6E44-4B31ACF7E0B5}"/>
              </a:ext>
            </a:extLst>
          </p:cNvPr>
          <p:cNvSpPr txBox="1"/>
          <p:nvPr/>
        </p:nvSpPr>
        <p:spPr>
          <a:xfrm>
            <a:off x="1043608" y="1"/>
            <a:ext cx="8100392" cy="7110665"/>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Загальними функціями, які властиві будь-якій системі управління економікою, є планування, організація, координація, аналіз, контроль, облік, мотивація.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Планування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це центральна ланка управління і один із засобів, за допомогою яких керівництво забезпечує цілеспрямоване зусилля всіх членів колективу на досягнення загальних цілей.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Планування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це не просто уміння передбачати будь-які ситуації, які можуть виникнути в процесі функціонування об’єкта управління, але також уміння справитися з негативними наслідками. Складати плани – це значить турбуватися про все, що може статися, передбачати і діяти, випереджаючи час, запобігати помилок і використовувати можливості.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kern="100" dirty="0">
                <a:effectLst/>
                <a:latin typeface="Times New Roman" panose="02020603050405020304" pitchFamily="18" charset="0"/>
                <a:ea typeface="Calibri" panose="020F0502020204030204" pitchFamily="34" charset="0"/>
                <a:cs typeface="Times New Roman" panose="02020603050405020304" pitchFamily="18" charset="0"/>
              </a:rPr>
              <a:t>Планування</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 це не одноразова подія в силу двох причин: намагання фірми існувати і функціонувати після досягнення мети і неперервність планування, яка викликана невизначеністю майбутнього.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Планування розвивалося і вдосконалювалося у відповідності з потребами управління.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Так, на зміну фінансовому (бюджетному) плануванню, яке охоплює короткостроковий період (не більше одного року), багато фірм з середини 50-х років почали займатися розробкою середньострокових, а потім довгострокових (корпоративних) планів. Цей період співпав з бурхливим використанням економіко-математичних методів у плануванні і управлінні, які були орієнтовані на оптимізацію планів виробництва, використання ресурсів, витрат тощо.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9472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29303F-DBFF-B242-0404-5DA546AB70D1}"/>
              </a:ext>
            </a:extLst>
          </p:cNvPr>
          <p:cNvSpPr txBox="1"/>
          <p:nvPr/>
        </p:nvSpPr>
        <p:spPr>
          <a:xfrm>
            <a:off x="1043608" y="0"/>
            <a:ext cx="8100392" cy="374077"/>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7009272-9794-2FDB-1AD6-162F0155981A}"/>
              </a:ext>
            </a:extLst>
          </p:cNvPr>
          <p:cNvSpPr txBox="1"/>
          <p:nvPr/>
        </p:nvSpPr>
        <p:spPr>
          <a:xfrm>
            <a:off x="1043608" y="0"/>
            <a:ext cx="8100392" cy="6415346"/>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Якщо прогноз надає дослідницьку інформацію про те, що може відбутися у майбутньому та за яких умов, то план як документ накреслює, що повинно відбутися та кому і що для цього необхідно. Якщо прогноз – це можливі шляхи реалізації задач управління виробництвом, то план – це вже прийняті рішення для реалізації задач.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Якщо прогноз накреслює можливі варіанти розвитку тієї чи іншої альтернативи, то план тільки по вибраних альтернативах визначає кінцеві результати, строки виконання накреслених цілей, виконавців.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 – це усього-на-всього гіпотеза. Він не примушує спеціаліста приймати на його основі рішення. План же, навпаки, хоча і не є в ринкових умовах законом, «залізним» декретом, передбачає той чи інший ступінь зобов’язання для тих, хто повинен його виконувати як програму дій.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 не містить таких юридичних обов’язків для окремих суб’єктів господарської діяльності. Він не претендує на вираження суспільної згоди, а може виражати точку зору дослідницького колективу і навіть окремого спеціаліста. </a:t>
            </a: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rPr>
              <a:t>     Прогноз може містити оцінку можливих альтернатив, навіть варіанти, які взаємно виключаються. В плані це неприпустимо; в ньому розробляється система конкретних заходів, звідси прогнозні оцінки повинні концентруватись, </a:t>
            </a:r>
            <a:r>
              <a:rPr lang="uk-UA" sz="1800" dirty="0" err="1">
                <a:effectLst/>
                <a:latin typeface="Times New Roman" panose="02020603050405020304" pitchFamily="18" charset="0"/>
                <a:ea typeface="Calibri" panose="020F0502020204030204" pitchFamily="34" charset="0"/>
              </a:rPr>
              <a:t>уточнюватись</a:t>
            </a:r>
            <a:r>
              <a:rPr lang="uk-UA" sz="1800" dirty="0">
                <a:effectLst/>
                <a:latin typeface="Times New Roman" panose="02020603050405020304" pitchFamily="18" charset="0"/>
                <a:ea typeface="Calibri" panose="020F0502020204030204" pitchFamily="34" charset="0"/>
              </a:rPr>
              <a:t>, </a:t>
            </a:r>
            <a:r>
              <a:rPr lang="uk-UA" sz="1800" dirty="0" err="1">
                <a:effectLst/>
                <a:latin typeface="Times New Roman" panose="02020603050405020304" pitchFamily="18" charset="0"/>
                <a:ea typeface="Calibri" panose="020F0502020204030204" pitchFamily="34" charset="0"/>
              </a:rPr>
              <a:t>взаємопов’язуватись</a:t>
            </a:r>
            <a:r>
              <a:rPr lang="uk-UA" sz="1800" dirty="0">
                <a:effectLst/>
                <a:latin typeface="Times New Roman" panose="02020603050405020304" pitchFamily="18" charset="0"/>
                <a:ea typeface="Calibri" panose="020F0502020204030204" pitchFamily="34" charset="0"/>
              </a:rPr>
              <a:t>.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765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4FD985-0AB8-F279-2E77-97A5775A42A1}"/>
              </a:ext>
            </a:extLst>
          </p:cNvPr>
          <p:cNvSpPr txBox="1"/>
          <p:nvPr/>
        </p:nvSpPr>
        <p:spPr>
          <a:xfrm>
            <a:off x="971600" y="-99392"/>
            <a:ext cx="8172400" cy="6590522"/>
          </a:xfrm>
          <a:prstGeom prst="rect">
            <a:avLst/>
          </a:prstGeom>
          <a:noFill/>
        </p:spPr>
        <p:txBody>
          <a:bodyPr wrap="square">
            <a:spAutoFit/>
          </a:bodyPr>
          <a:lstStyle/>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Прогнозування покликано виконувати двосторонню задачу: з одного боку, базуючись на минулому і сучасному, накреслити картину, як близького, так і далекого майбутнього, а з іншого боку, виробити основи сьогоденної діяльності з урахуванням наукового передбачення. План, що базується на даних прогнозу, орієнтований лише на майбутнє.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Неоднаковий ступінь невизначеності використаної інформації про майбутнє визначає застосування різноманітних способів, засобів, методів в плануванні і прогнозуванні. Якщо в плануванні перевага надається детермінованим методам, то в прогнозуванні – стохастичним.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Прогноз можна визначити як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передпланову</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дослідницьку стадію; він не ставить будь-яких конкретних завдань і не обмежується суворо рамками часу. </a:t>
            </a: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Нарешті, прогноз відрізняється від плану ступенем деталізації, він більш узагальнюючий. </a:t>
            </a: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Отже, незважаючи на окремі відмінності, поєднання прогнозування і планування в управлінні виробництвом є об’єктивно необхідним. Разом з тим мова не йде про підміну планування прогнозуванням.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При досліджені змісту економічного прогнозу слід виокремити його аналітичні функції. </a:t>
            </a:r>
            <a:r>
              <a:rPr lang="uk-UA" sz="1800" kern="100" dirty="0" err="1">
                <a:effectLst/>
                <a:latin typeface="Times New Roman" panose="02020603050405020304" pitchFamily="18" charset="0"/>
                <a:ea typeface="Calibri" panose="020F0502020204030204" pitchFamily="34" charset="0"/>
                <a:cs typeface="Times New Roman" panose="02020603050405020304" pitchFamily="18" charset="0"/>
              </a:rPr>
              <a:t>Передплановий</a:t>
            </a:r>
            <a:r>
              <a:rPr lang="uk-UA" sz="1800" kern="100" dirty="0">
                <a:effectLst/>
                <a:latin typeface="Times New Roman" panose="02020603050405020304" pitchFamily="18" charset="0"/>
                <a:ea typeface="Calibri" panose="020F0502020204030204" pitchFamily="34" charset="0"/>
                <a:cs typeface="Times New Roman" panose="02020603050405020304" pitchFamily="18" charset="0"/>
              </a:rPr>
              <a:t> аналіз значно розширює і поглиблює обґрунтованість управлінських рішень. </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uk-UA"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500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865</TotalTime>
  <Words>3543</Words>
  <Application>Microsoft Office PowerPoint</Application>
  <PresentationFormat>Екран (4:3)</PresentationFormat>
  <Paragraphs>105</Paragraphs>
  <Slides>20</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20</vt:i4>
      </vt:variant>
    </vt:vector>
  </HeadingPairs>
  <TitlesOfParts>
    <vt:vector size="27" baseType="lpstr">
      <vt:lpstr>Calibri</vt:lpstr>
      <vt:lpstr>Corbel</vt:lpstr>
      <vt:lpstr>Gill Sans MT</vt:lpstr>
      <vt:lpstr>Times New Roman</vt:lpstr>
      <vt:lpstr>Verdana</vt:lpstr>
      <vt:lpstr>Wingdings 2</vt:lpstr>
      <vt:lpstr>Солнцестояние</vt:lpstr>
      <vt:lpstr>Лекція 2.  Теорія і методологія прогнозування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5.   Дерева.  Основні операції з деревами.</dc:title>
  <dc:creator>Admin</dc:creator>
  <cp:lastModifiedBy>o.serpinska@gmail.com</cp:lastModifiedBy>
  <cp:revision>61</cp:revision>
  <dcterms:created xsi:type="dcterms:W3CDTF">2017-10-06T05:13:18Z</dcterms:created>
  <dcterms:modified xsi:type="dcterms:W3CDTF">2024-11-29T13:05:05Z</dcterms:modified>
</cp:coreProperties>
</file>