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6"/>
  </p:notes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8035A-D482-4285-932A-BF89CFA69F5C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BBC2A-5766-44C9-94D4-FB2C7E89425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1654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8A30EC2-C42D-4BD3-9C64-56AF75CCEF22}" type="datetimeFigureOut">
              <a:rPr lang="uk-UA" smtClean="0"/>
              <a:pPr/>
              <a:t>08.01.2025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0744AFD-84E3-488C-8DBB-B6D06268FFE5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03648" y="2204864"/>
            <a:ext cx="7406640" cy="2480296"/>
          </a:xfrm>
        </p:spPr>
        <p:txBody>
          <a:bodyPr>
            <a:noAutofit/>
          </a:bodyPr>
          <a:lstStyle/>
          <a:p>
            <a:pPr algn="ctr"/>
            <a:br>
              <a:rPr lang="uk-UA" sz="6000" b="1" i="1" dirty="0"/>
            </a:br>
            <a:br>
              <a:rPr lang="uk-UA" sz="6000" b="1" i="1" dirty="0"/>
            </a:br>
            <a:br>
              <a:rPr lang="uk-UA" sz="6000" b="1" i="1" dirty="0"/>
            </a:br>
            <a:br>
              <a:rPr lang="uk-UA" sz="6000" b="1" i="1" dirty="0"/>
            </a:br>
            <a:br>
              <a:rPr lang="uk-UA" sz="6000" b="1" i="1" dirty="0"/>
            </a:br>
            <a:br>
              <a:rPr lang="uk-UA" sz="6000" b="1" i="1" dirty="0"/>
            </a:br>
            <a:r>
              <a:rPr lang="uk-UA" sz="6000" b="1" i="1"/>
              <a:t>Лекція 10. </a:t>
            </a:r>
            <a:br>
              <a:rPr lang="en-US" sz="6000" b="1" i="1" dirty="0"/>
            </a:br>
            <a:b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ru-RU" sz="3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ЕКСПЕРИМЕНТАЛЬНІ ДОСЛІДЖЕННЯ ТА РЕАЛІЗАЦІЯ ЕКСПЕРТНОЇ СИСТЕМИ ДІАГНОСТИКИ ТЕХНІЧНОГО СТАНУ БУДІВЕЛЬ В СИСТЕМІ ПІДТРИМКИ ПРИЙНЯТТЯ РІШЕНЬ </a:t>
            </a:r>
            <a:br>
              <a:rPr lang="ru-RU" sz="4400" b="0" i="0" u="none" strike="noStrike" baseline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endParaRPr lang="uk-UA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400FEE-5025-D639-D842-FF811248DA3A}"/>
              </a:ext>
            </a:extLst>
          </p:cNvPr>
          <p:cNvSpPr txBox="1"/>
          <p:nvPr/>
        </p:nvSpPr>
        <p:spPr>
          <a:xfrm>
            <a:off x="971600" y="0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35DBC9-E41A-1E78-6577-33BFE29007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476672"/>
            <a:ext cx="6768752" cy="549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295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096D3D-5EF0-D229-7917-A69ECF16A114}"/>
              </a:ext>
            </a:extLst>
          </p:cNvPr>
          <p:cNvSpPr txBox="1"/>
          <p:nvPr/>
        </p:nvSpPr>
        <p:spPr>
          <a:xfrm>
            <a:off x="971600" y="0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8B0DF9C-E195-F66B-18C1-5328B9099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852128"/>
            <a:ext cx="6552728" cy="515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817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04C1A0-2FAE-11DC-991B-5C3F19996DD3}"/>
              </a:ext>
            </a:extLst>
          </p:cNvPr>
          <p:cNvSpPr txBox="1"/>
          <p:nvPr/>
        </p:nvSpPr>
        <p:spPr>
          <a:xfrm>
            <a:off x="971600" y="0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014D8-E9F1-5D3A-A704-40E38F4F1E3E}"/>
              </a:ext>
            </a:extLst>
          </p:cNvPr>
          <p:cNvSpPr txBox="1"/>
          <p:nvPr/>
        </p:nvSpPr>
        <p:spPr>
          <a:xfrm>
            <a:off x="971600" y="3524154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F27F7ED-D8CD-3E5D-05AE-812C98A90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856891"/>
            <a:ext cx="5904656" cy="514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539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E15ED5-45C3-26BB-641D-CCFC023C5C6B}"/>
              </a:ext>
            </a:extLst>
          </p:cNvPr>
          <p:cNvSpPr txBox="1"/>
          <p:nvPr/>
        </p:nvSpPr>
        <p:spPr>
          <a:xfrm>
            <a:off x="1043608" y="0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C512C2-B2ED-CF42-A78E-47E753F62621}"/>
              </a:ext>
            </a:extLst>
          </p:cNvPr>
          <p:cNvSpPr txBox="1"/>
          <p:nvPr/>
        </p:nvSpPr>
        <p:spPr>
          <a:xfrm>
            <a:off x="1043608" y="3212976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404CB8C-B24A-80F8-F428-BAF4D78D5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866417"/>
            <a:ext cx="6624736" cy="512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022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AD409A-2F9A-48F5-CE43-31262B5463F1}"/>
              </a:ext>
            </a:extLst>
          </p:cNvPr>
          <p:cNvSpPr txBox="1"/>
          <p:nvPr/>
        </p:nvSpPr>
        <p:spPr>
          <a:xfrm>
            <a:off x="971600" y="0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5A0382-BD3C-397B-C9F6-1D4C2C0ED552}"/>
              </a:ext>
            </a:extLst>
          </p:cNvPr>
          <p:cNvSpPr txBox="1"/>
          <p:nvPr/>
        </p:nvSpPr>
        <p:spPr>
          <a:xfrm>
            <a:off x="1043608" y="-1"/>
            <a:ext cx="8100392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проведеного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отриманий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прикладі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конструктивного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елементу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тріщина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стіні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методом центру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тяжіння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алгоритмом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Мамдані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вхідних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(ширина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розкриття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тріщин)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вихідних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нормативні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показники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фізичного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зносу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визначенні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категорії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елементу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подальшому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можливість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аналізувати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прогнозувати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надалі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як буде вести себе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тріщина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вхідних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залежності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побудови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бази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правил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виводу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отримувати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вихідних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залежності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початкових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вхідних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На рис. 4.9 отриманий графік поверхні системи нечіткого виводу, на якому відображені основні піки розвитку деформації пошкодженої конструкції в залежності від категорії технічного стану нормативних документів (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kat stan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та ширини розкриття тріщин, що задається (</a:t>
            </a:r>
            <a:r>
              <a:rPr lang="en-US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shur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На графіку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можно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проаналізувати, що найбільшим піком деформації тріщини в стіні є значення ширини розкриття тріщини 0,5 мм при категорії технічного стану 0,529 мм, яка означає, що тріщина стіни знаходиться в стані непридатної щодо нормальної та безпечної експлуатації.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все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можливість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подальшому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проводити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спостереження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деформаційних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приймати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заходи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щодо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подальшої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експлуатації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як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конструктивних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елементів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будівлі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цілому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залежності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побудови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застосовування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бази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правил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виводу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Для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порівняння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рис. 4.10 – 4.16 представлена система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виводу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алгоритмом Сугено. Для систем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виводу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типа Сугено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вибирається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метод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зваженого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середнього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74946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6213AC-715E-2F65-D7E1-D9B91076D9B0}"/>
              </a:ext>
            </a:extLst>
          </p:cNvPr>
          <p:cNvSpPr txBox="1"/>
          <p:nvPr/>
        </p:nvSpPr>
        <p:spPr>
          <a:xfrm>
            <a:off x="971600" y="-1"/>
            <a:ext cx="8172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uk-UA" sz="1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909C67-A613-435E-87B4-E24FA9ECB1A4}"/>
              </a:ext>
            </a:extLst>
          </p:cNvPr>
          <p:cNvSpPr txBox="1"/>
          <p:nvPr/>
        </p:nvSpPr>
        <p:spPr>
          <a:xfrm>
            <a:off x="971600" y="584773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54C74B-DEEB-7C3E-5200-03CB39D58EE5}"/>
              </a:ext>
            </a:extLst>
          </p:cNvPr>
          <p:cNvSpPr txBox="1"/>
          <p:nvPr/>
        </p:nvSpPr>
        <p:spPr>
          <a:xfrm>
            <a:off x="971600" y="-26487"/>
            <a:ext cx="81724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Алгоритм Сугено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складається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наступних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етапів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Формування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бази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правил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виводу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базі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правил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застосовуються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тільки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правила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продукцій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  <a:p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ПРАВИЛО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&lt;#&gt;: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ЯКЩО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"β</a:t>
            </a:r>
            <a:r>
              <a:rPr lang="ru-RU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є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α' " </a:t>
            </a:r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І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"</a:t>
            </a:r>
            <a:r>
              <a:rPr lang="el-GR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β</a:t>
            </a:r>
            <a:r>
              <a:rPr lang="el-GR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є </a:t>
            </a:r>
            <a:r>
              <a:rPr lang="el-GR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α" ", </a:t>
            </a:r>
            <a:endParaRPr lang="el-G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ТО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"w = є</a:t>
            </a:r>
            <a:r>
              <a:rPr lang="ru-RU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х а</a:t>
            </a:r>
            <a:r>
              <a:rPr lang="ru-RU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+ є</a:t>
            </a:r>
            <a:r>
              <a:rPr lang="ru-RU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х а</a:t>
            </a:r>
            <a:r>
              <a:rPr lang="ru-RU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ru-RU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", </a:t>
            </a:r>
            <a:endParaRPr lang="ru-RU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де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є</a:t>
            </a:r>
            <a:r>
              <a:rPr lang="uk-UA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1 , </a:t>
            </a:r>
            <a:r>
              <a:rPr lang="uk-UA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є</a:t>
            </a:r>
            <a:r>
              <a:rPr lang="uk-UA" sz="1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вагові коефіцієнти. Значення вихідної змінної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 заключенні визначається як деяке дійсне число. </a:t>
            </a:r>
          </a:p>
          <a:p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Фаззіфікація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вхідних змінних. </a:t>
            </a:r>
          </a:p>
          <a:p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Агрегація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підумов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нечітких правилах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продукцій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Для знаходження ступеню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істиності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умов кожного із правил нечітких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продукцій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використовується логічна операція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min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кон’юнкції. Правила, ступінь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істиності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умов яких відмінна від нуля,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важається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активними та застосовуються для подальших розрахунків.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Активізація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підвисновків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правилах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продукцій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визначається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множина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множина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вихідних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Акумуляція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висновків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правил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продукцій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Фактично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відсутнє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так як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розрахунки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здійснюються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дійсними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числами. </a:t>
            </a:r>
          </a:p>
          <a:p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6.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Дефазифікація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вихідних змінних. Використовується модифікація метод центру тяжіння для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одноточкових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множин. </a:t>
            </a:r>
          </a:p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На рис. 4.10 представлений приклад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реалізації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конструктивного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елементу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тріщина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стіні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методом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зваженого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середнього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алгоритмом Сугено. </a:t>
            </a:r>
          </a:p>
          <a:p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749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54B5036-0345-3F71-2500-902254221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258" y="299601"/>
            <a:ext cx="7773214" cy="6258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059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B4ACFD2-F002-8E52-6BE0-5A4CCBCBC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890233"/>
            <a:ext cx="6840760" cy="507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285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DA3DBC8-4A04-F78A-CA0E-ED671403E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706" y="890232"/>
            <a:ext cx="6798726" cy="541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487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D731F17-80AD-C1D5-6B60-0AD9FC64C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153" y="766390"/>
            <a:ext cx="6908279" cy="554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32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F7F973-B510-6931-8C19-49D607104D3A}"/>
              </a:ext>
            </a:extLst>
          </p:cNvPr>
          <p:cNvSpPr txBox="1"/>
          <p:nvPr/>
        </p:nvSpPr>
        <p:spPr>
          <a:xfrm>
            <a:off x="1259632" y="188640"/>
            <a:ext cx="748883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endParaRPr lang="uk-U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D84CDD-7078-8BB3-3DC7-A1CAE9A9442A}"/>
              </a:ext>
            </a:extLst>
          </p:cNvPr>
          <p:cNvSpPr txBox="1"/>
          <p:nvPr/>
        </p:nvSpPr>
        <p:spPr>
          <a:xfrm>
            <a:off x="971600" y="0"/>
            <a:ext cx="8064896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Будівлі є системами, що складаються з великого числа елементів та працюють в умовах складних станів, що деформуються. Поведінка будівельних конструкцій характеризується рядом чинників, що носять випадковий характер. Це відноситься до міцнісних характеристик матеріалів, навантаженням, діючим на елементи будівлі. В процесі виготовлення окремих елементів, їх монтажу можливі відхилення параметрів конструкцій від заданих значень. Тому для обстеження технічного стану необхідно прогнозувати можливість їх подальшої експлуатації з урахуванням взаємозв’язків і характеру формування властивостей.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Обробка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експериментальних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проведення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обстеження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основі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аналізу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систем,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розробки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бази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ланцюгів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логічного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виведення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оцінки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основних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дефектів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пошкоджень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конструктивних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елементів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будівлі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дозволить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проводити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моделювання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експертної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аналізувати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отримані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роботи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нечіткої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підтверджуютья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теоретичними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даними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На рис. 4.1 представлена схема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організації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проведення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експериментального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об’єктів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обстеження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Всі етапи системи нечіткого виводу можуть бути реалізовані по різному, так як включають в себе окремі параметри, які повинні бути фіксованими або специфіковані. Вибір конкретних варіантів параметрів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кожного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із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етапів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визначає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алгоритм,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який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повному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об’ємі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реалізує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нечіткий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вивід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в системах правил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нечітких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продукції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В даний час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розроблені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і широко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використовуються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наступні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алгоритми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системи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нечіткого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виводу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: алгоритм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Мамдані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алгоритм 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Цукамото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, алгоритм Ларсена, алгоритм Сугено.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18349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09ECE89-333A-5637-D5C0-BC7A45BAE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574" y="937865"/>
            <a:ext cx="7080874" cy="498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394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16E9E1-F5F8-7891-2B31-1EFC71003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890233"/>
            <a:ext cx="6768751" cy="507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902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16DF79F-B024-5869-479D-6B976B007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909286"/>
            <a:ext cx="7344816" cy="503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671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54C370-48A4-B0E7-D61F-BE83635B9FF4}"/>
              </a:ext>
            </a:extLst>
          </p:cNvPr>
          <p:cNvSpPr txBox="1"/>
          <p:nvPr/>
        </p:nvSpPr>
        <p:spPr>
          <a:xfrm>
            <a:off x="1115616" y="-1"/>
            <a:ext cx="8028384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В результаті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проведенного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експерименту на основі алгоритму Сугено (рис. 4.16) маємо, що на графіку поверхні системи нечіткого виводу, на якому відображені основні піки розвитку деформації пошкодженої конструкції в залежності від категорії технічного стану (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kat stan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та ширини розкриття тріщин (</a:t>
            </a:r>
            <a:r>
              <a:rPr lang="en-US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shur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),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найбільшим піком деформації тріщини в стіні є значення ширини розкриття тріщини 0,5 мм при категорії технічного стану 0,846 мм, яка означає, що тріщина стіни знаходиться в стані аварійності.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Після порівняння алгоритмів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Мамдані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Сугено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можно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сказати, що ці моделі відрізняються форматом бази знань та процедурою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дефазифікації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Всі ці моделі є універсальними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апроксіматорами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але при значних об’ємах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виборки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експериментальних даних ідентифікація за допомогою моделі типу Сугено забезпечує більшу точність. На прикладі дослідження видно, що найбільшим піком деформації є значення ширини розкриття тріщини 0,5 мм при категорії технічного стану 0,846 мм, яка означає, що тріщина стіни знаходиться в стані аварійності, але при цьому виникають труднощі зі змістовною інтерпретацією параметрів нечіткої моделі та поясненням логічного виводу. За допомогою моделі типу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Мамдані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таких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труднощей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виникає, її параметри після навчання легко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інтерпретируються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змістовно. Тому, на прикладі дослідження видно, що найбільшим піком деформації є значення ширини розкриття тріщини 0,5 мм при категорії технічного стану 0,529 мм, яка означає, що тріщина стіни знаходиться в стані непридатної до нормальної експлуатації. Тому для задач, де більш важна точність ідентифікації, краще застосовувати нечіткі моделі типу Сугено, а для задач де більш важливим є пояснення, обґрунтування прийнятого рішення, будуть мати перевагу нечіткі моделі типу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Мамдані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16951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D7FB45-0B3A-5D2E-4D7B-17F969B32C27}"/>
              </a:ext>
            </a:extLst>
          </p:cNvPr>
          <p:cNvSpPr txBox="1"/>
          <p:nvPr/>
        </p:nvSpPr>
        <p:spPr>
          <a:xfrm>
            <a:off x="1043608" y="0"/>
            <a:ext cx="81003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Аналіз експерименту показав, що модель типу Сугено дозволяє працювати з великими об`ємами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данних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показує більш високу точність, ніж модель типу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Мамдані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при ідентифікації нелінійних залежностей.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47728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8131AB6-1A73-0811-2F0B-34CF9BC5344A}"/>
              </a:ext>
            </a:extLst>
          </p:cNvPr>
          <p:cNvSpPr txBox="1"/>
          <p:nvPr/>
        </p:nvSpPr>
        <p:spPr>
          <a:xfrm>
            <a:off x="1043608" y="0"/>
            <a:ext cx="810039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Найбільш практичне застосування в задачах нечіткого моделювання в області діагностування технічного стану будівель є алгоритм виводу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Мамдані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алгоритм Сугено, що дають можливість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обгрунтувати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прийняте рішення, дозволяють працювати з великими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обємами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даних, показують більш високу точність. Тому ці алгоритми мають найбільш практичне застосування, та в цілому дозволяють проводити спостереження деформаційних процесів та приймати заходи щодо подальшої експлуатації як конструктивних елементів так і будівлі в цілому, в залежності від побудови та застосовування бази правил системи нечіткого виводу. </a:t>
            </a:r>
            <a:endParaRPr lang="uk-UA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7835953-5A9D-667E-CE17-7246D03AE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115" y="2585323"/>
            <a:ext cx="7011378" cy="30759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C4C329-9901-2DF6-3B54-1EA9BA815559}"/>
              </a:ext>
            </a:extLst>
          </p:cNvPr>
          <p:cNvSpPr txBox="1"/>
          <p:nvPr/>
        </p:nvSpPr>
        <p:spPr>
          <a:xfrm>
            <a:off x="1907704" y="5517232"/>
            <a:ext cx="67687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Рисунок 4.1 Схема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організації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проведення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експериментального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об’єктів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обстеження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0653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107410-2BEB-6C10-8E8A-9E9C03BA32E4}"/>
              </a:ext>
            </a:extLst>
          </p:cNvPr>
          <p:cNvSpPr txBox="1"/>
          <p:nvPr/>
        </p:nvSpPr>
        <p:spPr>
          <a:xfrm>
            <a:off x="1043608" y="0"/>
            <a:ext cx="810039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Алгоритм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Мамдані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складається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наступних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етапів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Формування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бази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правил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виводу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Фазифікація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вхідних змінних.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Агрегація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підумов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нечітких правилах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продукцій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Для знаходження ступеню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істиності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умов кожного із правил нечітких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продукцій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використовуються парні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нечітки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логічні операції. Правила, ступінь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істиності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умов яких відмінна від нуля,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важається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активними та застосовуються для розрахунків.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Активізація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підвисновків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правилах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продукцій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5.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Акумуляція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висновків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правил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продукцій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6.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Дефазифікація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вихідних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Використовується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метод центру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тяжіння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метод центру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площі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На рис. 4.2 представлена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загальна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схема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обєєктів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методом центру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тяжіння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алгоритмом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Мамдані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Розглянемо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приклад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експериментального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обстеженні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конструктивного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елементу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тріщина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стіні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Необхідно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розробити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модель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діагностики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конструктивного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тріщина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за алгоритмом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Мамдані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22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0CE2B7-29C6-B18A-18EE-EBED75891E6B}"/>
              </a:ext>
            </a:extLst>
          </p:cNvPr>
          <p:cNvSpPr txBox="1"/>
          <p:nvPr/>
        </p:nvSpPr>
        <p:spPr>
          <a:xfrm>
            <a:off x="1115616" y="44623"/>
            <a:ext cx="792088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uk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7AEA2A-274F-22ED-379A-E70B9E6DB072}"/>
              </a:ext>
            </a:extLst>
          </p:cNvPr>
          <p:cNvSpPr txBox="1"/>
          <p:nvPr/>
        </p:nvSpPr>
        <p:spPr>
          <a:xfrm>
            <a:off x="1043608" y="-1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886E7F5-4909-F3A3-B24A-B580C33AAC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66232"/>
            <a:ext cx="7632848" cy="652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472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10E4138-065A-CB50-6F45-F75F0CAD1CD9}"/>
              </a:ext>
            </a:extLst>
          </p:cNvPr>
          <p:cNvSpPr txBox="1"/>
          <p:nvPr/>
        </p:nvSpPr>
        <p:spPr>
          <a:xfrm>
            <a:off x="1043608" y="-1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ru-RU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994B92-D272-B1B0-01E4-B9275A8A332A}"/>
              </a:ext>
            </a:extLst>
          </p:cNvPr>
          <p:cNvSpPr txBox="1"/>
          <p:nvPr/>
        </p:nvSpPr>
        <p:spPr>
          <a:xfrm>
            <a:off x="1043608" y="0"/>
            <a:ext cx="810039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На рис. 4.3 представлений приклад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реалізації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конструктивного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елементу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тріщина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стіні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).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структурній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схемі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запропонована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методика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конструктивного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елементу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тріщина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стіни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методом центру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тяжіння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алгоритмом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Мамдані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вхідних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(ширина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розкриття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тріщин,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вводиться)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вихідних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нормативні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показники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показники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фізичного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зносу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визначенні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категорії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технічного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конструкції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endParaRPr lang="uk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CA4BB30-472C-380C-CE14-818588937C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988841"/>
            <a:ext cx="7848872" cy="442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84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751481-61F9-DF16-6E44-4B31ACF7E0B5}"/>
              </a:ext>
            </a:extLst>
          </p:cNvPr>
          <p:cNvSpPr txBox="1"/>
          <p:nvPr/>
        </p:nvSpPr>
        <p:spPr>
          <a:xfrm>
            <a:off x="1043608" y="1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</a:t>
            </a:r>
            <a:endParaRPr lang="uk-UA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C47B9C-E025-741B-4AFE-C87C68C18565}"/>
              </a:ext>
            </a:extLst>
          </p:cNvPr>
          <p:cNvSpPr txBox="1"/>
          <p:nvPr/>
        </p:nvSpPr>
        <p:spPr>
          <a:xfrm>
            <a:off x="1043606" y="4149080"/>
            <a:ext cx="81003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0222E1-B057-3C97-260E-857002E49991}"/>
              </a:ext>
            </a:extLst>
          </p:cNvPr>
          <p:cNvSpPr txBox="1"/>
          <p:nvPr/>
        </p:nvSpPr>
        <p:spPr>
          <a:xfrm>
            <a:off x="1043606" y="0"/>
            <a:ext cx="8100392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uk-UA" sz="1400" b="0" i="0" u="none" strike="noStrike" baseline="0" dirty="0">
              <a:latin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     Для цього на початку обстеження (рис. 4.4) вводимо довільно по одній (</a:t>
            </a:r>
            <a:r>
              <a:rPr lang="uk-UA" sz="1800" b="0" i="0" u="none" strike="noStrike" baseline="0" dirty="0" err="1">
                <a:latin typeface="Times New Roman" panose="02020603050405020304" pitchFamily="18" charset="0"/>
              </a:rPr>
              <a:t>можно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 декілька) вхідній лінгвістичній змінній (ширина розкриття тріщин, які розглянуті на прикладі та є типовими при обстеженні конструкції) та вихідній (</a:t>
            </a:r>
            <a:r>
              <a:rPr lang="uk-UA" sz="1800" b="0" i="0" u="none" strike="noStrike" baseline="0" dirty="0" err="1">
                <a:latin typeface="Times New Roman" panose="02020603050405020304" pitchFamily="18" charset="0"/>
              </a:rPr>
              <a:t>можно</a:t>
            </a:r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 декілька) лінгвістичній змінній (нормативні данні фізичного зносу ширини розкриття тріщин при визначенні категорії технічного стану конструкції керуючись положенням “Правила оцінки фізичного зношення будинків. ВСН 53-86(р)”. 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</a:rPr>
              <a:t>     На рис. 4.5 та рис. 4.6 представлений редактор функції належності, який в графічному режимі дозволяє аналізувати всі функції належності, змінювати ім’я, тип, параметри. Для кожної вхідної та вихідної лінгвістичної змінної водимо всі необхідні параметри, які необхідно аналізувати.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На рис. 4.7 представлений редактор правил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виводу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можливість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аналізувати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вводити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правила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продукції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виводу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На рис. 4.8 представлений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графічний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перегляд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виводу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дозволяє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можливість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візуалізувати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виводу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отримувати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вихідних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0,529) в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залежності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початкових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значень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вхідних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(при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середньому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0,5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встановлює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експерт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На рис. 4.9 представлений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графічний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перегляд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поверхні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нечіткого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виводу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візуалізувати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графіки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залежності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вихідних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окремих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вхідних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змінних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79472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3ADDE669-078E-3DB5-BB16-4B9013043A95}"/>
              </a:ext>
            </a:extLst>
          </p:cNvPr>
          <p:cNvSpPr txBox="1"/>
          <p:nvPr/>
        </p:nvSpPr>
        <p:spPr>
          <a:xfrm>
            <a:off x="971600" y="0"/>
            <a:ext cx="8172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901734B-1192-E5B7-82BF-F282F58BEF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980729"/>
            <a:ext cx="6696744" cy="474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331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9BE557F-A339-10FF-C378-A25C4A681430}"/>
              </a:ext>
            </a:extLst>
          </p:cNvPr>
          <p:cNvSpPr txBox="1"/>
          <p:nvPr/>
        </p:nvSpPr>
        <p:spPr>
          <a:xfrm>
            <a:off x="1027886" y="4077071"/>
            <a:ext cx="81161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6D491A-1734-AEFB-9EF9-40AB23800F32}"/>
              </a:ext>
            </a:extLst>
          </p:cNvPr>
          <p:cNvSpPr txBox="1"/>
          <p:nvPr/>
        </p:nvSpPr>
        <p:spPr>
          <a:xfrm>
            <a:off x="1027886" y="0"/>
            <a:ext cx="81161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A6DD02-2F7C-ACA4-61F8-E86E8FA64A73}"/>
              </a:ext>
            </a:extLst>
          </p:cNvPr>
          <p:cNvSpPr txBox="1"/>
          <p:nvPr/>
        </p:nvSpPr>
        <p:spPr>
          <a:xfrm>
            <a:off x="1027886" y="4221087"/>
            <a:ext cx="81161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endParaRPr lang="uk-UA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AA31191-1D3F-9E7D-89A8-F493079ECE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856891"/>
            <a:ext cx="6120680" cy="514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146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1298</TotalTime>
  <Words>1557</Words>
  <Application>Microsoft Office PowerPoint</Application>
  <PresentationFormat>Екран (4:3)</PresentationFormat>
  <Paragraphs>66</Paragraphs>
  <Slides>24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24</vt:i4>
      </vt:variant>
    </vt:vector>
  </HeadingPairs>
  <TitlesOfParts>
    <vt:vector size="31" baseType="lpstr"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      Лекція 10.     ЕКСПЕРИМЕНТАЛЬНІ ДОСЛІДЖЕННЯ ТА РЕАЛІЗАЦІЯ ЕКСПЕРТНОЇ СИСТЕМИ ДІАГНОСТИКИ ТЕХНІЧНОГО СТАНУ БУДІВЕЛЬ В СИСТЕМІ ПІДТРИМКИ ПРИЙНЯТТЯ РІШЕНЬ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Дерева.  Основні операції з деревами.</dc:title>
  <dc:creator>Admin</dc:creator>
  <cp:lastModifiedBy>o.serpinska@gmail.com</cp:lastModifiedBy>
  <cp:revision>71</cp:revision>
  <dcterms:created xsi:type="dcterms:W3CDTF">2017-10-06T05:13:18Z</dcterms:created>
  <dcterms:modified xsi:type="dcterms:W3CDTF">2025-01-08T19:51:45Z</dcterms:modified>
</cp:coreProperties>
</file>