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7" r:id="rId9"/>
    <p:sldId id="268" r:id="rId10"/>
    <p:sldId id="271" r:id="rId11"/>
    <p:sldId id="270" r:id="rId12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6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59C82E-5879-4F4E-A91D-CBC717E09795}" type="datetime1">
              <a:rPr lang="uk-UA" smtClean="0"/>
              <a:t>12.10.2024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507CFE-5866-4B40-8953-42375E9B5D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66BCED-6229-41F5-B3EF-747157EF1068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3874D-A20A-4B3E-9C12-F524953D5B76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CF3874D-A20A-4B3E-9C12-F524953D5B7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96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uk-UA" noProof="0" smtClean="0"/>
              <a:t>2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58189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65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uk-UA" noProof="0" smtClean="0"/>
              <a:t>4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24733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2560-FC78-CD34-C86E-FF44DAE5B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9B2F42C-54BD-D076-5DAB-82B4B11D9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C8AEED1-52FE-CD94-105F-5461CDB12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271D18-F4C6-060A-5FBB-94D20C480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uk-UA" noProof="0" smtClean="0"/>
              <a:t>5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38224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3BCB-85C1-D889-2351-4D863B316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608C4DE9-87E8-0277-76FA-59249F29C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EB75A647-76C2-F57E-5967-975AD1320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5DF9A5F-4955-49F4-4F43-29382AC9A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uk-UA" noProof="0" smtClean="0"/>
              <a:t>6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60149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uk-UA" noProof="0" smtClean="0"/>
              <a:t>7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15068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F25B2-54A5-6092-12A4-C2746EAC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74C89D1-7F51-55F8-8BCF-F1826F31D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B45A3B3-5CEE-58ED-67E5-B010930B9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BD251C2-5F6D-96A5-AE3C-60874F2EC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uk-UA" noProof="0" smtClean="0"/>
              <a:t>8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85022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3F86-CF15-1E56-03A7-6A31055CC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F2DAB44-124E-86D2-536E-0A9330604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63631180-3EE4-4E92-1E72-5F195BE35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DBA2B9-B8A8-2C8E-0F79-F63CAC328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uk-UA" noProof="0" smtClean="0"/>
              <a:t>9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67744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4B91DEF8-5CC7-43BC-88B1-0E5F4A905B5C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 колекція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67325-9391-4D08-871B-CD77080BA596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вмісту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0" name="Місце для вмісту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1" name="Місце для тексту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2" name="Місце для тексту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кутник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кутник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534395E-99B1-440B-802F-5662CCF0B940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31" name="Пряма сполучна ліні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D67FFB-2F43-45C4-B8BD-D1647DBD2B7C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33" name="Пряма сполучна лінія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4E4747-97F3-4D1A-B5D4-629AD66DF94C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080D5-A273-4CED-A809-494C54566376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17C94-A6DA-4994-9C98-F9A78B9F72F6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B18D7F-2546-416C-B300-04F54C2C442A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Лише назв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88826-903D-4C38-9992-5AFCFC406EE3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4656" y="1865037"/>
            <a:ext cx="8802688" cy="312792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EAA74-3FFA-4280-A64A-9BF5F38F30F3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9603E8-98B1-4083-B93C-0AAA9EB832DE}" type="datetime1">
              <a:rPr lang="uk-UA" noProof="0" smtClean="0"/>
              <a:t>12.10.2024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Додати нижній колонтитул тут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015CA22A-D53E-4FE5-81A1-5859D49E9C23}" type="datetime1">
              <a:rPr lang="uk-UA" noProof="0" smtClean="0"/>
              <a:pPr/>
              <a:t>12.10.2024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uk-UA" noProof="0"/>
              <a:t>Додати нижній колонтитул тут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1%96%D0%BD%D1%96%D0%B9%D0%BD%D0%B5_%D0%BF%D1%80%D0%BE%D0%B3%D1%80%D0%B0%D0%BC%D1%83%D0%B2%D0%B0%D0%BD%D0%BD%D1%8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uk.wikipedia.org/wiki/%D0%97%D0%B0%D0%B4%D0%B0%D1%87%D0%B0_%D0%BA%D0%BE%D0%BC%D1%96%D0%B2%D0%BE%D1%8F%D0%B6%D0%B5%D1%80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E%D0%BA%D0%B0%D0%BB%D1%8C%D0%BD%D0%B8%D0%B9_%D0%BF%D0%BE%D1%88%D1%83%D0%BA_(%D0%BE%D0%BF%D1%82%D0%B8%D0%BC%D1%96%D0%B7%D0%B0%D1%86%D1%96%D1%8F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gif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gif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" dirty="0"/>
              <a:t>Алгоритм імітації відпалу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/>
          <a:lstStyle/>
          <a:p>
            <a:pPr rtl="0"/>
            <a:r>
              <a:rPr lang="uk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uk-UA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вдій </a:t>
            </a:r>
            <a:r>
              <a:rPr lang="uk-UA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ростислав</a:t>
            </a:r>
            <a:r>
              <a:rPr lang="uk-UA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n-US" dirty="0"/>
          </a:p>
        </p:txBody>
      </p:sp>
      <p:pic>
        <p:nvPicPr>
          <p:cNvPr id="5" name="Графічний об’єкт 4" descr="Піктограма &quot;Мозок у голові&quot;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B2394-740B-DC96-60E6-EC7EDFF3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7AAF-C369-DADD-4006-976690C6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Псевдокод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7FA6C85-69C8-CF95-B7F7-40D91F5C84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74" y="2916053"/>
            <a:ext cx="8802688" cy="3127927"/>
          </a:xfrm>
        </p:spPr>
        <p:txBody>
          <a:bodyPr>
            <a:normAutofit/>
          </a:bodyPr>
          <a:lstStyle/>
          <a:p>
            <a:pPr algn="l"/>
            <a:endParaRPr lang="uk-UA" sz="2400" dirty="0"/>
          </a:p>
        </p:txBody>
      </p:sp>
      <p:pic>
        <p:nvPicPr>
          <p:cNvPr id="4" name="Графічний об’єкт 9" descr="Піктограма зірочки">
            <a:extLst>
              <a:ext uri="{FF2B5EF4-FFF2-40B4-BE49-F238E27FC236}">
                <a16:creationId xmlns:a16="http://schemas.microsoft.com/office/drawing/2014/main" id="{7D3C13DC-C4EC-83F1-9CDC-693B146A6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7703" y="280289"/>
            <a:ext cx="1044000" cy="104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214C0E-E24A-19B8-E3FD-0E39D2902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698" y="1652919"/>
            <a:ext cx="8404603" cy="35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FE2BA-002E-8FFC-494D-97F6CD050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26F7A-1A1C-8A38-B324-151CCF33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Застосування</a:t>
            </a:r>
            <a:r>
              <a:rPr lang="ru-RU" dirty="0"/>
              <a:t> алгоритму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2DA343-42B9-2902-60A6-48610DEC5C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74" y="2916053"/>
            <a:ext cx="8802688" cy="3127927"/>
          </a:xfrm>
        </p:spPr>
        <p:txBody>
          <a:bodyPr>
            <a:normAutofit/>
          </a:bodyPr>
          <a:lstStyle/>
          <a:p>
            <a:pPr algn="l"/>
            <a:endParaRPr lang="uk-UA" sz="2400" dirty="0"/>
          </a:p>
        </p:txBody>
      </p:sp>
      <p:pic>
        <p:nvPicPr>
          <p:cNvPr id="4" name="Графічний об’єкт 9" descr="Піктограма зірочки">
            <a:extLst>
              <a:ext uri="{FF2B5EF4-FFF2-40B4-BE49-F238E27FC236}">
                <a16:creationId xmlns:a16="http://schemas.microsoft.com/office/drawing/2014/main" id="{0675298F-58BA-C0AB-8DC6-6554F95A9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7703" y="280289"/>
            <a:ext cx="1044000" cy="10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ADEC3-A9B6-8709-E2E5-8A2FBBFFFA54}"/>
              </a:ext>
            </a:extLst>
          </p:cNvPr>
          <p:cNvSpPr txBox="1"/>
          <p:nvPr/>
        </p:nvSpPr>
        <p:spPr>
          <a:xfrm>
            <a:off x="1208733" y="1454654"/>
            <a:ext cx="9732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600"/>
              </a:spcBef>
            </a:pP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Задача: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Моделюємо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випадкових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міст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будемо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шукати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найкоротший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шлях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ними,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застосовуючи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алгоритм </a:t>
            </a:r>
            <a:r>
              <a:rPr lang="ru-RU" sz="18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імітації</a:t>
            </a:r>
            <a:r>
              <a:rPr lang="ru-RU" sz="18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відпалу.</a:t>
            </a:r>
            <a:endParaRPr lang="uk-UA" sz="18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70207D-031E-BCA3-4D27-78A50DC46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96" y="1984119"/>
            <a:ext cx="5906871" cy="3519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318360-8241-F353-2247-820D946E3BF6}"/>
              </a:ext>
            </a:extLst>
          </p:cNvPr>
          <p:cNvSpPr txBox="1"/>
          <p:nvPr/>
        </p:nvSpPr>
        <p:spPr>
          <a:xfrm>
            <a:off x="168347" y="3643792"/>
            <a:ext cx="5906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 </a:t>
            </a:r>
            <a:r>
              <a:rPr lang="ru-RU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виконання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програми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uk-UA" sz="18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4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uk-UA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Алгоритм імітації відпалу</a:t>
            </a:r>
            <a:endParaRPr lang="uk-UA" dirty="0"/>
          </a:p>
        </p:txBody>
      </p:sp>
      <p:pic>
        <p:nvPicPr>
          <p:cNvPr id="4" name="Графічний об’єкт 3" descr="Піктограма лампочки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dirty="0"/>
              <a:t>(Simulated Annealing, SA) — </a:t>
            </a:r>
            <a:r>
              <a:rPr lang="uk-UA" dirty="0"/>
              <a:t>це евристичний метод оптимізації, що імітує процес охолодження металу для пошуку глобального мінімуму в просторі можливих рішень. Основна ідея алгоритму — поступове зменшення ймовірності прийняття гірших рішень, з часом фокусуючись на локальних покращеннях.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uk-UA" b="0" i="0" dirty="0">
                <a:solidFill>
                  <a:srgbClr val="101418"/>
                </a:solidFill>
                <a:effectLst/>
                <a:latin typeface="Linux Libertine"/>
              </a:rPr>
              <a:t>Комбінаторні задачі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lvl="0" rtl="0"/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Багато проблем в області проектування, планування та виробництва може бути </a:t>
            </a:r>
            <a:r>
              <a:rPr lang="uk-UA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змодельовано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Задачі комбінаторної оптимізації приділяється велика увага протягом останніх двох десятиліть. Досягнення в комбінаторній оптимізації поділяється на 2 підкласи. Перший містить ті проблеми, які можна ефективно розв'язати. Для прикладу: </a:t>
            </a:r>
            <a:r>
              <a:rPr lang="uk-UA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Лінійне програмування"/>
              </a:rPr>
              <a:t>лінійне програмування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підбирання, мережеві проблеми. Другий містить проблеми, які не мають алгоритму, який розв'язує кожен випадок за поліноміальний час. Отже, є випадки які потребують супер-поліноміального або й експоненціального часу для оптимального розв'язання. Багато відомих проблем і задач відносять до цього класу, напевне найвідомішим прикладом є </a:t>
            </a:r>
            <a:r>
              <a:rPr lang="uk-UA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Задача комівояжера"/>
              </a:rPr>
              <a:t>задача комівояжера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Очевидно, що складні задачі повинні оброблятися на практиці. Грубо кажучи, це можна зробити двома типами алгоритмів. У першому випадку використовуються алгоритми оптимізації, які знаходять можливий оптимальний розв'язок, з використанням великої кількості часу, та обчислень. У другому випадку застосовують евристичні алгоритми, які дають змогу знайти наближені розв'язки, виконуючи невелику кількість обчислень. Алгоритм імітації відпалу один з найвідоміших локальних пошукових алгоритмів.</a:t>
            </a:r>
            <a:endParaRPr lang="uk-UA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Графічний об’єкт 5" descr="Піктограма інструментів">
            <a:extLst>
              <a:ext uri="{FF2B5EF4-FFF2-40B4-BE49-F238E27FC236}">
                <a16:creationId xmlns:a16="http://schemas.microsoft.com/office/drawing/2014/main" id="{991A8D67-75B6-F310-EB35-0D2991FE5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uk-UA" b="0" i="0" dirty="0">
                <a:solidFill>
                  <a:srgbClr val="101418"/>
                </a:solidFill>
                <a:effectLst/>
                <a:latin typeface="Linux Libertine"/>
              </a:rPr>
              <a:t>Локальний пошук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lvl="0" rtl="0"/>
            <a:r>
              <a:rPr lang="uk-UA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/>
              </a:rPr>
              <a:t>Локальний пошук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пошук, що здійснюється алгоритмами локального пошуку, групою алгоритмів, у яких пошук ведеться тільки на підставі поточного стану, а раніше пройдені стани не враховуються й не запам'ятовуються. Основною метою пошуку є не знаходження оптимального шляху до цільової точки, а оптимізація деякої цільової функції, тому задачі, розв'язувані подібними алгоритмами, називають задачами оптимізації. Для опису простору станів у таких задачах використовують ландшафт простору станів, у цьому представленні задача зводиться до пошуку стану глобального максимуму (або мінімуму) на даному ландшафті. На початку 1980-х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Kirkpatrick (1983) 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 незалежно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Cerny (1985) 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ввели концепції відпалу у комбінаторній оптимізації. Спочатку ці концепції в значній мірі були побудовані на аналогії між фізичним процесом відпалу твердих тіл і проблемою вирішення великих комбінаторних </a:t>
            </a:r>
            <a:r>
              <a:rPr lang="uk-UA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оптимізацій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7" name="Графічний об’єкт 4" descr="Піктограма &quot;Чоловік і жінка&quot;">
            <a:extLst>
              <a:ext uri="{FF2B5EF4-FFF2-40B4-BE49-F238E27FC236}">
                <a16:creationId xmlns:a16="http://schemas.microsoft.com/office/drawing/2014/main" id="{7A2F4F96-81E7-D1D2-1175-BB2BA277B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5187" y="331516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CC348-D355-AB19-4D55-9EB1D8917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D2F7B-1B28-A72B-AB8E-163A75E0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uk-UA" dirty="0"/>
              <a:t>Ініціалізація:</a:t>
            </a:r>
          </a:p>
        </p:txBody>
      </p:sp>
      <p:pic>
        <p:nvPicPr>
          <p:cNvPr id="7" name="Графічний об’єкт 6" descr="Піктограма трибів">
            <a:extLst>
              <a:ext uri="{FF2B5EF4-FFF2-40B4-BE49-F238E27FC236}">
                <a16:creationId xmlns:a16="http://schemas.microsoft.com/office/drawing/2014/main" id="{23C199B0-BE76-42DD-275F-60205CC20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9852C7F-DF68-A4A8-CB93-40D42BFD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Вибір початкового стану (</a:t>
            </a:r>
            <a:r>
              <a:rPr lang="ru-RU" dirty="0" err="1"/>
              <a:t>рішення</a:t>
            </a:r>
            <a:r>
              <a:rPr lang="ru-RU" dirty="0"/>
              <a:t>) та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Температура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легко алгоритм </a:t>
            </a:r>
            <a:r>
              <a:rPr lang="ru-RU" dirty="0" err="1"/>
              <a:t>приймає</a:t>
            </a:r>
            <a:r>
              <a:rPr lang="ru-RU" dirty="0"/>
              <a:t> "</a:t>
            </a:r>
            <a:r>
              <a:rPr lang="ru-RU" dirty="0" err="1"/>
              <a:t>гірші</a:t>
            </a:r>
            <a:r>
              <a:rPr lang="ru-RU" dirty="0"/>
              <a:t>" </a:t>
            </a:r>
            <a:r>
              <a:rPr lang="ru-RU" dirty="0" err="1"/>
              <a:t>рішення</a:t>
            </a:r>
            <a:r>
              <a:rPr lang="ru-RU" dirty="0"/>
              <a:t>.</a:t>
            </a:r>
            <a:endParaRPr lang="uk-UA" dirty="0"/>
          </a:p>
          <a:p>
            <a:pPr rtl="0"/>
            <a:endParaRPr lang="uk-UA" dirty="0"/>
          </a:p>
          <a:p>
            <a:pPr rtl="0"/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2E9CC126-3A03-298B-3B8E-47F130F11E64}"/>
              </a:ext>
            </a:extLst>
          </p:cNvPr>
          <p:cNvSpPr txBox="1">
            <a:spLocks/>
          </p:cNvSpPr>
          <p:nvPr/>
        </p:nvSpPr>
        <p:spPr>
          <a:xfrm>
            <a:off x="4880273" y="4519232"/>
            <a:ext cx="6148445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r>
              <a:rPr lang="uk-UA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Імітація відпалювання шукає максимум. Метою тут є досягти найвищої точки; проте використання простого алгоритму сходження схилом тут не достатньо, оскільки є багато локальних максимумів. Глобальний максимум знаходиться шляхом повільного зниження температури.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8C397EEA-4AA9-20D1-3D56-B5F468C85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18162" y="2799556"/>
            <a:ext cx="4762500" cy="1533525"/>
          </a:xfrm>
        </p:spPr>
      </p:pic>
    </p:spTree>
    <p:extLst>
      <p:ext uri="{BB962C8B-B14F-4D97-AF65-F5344CB8AC3E}">
        <p14:creationId xmlns:p14="http://schemas.microsoft.com/office/powerpoint/2010/main" val="172448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2D0B2-2F2E-2080-45E3-67078FB33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1EFB1-73AD-F93B-8ED6-723362E8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uk-UA" dirty="0"/>
              <a:t>Охолодження:</a:t>
            </a:r>
          </a:p>
        </p:txBody>
      </p:sp>
      <p:pic>
        <p:nvPicPr>
          <p:cNvPr id="7" name="Графічний об’єкт 6" descr="Піктограма трибів">
            <a:extLst>
              <a:ext uri="{FF2B5EF4-FFF2-40B4-BE49-F238E27FC236}">
                <a16:creationId xmlns:a16="http://schemas.microsoft.com/office/drawing/2014/main" id="{C53CD3D4-0483-CB38-84B0-6C276B447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00E02A-3045-121D-9057-69B217EA8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Алгоритм переходить </a:t>
            </a:r>
            <a:r>
              <a:rPr lang="ru-RU" dirty="0" err="1"/>
              <a:t>між</a:t>
            </a:r>
            <a:r>
              <a:rPr lang="ru-RU" dirty="0"/>
              <a:t> станами (</a:t>
            </a:r>
            <a:r>
              <a:rPr lang="ru-RU" dirty="0" err="1"/>
              <a:t>рішеннями</a:t>
            </a:r>
            <a:r>
              <a:rPr lang="ru-RU" dirty="0"/>
              <a:t>)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гірше</a:t>
            </a:r>
            <a:r>
              <a:rPr lang="ru-RU" dirty="0"/>
              <a:t> за </a:t>
            </a:r>
            <a:r>
              <a:rPr lang="ru-RU" dirty="0" err="1"/>
              <a:t>поточне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прийняте</a:t>
            </a:r>
            <a:r>
              <a:rPr lang="ru-RU" dirty="0"/>
              <a:t> з </a:t>
            </a:r>
            <a:r>
              <a:rPr lang="ru-RU" dirty="0" err="1"/>
              <a:t>ймовірністю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з температурою.</a:t>
            </a:r>
            <a:endParaRPr lang="uk-UA" dirty="0"/>
          </a:p>
          <a:p>
            <a:pPr rtl="0"/>
            <a:endParaRPr lang="uk-UA" dirty="0"/>
          </a:p>
          <a:p>
            <a:pPr rtl="0"/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F8C4038E-3979-FE6F-62F3-0EED819EE053}"/>
              </a:ext>
            </a:extLst>
          </p:cNvPr>
          <p:cNvSpPr txBox="1">
            <a:spLocks/>
          </p:cNvSpPr>
          <p:nvPr/>
        </p:nvSpPr>
        <p:spPr>
          <a:xfrm>
            <a:off x="4890909" y="5000625"/>
            <a:ext cx="6148445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Імітований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відпал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використовувати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вирішення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комбінаторних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задач. Тут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він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застосований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проблеми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комівояжера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мінімізувати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довжину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маршруту,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з’єднує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125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точок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sz="1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14272654-CE14-9170-2676-0A44EA0D3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88808" y="1857375"/>
            <a:ext cx="3143250" cy="3143250"/>
          </a:xfrm>
        </p:spPr>
      </p:pic>
    </p:spTree>
    <p:extLst>
      <p:ext uri="{BB962C8B-B14F-4D97-AF65-F5344CB8AC3E}">
        <p14:creationId xmlns:p14="http://schemas.microsoft.com/office/powerpoint/2010/main" val="336847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uk-UA" dirty="0"/>
              <a:t>Температура та ймовірність:</a:t>
            </a:r>
          </a:p>
        </p:txBody>
      </p:sp>
      <p:pic>
        <p:nvPicPr>
          <p:cNvPr id="7" name="Графічний об’єкт 6" descr="Піктограма трибів">
            <a:extLst>
              <a:ext uri="{FF2B5EF4-FFF2-40B4-BE49-F238E27FC236}">
                <a16:creationId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За </a:t>
            </a:r>
            <a:r>
              <a:rPr lang="ru-RU" dirty="0" err="1"/>
              <a:t>високих</a:t>
            </a:r>
            <a:r>
              <a:rPr lang="ru-RU" dirty="0"/>
              <a:t> температур алгоритм </a:t>
            </a:r>
            <a:r>
              <a:rPr lang="ru-RU" dirty="0" err="1"/>
              <a:t>допускає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"</a:t>
            </a:r>
            <a:r>
              <a:rPr lang="ru-RU" dirty="0" err="1"/>
              <a:t>поганих</a:t>
            </a:r>
            <a:r>
              <a:rPr lang="ru-RU" dirty="0"/>
              <a:t>" </a:t>
            </a:r>
            <a:r>
              <a:rPr lang="ru-RU" dirty="0" err="1"/>
              <a:t>кроків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гірших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алгоритм </a:t>
            </a:r>
            <a:r>
              <a:rPr lang="ru-RU" dirty="0" err="1"/>
              <a:t>зосередитися</a:t>
            </a:r>
            <a:r>
              <a:rPr lang="ru-RU" dirty="0"/>
              <a:t> на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покращеннях</a:t>
            </a:r>
            <a:r>
              <a:rPr lang="ru-RU" dirty="0"/>
              <a:t>.</a:t>
            </a:r>
            <a:endParaRPr lang="uk-UA" dirty="0"/>
          </a:p>
          <a:p>
            <a:pPr rtl="0"/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024C14A-E496-4FF0-8939-7E31F6B95C48}"/>
              </a:ext>
            </a:extLst>
          </p:cNvPr>
          <p:cNvSpPr txBox="1">
            <a:spLocks/>
          </p:cNvSpPr>
          <p:nvPr/>
        </p:nvSpPr>
        <p:spPr>
          <a:xfrm>
            <a:off x="4890909" y="4823235"/>
            <a:ext cx="6148445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endParaRPr lang="ru-RU" sz="1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>
              <a:spcBef>
                <a:spcPts val="600"/>
              </a:spcBef>
            </a:pP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про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комівояжера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3D на 120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точок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розв’язана за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допомогою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моделювання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відпалу.</a:t>
            </a:r>
            <a:endParaRPr lang="uk-UA" sz="1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Місце для вмісту 18">
            <a:extLst>
              <a:ext uri="{FF2B5EF4-FFF2-40B4-BE49-F238E27FC236}">
                <a16:creationId xmlns:a16="http://schemas.microsoft.com/office/drawing/2014/main" id="{354E2936-BD33-2E3F-B001-11C9FB0DD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27786" y="1857375"/>
            <a:ext cx="3143250" cy="3143250"/>
          </a:xfrm>
        </p:spPr>
      </p:pic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C459-0998-FBCB-A83A-D41294D6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BEBBF-0A12-E0AE-67E6-3FD4CB86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uk-UA" dirty="0"/>
              <a:t>Критерій зупинки:</a:t>
            </a:r>
          </a:p>
        </p:txBody>
      </p:sp>
      <p:pic>
        <p:nvPicPr>
          <p:cNvPr id="7" name="Графічний об’єкт 6" descr="Піктограма трибів">
            <a:extLst>
              <a:ext uri="{FF2B5EF4-FFF2-40B4-BE49-F238E27FC236}">
                <a16:creationId xmlns:a16="http://schemas.microsoft.com/office/drawing/2014/main" id="{CD36C682-BE40-E0C9-A83E-B13E208A3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893F74-6E96-1042-9743-557ED1FFD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Алгоритм </a:t>
            </a:r>
            <a:r>
              <a:rPr lang="ru-RU" dirty="0" err="1"/>
              <a:t>зупиняється</a:t>
            </a:r>
            <a:r>
              <a:rPr lang="ru-RU" dirty="0"/>
              <a:t>, коли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ітерацій</a:t>
            </a:r>
            <a:endParaRPr lang="uk-UA" dirty="0"/>
          </a:p>
          <a:p>
            <a:pPr rtl="0"/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7DA7DAB6-6B11-56D8-9A67-EB15DD9D1889}"/>
              </a:ext>
            </a:extLst>
          </p:cNvPr>
          <p:cNvSpPr txBox="1">
            <a:spLocks/>
          </p:cNvSpPr>
          <p:nvPr/>
        </p:nvSpPr>
        <p:spPr>
          <a:xfrm>
            <a:off x="4944348" y="4968681"/>
            <a:ext cx="6148445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endParaRPr lang="uk-UA" sz="1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Understanding Your Body's Heating and Cooling System | Radiant Life  Chiropractic">
            <a:extLst>
              <a:ext uri="{FF2B5EF4-FFF2-40B4-BE49-F238E27FC236}">
                <a16:creationId xmlns:a16="http://schemas.microsoft.com/office/drawing/2014/main" id="{706C61E2-6614-EA4C-42FE-A4CF91A2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89" y="1484126"/>
            <a:ext cx="5934702" cy="388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Місце для вмісту 12">
            <a:extLst>
              <a:ext uri="{FF2B5EF4-FFF2-40B4-BE49-F238E27FC236}">
                <a16:creationId xmlns:a16="http://schemas.microsoft.com/office/drawing/2014/main" id="{E34CF0F5-CABE-5A1C-E310-654667774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127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7A58B-FFE1-6F31-C1B5-990D5C415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381AA-6D9D-E61D-54E6-62977134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uk-UA" dirty="0"/>
              <a:t>:</a:t>
            </a:r>
          </a:p>
        </p:txBody>
      </p:sp>
      <p:pic>
        <p:nvPicPr>
          <p:cNvPr id="7" name="Графічний об’єкт 6" descr="Піктограма трибів">
            <a:extLst>
              <a:ext uri="{FF2B5EF4-FFF2-40B4-BE49-F238E27FC236}">
                <a16:creationId xmlns:a16="http://schemas.microsoft.com/office/drawing/2014/main" id="{8F093D18-D37C-A3FB-F5E1-8C2D760CB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FEE11D-35D3-CEE1-2A5A-EE1280F26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dirty="0"/>
              <a:t>Переваги: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err="1"/>
              <a:t>Простий</a:t>
            </a:r>
            <a:r>
              <a:rPr lang="ru-RU" dirty="0"/>
              <a:t> у </a:t>
            </a:r>
            <a:r>
              <a:rPr lang="ru-RU" dirty="0" err="1"/>
              <a:t>реалізації</a:t>
            </a:r>
            <a:r>
              <a:rPr lang="ru-RU" dirty="0"/>
              <a:t> та </a:t>
            </a:r>
            <a:r>
              <a:rPr lang="ru-RU" dirty="0" err="1"/>
              <a:t>застосуванні</a:t>
            </a:r>
            <a:r>
              <a:rPr lang="ru-RU" dirty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глобальний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.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dirty="0" err="1"/>
              <a:t>Недоліки</a:t>
            </a:r>
            <a:r>
              <a:rPr lang="ru-RU" dirty="0"/>
              <a:t>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тривалим</a:t>
            </a:r>
            <a:r>
              <a:rPr lang="ru-RU" dirty="0"/>
              <a:t>, особливо </a:t>
            </a:r>
            <a:r>
              <a:rPr lang="ru-RU" dirty="0" err="1"/>
              <a:t>якщо</a:t>
            </a:r>
            <a:r>
              <a:rPr lang="ru-RU" dirty="0"/>
              <a:t> температура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/>
              <a:t>Вибір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та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для </a:t>
            </a:r>
            <a:r>
              <a:rPr lang="ru-RU" dirty="0" err="1"/>
              <a:t>ефективності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FE9B91C2-1B9A-5BD0-13AD-646A21540A8B}"/>
              </a:ext>
            </a:extLst>
          </p:cNvPr>
          <p:cNvSpPr txBox="1">
            <a:spLocks/>
          </p:cNvSpPr>
          <p:nvPr/>
        </p:nvSpPr>
        <p:spPr>
          <a:xfrm>
            <a:off x="4925188" y="5345749"/>
            <a:ext cx="6148445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endParaRPr lang="uk-UA" sz="1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74C27574-D846-E4A8-3DCC-6F9F2A2C2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27353" y="1796577"/>
            <a:ext cx="4744112" cy="2638793"/>
          </a:xfrm>
        </p:spPr>
      </p:pic>
      <p:sp>
        <p:nvSpPr>
          <p:cNvPr id="13" name="Місце для вмісту 4">
            <a:extLst>
              <a:ext uri="{FF2B5EF4-FFF2-40B4-BE49-F238E27FC236}">
                <a16:creationId xmlns:a16="http://schemas.microsoft.com/office/drawing/2014/main" id="{E314F6FB-8A30-98E9-EBE0-3E60859F3D0E}"/>
              </a:ext>
            </a:extLst>
          </p:cNvPr>
          <p:cNvSpPr txBox="1">
            <a:spLocks/>
          </p:cNvSpPr>
          <p:nvPr/>
        </p:nvSpPr>
        <p:spPr>
          <a:xfrm>
            <a:off x="4833772" y="4487363"/>
            <a:ext cx="6331273" cy="130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600"/>
              </a:spcBef>
            </a:pP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Приклад,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ілюструє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вплив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графіка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охолодження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продуктивність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імітованого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відпалу. Проблема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полягає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тому,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переставити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пікселі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зображення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таким чином,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щоб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мінімізувати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певну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функцію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потенційної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енергії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яка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змушує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подібні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кольори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притягуватися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короткій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відстані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відштовхуватися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трохи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більшій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відстані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Елементарні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ходи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міняють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місцями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два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сусідніх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пікселя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зображення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були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графіком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швидкого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охолодження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ліворуч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і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графіком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повільного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охолодження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праворуч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дає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подібні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аморфних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кристалічних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твердих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тіл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відповідно</a:t>
            </a:r>
            <a:r>
              <a:rPr lang="ru-RU" sz="1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sz="1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00016"/>
      </p:ext>
    </p:extLst>
  </p:cSld>
  <p:clrMapOvr>
    <a:masterClrMapping/>
  </p:clrMapOvr>
</p:sld>
</file>

<file path=ppt/theme/theme1.xml><?xml version="1.0" encoding="utf-8"?>
<a:theme xmlns:a="http://schemas.openxmlformats.org/drawingml/2006/main" name="Колекція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61209778_TF66921596_Win32" id="{9E0B14D5-09A3-41E2-8B17-9652E7FF042A}" vid="{0CA73956-9517-4028-BF15-B6188F6617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Моє відкриття</Template>
  <TotalTime>43</TotalTime>
  <Words>734</Words>
  <Application>Microsoft Office PowerPoint</Application>
  <PresentationFormat>Широкий екран</PresentationFormat>
  <Paragraphs>44</Paragraphs>
  <Slides>11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Linux Libertine</vt:lpstr>
      <vt:lpstr>Tahoma</vt:lpstr>
      <vt:lpstr>Wingdings</vt:lpstr>
      <vt:lpstr>Колекція</vt:lpstr>
      <vt:lpstr>Алгоритм імітації відпалу</vt:lpstr>
      <vt:lpstr>Алгоритм імітації відпалу</vt:lpstr>
      <vt:lpstr>Комбінаторні задачі</vt:lpstr>
      <vt:lpstr>Локальний пошук</vt:lpstr>
      <vt:lpstr>Ініціалізація:</vt:lpstr>
      <vt:lpstr>Охолодження:</vt:lpstr>
      <vt:lpstr>Температура та ймовірність:</vt:lpstr>
      <vt:lpstr>Критерій зупинки:</vt:lpstr>
      <vt:lpstr>переваги та недоліки:</vt:lpstr>
      <vt:lpstr>Псевдокод</vt:lpstr>
      <vt:lpstr>Застосування алгоритму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2024-10-12T14:48:44Z</dcterms:created>
  <dcterms:modified xsi:type="dcterms:W3CDTF">2024-10-12T15:32:27Z</dcterms:modified>
</cp:coreProperties>
</file>