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0" r:id="rId3"/>
    <p:sldId id="264" r:id="rId4"/>
    <p:sldId id="263" r:id="rId5"/>
    <p:sldId id="262" r:id="rId6"/>
    <p:sldId id="269" r:id="rId7"/>
    <p:sldId id="268" r:id="rId8"/>
    <p:sldId id="267" r:id="rId9"/>
    <p:sldId id="266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319"/>
    <a:srgbClr val="173A8D"/>
    <a:srgbClr val="003374"/>
    <a:srgbClr val="C9A093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5910" y="1275526"/>
            <a:ext cx="6928834" cy="376603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uk-UA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Модуль № 3</a:t>
            </a:r>
            <a:r>
              <a:rPr lang="ru-RU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uk-UA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Молекулярна </a:t>
            </a:r>
            <a:r>
              <a:rPr lang="uk-UA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фізика</a:t>
            </a:r>
            <a:r>
              <a:rPr lang="en-US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uk-UA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Практичне заняття № </a:t>
            </a:r>
            <a:r>
              <a:rPr lang="ru-RU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br>
              <a:rPr lang="ru-RU" sz="44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Явища переносу. </a:t>
            </a:r>
            <a:r>
              <a:rPr lang="uk-UA" sz="4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Поверхневий натяг, капілярні явища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4855335" y="333502"/>
                <a:ext cx="382502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Дано:                     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ν=1 кмоль=10</a:t>
                </a:r>
                <a:r>
                  <a:rPr lang="uk-UA" sz="28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3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моль        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S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</a:t>
                </a:r>
                <a:r>
                  <a:rPr lang="uk-UA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22,2кДж/К</a:t>
                </a:r>
              </a:p>
              <a:p>
                <a:pPr algn="just"/>
                <a:r>
                  <a:rPr lang="ru-RU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22,2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*10</a:t>
                </a:r>
                <a:r>
                  <a:rPr lang="ru-RU" sz="28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3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Дж/К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p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=100кПа=10</a:t>
                </a:r>
                <a:r>
                  <a:rPr lang="ru-RU" sz="28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5 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Па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T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-?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       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335" y="333502"/>
                <a:ext cx="3825026" cy="2677656"/>
              </a:xfrm>
              <a:prstGeom prst="rect">
                <a:avLst/>
              </a:prstGeom>
              <a:blipFill rotWithShape="0">
                <a:blip r:embed="rId2"/>
                <a:stretch>
                  <a:fillRect l="-3185" t="-2506" b="-5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AutoShape 2"/>
          <p:cNvCxnSpPr>
            <a:cxnSpLocks noChangeShapeType="1"/>
          </p:cNvCxnSpPr>
          <p:nvPr/>
        </p:nvCxnSpPr>
        <p:spPr bwMode="auto">
          <a:xfrm>
            <a:off x="4855335" y="2537137"/>
            <a:ext cx="4073348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2"/>
          <p:cNvCxnSpPr>
            <a:cxnSpLocks noChangeShapeType="1"/>
          </p:cNvCxnSpPr>
          <p:nvPr/>
        </p:nvCxnSpPr>
        <p:spPr bwMode="auto">
          <a:xfrm>
            <a:off x="8909968" y="174228"/>
            <a:ext cx="37429" cy="3205429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1328637" y="3379657"/>
                <a:ext cx="4977685" cy="2525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згідно рівняння Клаузіуса – Клапейрона зміна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температури </a:t>
                </a:r>
                <a:endParaRPr lang="uk-UA" sz="2800" b="1" dirty="0" smtClean="0">
                  <a:solidFill>
                    <a:schemeClr val="bg1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endParaRPr>
              </a:p>
              <a:p>
                <a:pPr algn="just"/>
                <a:endParaRPr lang="uk-UA" sz="2800" b="1" i="1" dirty="0">
                  <a:solidFill>
                    <a:schemeClr val="bg1"/>
                  </a:solidFill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uk-UA" sz="28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ru-RU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𝒑𝑻</m:t>
                        </m:r>
                        <m: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  <m: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(1)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37" y="3379657"/>
                <a:ext cx="4977685" cy="2525307"/>
              </a:xfrm>
              <a:prstGeom prst="rect">
                <a:avLst/>
              </a:prstGeom>
              <a:blipFill rotWithShape="0">
                <a:blip r:embed="rId3"/>
                <a:stretch>
                  <a:fillRect l="-2570" t="-2410" r="-2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1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1275914" y="399275"/>
                <a:ext cx="5948231" cy="719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ru-RU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зміна 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ентропії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8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ru-RU" sz="28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  <m:r>
                      <a:rPr lang="ru-RU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𝝂</m:t>
                            </m:r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(2)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14" y="399275"/>
                <a:ext cx="5948231" cy="719877"/>
              </a:xfrm>
              <a:prstGeom prst="rect">
                <a:avLst/>
              </a:prstGeom>
              <a:blipFill rotWithShape="0">
                <a:blip r:embed="rId2"/>
                <a:stretch>
                  <a:fillRect l="-2049" r="-1025" b="-10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кутник 2"/>
              <p:cNvSpPr/>
              <p:nvPr/>
            </p:nvSpPr>
            <p:spPr>
              <a:xfrm>
                <a:off x="4250028" y="1596496"/>
                <a:ext cx="435305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- питома теплота плавлення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- молярна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теплота </a:t>
                </a:r>
                <a:r>
                  <a:rPr lang="ru-RU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плавлення</a:t>
                </a:r>
                <a:r>
                  <a:rPr lang="uk-UA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endParaRPr lang="en-US" sz="2800" b="1" dirty="0" smtClean="0">
                  <a:solidFill>
                    <a:schemeClr val="bg1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m- 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маса</a:t>
                </a:r>
                <a:endParaRPr lang="ru-RU" sz="2800" b="1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28" y="1596496"/>
                <a:ext cx="4353059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2801" t="-2989" r="-2941" b="-67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1275914" y="3835747"/>
                <a:ext cx="4572000" cy="26973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uk-UA" sz="32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Із (2) маємо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sSub>
                          <m:sSubPr>
                            <m:ctrlPr>
                              <a:rPr lang="ru-RU" sz="32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32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uk-UA" sz="32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uk-UA" sz="32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𝝂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uk-UA" sz="32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den>
                    </m:f>
                  </m:oMath>
                </a14:m>
                <a:r>
                  <a:rPr lang="ru-RU" sz="32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, підставляючи в (1) отримаємо</a:t>
                </a:r>
                <a:endParaRPr lang="ru-RU" sz="32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𝑻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𝝂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14" y="3835747"/>
                <a:ext cx="4572000" cy="2697341"/>
              </a:xfrm>
              <a:prstGeom prst="rect">
                <a:avLst/>
              </a:prstGeom>
              <a:blipFill rotWithShape="0">
                <a:blip r:embed="rId4"/>
                <a:stretch>
                  <a:fillRect l="-3333" r="-3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3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кутник 55"/>
              <p:cNvSpPr/>
              <p:nvPr/>
            </p:nvSpPr>
            <p:spPr>
              <a:xfrm>
                <a:off x="1506828" y="248322"/>
                <a:ext cx="7070502" cy="6308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3200" b="1" dirty="0" smtClean="0">
                    <a:solidFill>
                      <a:srgbClr val="FFC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Задача 5.157</a:t>
                </a:r>
                <a:endParaRPr lang="ru-RU" sz="3200" b="1" dirty="0">
                  <a:solidFill>
                    <a:srgbClr val="FFC000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6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Яку кількість теплоти втрачає приміщення за 1 годину через вікно за рахунок теплопровідності повітря укладеного між рамами? Площа кожної рами 4м</a:t>
                </a:r>
                <a:r>
                  <a:rPr lang="uk-UA" sz="26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uk-UA" sz="26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відстань між ними 30см. Температура приміщення 18</a:t>
                </a:r>
                <a14:m>
                  <m:oMath xmlns:m="http://schemas.openxmlformats.org/officeDocument/2006/math">
                    <m:r>
                      <a:rPr lang="uk-UA" sz="26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uk-UA" sz="26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температура ззовні      -20</a:t>
                </a:r>
                <a14:m>
                  <m:oMath xmlns:m="http://schemas.openxmlformats.org/officeDocument/2006/math">
                    <m:r>
                      <a:rPr lang="uk-UA" sz="26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uk-UA" sz="26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Діаметр молекул повітря 0,3 нм. Температуру повітря між рамами вважати рівною середньому арифметичному температур приміщення і зовнішнього повітря. Тиск 101,3 кПа</a:t>
                </a:r>
                <a:r>
                  <a:rPr lang="uk-UA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Прямокут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828" y="248322"/>
                <a:ext cx="7070502" cy="6308394"/>
              </a:xfrm>
              <a:prstGeom prst="rect">
                <a:avLst/>
              </a:prstGeom>
              <a:blipFill rotWithShape="0">
                <a:blip r:embed="rId2"/>
                <a:stretch>
                  <a:fillRect l="-1552" t="-676" r="-2241" b="-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3451536" y="723223"/>
                <a:ext cx="4887533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Дано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: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t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=1 год=3600 с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S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=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4м</a:t>
                </a:r>
                <a:r>
                  <a:rPr lang="uk-UA" sz="28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2</a:t>
                </a:r>
                <a:r>
                  <a:rPr lang="ru-RU" sz="28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                                      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T</a:t>
                </a:r>
                <a:r>
                  <a:rPr lang="ru-RU" sz="2800" b="1" baseline="-25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1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18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=291 К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T</a:t>
                </a:r>
                <a:r>
                  <a:rPr lang="uk-UA" sz="2800" b="1" baseline="-25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2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-20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=2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53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К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d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30см=0,3м    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σ=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0,3 нм=0,3*10</a:t>
                </a:r>
                <a:r>
                  <a:rPr lang="uk-UA" sz="28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-9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м                </a:t>
                </a:r>
                <a:endParaRPr lang="en-US" sz="2800" b="1" dirty="0" smtClean="0">
                  <a:solidFill>
                    <a:schemeClr val="bg1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p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</a:t>
                </a:r>
                <a:r>
                  <a:rPr lang="uk-UA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101,3кПа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101,3</a:t>
                </a:r>
                <a:r>
                  <a:rPr lang="ru-RU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*10</a:t>
                </a:r>
                <a:r>
                  <a:rPr lang="ru-RU" sz="2800" b="1" baseline="30000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3</a:t>
                </a:r>
                <a:r>
                  <a:rPr lang="ru-RU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Па</a:t>
                </a:r>
                <a:endParaRPr lang="en-US" sz="2800" b="1" dirty="0" smtClean="0">
                  <a:solidFill>
                    <a:schemeClr val="bg1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28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Q-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?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536" y="723223"/>
                <a:ext cx="4887533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2494" t="-1690" r="-998" b="-3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3451536" y="4211391"/>
            <a:ext cx="4896119" cy="1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8339069" y="818240"/>
            <a:ext cx="8586" cy="398434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521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4282225" y="575044"/>
                <a:ext cx="4572000" cy="17338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ru-RU" sz="24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к</a:t>
                </a:r>
                <a:r>
                  <a:rPr lang="uk-UA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і</a:t>
                </a:r>
                <a:r>
                  <a:rPr lang="ru-RU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лькість теплоти,</a:t>
                </a:r>
                <a:r>
                  <a:rPr lang="uk-UA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яка переноситься за час внаслідок теплопровідності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uk-UA" sz="24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4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𝑲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24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num>
                      <m:den>
                        <m:r>
                          <a:rPr lang="uk-UA" sz="24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uk-UA" sz="24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uk-UA" sz="24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𝑺𝒕</m:t>
                    </m:r>
                  </m:oMath>
                </a14:m>
                <a:endParaRPr lang="ru-RU" sz="2400" b="1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25" y="575044"/>
                <a:ext cx="4572000" cy="1733808"/>
              </a:xfrm>
              <a:prstGeom prst="rect">
                <a:avLst/>
              </a:prstGeom>
              <a:blipFill rotWithShape="0">
                <a:blip r:embed="rId2"/>
                <a:stretch>
                  <a:fillRect l="-2000" t="-2807" r="-2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кутник 2"/>
              <p:cNvSpPr/>
              <p:nvPr/>
            </p:nvSpPr>
            <p:spPr>
              <a:xfrm>
                <a:off x="985234" y="1972149"/>
                <a:ext cx="3535251" cy="2291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baseline="30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ru-RU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залежність теплопровідності </a:t>
                </a:r>
                <a:endParaRPr lang="en-US" sz="2400" b="1" dirty="0" smtClean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ru-RU" sz="24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від </a:t>
                </a:r>
                <a:r>
                  <a:rPr lang="ru-RU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температури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𝑲</m:t>
                      </m:r>
                      <m:r>
                        <a:rPr lang="uk-UA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uk-UA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uk-UA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uk-UA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uk-UA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ru-RU" sz="24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𝝁</m:t>
                              </m:r>
                              <m:r>
                                <a:rPr lang="uk-UA" sz="24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400" b="1" i="1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b="1" i="1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  <m:r>
                                    <a:rPr lang="uk-UA" sz="2400" b="1" i="1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uk-UA" sz="2400" b="1" i="1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ru-RU" sz="24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34" y="1972149"/>
                <a:ext cx="3535251" cy="2291525"/>
              </a:xfrm>
              <a:prstGeom prst="rect">
                <a:avLst/>
              </a:prstGeom>
              <a:blipFill rotWithShape="0">
                <a:blip r:embed="rId3"/>
                <a:stretch>
                  <a:fillRect l="-2759" t="-2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5071057" y="3919902"/>
                <a:ext cx="3477295" cy="991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ru-RU" sz="24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4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ru-RU" sz="24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ru-RU" sz="24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температура </a:t>
                </a:r>
                <a:endParaRPr lang="ru-RU" sz="24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uk-UA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між рамами.</a:t>
                </a:r>
                <a:endParaRPr lang="ru-RU" sz="24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057" y="3919902"/>
                <a:ext cx="3477295" cy="991618"/>
              </a:xfrm>
              <a:prstGeom prst="rect">
                <a:avLst/>
              </a:prstGeom>
              <a:blipFill rotWithShape="0">
                <a:blip r:embed="rId4"/>
                <a:stretch>
                  <a:fillRect l="-2807" r="-2632" b="-13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1062507" y="4621475"/>
                <a:ext cx="4572000" cy="18466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uk-UA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dirty="0">
                  <a:effectLst/>
                </a:endParaRPr>
              </a:p>
              <a:p>
                <a:pPr algn="just"/>
                <a:r>
                  <a:rPr lang="uk-UA" sz="2400" b="1" i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c</a:t>
                </a:r>
                <a:r>
                  <a:rPr lang="uk-UA" sz="2400" b="1" i="1" baseline="-25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v</a:t>
                </a:r>
                <a:r>
                  <a:rPr lang="ru-RU" sz="2400" b="1" i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=717 Дж/кг*К – </a:t>
                </a:r>
                <a:r>
                  <a:rPr lang="ru-RU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питома теплоємність повітря</a:t>
                </a:r>
                <a:r>
                  <a:rPr lang="ru-RU" sz="24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</a:rPr>
                  <a:t>,</a:t>
                </a:r>
                <a:r>
                  <a:rPr lang="uk-UA" sz="24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k-UA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uk-UA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=0,029 – молярна маса повітря</a:t>
                </a:r>
                <a:endParaRPr lang="ru-RU" sz="24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07" y="4621475"/>
                <a:ext cx="4572000" cy="1846659"/>
              </a:xfrm>
              <a:prstGeom prst="rect">
                <a:avLst/>
              </a:prstGeom>
              <a:blipFill rotWithShape="0">
                <a:blip r:embed="rId5"/>
                <a:stretch>
                  <a:fillRect l="-2000" r="-2133" b="-6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/>
              <p:cNvSpPr/>
              <p:nvPr/>
            </p:nvSpPr>
            <p:spPr>
              <a:xfrm>
                <a:off x="4520485" y="6022176"/>
                <a:ext cx="4333740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uk-UA" sz="28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uk-UA" sz="28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uk-UA" sz="2800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uk-UA" sz="2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𝑲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  <m:r>
                      <a:rPr lang="en-US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𝑺𝒕</m:t>
                    </m:r>
                  </m:oMath>
                </a14:m>
                <a:endParaRPr lang="ru-RU" sz="2800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Прямокут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85" y="6022176"/>
                <a:ext cx="4333740" cy="712631"/>
              </a:xfrm>
              <a:prstGeom prst="rect">
                <a:avLst/>
              </a:prstGeom>
              <a:blipFill rotWithShape="0"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8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04552" y="338759"/>
            <a:ext cx="7753081" cy="2356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5.</a:t>
            </a:r>
            <a:r>
              <a:rPr lang="ru-RU" sz="32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222</a:t>
            </a:r>
            <a:endParaRPr lang="ru-RU" sz="3200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Водень, масою 6,6 г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ізобарично розширяється від V</a:t>
            </a:r>
            <a:r>
              <a:rPr lang="uk-UA" sz="2800" baseline="-25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до 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ru-RU" sz="2800" baseline="-25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=2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ru-RU" sz="2800" baseline="-25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 Знайти зміну ентропії при цьому розширенні.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кутник 2"/>
              <p:cNvSpPr/>
              <p:nvPr/>
            </p:nvSpPr>
            <p:spPr>
              <a:xfrm>
                <a:off x="1196930" y="2722879"/>
                <a:ext cx="195115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Розв’язання</a:t>
                </a:r>
                <a:endParaRPr lang="ru-RU" sz="24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uk-UA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Дано:                    </a:t>
                </a:r>
                <a:r>
                  <a:rPr lang="ru-RU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</a:t>
                </a:r>
                <a:r>
                  <a:rPr lang="uk-UA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</a:t>
                </a:r>
                <a:endParaRPr lang="ru-RU" sz="24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m</a:t>
                </a:r>
                <a:r>
                  <a:rPr lang="ru-RU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=6,6 г=6,6*10</a:t>
                </a:r>
                <a:r>
                  <a:rPr lang="ru-RU" sz="24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-3</a:t>
                </a:r>
                <a:r>
                  <a:rPr lang="ru-RU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кг        </a:t>
                </a:r>
                <a:endParaRPr lang="ru-RU" sz="24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uk-UA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V</a:t>
                </a:r>
                <a:r>
                  <a:rPr lang="uk-UA" sz="2400" b="1" baseline="-25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1</a:t>
                </a:r>
                <a:r>
                  <a:rPr lang="ru-RU" sz="2400" b="1" baseline="-25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                                              </a:t>
                </a:r>
                <a:endParaRPr lang="ru-RU" sz="24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24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V</a:t>
                </a:r>
                <a:r>
                  <a:rPr lang="ru-RU" sz="2400" b="1" baseline="-25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2</a:t>
                </a:r>
                <a:r>
                  <a:rPr lang="ru-RU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=2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V</a:t>
                </a:r>
                <a:r>
                  <a:rPr lang="ru-RU" sz="2400" b="1" baseline="-25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1</a:t>
                </a:r>
                <a:endParaRPr lang="ru-RU" sz="24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400" b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𝐒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-</a:t>
                </a:r>
                <a:r>
                  <a:rPr lang="ru-RU" sz="2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?</a:t>
                </a:r>
                <a:endParaRPr lang="ru-RU" sz="24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Прямокут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30" y="2722879"/>
                <a:ext cx="1951150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4688" t="-1600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AutoShape 2"/>
          <p:cNvCxnSpPr>
            <a:cxnSpLocks noChangeShapeType="1"/>
          </p:cNvCxnSpPr>
          <p:nvPr/>
        </p:nvCxnSpPr>
        <p:spPr bwMode="auto">
          <a:xfrm>
            <a:off x="1155879" y="5328024"/>
            <a:ext cx="2243340" cy="1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3350922" y="2912444"/>
            <a:ext cx="48297" cy="3046988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кутник 8"/>
              <p:cNvSpPr/>
              <p:nvPr/>
            </p:nvSpPr>
            <p:spPr>
              <a:xfrm>
                <a:off x="3440270" y="2695302"/>
                <a:ext cx="5467887" cy="2860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dirty="0">
                  <a:effectLst/>
                </a:endParaRPr>
              </a:p>
              <a:p>
                <a:pPr algn="just"/>
                <a:r>
                  <a:rPr lang="uk-UA" sz="3200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   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</a:t>
                </a:r>
                <a:r>
                  <a:rPr lang="uk-UA" sz="32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</a:t>
                </a:r>
                <a:endParaRPr lang="uk-UA" sz="3200" dirty="0" smtClean="0">
                  <a:solidFill>
                    <a:schemeClr val="bg1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uk-UA" sz="3200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2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uk-UA" sz="32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uk-UA" sz="32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den>
                    </m:f>
                    <m:sSub>
                      <m:sSubPr>
                        <m:ctrlPr>
                          <a:rPr lang="ru-RU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sub>
                    </m:sSub>
                    <m:r>
                      <a:rPr lang="en-US" sz="32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𝒍𝒏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ru-RU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ru-RU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32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den>
                    </m:f>
                    <m:sSub>
                      <m:sSubPr>
                        <m:ctrlPr>
                          <a:rPr lang="ru-RU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sub>
                    </m:sSub>
                    <m:r>
                      <a:rPr lang="en-US" sz="32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𝒍𝒏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ru-RU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ru-RU" sz="32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i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endParaRPr lang="uk-UA" sz="3200" i="1" dirty="0" smtClean="0">
                  <a:solidFill>
                    <a:schemeClr val="bg1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3200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при 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p=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const</a:t>
                </a:r>
                <a:endParaRPr lang="ru-RU" sz="3200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3200" b="1" baseline="-25000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2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uk-UA" sz="32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uk-UA" sz="32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den>
                    </m:f>
                    <m:sSub>
                      <m:sSubPr>
                        <m:ctrlPr>
                          <a:rPr lang="ru-RU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32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𝒍𝒏</m:t>
                    </m:r>
                    <m:f>
                      <m:fPr>
                        <m:ctrlPr>
                          <a:rPr lang="ru-RU" sz="32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ru-RU" sz="3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ru-RU" sz="3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aseline="-25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                                  </a:t>
                </a:r>
                <a:endParaRPr lang="ru-RU" sz="3200" dirty="0"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Прямокут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270" y="2695302"/>
                <a:ext cx="5467887" cy="2860720"/>
              </a:xfrm>
              <a:prstGeom prst="rect">
                <a:avLst/>
              </a:prstGeom>
              <a:blipFill rotWithShape="0">
                <a:blip r:embed="rId3"/>
                <a:stretch>
                  <a:fillRect l="-27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0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2575775" y="1153297"/>
                <a:ext cx="4797381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400" b="1" dirty="0" smtClean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На </a:t>
                </a:r>
                <a:r>
                  <a:rPr lang="uk-UA" sz="3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якій глибині під водою знаходиться бульбашка повітря, якщо відомо, що густина повітря в ній 2 кг/м</a:t>
                </a:r>
                <a:r>
                  <a:rPr lang="uk-UA" sz="34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3</a:t>
                </a:r>
                <a:r>
                  <a:rPr lang="uk-UA" sz="3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. Діаметр бульбашки 15 мкм, температура 20</a:t>
                </a:r>
                <a14:m>
                  <m:oMath xmlns:m="http://schemas.openxmlformats.org/officeDocument/2006/math">
                    <m:r>
                      <a:rPr lang="uk-UA" sz="3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uk-UA" sz="34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, атмосферний тиск 101,3 кПа</a:t>
                </a:r>
                <a:r>
                  <a:rPr lang="uk-UA" sz="32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.</a:t>
                </a:r>
                <a:endParaRPr lang="ru-RU" sz="32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75" y="1153297"/>
                <a:ext cx="4797381" cy="5324535"/>
              </a:xfrm>
              <a:prstGeom prst="rect">
                <a:avLst/>
              </a:prstGeom>
              <a:blipFill rotWithShape="0">
                <a:blip r:embed="rId2"/>
                <a:stretch>
                  <a:fillRect l="-3558" t="-1602" r="-3558" b="-3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кутник 2"/>
          <p:cNvSpPr/>
          <p:nvPr/>
        </p:nvSpPr>
        <p:spPr>
          <a:xfrm>
            <a:off x="5873386" y="148744"/>
            <a:ext cx="2999539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6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uk-UA" sz="36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9111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1010992" y="135592"/>
                <a:ext cx="4572000" cy="32054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uk-UA" sz="28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Дано: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 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ρ=2 кг/м</a:t>
                </a:r>
                <a:r>
                  <a:rPr lang="uk-UA" sz="28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3                                      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d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15 мкм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=15*10</a:t>
                </a:r>
                <a:r>
                  <a:rPr lang="ru-RU" sz="28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-6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м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T=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=293 К                         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p=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101,3 кПа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=101,3*10</a:t>
                </a:r>
                <a:r>
                  <a:rPr lang="ru-RU" sz="2800" b="1" baseline="30000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3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Па      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  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-?                        </a:t>
                </a:r>
                <a:r>
                  <a:rPr lang="ru-RU" sz="32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endParaRPr lang="ru-RU" sz="32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92" y="135592"/>
                <a:ext cx="4572000" cy="3205429"/>
              </a:xfrm>
              <a:prstGeom prst="rect">
                <a:avLst/>
              </a:prstGeom>
              <a:blipFill rotWithShape="0">
                <a:blip r:embed="rId2"/>
                <a:stretch>
                  <a:fillRect l="-2800" t="-1901" r="-1200" b="-3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AutoShape 2"/>
          <p:cNvCxnSpPr>
            <a:cxnSpLocks noChangeShapeType="1"/>
          </p:cNvCxnSpPr>
          <p:nvPr/>
        </p:nvCxnSpPr>
        <p:spPr bwMode="auto">
          <a:xfrm>
            <a:off x="4908059" y="135592"/>
            <a:ext cx="37429" cy="3205429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872140" y="2807594"/>
            <a:ext cx="4073348" cy="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кутник 10"/>
          <p:cNvSpPr/>
          <p:nvPr/>
        </p:nvSpPr>
        <p:spPr>
          <a:xfrm>
            <a:off x="4945488" y="335176"/>
            <a:ext cx="4069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тиск повітря в бульбашці складається із 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атмосферного тиску ρ</a:t>
            </a:r>
            <a:r>
              <a:rPr lang="uk-UA" sz="2400" b="1" baseline="-25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0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гідростатичного тиску 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води </a:t>
            </a:r>
            <a:endParaRPr lang="ru-RU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11"/>
              <p:cNvSpPr/>
              <p:nvPr/>
            </p:nvSpPr>
            <p:spPr>
              <a:xfrm>
                <a:off x="5844154" y="2274168"/>
                <a:ext cx="20682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</m:e>
                      <m:sub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𝒈𝒉</m:t>
                    </m:r>
                  </m:oMath>
                </a14:m>
                <a:r>
                  <a:rPr lang="uk-UA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endParaRPr lang="ru-RU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Прямокут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154" y="2274168"/>
                <a:ext cx="206825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кутник 12"/>
              <p:cNvSpPr/>
              <p:nvPr/>
            </p:nvSpPr>
            <p:spPr>
              <a:xfrm>
                <a:off x="1068947" y="3330814"/>
                <a:ext cx="7614269" cy="97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і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додаткового тиску </a:t>
                </a:r>
                <a:endParaRPr lang="ru-RU" sz="28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14:m>
                  <m:oMath xmlns:m="http://schemas.openxmlformats.org/officeDocument/2006/math">
                    <m:r>
                      <a:rPr lang="uk-UA" sz="2000" b="1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uk-UA" sz="2000" b="1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𝐩</m:t>
                    </m:r>
                    <m:r>
                      <a:rPr lang="uk-UA" sz="2000" b="1" i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000" b="1" i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uk-UA" sz="2000" b="1" i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,</a:t>
                </a:r>
                <a:r>
                  <a:rPr lang="ru-RU" sz="2800" b="1" dirty="0">
                    <a:solidFill>
                      <a:srgbClr val="FFC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викликаного кривизною поверхні</a:t>
                </a:r>
                <a:endParaRPr lang="ru-RU" sz="2800" b="1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Прямокут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47" y="3330814"/>
                <a:ext cx="7614269" cy="970587"/>
              </a:xfrm>
              <a:prstGeom prst="rect">
                <a:avLst/>
              </a:prstGeom>
              <a:blipFill rotWithShape="0">
                <a:blip r:embed="rId4"/>
                <a:stretch>
                  <a:fillRect l="-1601" t="-6250" b="-1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/>
              <p:cNvSpPr/>
              <p:nvPr/>
            </p:nvSpPr>
            <p:spPr>
              <a:xfrm>
                <a:off x="4339288" y="4520793"/>
                <a:ext cx="4418325" cy="71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uk-UA" sz="28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тобто</a:t>
                </a:r>
                <a:r>
                  <a:rPr lang="uk-UA" sz="28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</m:e>
                      <m:sub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𝒈𝒉</m:t>
                    </m:r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ru-RU" sz="28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Прямокут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288" y="4520793"/>
                <a:ext cx="4418325" cy="713529"/>
              </a:xfrm>
              <a:prstGeom prst="rect">
                <a:avLst/>
              </a:prstGeom>
              <a:blipFill rotWithShape="0">
                <a:blip r:embed="rId5"/>
                <a:stretch>
                  <a:fillRect l="-2897"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кутник 15"/>
          <p:cNvSpPr/>
          <p:nvPr/>
        </p:nvSpPr>
        <p:spPr>
          <a:xfrm>
            <a:off x="1010992" y="5125981"/>
            <a:ext cx="4365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omic Sans MS" panose="030F0702030302020204" pitchFamily="66" charset="0"/>
                <a:ea typeface="NSimSun" panose="02010609030101010101" pitchFamily="49" charset="-122"/>
              </a:rPr>
              <a:t>із закон</a:t>
            </a:r>
            <a:r>
              <a:rPr lang="uk-UA" sz="2400" b="1" dirty="0">
                <a:solidFill>
                  <a:schemeClr val="bg1"/>
                </a:solidFill>
                <a:latin typeface="Comic Sans MS" panose="030F0702030302020204" pitchFamily="66" charset="0"/>
                <a:ea typeface="NSimSun" panose="02010609030101010101" pitchFamily="49" charset="-122"/>
              </a:rPr>
              <a:t>у Бойля - Маріотта</a:t>
            </a:r>
            <a:endParaRPr lang="ru-RU" sz="2400" b="1" dirty="0">
              <a:solidFill>
                <a:schemeClr val="bg1"/>
              </a:solidFill>
              <a:effectLst/>
              <a:latin typeface="Comic Sans MS" panose="030F0702030302020204" pitchFamily="66" charset="0"/>
              <a:ea typeface="NSimSun" panose="0201060903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кутник 16"/>
              <p:cNvSpPr/>
              <p:nvPr/>
            </p:nvSpPr>
            <p:spPr>
              <a:xfrm>
                <a:off x="4786562" y="5711416"/>
                <a:ext cx="4054764" cy="765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b>
                    </m:sSub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𝒑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uk-UA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28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uk-UA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den>
                    </m:f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den>
                    </m:f>
                    <m:r>
                      <a:rPr lang="uk-UA" sz="28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uk-UA" sz="28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ru-RU" sz="28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</m:den>
                    </m:f>
                  </m:oMath>
                </a14:m>
                <a:endParaRPr lang="ru-RU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Прямокут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62" y="5711416"/>
                <a:ext cx="4054764" cy="765722"/>
              </a:xfrm>
              <a:prstGeom prst="rect">
                <a:avLst/>
              </a:prstGeom>
              <a:blipFill rotWithShape="0"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7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1365161" y="742818"/>
                <a:ext cx="6658377" cy="552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тоді</a:t>
                </a:r>
                <a:r>
                  <a:rPr lang="uk-UA" sz="3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uk-UA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den>
                    </m:f>
                    <m:r>
                      <a:rPr lang="uk-UA" sz="36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uk-UA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uk-UA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𝒈𝒉</m:t>
                        </m:r>
                        <m:r>
                          <a:rPr lang="uk-UA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ru-RU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den>
                        </m:f>
                      </m:den>
                    </m:f>
                  </m:oMath>
                </a14:m>
                <a:r>
                  <a:rPr lang="uk-UA" sz="36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, </a:t>
                </a:r>
                <a:r>
                  <a:rPr lang="uk-UA" sz="3600" b="1" dirty="0">
                    <a:solidFill>
                      <a:schemeClr val="bg1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звідки</a:t>
                </a:r>
                <a:endParaRPr lang="ru-RU" sz="3600" b="1" dirty="0">
                  <a:solidFill>
                    <a:schemeClr val="bg1"/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:r>
                  <a:rPr lang="ru-RU" sz="36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uk-UA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uk-UA" sz="36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</m:e>
                      <m:sub>
                        <m:r>
                          <a:rPr lang="uk-UA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uk-UA" sz="36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𝒈𝒉</m:t>
                    </m:r>
                    <m:r>
                      <a:rPr lang="uk-UA" sz="36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uk-UA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uk-UA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den>
                    </m:f>
                    <m:r>
                      <a:rPr lang="uk-UA" sz="3600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𝝆</m:t>
                            </m:r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uk-UA" sz="3600" b="1" i="1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ru-RU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latin typeface="Comic Sans MS" panose="030F0702030302020204" pitchFamily="66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uk-UA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uk-UA" sz="36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𝒈𝒉</m:t>
                      </m:r>
                      <m:r>
                        <a:rPr lang="uk-UA" sz="36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uk-UA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uk-UA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𝝆</m:t>
                          </m:r>
                        </m:num>
                        <m:den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uk-UA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uk-UA" sz="36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uk-UA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uk-UA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den>
                      </m:f>
                      <m:r>
                        <a:rPr lang="uk-UA" sz="36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uk-UA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uk-UA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sz="36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3600" b="1" i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𝝆</m:t>
                          </m:r>
                          <m:r>
                            <a:rPr lang="en-US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num>
                        <m:den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chemeClr val="accent2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𝒈𝒅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latin typeface="Comic Sans MS" panose="030F0702030302020204" pitchFamily="66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𝒉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d>
                            <m:dPr>
                              <m:ctrlPr>
                                <a:rPr lang="ru-RU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3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𝒈𝒅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161" y="742818"/>
                <a:ext cx="6658377" cy="5527026"/>
              </a:xfrm>
              <a:prstGeom prst="rect">
                <a:avLst/>
              </a:prstGeom>
              <a:blipFill rotWithShape="0">
                <a:blip r:embed="rId2"/>
                <a:stretch>
                  <a:fillRect l="-2839" t="-551" r="-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8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65538" y="1008461"/>
            <a:ext cx="46764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Зміна </a:t>
            </a:r>
            <a:r>
              <a:rPr lang="uk-UA" sz="3600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ентропії при плавленні 1 кмоля льоду 22,2 кДж/К. На скільки зміниться температура плавлення льоду при  збільшенні зовнішнього тиску на 100 кПа?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841990" y="132629"/>
            <a:ext cx="2997937" cy="752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en-US" sz="4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uk-UA" sz="4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343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NSimSun</vt:lpstr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 Модуль № 3 Молекулярна фізика  Практичне заняття № 4 Явища переносу. Поверхневий натяг, капілярні явища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60</cp:revision>
  <dcterms:created xsi:type="dcterms:W3CDTF">2016-11-18T14:12:19Z</dcterms:created>
  <dcterms:modified xsi:type="dcterms:W3CDTF">2021-03-31T08:42:18Z</dcterms:modified>
</cp:coreProperties>
</file>