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48"/>
  </p:notesMasterIdLst>
  <p:sldIdLst>
    <p:sldId id="291" r:id="rId5"/>
    <p:sldId id="345" r:id="rId6"/>
    <p:sldId id="369" r:id="rId7"/>
    <p:sldId id="366" r:id="rId8"/>
    <p:sldId id="370" r:id="rId9"/>
    <p:sldId id="344" r:id="rId10"/>
    <p:sldId id="373" r:id="rId11"/>
    <p:sldId id="372" r:id="rId12"/>
    <p:sldId id="374" r:id="rId13"/>
    <p:sldId id="375" r:id="rId14"/>
    <p:sldId id="377" r:id="rId15"/>
    <p:sldId id="376" r:id="rId16"/>
    <p:sldId id="371" r:id="rId17"/>
    <p:sldId id="349" r:id="rId18"/>
    <p:sldId id="378" r:id="rId19"/>
    <p:sldId id="380" r:id="rId20"/>
    <p:sldId id="379" r:id="rId21"/>
    <p:sldId id="382" r:id="rId22"/>
    <p:sldId id="381" r:id="rId23"/>
    <p:sldId id="383" r:id="rId24"/>
    <p:sldId id="384" r:id="rId25"/>
    <p:sldId id="393" r:id="rId26"/>
    <p:sldId id="346" r:id="rId27"/>
    <p:sldId id="386" r:id="rId28"/>
    <p:sldId id="391" r:id="rId29"/>
    <p:sldId id="392" r:id="rId30"/>
    <p:sldId id="388" r:id="rId31"/>
    <p:sldId id="347" r:id="rId32"/>
    <p:sldId id="389" r:id="rId33"/>
    <p:sldId id="348" r:id="rId34"/>
    <p:sldId id="390" r:id="rId35"/>
    <p:sldId id="350" r:id="rId36"/>
    <p:sldId id="394" r:id="rId37"/>
    <p:sldId id="395" r:id="rId38"/>
    <p:sldId id="351" r:id="rId39"/>
    <p:sldId id="352" r:id="rId40"/>
    <p:sldId id="360" r:id="rId41"/>
    <p:sldId id="361" r:id="rId42"/>
    <p:sldId id="362" r:id="rId43"/>
    <p:sldId id="363" r:id="rId44"/>
    <p:sldId id="364" r:id="rId45"/>
    <p:sldId id="365" r:id="rId46"/>
    <p:sldId id="397" r:id="rId47"/>
  </p:sldIdLst>
  <p:sldSz cx="9144000" cy="6858000" type="screen4x3"/>
  <p:notesSz cx="7105650" cy="102362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753" autoAdjust="0"/>
  </p:normalViewPr>
  <p:slideViewPr>
    <p:cSldViewPr>
      <p:cViewPr varScale="1">
        <p:scale>
          <a:sx n="82" d="100"/>
          <a:sy n="82" d="100"/>
        </p:scale>
        <p:origin x="14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636" y="-96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956087A-D4C5-4255-B099-01D0895763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0450279-3BC2-4A3A-B905-9D929FB8D9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A81E7F1F-4E0A-463C-BAC1-D1942B7D2E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8645FCBF-853E-49F1-9D1D-7F41044895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F8B88FAB-8363-4445-B944-2295E0AD14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01E05708-7388-4BE0-89D1-D8430BDFB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BA8B283D-7E95-4BEE-BD94-18BC9952BDA6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72B1CD6-203F-4A70-B504-B3C7A95A8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4D6A70-3024-46F9-8E6F-F7A534709B4A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63491" name="Образ слайда 1">
            <a:extLst>
              <a:ext uri="{FF2B5EF4-FFF2-40B4-BE49-F238E27FC236}">
                <a16:creationId xmlns:a16="http://schemas.microsoft.com/office/drawing/2014/main" id="{C7EFC5F5-BDEC-4A72-A729-0C950B23B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Заметки 2">
            <a:extLst>
              <a:ext uri="{FF2B5EF4-FFF2-40B4-BE49-F238E27FC236}">
                <a16:creationId xmlns:a16="http://schemas.microsoft.com/office/drawing/2014/main" id="{539E74CA-7B04-4F6A-A01F-321200E2F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Номер слайда 3">
            <a:extLst>
              <a:ext uri="{FF2B5EF4-FFF2-40B4-BE49-F238E27FC236}">
                <a16:creationId xmlns:a16="http://schemas.microsoft.com/office/drawing/2014/main" id="{8F1E184A-5DA3-4293-B804-45D45CB68406}"/>
              </a:ext>
            </a:extLst>
          </p:cNvPr>
          <p:cNvSpPr txBox="1">
            <a:spLocks noGrp="1"/>
          </p:cNvSpPr>
          <p:nvPr/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94" tIns="49547" rIns="99094" bIns="49547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5E97E1B-A56D-412C-89EF-C4DDDD8C27B3}" type="slidenum">
              <a:rPr lang="ru-RU" altLang="en-US" sz="1300"/>
              <a:pPr algn="r" eaLnBrk="1" hangingPunct="1"/>
              <a:t>11</a:t>
            </a:fld>
            <a:endParaRPr lang="ru-RU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EC5F6-0A7C-4377-ADC7-C6BBD3DB4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A1F14-4814-4696-91FE-878C3CDBF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14FE6-891E-4F1A-A1CC-767220203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A4D2E-A07C-45A2-9028-02A9B5D8741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37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07C50-9CBC-4B9C-BD29-F5122411E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8D056-1414-4FD1-A737-6B9F57EC0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919B02-5E8A-43E6-92D3-C14148AA0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EA4FB-9EFE-480F-A107-BE5B4DCE2478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360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57379-6646-44E8-A380-3E2357701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22395-7377-4F8B-940A-98A8EA40B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7BF6D-634E-42D7-8AE3-E31FD8777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8BE5C-84DD-402E-B34F-781CDAFA81C9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100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DE1754-7112-4C3B-919F-C3687FBF9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6D1754-BD3F-49B0-A5FB-BBFDE6013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D820F9-4EE1-4C55-A53E-2B9FB35B3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22EE7-F229-4D60-88CF-359B2EBB3EAA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313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8591F-93BA-450C-A2F9-EAC799629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C5677-CE26-4CC6-B617-446DAF269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11D0E-586E-4F6D-82DC-FDB04F849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C7369-95DD-462A-B057-23B9761DC64E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01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AD68A-85F7-42D3-91FC-25C21E532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206D62-5688-45B5-86D6-E11D4230F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456D3-99A1-411F-8BAE-FF9B0ADA7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B9A7D-11BD-4EE1-9AE8-D63BA7C1842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18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B4D0E-ABF4-4345-8DBA-BF54A481C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24356-C02B-45EF-8AB1-A457A45EB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530E4-24A7-442D-820A-BA76B90CE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80B1-582D-4D6E-ADA7-1021DDA36A85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00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32650-DE40-4EA9-84B2-C0DBB79B5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2254A3-17E9-47CB-950C-8E9C7295C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4C0A-4DAE-49F9-B437-D64F54985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A77FE-64E6-4FDE-8A58-328843DAC383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34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18AD8B-ED6E-4D2F-A195-A2CF511D4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99A8E4-DCB3-4848-BBF6-579B39ADF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5F64F2-CE12-444A-BD03-962B61841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C2CB8-EC55-42D2-974E-A0EF9062ECDA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797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257C00-DEB7-4867-B9F5-8D889384B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711CC2-54BE-4491-BA42-2927929D9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8D3688-53E9-448E-AE4F-B7BC1D1F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FC476-25E9-46F2-9CCB-DAB226BD7A10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814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BE7930-AC27-402E-A060-69323104C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EB6B82-6005-4DB3-8EAF-95547EDAF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46A686-F0E7-468D-A944-48B68C3EC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437AC-0052-4158-813F-E903D227E7F1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094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9A437-C0BF-4616-B867-7B80EEBE3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91C28-B0A8-46F6-AA05-FC1E5775E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FDEE2-7C06-450E-9815-6C26B886D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90ACD-4BBF-4C2A-B4E6-44309012D790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231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2BC7C-6E96-451A-8F3F-0EFC5E5AE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08BF9-0097-48E7-8D64-5803672AA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27224-0887-465E-A90F-9B77D0C27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76ECE-58B5-44D0-9577-8FD0C15729EE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75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53D02D-43AD-4AA5-B8BD-CC14E96AA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A125992-38A5-4C47-BCB4-93BAF693F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20868" name="Rectangle 4">
            <a:extLst>
              <a:ext uri="{FF2B5EF4-FFF2-40B4-BE49-F238E27FC236}">
                <a16:creationId xmlns:a16="http://schemas.microsoft.com/office/drawing/2014/main" id="{FFB0A0EF-839A-4313-AD92-F0BE7909FC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69" name="Rectangle 5">
            <a:extLst>
              <a:ext uri="{FF2B5EF4-FFF2-40B4-BE49-F238E27FC236}">
                <a16:creationId xmlns:a16="http://schemas.microsoft.com/office/drawing/2014/main" id="{A36F48A5-B864-48B5-A12C-63FE8C3350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70" name="Rectangle 6">
            <a:extLst>
              <a:ext uri="{FF2B5EF4-FFF2-40B4-BE49-F238E27FC236}">
                <a16:creationId xmlns:a16="http://schemas.microsoft.com/office/drawing/2014/main" id="{8E0E94EA-8A15-4BD6-9D56-AE10512A6C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38D93E0-3ACB-4516-A083-ECE14DE4DA1F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uk.wikipedia.org/wiki/%D0%A4%D0%B0%D0%B9%D0%BB:Platinum-Iridium_meter_bar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hyperlink" Target="file://commons.wikimedia.org/wiki/File:Flashingsecond.gi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file://commons.wikimedia.org/wiki/File:Ampere-def-en.sv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ru.wikipedia.org/wiki/%D0%A4%D0%B0%D0%B9%D0%BB:%D0%A1%D0%B2%D0%B5%D1%87%D0%B0_11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22D2441-A875-4D1E-8C5D-D9C9C6E47E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  <a:endParaRPr lang="ru-RU" altLang="en-US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57EB468B-FD33-4081-9488-A0548291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3513"/>
            <a:ext cx="91440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Предмет фізики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Методи фізичних досліджень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Зв’язок фізики з іншими науками.    Взаємозв’язок фізики та техніки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Структура та мета викладання курсу фізики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Фізичні величини та їх вимірювання. Міжнародна система одиниць</a:t>
            </a: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9048A33B-4E98-412F-B52A-ECC77D30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1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3600" b="1">
                <a:solidFill>
                  <a:schemeClr val="accent2"/>
                </a:solidFill>
              </a:rPr>
              <a:t>Лекція №1. Вступ</a:t>
            </a:r>
            <a:endParaRPr lang="ru-RU" altLang="en-U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D1CE885-835C-41FC-A11D-41E5304B2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en-US" sz="2800" b="1">
                <a:solidFill>
                  <a:schemeClr val="accent2"/>
                </a:solidFill>
              </a:rPr>
              <a:t>Згідно легенди, Галілео Галілей одночасно кидаючи з Пізанської башти гарматне ядро і кулю дійшов висновку, що в середовищі, повністю позбавленого тертя, всі тіла падали б з однаковою швидкістю</a:t>
            </a:r>
            <a:endParaRPr lang="uk-UA" altLang="en-US" sz="2800" b="1"/>
          </a:p>
        </p:txBody>
      </p:sp>
      <p:pic>
        <p:nvPicPr>
          <p:cNvPr id="27651" name="Picture 3" descr="Опыты Галилея с падающими телами.">
            <a:extLst>
              <a:ext uri="{FF2B5EF4-FFF2-40B4-BE49-F238E27FC236}">
                <a16:creationId xmlns:a16="http://schemas.microsoft.com/office/drawing/2014/main" id="{9E2DFB9D-0C16-41E7-A672-5771784492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68525"/>
            <a:ext cx="29273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ANd9GcS3APsTK4e5-j8n6FXKD-rRQ33pke6tEAf0myGwuS-eixzKyrAM">
            <a:extLst>
              <a:ext uri="{FF2B5EF4-FFF2-40B4-BE49-F238E27FC236}">
                <a16:creationId xmlns:a16="http://schemas.microsoft.com/office/drawing/2014/main" id="{9F5C963C-E8B5-4D77-9FCF-AC11D6F8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81300"/>
            <a:ext cx="12096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НЬЮТОНЦВ">
            <a:extLst>
              <a:ext uri="{FF2B5EF4-FFF2-40B4-BE49-F238E27FC236}">
                <a16:creationId xmlns:a16="http://schemas.microsoft.com/office/drawing/2014/main" id="{4B0A0133-1003-4404-A4CD-FB351A44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1258888" y="1268413"/>
            <a:ext cx="66976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D9892DB5-37A6-41AC-BACA-ED604A25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800" b="1">
                <a:solidFill>
                  <a:schemeClr val="accent2"/>
                </a:solidFill>
              </a:rPr>
              <a:t>Експеримент</a:t>
            </a:r>
            <a:r>
              <a:rPr lang="ru-RU" altLang="en-US" sz="2800" b="1">
                <a:solidFill>
                  <a:schemeClr val="accent2"/>
                </a:solidFill>
              </a:rPr>
              <a:t> І. Ньютона</a:t>
            </a:r>
            <a:r>
              <a:rPr lang="en-US" altLang="en-US" sz="2800" b="1">
                <a:solidFill>
                  <a:schemeClr val="accent2"/>
                </a:solidFill>
              </a:rPr>
              <a:t> </a:t>
            </a:r>
            <a:r>
              <a:rPr lang="uk-UA" altLang="en-US" sz="2800" b="1">
                <a:solidFill>
                  <a:schemeClr val="accent2"/>
                </a:solidFill>
              </a:rPr>
              <a:t>по розкладанню білого світла в спектр при пропусканні через призму</a:t>
            </a:r>
            <a:endParaRPr lang="ru-RU" alt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FDFD75-C111-49D1-BD5D-E06DC075A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en-US" sz="2800" b="1">
                <a:solidFill>
                  <a:schemeClr val="accent2"/>
                </a:solidFill>
              </a:rPr>
              <a:t>Досліди Резерфорда по розсіянню </a:t>
            </a:r>
            <a:r>
              <a:rPr lang="el-GR" altLang="en-US" sz="2800" b="1">
                <a:solidFill>
                  <a:schemeClr val="accent2"/>
                </a:solidFill>
              </a:rPr>
              <a:t>α</a:t>
            </a:r>
            <a:r>
              <a:rPr lang="uk-UA" altLang="en-US" sz="2800" b="1">
                <a:solidFill>
                  <a:schemeClr val="accent2"/>
                </a:solidFill>
              </a:rPr>
              <a:t>-частинок на атомах металевої фольги довели наявність в атомі  позитивно зарядженого ядра малих розмірів і великої густини</a:t>
            </a:r>
            <a:r>
              <a:rPr lang="uk-UA" altLang="en-US" sz="2800" b="1"/>
              <a:t> </a:t>
            </a:r>
          </a:p>
        </p:txBody>
      </p:sp>
      <p:pic>
        <p:nvPicPr>
          <p:cNvPr id="29699" name="Picture 3" descr="Дифференциальное сечения рассеяния. Формула Резерфорда">
            <a:extLst>
              <a:ext uri="{FF2B5EF4-FFF2-40B4-BE49-F238E27FC236}">
                <a16:creationId xmlns:a16="http://schemas.microsoft.com/office/drawing/2014/main" id="{3FC229AE-14F8-4E93-BF9D-A1AE092B24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952625"/>
            <a:ext cx="622935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48BF5902-DF1C-467C-9648-3580C6607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284538"/>
          </a:xfrm>
        </p:spPr>
        <p:txBody>
          <a:bodyPr/>
          <a:lstStyle/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Фізичні методи дослідження</a:t>
            </a:r>
            <a:r>
              <a:rPr lang="uk-UA" altLang="en-US"/>
              <a:t> – методи наукових досліджень, що базуються на фізич</a:t>
            </a:r>
            <a:r>
              <a:rPr lang="en-US" altLang="en-US"/>
              <a:t>-</a:t>
            </a:r>
            <a:r>
              <a:rPr lang="uk-UA" altLang="en-US"/>
              <a:t>них законах та явищах, широко застосовують</a:t>
            </a:r>
            <a:r>
              <a:rPr lang="en-US" altLang="en-US"/>
              <a:t>-</a:t>
            </a:r>
            <a:r>
              <a:rPr lang="uk-UA" altLang="en-US"/>
              <a:t>ся в різноманітних областях техніки та будівництва, дають можливість отримувати значення різноманітних характеристик властивостей речовин та виробів.</a:t>
            </a:r>
            <a:endParaRPr lang="ru-RU" altLang="en-US"/>
          </a:p>
        </p:txBody>
      </p:sp>
      <p:pic>
        <p:nvPicPr>
          <p:cNvPr id="30723" name="Picture 5" descr="термографическая съемка5">
            <a:extLst>
              <a:ext uri="{FF2B5EF4-FFF2-40B4-BE49-F238E27FC236}">
                <a16:creationId xmlns:a16="http://schemas.microsoft.com/office/drawing/2014/main" id="{B6687CCA-07D3-495D-8397-86ABCB76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3260725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9">
            <a:extLst>
              <a:ext uri="{FF2B5EF4-FFF2-40B4-BE49-F238E27FC236}">
                <a16:creationId xmlns:a16="http://schemas.microsoft.com/office/drawing/2014/main" id="{967E4E8A-CA48-4E1E-8644-57FA7E13910C}"/>
              </a:ext>
            </a:extLst>
          </p:cNvPr>
          <p:cNvGrpSpPr>
            <a:grpSpLocks/>
          </p:cNvGrpSpPr>
          <p:nvPr/>
        </p:nvGrpSpPr>
        <p:grpSpPr bwMode="auto">
          <a:xfrm>
            <a:off x="3671888" y="3141663"/>
            <a:ext cx="5272087" cy="3451225"/>
            <a:chOff x="113" y="686"/>
            <a:chExt cx="5634" cy="3489"/>
          </a:xfrm>
        </p:grpSpPr>
        <p:pic>
          <p:nvPicPr>
            <p:cNvPr id="30725" name="Picture 10" descr="термографическая съемка3">
              <a:extLst>
                <a:ext uri="{FF2B5EF4-FFF2-40B4-BE49-F238E27FC236}">
                  <a16:creationId xmlns:a16="http://schemas.microsoft.com/office/drawing/2014/main" id="{86B77A9F-BDBA-4D01-A98D-0EBE55D1F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86"/>
              <a:ext cx="2880" cy="176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6" name="Picture 11" descr="термографическая съемка9">
              <a:extLst>
                <a:ext uri="{FF2B5EF4-FFF2-40B4-BE49-F238E27FC236}">
                  <a16:creationId xmlns:a16="http://schemas.microsoft.com/office/drawing/2014/main" id="{ED76FBDC-E603-4F02-A253-ED6DFCDFF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409"/>
              <a:ext cx="2880" cy="176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7" name="Picture 12" descr="термографическая съемка10">
              <a:extLst>
                <a:ext uri="{FF2B5EF4-FFF2-40B4-BE49-F238E27FC236}">
                  <a16:creationId xmlns:a16="http://schemas.microsoft.com/office/drawing/2014/main" id="{E65A41D0-E28F-4080-ABF9-815A2B076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686"/>
              <a:ext cx="2708" cy="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>
            <a:extLst>
              <a:ext uri="{FF2B5EF4-FFF2-40B4-BE49-F238E27FC236}">
                <a16:creationId xmlns:a16="http://schemas.microsoft.com/office/drawing/2014/main" id="{DC954A02-A6D9-440C-95C2-CB9EE528B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360363" algn="just"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uk-UA" altLang="en-US" b="1">
                <a:solidFill>
                  <a:schemeClr val="accent2"/>
                </a:solidFill>
              </a:rPr>
              <a:t>Фізичні методи дослідження дозволяють досліджувати такі властивості будівельних матеріалів:</a:t>
            </a:r>
            <a:endParaRPr lang="uk-UA" altLang="en-US" b="1" i="1">
              <a:solidFill>
                <a:schemeClr val="accent2"/>
              </a:solidFill>
            </a:endParaRPr>
          </a:p>
          <a:p>
            <a:pPr marL="0" indent="360363" algn="just"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1) фізичні властивості</a:t>
            </a:r>
            <a:r>
              <a:rPr lang="uk-UA" altLang="en-US">
                <a:solidFill>
                  <a:schemeClr val="accent2"/>
                </a:solidFill>
              </a:rPr>
              <a:t>: </a:t>
            </a:r>
          </a:p>
          <a:p>
            <a:pPr marL="0" indent="360363" algn="just" eaLnBrk="1" hangingPunct="1">
              <a:lnSpc>
                <a:spcPct val="75000"/>
              </a:lnSpc>
              <a:spcBef>
                <a:spcPct val="10000"/>
              </a:spcBef>
            </a:pPr>
            <a:r>
              <a:rPr lang="uk-UA" altLang="en-US" sz="3100" i="1" u="sng">
                <a:solidFill>
                  <a:schemeClr val="accent2"/>
                </a:solidFill>
              </a:rPr>
              <a:t>структурно-фізичні</a:t>
            </a:r>
            <a:r>
              <a:rPr lang="uk-UA" altLang="en-US" sz="3100">
                <a:solidFill>
                  <a:schemeClr val="accent2"/>
                </a:solidFill>
              </a:rPr>
              <a:t> –</a:t>
            </a:r>
            <a:r>
              <a:rPr lang="uk-UA" altLang="en-US" sz="3100"/>
              <a:t> істинна густина, пито-ма вага, середня густина, насипна густина, по-ристість, порожнистість, будова та структура; </a:t>
            </a:r>
          </a:p>
          <a:p>
            <a:pPr marL="0" indent="360363" algn="just" eaLnBrk="1" hangingPunct="1">
              <a:lnSpc>
                <a:spcPct val="75000"/>
              </a:lnSpc>
              <a:spcBef>
                <a:spcPct val="10000"/>
              </a:spcBef>
            </a:pPr>
            <a:r>
              <a:rPr lang="uk-UA" altLang="en-US" sz="3100" i="1" u="sng">
                <a:solidFill>
                  <a:schemeClr val="accent2"/>
                </a:solidFill>
              </a:rPr>
              <a:t>гідрофізичні</a:t>
            </a:r>
            <a:r>
              <a:rPr lang="uk-UA" altLang="en-US" sz="3100">
                <a:solidFill>
                  <a:schemeClr val="accent2"/>
                </a:solidFill>
              </a:rPr>
              <a:t> –</a:t>
            </a:r>
            <a:r>
              <a:rPr lang="uk-UA" altLang="en-US" sz="3100"/>
              <a:t> гігроскопічність, капілярне всмоктування, водопоглинання, водостійкість, вологість, водовіддача, водо- та паропроник-ність, гідрофільність, гідрофобність, деформа-ції при зміні вологи (набухання та усадка), морозостійкість; </a:t>
            </a:r>
          </a:p>
          <a:p>
            <a:pPr marL="0" indent="360363" algn="just" eaLnBrk="1" hangingPunct="1">
              <a:lnSpc>
                <a:spcPct val="75000"/>
              </a:lnSpc>
              <a:spcBef>
                <a:spcPct val="10000"/>
              </a:spcBef>
            </a:pPr>
            <a:r>
              <a:rPr lang="uk-UA" altLang="en-US" sz="3100" i="1" u="sng">
                <a:solidFill>
                  <a:schemeClr val="accent2"/>
                </a:solidFill>
              </a:rPr>
              <a:t>теплофізичні</a:t>
            </a:r>
            <a:r>
              <a:rPr lang="uk-UA" altLang="en-US" sz="3100">
                <a:solidFill>
                  <a:schemeClr val="accent2"/>
                </a:solidFill>
              </a:rPr>
              <a:t> –</a:t>
            </a:r>
            <a:r>
              <a:rPr lang="uk-UA" altLang="en-US" sz="3100"/>
              <a:t> теплопровідність, теплоєм-ність, теплостійкість, термічна стійкість, темпе-ратурні деформації, температуропроводність, теплозасвоєння, вогнестійкість, вогнетрив-кість, жаростійкість;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>
            <a:extLst>
              <a:ext uri="{FF2B5EF4-FFF2-40B4-BE49-F238E27FC236}">
                <a16:creationId xmlns:a16="http://schemas.microsoft.com/office/drawing/2014/main" id="{17BEC93A-FD3D-423C-ACF9-D6FED4947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661025"/>
          </a:xfrm>
        </p:spPr>
        <p:txBody>
          <a:bodyPr/>
          <a:lstStyle/>
          <a:p>
            <a:pPr marL="0" indent="360363"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2) фізико-механічні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</a:p>
          <a:p>
            <a:pPr marL="0" indent="360363" algn="just" eaLnBrk="1" hangingPunct="1"/>
            <a:r>
              <a:rPr lang="uk-UA" altLang="en-US"/>
              <a:t>міцність при стиску, розтягу та вигині, </a:t>
            </a:r>
          </a:p>
          <a:p>
            <a:pPr marL="0" indent="360363" algn="just" eaLnBrk="1" hangingPunct="1"/>
            <a:r>
              <a:rPr lang="uk-UA" altLang="en-US"/>
              <a:t>твердість, </a:t>
            </a:r>
          </a:p>
          <a:p>
            <a:pPr marL="0" indent="360363" algn="just" eaLnBrk="1" hangingPunct="1"/>
            <a:r>
              <a:rPr lang="uk-UA" altLang="en-US"/>
              <a:t>стиранність, </a:t>
            </a:r>
          </a:p>
          <a:p>
            <a:pPr marL="0" indent="360363" algn="just" eaLnBrk="1" hangingPunct="1"/>
            <a:r>
              <a:rPr lang="uk-UA" altLang="en-US"/>
              <a:t>опір удару, </a:t>
            </a:r>
          </a:p>
          <a:p>
            <a:pPr marL="0" indent="360363" algn="just" eaLnBrk="1" hangingPunct="1"/>
            <a:r>
              <a:rPr lang="uk-UA" altLang="en-US"/>
              <a:t>опір зношуванню, </a:t>
            </a:r>
          </a:p>
          <a:p>
            <a:pPr marL="0" indent="360363" algn="just" eaLnBrk="1" hangingPunct="1"/>
            <a:r>
              <a:rPr lang="uk-UA" altLang="en-US"/>
              <a:t>властивості деформації – пружність, пластичність, крихкість, повзучість, утома, релаксація;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>
            <a:extLst>
              <a:ext uri="{FF2B5EF4-FFF2-40B4-BE49-F238E27FC236}">
                <a16:creationId xmlns:a16="http://schemas.microsoft.com/office/drawing/2014/main" id="{6B853DDA-63FC-4D18-BA95-6ED22C7C8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36725"/>
            <a:ext cx="9144000" cy="51212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3) фізико-хімічні:</a:t>
            </a:r>
            <a:r>
              <a:rPr lang="uk-UA" altLang="en-US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en-US"/>
              <a:t>дисперсність, </a:t>
            </a:r>
          </a:p>
          <a:p>
            <a:pPr algn="just" eaLnBrk="1" hangingPunct="1"/>
            <a:r>
              <a:rPr lang="uk-UA" altLang="en-US"/>
              <a:t>пластичність мінерального тіста, </a:t>
            </a:r>
          </a:p>
          <a:p>
            <a:pPr algn="just" eaLnBrk="1" hangingPunct="1"/>
            <a:r>
              <a:rPr lang="uk-UA" altLang="en-US"/>
              <a:t>когезія, </a:t>
            </a:r>
          </a:p>
          <a:p>
            <a:pPr algn="just" eaLnBrk="1" hangingPunct="1"/>
            <a:r>
              <a:rPr lang="uk-UA" altLang="en-US"/>
              <a:t>адгезія, </a:t>
            </a:r>
          </a:p>
          <a:p>
            <a:pPr algn="just" eaLnBrk="1" hangingPunct="1"/>
            <a:r>
              <a:rPr lang="uk-UA" altLang="en-US"/>
              <a:t>здатність до твердіння та емульгування;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66EF9AB7-DE9F-4C92-B366-67142371F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52625"/>
            <a:ext cx="9144000" cy="4724400"/>
          </a:xfrm>
        </p:spPr>
        <p:txBody>
          <a:bodyPr/>
          <a:lstStyle/>
          <a:p>
            <a:pPr marL="0" indent="377825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4) хімічні: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стійкість щодо дії мінералізованих середо-вищ,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кислото- та лугостійкість,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токсичність тощо;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CF957DCC-0348-47B0-B1E6-CD8929C64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0" indent="377825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5) технологічні: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технологічність,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полірувальність,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подрібнюваність,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пробійність,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оброблюваність,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розпилюваність,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абразивність,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формовність,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розшаровуваність,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злежуваність тощо;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>
            <a:extLst>
              <a:ext uri="{FF2B5EF4-FFF2-40B4-BE49-F238E27FC236}">
                <a16:creationId xmlns:a16="http://schemas.microsoft.com/office/drawing/2014/main" id="{982E19E9-6BE8-490A-93BA-183F167D9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0" indent="377825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6) спеціальні властивості</a:t>
            </a:r>
            <a:r>
              <a:rPr lang="uk-UA" altLang="en-US">
                <a:solidFill>
                  <a:schemeClr val="accent2"/>
                </a:solidFill>
              </a:rPr>
              <a:t>:</a:t>
            </a:r>
            <a:r>
              <a:rPr lang="uk-UA" altLang="en-US"/>
              <a:t>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декоративність (колір, блиск, фактура),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акустичні властивості (звукопоглинання, зву-копроникність, звукоізоляція),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електропровідність,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прозорість,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газопроникність,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радіаційна непроникність;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EB050797-3A90-45B5-948E-86BBFBA42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9025"/>
          </a:xfrm>
        </p:spPr>
        <p:txBody>
          <a:bodyPr/>
          <a:lstStyle/>
          <a:p>
            <a:pPr eaLnBrk="1" hangingPunct="1"/>
            <a:r>
              <a:rPr lang="uk-UA" altLang="en-US" sz="3600" b="1">
                <a:solidFill>
                  <a:schemeClr val="accent2"/>
                </a:solidFill>
              </a:rPr>
              <a:t>1. Предмет фізики</a:t>
            </a:r>
            <a:endParaRPr lang="ru-RU" altLang="en-US" sz="3600" b="1">
              <a:solidFill>
                <a:schemeClr val="accent2"/>
              </a:solidFill>
            </a:endParaRPr>
          </a:p>
        </p:txBody>
      </p:sp>
      <p:sp>
        <p:nvSpPr>
          <p:cNvPr id="487433" name="Rectangle 9">
            <a:extLst>
              <a:ext uri="{FF2B5EF4-FFF2-40B4-BE49-F238E27FC236}">
                <a16:creationId xmlns:a16="http://schemas.microsoft.com/office/drawing/2014/main" id="{8313647E-85F8-44BE-A9C4-97E030CDB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2205038"/>
            <a:ext cx="4319588" cy="2916237"/>
          </a:xfrm>
          <a:noFill/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Фізика – наука, що вивчає загальні властивості і закони руху речовини і поля. </a:t>
            </a:r>
          </a:p>
          <a:p>
            <a:pPr marL="0" indent="720725" algn="r" eaLnBrk="1" hangingPunct="1">
              <a:buFontTx/>
              <a:buNone/>
            </a:pPr>
            <a:endParaRPr lang="en-US" altLang="en-US" sz="14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indent="720725" algn="r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А.Ф. Іоффе</a:t>
            </a:r>
          </a:p>
        </p:txBody>
      </p:sp>
      <p:pic>
        <p:nvPicPr>
          <p:cNvPr id="487434" name="Picture 10" descr="ANd9GcTGA3oVck-kYUbc5NBalqsFpT9CE8he3k3pisbwGnCqySvAzerdEA">
            <a:extLst>
              <a:ext uri="{FF2B5EF4-FFF2-40B4-BE49-F238E27FC236}">
                <a16:creationId xmlns:a16="http://schemas.microsoft.com/office/drawing/2014/main" id="{ABB2E341-8547-47AA-8DEC-971BD999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68525"/>
            <a:ext cx="22939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  <p:bldP spid="4874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>
            <a:extLst>
              <a:ext uri="{FF2B5EF4-FFF2-40B4-BE49-F238E27FC236}">
                <a16:creationId xmlns:a16="http://schemas.microsoft.com/office/drawing/2014/main" id="{03CC0C4A-4D0B-494D-BAC8-0B6196075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marL="0" indent="377825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7) експлуатаційні властивості: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атмосферо- та повітростійкість,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біостійкість,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корозійна стійкість,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старіння, </a:t>
            </a:r>
          </a:p>
          <a:p>
            <a:pPr marL="0" indent="377825" algn="just" eaLnBrk="1" hangingPunct="1">
              <a:lnSpc>
                <a:spcPct val="90000"/>
              </a:lnSpc>
            </a:pPr>
            <a:r>
              <a:rPr lang="uk-UA" altLang="en-US"/>
              <a:t>надійність тощо.</a:t>
            </a:r>
            <a:endParaRPr lang="ru-RU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4A2C6C-9D61-4F05-841B-1D1784AB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601641E-2726-4DF8-9FC1-350897F8C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08163"/>
            <a:ext cx="9144000" cy="5049837"/>
          </a:xfrm>
        </p:spPr>
        <p:txBody>
          <a:bodyPr/>
          <a:lstStyle/>
          <a:p>
            <a:pPr marL="0" indent="377825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Всі властивості будівельних матеріа-лів пояснюються їх фізичними власти-востями, </a:t>
            </a:r>
            <a:r>
              <a:rPr lang="uk-UA" altLang="en-US">
                <a:solidFill>
                  <a:schemeClr val="accent2"/>
                </a:solidFill>
              </a:rPr>
              <a:t>наприклад, абразивність матеріалу</a:t>
            </a:r>
            <a:r>
              <a:rPr lang="uk-UA" altLang="en-US"/>
              <a:t> – кристалічною будовою тіла, </a:t>
            </a:r>
            <a:r>
              <a:rPr lang="uk-UA" altLang="en-US">
                <a:solidFill>
                  <a:schemeClr val="accent2"/>
                </a:solidFill>
              </a:rPr>
              <a:t>звукоізоляція</a:t>
            </a:r>
            <a:r>
              <a:rPr lang="uk-UA" altLang="en-US"/>
              <a:t> – пористою структурою матеріалу, </a:t>
            </a:r>
            <a:r>
              <a:rPr lang="uk-UA" altLang="en-US">
                <a:solidFill>
                  <a:schemeClr val="accent2"/>
                </a:solidFill>
              </a:rPr>
              <a:t>морозостійкість </a:t>
            </a:r>
            <a:r>
              <a:rPr lang="uk-UA" altLang="en-US"/>
              <a:t>– капілярною будовою тощо.</a:t>
            </a:r>
            <a:endParaRPr lang="ru-RU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6903A26-D293-4393-8D4A-976E5B91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свойства строительных материалов10">
            <a:extLst>
              <a:ext uri="{FF2B5EF4-FFF2-40B4-BE49-F238E27FC236}">
                <a16:creationId xmlns:a16="http://schemas.microsoft.com/office/drawing/2014/main" id="{3472ED48-C6AF-415E-A3B5-63E4193959D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88913"/>
            <a:ext cx="2133600" cy="2133600"/>
          </a:xfrm>
          <a:noFill/>
        </p:spPr>
      </p:pic>
      <p:pic>
        <p:nvPicPr>
          <p:cNvPr id="39939" name="Picture 6" descr="свойства строительных материалов18">
            <a:extLst>
              <a:ext uri="{FF2B5EF4-FFF2-40B4-BE49-F238E27FC236}">
                <a16:creationId xmlns:a16="http://schemas.microsoft.com/office/drawing/2014/main" id="{7D615E8B-7321-4209-8FE8-EA1ED18B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891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свойства строительных материалов19">
            <a:extLst>
              <a:ext uri="{FF2B5EF4-FFF2-40B4-BE49-F238E27FC236}">
                <a16:creationId xmlns:a16="http://schemas.microsoft.com/office/drawing/2014/main" id="{D03D9BFC-4E77-4A2C-8079-4D5521B2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88913"/>
            <a:ext cx="2052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свойства строительных материалов17">
            <a:extLst>
              <a:ext uri="{FF2B5EF4-FFF2-40B4-BE49-F238E27FC236}">
                <a16:creationId xmlns:a16="http://schemas.microsoft.com/office/drawing/2014/main" id="{7FE1D78D-8A64-4100-B36F-EFCE6DB1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084763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imagesCA00O3U2">
            <a:extLst>
              <a:ext uri="{FF2B5EF4-FFF2-40B4-BE49-F238E27FC236}">
                <a16:creationId xmlns:a16="http://schemas.microsoft.com/office/drawing/2014/main" id="{24FB358B-D257-47C0-A46B-78F3DFD4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12988"/>
            <a:ext cx="291623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свойства строительных материалов8">
            <a:extLst>
              <a:ext uri="{FF2B5EF4-FFF2-40B4-BE49-F238E27FC236}">
                <a16:creationId xmlns:a16="http://schemas.microsoft.com/office/drawing/2014/main" id="{D7625B6D-E91E-45C7-BF60-1140792D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5425"/>
            <a:ext cx="24844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свойства строительных материалов13">
            <a:extLst>
              <a:ext uri="{FF2B5EF4-FFF2-40B4-BE49-F238E27FC236}">
                <a16:creationId xmlns:a16="http://schemas.microsoft.com/office/drawing/2014/main" id="{DE09BBF7-5630-46F8-8033-A22A401B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12988"/>
            <a:ext cx="33480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свойства строительных материалов7">
            <a:extLst>
              <a:ext uri="{FF2B5EF4-FFF2-40B4-BE49-F238E27FC236}">
                <a16:creationId xmlns:a16="http://schemas.microsoft.com/office/drawing/2014/main" id="{690314C7-CC46-4ADD-9672-2F30222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351338"/>
            <a:ext cx="3025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imagesCAVZU8M3">
            <a:extLst>
              <a:ext uri="{FF2B5EF4-FFF2-40B4-BE49-F238E27FC236}">
                <a16:creationId xmlns:a16="http://schemas.microsoft.com/office/drawing/2014/main" id="{84685660-CAE2-42B4-BC56-3B7D7604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65625"/>
            <a:ext cx="27717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68DBB3AB-10BB-4524-8FA0-FB6C27B48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3"/>
          </a:xfrm>
        </p:spPr>
        <p:txBody>
          <a:bodyPr/>
          <a:lstStyle/>
          <a:p>
            <a:pPr marL="838200" indent="-838200" eaLnBrk="1" hangingPunct="1"/>
            <a:r>
              <a:rPr lang="uk-UA" altLang="en-US" sz="3600" b="1">
                <a:solidFill>
                  <a:schemeClr val="accent2"/>
                </a:solidFill>
              </a:rPr>
              <a:t>3. Зв’язок фізики з іншими науками. Взаємозв’язок фізики та техніки</a:t>
            </a:r>
            <a:r>
              <a:rPr lang="uk-UA" altLang="en-US" sz="4000"/>
              <a:t> </a:t>
            </a:r>
            <a:endParaRPr lang="ru-RU" altLang="en-US" sz="4000"/>
          </a:p>
        </p:txBody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F8F6D547-8134-4161-8C06-1E5E05F6D1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5327650" cy="5084762"/>
          </a:xfrm>
        </p:spPr>
        <p:txBody>
          <a:bodyPr/>
          <a:lstStyle/>
          <a:p>
            <a:pPr marL="0" indent="738188" algn="just" eaLnBrk="1" hangingPunct="1">
              <a:buFontTx/>
              <a:buNone/>
            </a:pPr>
            <a:r>
              <a:rPr lang="uk-UA" altLang="en-US" b="1">
                <a:solidFill>
                  <a:schemeClr val="accent2"/>
                </a:solidFill>
              </a:rPr>
              <a:t>Фізика тісно пов’яза-на з іншими природничи-ми науками</a:t>
            </a:r>
            <a:r>
              <a:rPr lang="uk-UA" altLang="en-US">
                <a:solidFill>
                  <a:schemeClr val="accent2"/>
                </a:solidFill>
              </a:rPr>
              <a:t>, такими як</a:t>
            </a:r>
            <a:r>
              <a:rPr lang="uk-UA" altLang="en-US"/>
              <a:t> астрономія, геологія, хімія, біологія тощо, в результаті чого утворився ряд суміж-них дисциплін як астро-фізика, біофізика та ін.</a:t>
            </a:r>
          </a:p>
        </p:txBody>
      </p:sp>
      <p:grpSp>
        <p:nvGrpSpPr>
          <p:cNvPr id="2" name="Diagram 7">
            <a:extLst>
              <a:ext uri="{FF2B5EF4-FFF2-40B4-BE49-F238E27FC236}">
                <a16:creationId xmlns:a16="http://schemas.microsoft.com/office/drawing/2014/main" id="{1E2841F1-93C2-4810-A89D-0CBB5E89B1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0963" y="1665288"/>
            <a:ext cx="3983037" cy="4464050"/>
            <a:chOff x="1033" y="-34"/>
            <a:chExt cx="3649" cy="4089"/>
          </a:xfrm>
        </p:grpSpPr>
        <p:sp>
          <p:nvSpPr>
            <p:cNvPr id="3" name="_s1028">
              <a:extLst>
                <a:ext uri="{FF2B5EF4-FFF2-40B4-BE49-F238E27FC236}">
                  <a16:creationId xmlns:a16="http://schemas.microsoft.com/office/drawing/2014/main" id="{6006D608-F60A-493C-B790-414CFCF50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76" y="1466"/>
              <a:ext cx="342" cy="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9">
              <a:extLst>
                <a:ext uri="{FF2B5EF4-FFF2-40B4-BE49-F238E27FC236}">
                  <a16:creationId xmlns:a16="http://schemas.microsoft.com/office/drawing/2014/main" id="{5BFC40C1-6564-466C-BE0E-B2800124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759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Математика</a:t>
              </a:r>
            </a:p>
          </p:txBody>
        </p:sp>
        <p:sp>
          <p:nvSpPr>
            <p:cNvPr id="5" name="_s1030">
              <a:extLst>
                <a:ext uri="{FF2B5EF4-FFF2-40B4-BE49-F238E27FC236}">
                  <a16:creationId xmlns:a16="http://schemas.microsoft.com/office/drawing/2014/main" id="{4D451E70-F2B2-488F-97BC-DB7B1B4DA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7" y="2107"/>
              <a:ext cx="427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31">
              <a:extLst>
                <a:ext uri="{FF2B5EF4-FFF2-40B4-BE49-F238E27FC236}">
                  <a16:creationId xmlns:a16="http://schemas.microsoft.com/office/drawing/2014/main" id="{895C3691-7156-4360-B4D8-6DBDEE5C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1866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Астрономія</a:t>
              </a:r>
            </a:p>
          </p:txBody>
        </p:sp>
        <p:sp>
          <p:nvSpPr>
            <p:cNvPr id="7" name="_s1032">
              <a:extLst>
                <a:ext uri="{FF2B5EF4-FFF2-40B4-BE49-F238E27FC236}">
                  <a16:creationId xmlns:a16="http://schemas.microsoft.com/office/drawing/2014/main" id="{7369FBAA-437B-451C-B7FB-BACA1256A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9" y="2402"/>
              <a:ext cx="19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3">
              <a:extLst>
                <a:ext uri="{FF2B5EF4-FFF2-40B4-BE49-F238E27FC236}">
                  <a16:creationId xmlns:a16="http://schemas.microsoft.com/office/drawing/2014/main" id="{B925A190-A5C8-4458-9A73-3813F136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753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Геологія</a:t>
              </a:r>
            </a:p>
          </p:txBody>
        </p:sp>
        <p:sp>
          <p:nvSpPr>
            <p:cNvPr id="9" name="_s1034">
              <a:extLst>
                <a:ext uri="{FF2B5EF4-FFF2-40B4-BE49-F238E27FC236}">
                  <a16:creationId xmlns:a16="http://schemas.microsoft.com/office/drawing/2014/main" id="{D1EDFCD7-774C-4153-9BE5-C23651108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" y="2402"/>
              <a:ext cx="19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1035">
              <a:extLst>
                <a:ext uri="{FF2B5EF4-FFF2-40B4-BE49-F238E27FC236}">
                  <a16:creationId xmlns:a16="http://schemas.microsoft.com/office/drawing/2014/main" id="{A3D19B21-D28A-4CD4-A0E6-6FB18EE6F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753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Біологія</a:t>
              </a:r>
            </a:p>
          </p:txBody>
        </p:sp>
        <p:sp>
          <p:nvSpPr>
            <p:cNvPr id="11" name="_s1036">
              <a:extLst>
                <a:ext uri="{FF2B5EF4-FFF2-40B4-BE49-F238E27FC236}">
                  <a16:creationId xmlns:a16="http://schemas.microsoft.com/office/drawing/2014/main" id="{99284C12-8838-4D2E-A6E6-12FD54C74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" y="2107"/>
              <a:ext cx="427" cy="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37">
              <a:extLst>
                <a:ext uri="{FF2B5EF4-FFF2-40B4-BE49-F238E27FC236}">
                  <a16:creationId xmlns:a16="http://schemas.microsoft.com/office/drawing/2014/main" id="{D5BC7A5B-3D8F-478D-A3C6-C74AE4F1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865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Енергетика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_s1038">
              <a:extLst>
                <a:ext uri="{FF2B5EF4-FFF2-40B4-BE49-F238E27FC236}">
                  <a16:creationId xmlns:a16="http://schemas.microsoft.com/office/drawing/2014/main" id="{D40ACEE9-0D26-4383-8987-424E38AB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466"/>
              <a:ext cx="342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039">
              <a:extLst>
                <a:ext uri="{FF2B5EF4-FFF2-40B4-BE49-F238E27FC236}">
                  <a16:creationId xmlns:a16="http://schemas.microsoft.com/office/drawing/2014/main" id="{6A7E31D0-072C-4B25-B69F-30269C85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758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Географія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_s1040">
              <a:extLst>
                <a:ext uri="{FF2B5EF4-FFF2-40B4-BE49-F238E27FC236}">
                  <a16:creationId xmlns:a16="http://schemas.microsoft.com/office/drawing/2014/main" id="{ABEABB25-6C96-47DA-8C8D-322907497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7" y="1138"/>
              <a:ext cx="0" cy="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041">
              <a:extLst>
                <a:ext uri="{FF2B5EF4-FFF2-40B4-BE49-F238E27FC236}">
                  <a16:creationId xmlns:a16="http://schemas.microsoft.com/office/drawing/2014/main" id="{D170FDF9-F8B7-4ECA-8BC5-4FF1E38FA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66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Хімія</a:t>
              </a:r>
            </a:p>
          </p:txBody>
        </p:sp>
        <p:sp>
          <p:nvSpPr>
            <p:cNvPr id="17" name="_s1042">
              <a:extLst>
                <a:ext uri="{FF2B5EF4-FFF2-40B4-BE49-F238E27FC236}">
                  <a16:creationId xmlns:a16="http://schemas.microsoft.com/office/drawing/2014/main" id="{DDE9A21F-A145-4727-AE0B-F4950E1F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575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Фізика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  <p:bldP spid="4894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F6D78D8B-FC8D-45A3-BC55-C239BAC10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97088"/>
            <a:ext cx="9144000" cy="2446337"/>
          </a:xfrm>
        </p:spPr>
        <p:txBody>
          <a:bodyPr/>
          <a:lstStyle/>
          <a:p>
            <a:pPr marL="0" indent="738188" algn="just" eaLnBrk="1" hangingPunct="1">
              <a:lnSpc>
                <a:spcPct val="75000"/>
              </a:lnSpc>
              <a:buFontTx/>
              <a:buNone/>
            </a:pPr>
            <a:r>
              <a:rPr lang="uk-UA" altLang="en-US" b="1">
                <a:solidFill>
                  <a:schemeClr val="accent2"/>
                </a:solidFill>
              </a:rPr>
              <a:t>Фізика має міцний зв'язок і з технікою</a:t>
            </a:r>
            <a:r>
              <a:rPr lang="uk-UA" altLang="en-US">
                <a:solidFill>
                  <a:schemeClr val="accent2"/>
                </a:solidFill>
              </a:rPr>
              <a:t>. З одного боку фізика розвивалась на потреби техніки (наприклад,</a:t>
            </a:r>
            <a:r>
              <a:rPr lang="uk-UA" altLang="en-US"/>
              <a:t> розвиток механіки у давніх греків був викликаний запитами будівельної та воєнної техніки того часу), </a:t>
            </a:r>
          </a:p>
        </p:txBody>
      </p:sp>
      <p:sp>
        <p:nvSpPr>
          <p:cNvPr id="40963" name="AutoShape 7" descr="Z">
            <a:extLst>
              <a:ext uri="{FF2B5EF4-FFF2-40B4-BE49-F238E27FC236}">
                <a16:creationId xmlns:a16="http://schemas.microsoft.com/office/drawing/2014/main" id="{197DA23C-1707-4AD4-9FF6-A14F559A49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713" y="244316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0964" name="Picture 8" descr="untitled18">
            <a:extLst>
              <a:ext uri="{FF2B5EF4-FFF2-40B4-BE49-F238E27FC236}">
                <a16:creationId xmlns:a16="http://schemas.microsoft.com/office/drawing/2014/main" id="{234CA265-3FE3-4450-91B2-DCD6691D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imagesCAPS0LKT">
            <a:extLst>
              <a:ext uri="{FF2B5EF4-FFF2-40B4-BE49-F238E27FC236}">
                <a16:creationId xmlns:a16="http://schemas.microsoft.com/office/drawing/2014/main" id="{A163DFEC-A51E-4D95-9C0F-BFFC006F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18716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imagesCA5XB33Q">
            <a:extLst>
              <a:ext uri="{FF2B5EF4-FFF2-40B4-BE49-F238E27FC236}">
                <a16:creationId xmlns:a16="http://schemas.microsoft.com/office/drawing/2014/main" id="{7B4ED319-8C67-4FFF-83E2-F89F77AD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4200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 descr="imagesCAAMO2ZO">
            <a:extLst>
              <a:ext uri="{FF2B5EF4-FFF2-40B4-BE49-F238E27FC236}">
                <a16:creationId xmlns:a16="http://schemas.microsoft.com/office/drawing/2014/main" id="{D54267EE-356A-4350-9924-561E9F2F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23399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imagesCA7JF8P6">
            <a:extLst>
              <a:ext uri="{FF2B5EF4-FFF2-40B4-BE49-F238E27FC236}">
                <a16:creationId xmlns:a16="http://schemas.microsoft.com/office/drawing/2014/main" id="{7CFCC856-0C4A-400F-ADC2-A3B031D8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23764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5" descr="imagesCAK85CUI">
            <a:extLst>
              <a:ext uri="{FF2B5EF4-FFF2-40B4-BE49-F238E27FC236}">
                <a16:creationId xmlns:a16="http://schemas.microsoft.com/office/drawing/2014/main" id="{29A60DCF-27F3-49F1-9D56-270FD537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imagesCAGMY989">
            <a:extLst>
              <a:ext uri="{FF2B5EF4-FFF2-40B4-BE49-F238E27FC236}">
                <a16:creationId xmlns:a16="http://schemas.microsoft.com/office/drawing/2014/main" id="{30BFE8B5-06A6-43EC-9C22-956E590C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2775"/>
            <a:ext cx="15478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5" descr="imagesCAIGWLFX">
            <a:extLst>
              <a:ext uri="{FF2B5EF4-FFF2-40B4-BE49-F238E27FC236}">
                <a16:creationId xmlns:a16="http://schemas.microsoft.com/office/drawing/2014/main" id="{4145691B-E78D-4CEA-925C-3FF069C5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19431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imagesCANAZ6F5">
            <a:extLst>
              <a:ext uri="{FF2B5EF4-FFF2-40B4-BE49-F238E27FC236}">
                <a16:creationId xmlns:a16="http://schemas.microsoft.com/office/drawing/2014/main" id="{7E94C35A-123F-4962-B2C8-D0E9AA68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13335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9" descr="imagesCARXUFHC">
            <a:extLst>
              <a:ext uri="{FF2B5EF4-FFF2-40B4-BE49-F238E27FC236}">
                <a16:creationId xmlns:a16="http://schemas.microsoft.com/office/drawing/2014/main" id="{D28AD109-DAB5-4686-8808-D66872EC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78500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 descr="untitled21">
            <a:extLst>
              <a:ext uri="{FF2B5EF4-FFF2-40B4-BE49-F238E27FC236}">
                <a16:creationId xmlns:a16="http://schemas.microsoft.com/office/drawing/2014/main" id="{05DA4B3B-F8CE-4EC1-B21D-EF68ABC1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23764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8" descr="imagesCAGTHNS2">
            <a:extLst>
              <a:ext uri="{FF2B5EF4-FFF2-40B4-BE49-F238E27FC236}">
                <a16:creationId xmlns:a16="http://schemas.microsoft.com/office/drawing/2014/main" id="{9ED43356-B7E5-4B68-BB8C-8A80A61E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29982" r="13345" b="22734"/>
          <a:stretch>
            <a:fillRect/>
          </a:stretch>
        </p:blipFill>
        <p:spPr bwMode="auto">
          <a:xfrm>
            <a:off x="6985000" y="4329113"/>
            <a:ext cx="215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E50030E-D6E4-4786-B6BA-5C10298C7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41550"/>
            <a:ext cx="9144000" cy="2301875"/>
          </a:xfrm>
        </p:spPr>
        <p:txBody>
          <a:bodyPr/>
          <a:lstStyle/>
          <a:p>
            <a:pPr marL="0" indent="0" algn="just" eaLnBrk="1" hangingPunct="1">
              <a:lnSpc>
                <a:spcPct val="75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а техніка визначає напрямок фізичних досліджень (наприклад,</a:t>
            </a:r>
            <a:r>
              <a:rPr lang="uk-UA" altLang="en-US"/>
              <a:t> задача створення най-більш економічних теплових двигунів у свій час викликала бурний розвиток термодина-міки). </a:t>
            </a:r>
          </a:p>
        </p:txBody>
      </p:sp>
      <p:sp>
        <p:nvSpPr>
          <p:cNvPr id="41987" name="AutoShape 3" descr="Z">
            <a:extLst>
              <a:ext uri="{FF2B5EF4-FFF2-40B4-BE49-F238E27FC236}">
                <a16:creationId xmlns:a16="http://schemas.microsoft.com/office/drawing/2014/main" id="{31ECD6D1-4ECE-49C8-9EFF-E6CAAC581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713" y="244316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1988" name="Picture 4" descr="untitled18">
            <a:extLst>
              <a:ext uri="{FF2B5EF4-FFF2-40B4-BE49-F238E27FC236}">
                <a16:creationId xmlns:a16="http://schemas.microsoft.com/office/drawing/2014/main" id="{9977E025-6A44-4EBC-891F-ACB4C52E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imagesCAPS0LKT">
            <a:extLst>
              <a:ext uri="{FF2B5EF4-FFF2-40B4-BE49-F238E27FC236}">
                <a16:creationId xmlns:a16="http://schemas.microsoft.com/office/drawing/2014/main" id="{350D7ECC-C8F3-4FF5-A515-77B3EC75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18716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imagesCA5XB33Q">
            <a:extLst>
              <a:ext uri="{FF2B5EF4-FFF2-40B4-BE49-F238E27FC236}">
                <a16:creationId xmlns:a16="http://schemas.microsoft.com/office/drawing/2014/main" id="{FE303DBE-611A-4630-9EFD-3BD41443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4200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imagesCAAMO2ZO">
            <a:extLst>
              <a:ext uri="{FF2B5EF4-FFF2-40B4-BE49-F238E27FC236}">
                <a16:creationId xmlns:a16="http://schemas.microsoft.com/office/drawing/2014/main" id="{24F46609-D193-4C56-B085-CDF8063B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23399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imagesCA7JF8P6">
            <a:extLst>
              <a:ext uri="{FF2B5EF4-FFF2-40B4-BE49-F238E27FC236}">
                <a16:creationId xmlns:a16="http://schemas.microsoft.com/office/drawing/2014/main" id="{FECBCB28-0604-47BE-8EE5-F5D2DF15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23764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imagesCAK85CUI">
            <a:extLst>
              <a:ext uri="{FF2B5EF4-FFF2-40B4-BE49-F238E27FC236}">
                <a16:creationId xmlns:a16="http://schemas.microsoft.com/office/drawing/2014/main" id="{A5B83AD3-9186-4F77-9BAF-BE7F9173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imagesCAGMY989">
            <a:extLst>
              <a:ext uri="{FF2B5EF4-FFF2-40B4-BE49-F238E27FC236}">
                <a16:creationId xmlns:a16="http://schemas.microsoft.com/office/drawing/2014/main" id="{491C31D9-D56B-4BC8-A967-158EC32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2775"/>
            <a:ext cx="15478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imagesCAIGWLFX">
            <a:extLst>
              <a:ext uri="{FF2B5EF4-FFF2-40B4-BE49-F238E27FC236}">
                <a16:creationId xmlns:a16="http://schemas.microsoft.com/office/drawing/2014/main" id="{75942009-5338-4CAF-B127-DBC6044B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19431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imagesCANAZ6F5">
            <a:extLst>
              <a:ext uri="{FF2B5EF4-FFF2-40B4-BE49-F238E27FC236}">
                <a16:creationId xmlns:a16="http://schemas.microsoft.com/office/drawing/2014/main" id="{F20B28D1-F933-4BAF-A28C-58E0D664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13335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imagesCARXUFHC">
            <a:extLst>
              <a:ext uri="{FF2B5EF4-FFF2-40B4-BE49-F238E27FC236}">
                <a16:creationId xmlns:a16="http://schemas.microsoft.com/office/drawing/2014/main" id="{A771FBE3-B119-414B-AB56-8FAB7E47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78500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untitled21">
            <a:extLst>
              <a:ext uri="{FF2B5EF4-FFF2-40B4-BE49-F238E27FC236}">
                <a16:creationId xmlns:a16="http://schemas.microsoft.com/office/drawing/2014/main" id="{77E1DB90-08A1-443A-8499-AB92B34B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23764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imagesCAGTHNS2">
            <a:extLst>
              <a:ext uri="{FF2B5EF4-FFF2-40B4-BE49-F238E27FC236}">
                <a16:creationId xmlns:a16="http://schemas.microsoft.com/office/drawing/2014/main" id="{5C86F548-9D1E-47DD-9350-D06E3B9D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29982" r="13345" b="22734"/>
          <a:stretch>
            <a:fillRect/>
          </a:stretch>
        </p:blipFill>
        <p:spPr bwMode="auto">
          <a:xfrm>
            <a:off x="6985000" y="4329113"/>
            <a:ext cx="215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4C4F54C-A981-4484-863B-1902194FD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9144000" cy="2051050"/>
          </a:xfrm>
        </p:spPr>
        <p:txBody>
          <a:bodyPr/>
          <a:lstStyle/>
          <a:p>
            <a:pPr marL="0" indent="0" algn="just" eaLnBrk="1" hangingPunct="1">
              <a:lnSpc>
                <a:spcPct val="75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З іншого боку, від розвитку фізики залежить технічний рівень виробництва. Фізика – база для створення нових галузей техніки (</a:t>
            </a:r>
            <a:r>
              <a:rPr lang="uk-UA" altLang="en-US"/>
              <a:t>електро-техніки, ядерної техніки, нанотехнологій тощо</a:t>
            </a:r>
            <a:r>
              <a:rPr lang="uk-UA" altLang="en-US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43011" name="AutoShape 3" descr="Z">
            <a:extLst>
              <a:ext uri="{FF2B5EF4-FFF2-40B4-BE49-F238E27FC236}">
                <a16:creationId xmlns:a16="http://schemas.microsoft.com/office/drawing/2014/main" id="{F09D445C-16A9-406A-B113-608CDD8D1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713" y="244316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3012" name="Picture 4" descr="untitled18">
            <a:extLst>
              <a:ext uri="{FF2B5EF4-FFF2-40B4-BE49-F238E27FC236}">
                <a16:creationId xmlns:a16="http://schemas.microsoft.com/office/drawing/2014/main" id="{C7EF978A-EC78-4010-B222-82907934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imagesCAPS0LKT">
            <a:extLst>
              <a:ext uri="{FF2B5EF4-FFF2-40B4-BE49-F238E27FC236}">
                <a16:creationId xmlns:a16="http://schemas.microsoft.com/office/drawing/2014/main" id="{09DCB823-4295-42EC-AD4F-25A5F182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18716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imagesCA5XB33Q">
            <a:extLst>
              <a:ext uri="{FF2B5EF4-FFF2-40B4-BE49-F238E27FC236}">
                <a16:creationId xmlns:a16="http://schemas.microsoft.com/office/drawing/2014/main" id="{2A4EE0CD-B774-46F8-9935-7815B7E4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4200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imagesCAAMO2ZO">
            <a:extLst>
              <a:ext uri="{FF2B5EF4-FFF2-40B4-BE49-F238E27FC236}">
                <a16:creationId xmlns:a16="http://schemas.microsoft.com/office/drawing/2014/main" id="{053831F4-9F51-4B7B-8B5B-6C339631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23399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imagesCA7JF8P6">
            <a:extLst>
              <a:ext uri="{FF2B5EF4-FFF2-40B4-BE49-F238E27FC236}">
                <a16:creationId xmlns:a16="http://schemas.microsoft.com/office/drawing/2014/main" id="{112B0957-0194-4F68-9EE7-C53A0406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23764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imagesCAK85CUI">
            <a:extLst>
              <a:ext uri="{FF2B5EF4-FFF2-40B4-BE49-F238E27FC236}">
                <a16:creationId xmlns:a16="http://schemas.microsoft.com/office/drawing/2014/main" id="{2A5D2B2C-FEBF-43A7-917D-09D3D8BD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imagesCAGMY989">
            <a:extLst>
              <a:ext uri="{FF2B5EF4-FFF2-40B4-BE49-F238E27FC236}">
                <a16:creationId xmlns:a16="http://schemas.microsoft.com/office/drawing/2014/main" id="{EC4086C8-BCEC-4258-8CC7-B8B34347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2775"/>
            <a:ext cx="15478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imagesCAIGWLFX">
            <a:extLst>
              <a:ext uri="{FF2B5EF4-FFF2-40B4-BE49-F238E27FC236}">
                <a16:creationId xmlns:a16="http://schemas.microsoft.com/office/drawing/2014/main" id="{6454D07B-2B2F-4279-A9DD-45DCEACA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19431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imagesCANAZ6F5">
            <a:extLst>
              <a:ext uri="{FF2B5EF4-FFF2-40B4-BE49-F238E27FC236}">
                <a16:creationId xmlns:a16="http://schemas.microsoft.com/office/drawing/2014/main" id="{1593D193-D245-412F-BC2A-1F7023F7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13335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imagesCARXUFHC">
            <a:extLst>
              <a:ext uri="{FF2B5EF4-FFF2-40B4-BE49-F238E27FC236}">
                <a16:creationId xmlns:a16="http://schemas.microsoft.com/office/drawing/2014/main" id="{CDA2FF79-E659-4D3D-A231-77E9AF68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78500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untitled21">
            <a:extLst>
              <a:ext uri="{FF2B5EF4-FFF2-40B4-BE49-F238E27FC236}">
                <a16:creationId xmlns:a16="http://schemas.microsoft.com/office/drawing/2014/main" id="{860E9028-A4AE-4B96-B493-5E614200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23764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imagesCAGTHNS2">
            <a:extLst>
              <a:ext uri="{FF2B5EF4-FFF2-40B4-BE49-F238E27FC236}">
                <a16:creationId xmlns:a16="http://schemas.microsoft.com/office/drawing/2014/main" id="{6A9BDBC0-F8BE-489B-AD74-E05E46D9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29982" r="13345" b="22734"/>
          <a:stretch>
            <a:fillRect/>
          </a:stretch>
        </p:blipFill>
        <p:spPr bwMode="auto">
          <a:xfrm>
            <a:off x="6985000" y="4329113"/>
            <a:ext cx="215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46AFF17E-7476-43A7-BA45-317CC500D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68300"/>
            <a:ext cx="9144000" cy="6337300"/>
          </a:xfrm>
        </p:spPr>
        <p:txBody>
          <a:bodyPr/>
          <a:lstStyle/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Дисципліна</a:t>
            </a:r>
            <a:r>
              <a:rPr lang="uk-UA" altLang="en-US" b="1">
                <a:solidFill>
                  <a:schemeClr val="accent2"/>
                </a:solidFill>
              </a:rPr>
              <a:t> “Фізика” у вищих будівель</a:t>
            </a:r>
            <a:r>
              <a:rPr lang="en-US" altLang="en-US" b="1">
                <a:solidFill>
                  <a:schemeClr val="accent2"/>
                </a:solidFill>
              </a:rPr>
              <a:t>-</a:t>
            </a:r>
            <a:r>
              <a:rPr lang="uk-UA" altLang="en-US" b="1">
                <a:solidFill>
                  <a:schemeClr val="accent2"/>
                </a:solidFill>
              </a:rPr>
              <a:t>них навчальних закладах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 викладається після</a:t>
            </a:r>
            <a:r>
              <a:rPr lang="uk-UA" altLang="en-US">
                <a:solidFill>
                  <a:schemeClr val="accent2"/>
                </a:solidFill>
              </a:rPr>
              <a:t> засвоєння студентами початків матема</a:t>
            </a:r>
            <a:r>
              <a:rPr lang="en-US" altLang="en-US">
                <a:solidFill>
                  <a:schemeClr val="accent2"/>
                </a:solidFill>
              </a:rPr>
              <a:t>-</a:t>
            </a:r>
            <a:r>
              <a:rPr lang="uk-UA" altLang="en-US">
                <a:solidFill>
                  <a:schemeClr val="accent2"/>
                </a:solidFill>
              </a:rPr>
              <a:t>тичного аналізу та паралельно іншим розділам „Математики” та „Хімії” і </a:t>
            </a:r>
            <a:r>
              <a:rPr lang="uk-UA" altLang="en-US" b="1">
                <a:solidFill>
                  <a:schemeClr val="accent2"/>
                </a:solidFill>
              </a:rPr>
              <a:t>перед</a:t>
            </a:r>
            <a:r>
              <a:rPr lang="uk-UA" altLang="en-US">
                <a:solidFill>
                  <a:schemeClr val="accent2"/>
                </a:solidFill>
              </a:rPr>
              <a:t> вивченням дисциплін “Теоретична механіка”, “Опір матері</a:t>
            </a:r>
            <a:r>
              <a:rPr lang="en-US" altLang="en-US">
                <a:solidFill>
                  <a:schemeClr val="accent2"/>
                </a:solidFill>
              </a:rPr>
              <a:t>-</a:t>
            </a:r>
            <a:r>
              <a:rPr lang="uk-UA" altLang="en-US">
                <a:solidFill>
                  <a:schemeClr val="accent2"/>
                </a:solidFill>
              </a:rPr>
              <a:t>алів”, “Будівельна механіка”, “Електротехніка”, “Будівельне матеріалознавство”, “Машини та обладнання технологічних процесів”, “Метео</a:t>
            </a:r>
            <a:r>
              <a:rPr lang="en-US" altLang="en-US">
                <a:solidFill>
                  <a:schemeClr val="accent2"/>
                </a:solidFill>
              </a:rPr>
              <a:t>-</a:t>
            </a:r>
            <a:r>
              <a:rPr lang="uk-UA" altLang="en-US">
                <a:solidFill>
                  <a:schemeClr val="accent2"/>
                </a:solidFill>
              </a:rPr>
              <a:t>рологія”, „Нарисна геометрія, інженерна і комп’ютерна графіка”, „Теорія машин і механізмів”, „Деталі машин”, “Основи охорони праці”, “Безпека життєдіяльності”.</a:t>
            </a:r>
            <a:endParaRPr lang="ru-RU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D1BA187C-50F9-4888-A11D-41CA21608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3"/>
          </a:xfrm>
        </p:spPr>
        <p:txBody>
          <a:bodyPr/>
          <a:lstStyle/>
          <a:p>
            <a:pPr marL="838200" indent="-838200" eaLnBrk="1" hangingPunct="1"/>
            <a:r>
              <a:rPr lang="uk-UA" altLang="en-US" sz="3600" b="1">
                <a:solidFill>
                  <a:schemeClr val="accent2"/>
                </a:solidFill>
              </a:rPr>
              <a:t>4. Структура та мета викладання курсу фізики</a:t>
            </a:r>
            <a:r>
              <a:rPr lang="uk-UA" altLang="en-US" sz="4000"/>
              <a:t> </a:t>
            </a:r>
            <a:endParaRPr lang="ru-RU" altLang="en-US" sz="4000"/>
          </a:p>
        </p:txBody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776F14B3-9681-4B3F-98A4-B84FC24DC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2773362"/>
          </a:xfrm>
        </p:spPr>
        <p:txBody>
          <a:bodyPr/>
          <a:lstStyle/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Основною метою</a:t>
            </a:r>
            <a:r>
              <a:rPr lang="uk-UA" altLang="en-US">
                <a:solidFill>
                  <a:schemeClr val="accent2"/>
                </a:solidFill>
              </a:rPr>
              <a:t> викладання дисцип-ліни “Фізика” є</a:t>
            </a:r>
            <a:r>
              <a:rPr lang="uk-UA" altLang="en-US"/>
              <a:t> формування у майбутніх фахів-ців знань, що стосуються фундаментальних законів, за якими відбуваються процеси і явища навколишнього світу та теоретичної бази для вивчення спеціальних дисциплін.</a:t>
            </a:r>
            <a:endParaRPr lang="uk-UA" altLang="en-US" i="1"/>
          </a:p>
        </p:txBody>
      </p:sp>
      <p:pic>
        <p:nvPicPr>
          <p:cNvPr id="490501" name="Picture 5" descr="untitled">
            <a:extLst>
              <a:ext uri="{FF2B5EF4-FFF2-40B4-BE49-F238E27FC236}">
                <a16:creationId xmlns:a16="http://schemas.microsoft.com/office/drawing/2014/main" id="{3142E585-CDFF-4A3E-AA86-B2807B2E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968750"/>
            <a:ext cx="36004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502" name="Picture 6" descr="imagesCA7KJS2I">
            <a:extLst>
              <a:ext uri="{FF2B5EF4-FFF2-40B4-BE49-F238E27FC236}">
                <a16:creationId xmlns:a16="http://schemas.microsoft.com/office/drawing/2014/main" id="{E32CB604-B0CE-4304-ACC9-A9BE4936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13660"/>
          <a:stretch>
            <a:fillRect/>
          </a:stretch>
        </p:blipFill>
        <p:spPr bwMode="auto">
          <a:xfrm>
            <a:off x="4608513" y="4005263"/>
            <a:ext cx="386238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  <p:bldP spid="4904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3">
            <a:extLst>
              <a:ext uri="{FF2B5EF4-FFF2-40B4-BE49-F238E27FC236}">
                <a16:creationId xmlns:a16="http://schemas.microsoft.com/office/drawing/2014/main" id="{FAC8AB50-90C8-4F65-A1BA-9332CCA85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9144000" cy="5689600"/>
          </a:xfrm>
        </p:spPr>
        <p:txBody>
          <a:bodyPr/>
          <a:lstStyle/>
          <a:p>
            <a:pPr marL="0" indent="539750"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Основними завданнями</a:t>
            </a:r>
            <a:r>
              <a:rPr lang="uk-UA" altLang="en-US">
                <a:solidFill>
                  <a:schemeClr val="accent2"/>
                </a:solidFill>
              </a:rPr>
              <a:t>, що мають бути вирішені в процесі викладання дисципліни, є теоретична та практична підготовка студентів за розділами:</a:t>
            </a:r>
          </a:p>
          <a:p>
            <a:pPr marL="0" indent="539750" algn="just" eaLnBrk="1" hangingPunct="1"/>
            <a:r>
              <a:rPr lang="uk-UA" altLang="en-US"/>
              <a:t>Фізичні основи механіки.</a:t>
            </a:r>
          </a:p>
          <a:p>
            <a:pPr marL="0" indent="539750" algn="just" eaLnBrk="1" hangingPunct="1"/>
            <a:r>
              <a:rPr lang="uk-UA" altLang="en-US"/>
              <a:t>Молекулярна фізика і термодинаміка.</a:t>
            </a:r>
          </a:p>
          <a:p>
            <a:pPr marL="0" indent="539750" algn="just" eaLnBrk="1" hangingPunct="1"/>
            <a:r>
              <a:rPr lang="uk-UA" altLang="en-US"/>
              <a:t>Електрика та магнетизм.</a:t>
            </a:r>
          </a:p>
          <a:p>
            <a:pPr marL="0" indent="539750" algn="just" eaLnBrk="1" hangingPunct="1"/>
            <a:r>
              <a:rPr lang="uk-UA" altLang="en-US"/>
              <a:t>Коливання та хвилі. Оптика.</a:t>
            </a:r>
          </a:p>
          <a:p>
            <a:pPr marL="0" indent="539750" algn="just" eaLnBrk="1" hangingPunct="1"/>
            <a:r>
              <a:rPr lang="uk-UA" altLang="en-US"/>
              <a:t>Елементи квантової фізики. Ядерна фізика.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B089CD8-97FC-4075-98AA-45208947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097088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Фізика</a:t>
            </a:r>
            <a:r>
              <a:rPr lang="uk-UA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(від</a:t>
            </a:r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uk-UA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грец. </a:t>
            </a:r>
            <a:r>
              <a:rPr lang="uk-UA" altLang="en-US" i="1">
                <a:solidFill>
                  <a:schemeClr val="accent2"/>
                </a:solidFill>
                <a:latin typeface="Times New Roman" panose="02020603050405020304" pitchFamily="18" charset="0"/>
              </a:rPr>
              <a:t>φύσις</a:t>
            </a:r>
            <a:r>
              <a:rPr lang="uk-UA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природа) –</a:t>
            </a:r>
            <a:r>
              <a:rPr lang="uk-UA" altLang="en-US">
                <a:latin typeface="Times New Roman" panose="02020603050405020304" pitchFamily="18" charset="0"/>
              </a:rPr>
              <a:t> наука, що вивчає найпростіші і разом з тим найбільш загальні закономірності явищ природи, властивості і будову матерії та закони її руху.</a:t>
            </a:r>
            <a:endParaRPr lang="uk-UA" altLang="en-US" b="1">
              <a:latin typeface="Times New Roman" panose="02020603050405020304" pitchFamily="18" charset="0"/>
            </a:endParaRPr>
          </a:p>
        </p:txBody>
      </p:sp>
      <p:pic>
        <p:nvPicPr>
          <p:cNvPr id="20483" name="Picture 6" descr="imagesCA7KJS2I">
            <a:extLst>
              <a:ext uri="{FF2B5EF4-FFF2-40B4-BE49-F238E27FC236}">
                <a16:creationId xmlns:a16="http://schemas.microsoft.com/office/drawing/2014/main" id="{ABFB4AC7-F983-4F0A-AA25-7CFDD418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3654"/>
          <a:stretch>
            <a:fillRect/>
          </a:stretch>
        </p:blipFill>
        <p:spPr bwMode="auto">
          <a:xfrm>
            <a:off x="1008063" y="2168525"/>
            <a:ext cx="73088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7F0C4A3F-EB58-4A4C-8982-2685D5353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833938"/>
          </a:xfrm>
        </p:spPr>
        <p:txBody>
          <a:bodyPr/>
          <a:lstStyle/>
          <a:p>
            <a:pPr marL="0" indent="720725" algn="just" eaLnBrk="1" hangingPunct="1">
              <a:lnSpc>
                <a:spcPct val="85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Згідно вимог освітньо-професійної програ-ми з фізики для вищих будівельних навчаль-них закладів </a:t>
            </a:r>
            <a:r>
              <a:rPr lang="uk-UA" altLang="en-US" b="1" i="1">
                <a:solidFill>
                  <a:schemeClr val="accent2"/>
                </a:solidFill>
              </a:rPr>
              <a:t>студенти мають уміти</a:t>
            </a:r>
            <a:r>
              <a:rPr lang="uk-UA" altLang="en-US"/>
              <a:t> дава-ти інженерну оцінку явищ і процесів, викорис-товуючи основи фізичних знань, а також оці-нювати інженерну, конструктивну та експлуа-таційну надійності елементів мереж та буді-вельних споруд на основі фізичних випробу-вань і вимірювань, давати екологічну оцінку навколишнього середовища, використовуючи відповідні методи.</a:t>
            </a:r>
            <a:r>
              <a:rPr lang="uk-UA" altLang="en-US" sz="2800"/>
              <a:t> </a:t>
            </a:r>
          </a:p>
        </p:txBody>
      </p:sp>
      <p:pic>
        <p:nvPicPr>
          <p:cNvPr id="47107" name="Picture 5" descr="imagesCAA7DOIC">
            <a:extLst>
              <a:ext uri="{FF2B5EF4-FFF2-40B4-BE49-F238E27FC236}">
                <a16:creationId xmlns:a16="http://schemas.microsoft.com/office/drawing/2014/main" id="{92577BF4-EFBA-458B-99FF-A5A92111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05375"/>
            <a:ext cx="22685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imagesCAHZNG4A">
            <a:extLst>
              <a:ext uri="{FF2B5EF4-FFF2-40B4-BE49-F238E27FC236}">
                <a16:creationId xmlns:a16="http://schemas.microsoft.com/office/drawing/2014/main" id="{8F61D375-C84D-4543-AD88-EB8B1450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223202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imagesCAK22MDJ">
            <a:extLst>
              <a:ext uri="{FF2B5EF4-FFF2-40B4-BE49-F238E27FC236}">
                <a16:creationId xmlns:a16="http://schemas.microsoft.com/office/drawing/2014/main" id="{3513394A-01FF-4FCD-8184-9233BA9E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05375"/>
            <a:ext cx="22320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 descr="imagesCAKPQ4DS">
            <a:extLst>
              <a:ext uri="{FF2B5EF4-FFF2-40B4-BE49-F238E27FC236}">
                <a16:creationId xmlns:a16="http://schemas.microsoft.com/office/drawing/2014/main" id="{857999B9-8425-482D-AC6D-D1D473BD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1"/>
          <a:stretch>
            <a:fillRect/>
          </a:stretch>
        </p:blipFill>
        <p:spPr bwMode="auto">
          <a:xfrm>
            <a:off x="6696075" y="4905375"/>
            <a:ext cx="22685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3183D50-C35D-4A7D-B305-776E3E173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marL="0" indent="720725" algn="just" eaLnBrk="1" hangingPunct="1">
              <a:lnSpc>
                <a:spcPct val="90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В умовах виробничої діяльності, при про-ектуванні елементів господарських мереж та будівельних споруд, </a:t>
            </a:r>
            <a:r>
              <a:rPr lang="uk-UA" altLang="en-US" b="1" i="1">
                <a:solidFill>
                  <a:schemeClr val="accent2"/>
                </a:solidFill>
              </a:rPr>
              <a:t>майбутній спеціаліст має уміти</a:t>
            </a:r>
            <a:r>
              <a:rPr lang="uk-UA" altLang="en-US"/>
              <a:t> робити аналіз закономірностей різних процесів на основі інженерно-технічних досліджень, а також робити вибір необхідних методик визначення технічних параметрів.</a:t>
            </a:r>
            <a:endParaRPr lang="ru-RU" altLang="en-US"/>
          </a:p>
        </p:txBody>
      </p:sp>
      <p:grpSp>
        <p:nvGrpSpPr>
          <p:cNvPr id="48131" name="Group 11">
            <a:extLst>
              <a:ext uri="{FF2B5EF4-FFF2-40B4-BE49-F238E27FC236}">
                <a16:creationId xmlns:a16="http://schemas.microsoft.com/office/drawing/2014/main" id="{282B5511-36EE-407C-B33E-DBB1C5B0C27C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141663"/>
            <a:ext cx="8804275" cy="3487737"/>
            <a:chOff x="113" y="1979"/>
            <a:chExt cx="5546" cy="2197"/>
          </a:xfrm>
        </p:grpSpPr>
        <p:pic>
          <p:nvPicPr>
            <p:cNvPr id="48132" name="Picture 4" descr="imagesCAFIV8AE">
              <a:extLst>
                <a:ext uri="{FF2B5EF4-FFF2-40B4-BE49-F238E27FC236}">
                  <a16:creationId xmlns:a16="http://schemas.microsoft.com/office/drawing/2014/main" id="{2792CD57-6730-4356-93D1-0E64BD903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001"/>
              <a:ext cx="1316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5" descr="imagesCA22OGXH">
              <a:extLst>
                <a:ext uri="{FF2B5EF4-FFF2-40B4-BE49-F238E27FC236}">
                  <a16:creationId xmlns:a16="http://schemas.microsoft.com/office/drawing/2014/main" id="{77E40940-CAD7-4781-9817-6C9A9E38F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2001"/>
              <a:ext cx="1519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6" descr="imagesCAE85E1K">
              <a:extLst>
                <a:ext uri="{FF2B5EF4-FFF2-40B4-BE49-F238E27FC236}">
                  <a16:creationId xmlns:a16="http://schemas.microsoft.com/office/drawing/2014/main" id="{C62BDD68-DB85-4EEA-97DB-7EA31A18F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979"/>
              <a:ext cx="146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7" descr="untitled27">
              <a:extLst>
                <a:ext uri="{FF2B5EF4-FFF2-40B4-BE49-F238E27FC236}">
                  <a16:creationId xmlns:a16="http://schemas.microsoft.com/office/drawing/2014/main" id="{3EB2761F-9078-46CC-8D96-47A1F9CB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001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8" descr="imagesCAAQHKZM">
              <a:extLst>
                <a:ext uri="{FF2B5EF4-FFF2-40B4-BE49-F238E27FC236}">
                  <a16:creationId xmlns:a16="http://schemas.microsoft.com/office/drawing/2014/main" id="{819CD16D-9238-4325-971B-0753D24EE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181"/>
              <a:ext cx="1407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9" descr="imagesCANNP06A">
              <a:extLst>
                <a:ext uri="{FF2B5EF4-FFF2-40B4-BE49-F238E27FC236}">
                  <a16:creationId xmlns:a16="http://schemas.microsoft.com/office/drawing/2014/main" id="{7580096A-0D4C-4DB2-9E4A-4C333028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3135"/>
              <a:ext cx="1440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0" descr="imagesCAQ9A3SD">
              <a:extLst>
                <a:ext uri="{FF2B5EF4-FFF2-40B4-BE49-F238E27FC236}">
                  <a16:creationId xmlns:a16="http://schemas.microsoft.com/office/drawing/2014/main" id="{AE8633E5-9400-48EC-A1DC-BEB1AF424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181"/>
              <a:ext cx="1304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8DA7A068-C5E3-4645-B64B-BF12D5F49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 eaLnBrk="1" hangingPunct="1"/>
            <a:r>
              <a:rPr lang="uk-UA" altLang="en-US" sz="3600" b="1">
                <a:solidFill>
                  <a:schemeClr val="accent2"/>
                </a:solidFill>
              </a:rPr>
              <a:t>5. Фізичні величини та їх вимірювання. Міжнародна система одиниць</a:t>
            </a:r>
            <a:endParaRPr lang="ru-RU" altLang="en-US" sz="3600" b="1">
              <a:solidFill>
                <a:schemeClr val="accent2"/>
              </a:solidFill>
            </a:endParaRPr>
          </a:p>
        </p:txBody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9A73E1A5-4269-4C0F-BC83-9480651B8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508625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Всі об’єкти матеріального світу мають притаманні тільки їм характерні властивості, які можуть бути задані фізичними величинами. </a:t>
            </a:r>
            <a:endParaRPr lang="uk-UA" altLang="en-US" b="1" i="1">
              <a:solidFill>
                <a:schemeClr val="accent2"/>
              </a:solidFill>
            </a:endParaRPr>
          </a:p>
          <a:p>
            <a:pPr marL="0" indent="720725"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Фізична величина</a:t>
            </a:r>
            <a:r>
              <a:rPr lang="uk-UA" altLang="en-US"/>
              <a:t> – властивість матеріального об’єкту, притаманна в якісному відношенні багатьом тілам, але в кількісному вимірі індивідуальна для кожного такого матеріального об’єкта (довжина, маса, електричний опір деякого тіла, робота деякої сили, тиск, густина тощо).</a:t>
            </a:r>
            <a:endParaRPr lang="uk-UA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8FE0843E-FF08-40BA-96A2-4F4ABD255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68525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Вимірюванням</a:t>
            </a:r>
            <a:r>
              <a:rPr lang="uk-UA" altLang="en-US">
                <a:solidFill>
                  <a:schemeClr val="accent2"/>
                </a:solidFill>
              </a:rPr>
              <a:t> називають</a:t>
            </a:r>
            <a:r>
              <a:rPr lang="uk-UA" altLang="en-US"/>
              <a:t> знаходження чисельного значення фізичної величини дослідним шляхом за допомогою спеціальних технічних засобів вимірювання.</a:t>
            </a:r>
          </a:p>
        </p:txBody>
      </p:sp>
      <p:grpSp>
        <p:nvGrpSpPr>
          <p:cNvPr id="50179" name="Group 23">
            <a:extLst>
              <a:ext uri="{FF2B5EF4-FFF2-40B4-BE49-F238E27FC236}">
                <a16:creationId xmlns:a16="http://schemas.microsoft.com/office/drawing/2014/main" id="{779609A7-C861-4CDD-84AF-DD187D73A0EE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097088"/>
            <a:ext cx="8712200" cy="3913187"/>
            <a:chOff x="136" y="1321"/>
            <a:chExt cx="5488" cy="2465"/>
          </a:xfrm>
        </p:grpSpPr>
        <p:pic>
          <p:nvPicPr>
            <p:cNvPr id="50180" name="Picture 5" descr="untitled28">
              <a:extLst>
                <a:ext uri="{FF2B5EF4-FFF2-40B4-BE49-F238E27FC236}">
                  <a16:creationId xmlns:a16="http://schemas.microsoft.com/office/drawing/2014/main" id="{4FE372BE-0F2F-4367-90B8-4CE455B0C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" t="7819" r="11003" b="2577"/>
            <a:stretch>
              <a:fillRect/>
            </a:stretch>
          </p:blipFill>
          <p:spPr bwMode="auto">
            <a:xfrm>
              <a:off x="4309" y="2364"/>
              <a:ext cx="1293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8" descr="ANd9GcSXdyiT66PF0A8oibtFz-iCl3UJsv--_w07tc1_MBioI7Kdw0T3">
              <a:extLst>
                <a:ext uri="{FF2B5EF4-FFF2-40B4-BE49-F238E27FC236}">
                  <a16:creationId xmlns:a16="http://schemas.microsoft.com/office/drawing/2014/main" id="{28458377-674B-4DC3-A8BF-8436F3D5A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7"/>
            <a:stretch>
              <a:fillRect/>
            </a:stretch>
          </p:blipFill>
          <p:spPr bwMode="auto">
            <a:xfrm>
              <a:off x="136" y="1321"/>
              <a:ext cx="1111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AutoShape 14" descr="Z">
              <a:extLst>
                <a:ext uri="{FF2B5EF4-FFF2-40B4-BE49-F238E27FC236}">
                  <a16:creationId xmlns:a16="http://schemas.microsoft.com/office/drawing/2014/main" id="{4C870530-60BC-4845-A689-98D5BBB890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7" y="2251"/>
              <a:ext cx="165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50183" name="Picture 15" descr="imagesCAKMKY3Q">
              <a:extLst>
                <a:ext uri="{FF2B5EF4-FFF2-40B4-BE49-F238E27FC236}">
                  <a16:creationId xmlns:a16="http://schemas.microsoft.com/office/drawing/2014/main" id="{1B53A45E-047B-47C0-81A1-7F7B9D92C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321"/>
              <a:ext cx="2381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16" descr="untitled30">
              <a:extLst>
                <a:ext uri="{FF2B5EF4-FFF2-40B4-BE49-F238E27FC236}">
                  <a16:creationId xmlns:a16="http://schemas.microsoft.com/office/drawing/2014/main" id="{F7F5EA25-B51F-46C2-B712-C390B198E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886"/>
              <a:ext cx="1089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17" descr="imagesCAIDPQI4">
              <a:extLst>
                <a:ext uri="{FF2B5EF4-FFF2-40B4-BE49-F238E27FC236}">
                  <a16:creationId xmlns:a16="http://schemas.microsoft.com/office/drawing/2014/main" id="{48A15715-4524-4D96-B14C-1CEE76111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21"/>
              <a:ext cx="1928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6" descr="imagesCASHXM1J">
              <a:extLst>
                <a:ext uri="{FF2B5EF4-FFF2-40B4-BE49-F238E27FC236}">
                  <a16:creationId xmlns:a16="http://schemas.microsoft.com/office/drawing/2014/main" id="{C6A7836A-2234-4DD3-9589-10A716113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319"/>
              <a:ext cx="1587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AutoShape 21" descr="9k=">
              <a:extLst>
                <a:ext uri="{FF2B5EF4-FFF2-40B4-BE49-F238E27FC236}">
                  <a16:creationId xmlns:a16="http://schemas.microsoft.com/office/drawing/2014/main" id="{4BEE74C7-BA70-40E7-9FF0-8D36A0524D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4" y="1707"/>
              <a:ext cx="912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50188" name="Picture 22" descr="untitled32">
              <a:extLst>
                <a:ext uri="{FF2B5EF4-FFF2-40B4-BE49-F238E27FC236}">
                  <a16:creationId xmlns:a16="http://schemas.microsoft.com/office/drawing/2014/main" id="{F084B635-AB57-4A6F-9AC6-B7E96B701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364"/>
              <a:ext cx="1383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2D0F48B5-9034-4AF3-BA07-3412A40E8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013450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Всі фізичні величини систематизують та утворюють системи фізичних величин. </a:t>
            </a:r>
            <a:endParaRPr lang="en-US" altLang="en-US">
              <a:solidFill>
                <a:schemeClr val="accent2"/>
              </a:solidFill>
            </a:endParaRPr>
          </a:p>
          <a:p>
            <a:pPr marL="0" indent="720725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З 1 січня 1963 р. було введено Міжнародну систему одиниць (The International System of Units), яку скорочено позначають СІ.</a:t>
            </a:r>
          </a:p>
          <a:p>
            <a:pPr marL="0" indent="720725" algn="just" eaLnBrk="1" hangingPunct="1">
              <a:buFontTx/>
              <a:buNone/>
            </a:pPr>
            <a:r>
              <a:rPr lang="uk-UA" altLang="en-US"/>
              <a:t>Система СІ містить 7 основних одиниць </a:t>
            </a:r>
            <a:r>
              <a:rPr lang="en-US" altLang="en-US"/>
              <a:t>– </a:t>
            </a:r>
            <a:r>
              <a:rPr lang="uk-UA" altLang="en-US"/>
              <a:t>метр, кілограм, секунда, Ампер, Кельвін, моль, кандела та 2 допоміжні одиниці </a:t>
            </a:r>
            <a:r>
              <a:rPr lang="en-US" altLang="en-US"/>
              <a:t>– </a:t>
            </a:r>
            <a:r>
              <a:rPr lang="uk-UA" altLang="en-US"/>
              <a:t>радіан та стерадіан.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E557BF72-5F19-4B44-AF01-0112F5FAE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41325"/>
            <a:ext cx="9144000" cy="3708400"/>
          </a:xfrm>
        </p:spPr>
        <p:txBody>
          <a:bodyPr/>
          <a:lstStyle/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1. </a:t>
            </a:r>
            <a:r>
              <a:rPr lang="uk-UA" altLang="en-US" b="1" i="1">
                <a:solidFill>
                  <a:schemeClr val="accent2"/>
                </a:solidFill>
              </a:rPr>
              <a:t>Метр.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</a:t>
            </a:r>
            <a:r>
              <a:rPr lang="uk-UA" altLang="en-US" b="1" i="1">
                <a:solidFill>
                  <a:schemeClr val="accent2"/>
                </a:solidFill>
              </a:rPr>
              <a:t> м</a:t>
            </a:r>
            <a:r>
              <a:rPr lang="uk-UA" altLang="en-US"/>
              <a:t> – довжина шляху, що проходить світло у вакуумі за 1/299 792 458 </a:t>
            </a:r>
            <a:r>
              <a:rPr lang="uk-UA" altLang="en-US" i="1"/>
              <a:t>с</a:t>
            </a:r>
            <a:r>
              <a:rPr lang="uk-UA" altLang="en-US"/>
              <a:t>.</a:t>
            </a:r>
            <a:r>
              <a:rPr lang="ru-RU" altLang="en-US"/>
              <a:t> </a:t>
            </a:r>
            <a:endParaRPr lang="uk-UA" altLang="en-US"/>
          </a:p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Вперше 1 метр був визначений в 1891 р. як 1/40 000 000 частина паризького меридіану на основі вимірювання частини дуги меридіану. В 1799 р. було виготовлено еталон метра у вигляді платинової кінцевої міри з точністю 0,1 мікрон. </a:t>
            </a:r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A14A6E3F-F434-481C-ADAC-9E3FE654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2228" name="Picture 6" descr="220px-Platinum-Iridium_meter_bar">
            <a:hlinkClick r:id="rId2"/>
            <a:extLst>
              <a:ext uri="{FF2B5EF4-FFF2-40B4-BE49-F238E27FC236}">
                <a16:creationId xmlns:a16="http://schemas.microsoft.com/office/drawing/2014/main" id="{0417E642-A2A7-433F-A8FB-9A6155D0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257675"/>
            <a:ext cx="35290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442BC709-8993-40DA-9D62-3003835A7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3213"/>
          </a:xfrm>
        </p:spPr>
        <p:txBody>
          <a:bodyPr/>
          <a:lstStyle/>
          <a:p>
            <a:pPr marL="0" indent="738188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2. </a:t>
            </a:r>
            <a:r>
              <a:rPr lang="uk-UA" altLang="en-US" b="1" i="1">
                <a:solidFill>
                  <a:schemeClr val="accent2"/>
                </a:solidFill>
              </a:rPr>
              <a:t>Кілограм.</a:t>
            </a:r>
            <a:r>
              <a:rPr lang="uk-UA" altLang="en-US">
                <a:solidFill>
                  <a:schemeClr val="accent2"/>
                </a:solidFill>
              </a:rPr>
              <a:t> Прототипом </a:t>
            </a:r>
            <a:r>
              <a:rPr lang="uk-UA" altLang="en-US" b="1">
                <a:solidFill>
                  <a:schemeClr val="accent2"/>
                </a:solidFill>
              </a:rPr>
              <a:t>1</a:t>
            </a:r>
            <a:r>
              <a:rPr lang="uk-UA" altLang="en-US" b="1" i="1">
                <a:solidFill>
                  <a:schemeClr val="accent2"/>
                </a:solidFill>
              </a:rPr>
              <a:t> кг</a:t>
            </a:r>
            <a:r>
              <a:rPr lang="uk-UA" altLang="en-US">
                <a:solidFill>
                  <a:schemeClr val="accent2"/>
                </a:solidFill>
              </a:rPr>
              <a:t> є</a:t>
            </a:r>
            <a:r>
              <a:rPr lang="uk-UA" altLang="en-US"/>
              <a:t> платино-іридієвий циліндр висотою</a:t>
            </a:r>
            <a:r>
              <a:rPr lang="en-US" altLang="en-US"/>
              <a:t> </a:t>
            </a:r>
            <a:r>
              <a:rPr lang="uk-UA" altLang="en-US"/>
              <a:t>і діаметром 39 мм, який зберігається в Міжнародному бюро мір та вагів в Севрі, поблизу Парижа. </a:t>
            </a:r>
          </a:p>
          <a:p>
            <a:pPr marL="0" indent="738188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Маса виготовленого еталона на 0,000028 кг є більшою за масу 1 дм</a:t>
            </a:r>
            <a:r>
              <a:rPr lang="uk-UA" altLang="en-US" baseline="30000">
                <a:solidFill>
                  <a:schemeClr val="accent2"/>
                </a:solidFill>
              </a:rPr>
              <a:t>3</a:t>
            </a:r>
            <a:r>
              <a:rPr lang="uk-UA" altLang="en-US">
                <a:solidFill>
                  <a:schemeClr val="accent2"/>
                </a:solidFill>
              </a:rPr>
              <a:t> чистої води при температурі її найбільшої густини 4</a:t>
            </a:r>
            <a:r>
              <a:rPr lang="uk-UA" altLang="en-US" i="1">
                <a:solidFill>
                  <a:schemeClr val="accent2"/>
                </a:solidFill>
              </a:rPr>
              <a:t>°С</a:t>
            </a:r>
            <a:r>
              <a:rPr lang="uk-UA" altLang="en-US">
                <a:solidFill>
                  <a:schemeClr val="accent2"/>
                </a:solidFill>
              </a:rPr>
              <a:t>.</a:t>
            </a:r>
            <a:r>
              <a:rPr lang="uk-UA" altLang="en-US" sz="3600">
                <a:solidFill>
                  <a:schemeClr val="accent2"/>
                </a:solidFill>
              </a:rPr>
              <a:t> </a:t>
            </a:r>
            <a:endParaRPr lang="ru-RU" altLang="en-US" sz="3600">
              <a:solidFill>
                <a:schemeClr val="accent2"/>
              </a:solidFill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44E68DD0-8E62-4838-BB73-192B85D0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3252" name="Picture 6" descr="Сегодня международный эталон килограмма является">
            <a:extLst>
              <a:ext uri="{FF2B5EF4-FFF2-40B4-BE49-F238E27FC236}">
                <a16:creationId xmlns:a16="http://schemas.microsoft.com/office/drawing/2014/main" id="{E0D6DA4C-ABFF-4C93-936C-A99519EA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52850"/>
            <a:ext cx="247808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86310AB-7F7C-42C1-8065-300672058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033713"/>
          </a:xfrm>
        </p:spPr>
        <p:txBody>
          <a:bodyPr/>
          <a:lstStyle/>
          <a:p>
            <a:pPr marL="0" indent="738188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3. </a:t>
            </a:r>
            <a:r>
              <a:rPr lang="uk-UA" altLang="en-US" b="1" i="1">
                <a:solidFill>
                  <a:schemeClr val="accent2"/>
                </a:solidFill>
              </a:rPr>
              <a:t>Секунда.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 </a:t>
            </a:r>
            <a:r>
              <a:rPr lang="uk-UA" altLang="en-US" b="1" i="1">
                <a:solidFill>
                  <a:schemeClr val="accent2"/>
                </a:solidFill>
              </a:rPr>
              <a:t>с</a:t>
            </a:r>
            <a:r>
              <a:rPr lang="uk-UA" altLang="en-US"/>
              <a:t> – час, який дорівнює          9 192 631 770 періодам випромінювання, що відповідає переходу між двома надтонкими рівнями основного стану атома цезію-133. </a:t>
            </a:r>
          </a:p>
          <a:p>
            <a:pPr marL="0" indent="738188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До останнього часу секунду пов’язували з обертанням Землі навколо осі та визначали як       1/86</a:t>
            </a:r>
            <a:r>
              <a:rPr lang="uk-UA" altLang="en-US" baseline="-25000">
                <a:solidFill>
                  <a:schemeClr val="accent2"/>
                </a:solidFill>
              </a:rPr>
              <a:t> </a:t>
            </a:r>
            <a:r>
              <a:rPr lang="uk-UA" altLang="en-US">
                <a:solidFill>
                  <a:schemeClr val="accent2"/>
                </a:solidFill>
              </a:rPr>
              <a:t>400  частину  середньої  сонячної  доби. </a:t>
            </a:r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11E08B9-B826-4E2C-B25F-77F49345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4276" name="Picture 5" descr="150px-Flashingsecond">
            <a:hlinkClick r:id="rId2"/>
            <a:extLst>
              <a:ext uri="{FF2B5EF4-FFF2-40B4-BE49-F238E27FC236}">
                <a16:creationId xmlns:a16="http://schemas.microsoft.com/office/drawing/2014/main" id="{19447C09-1D74-4289-983A-3ADA2C93C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6">
            <a:extLst>
              <a:ext uri="{FF2B5EF4-FFF2-40B4-BE49-F238E27FC236}">
                <a16:creationId xmlns:a16="http://schemas.microsoft.com/office/drawing/2014/main" id="{74B4DA16-5906-4663-81F0-11A0781C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0688"/>
            <a:ext cx="558006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38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uk-UA" altLang="en-US" sz="3200">
                <a:solidFill>
                  <a:schemeClr val="accent2"/>
                </a:solidFill>
              </a:rPr>
              <a:t>Спостереження показа-ли, що швидкість обертання Землі зменшується, а три-валість доби за кожних 100 років зростає на 0,002 </a:t>
            </a:r>
            <a:r>
              <a:rPr lang="uk-UA" altLang="en-US" sz="3200" i="1">
                <a:solidFill>
                  <a:schemeClr val="accent2"/>
                </a:solidFill>
              </a:rPr>
              <a:t>с</a:t>
            </a:r>
            <a:r>
              <a:rPr lang="uk-UA" altLang="en-US" sz="3200">
                <a:solidFill>
                  <a:schemeClr val="accent2"/>
                </a:solidFill>
              </a:rPr>
              <a:t>. Тому похибка визначення секунди досягає величини 10</a:t>
            </a:r>
            <a:r>
              <a:rPr lang="uk-UA" altLang="en-US" sz="3200" baseline="30000">
                <a:solidFill>
                  <a:schemeClr val="accent2"/>
                </a:solidFill>
              </a:rPr>
              <a:t>-7</a:t>
            </a:r>
            <a:r>
              <a:rPr lang="uk-UA" altLang="en-US" sz="3200">
                <a:solidFill>
                  <a:schemeClr val="accent2"/>
                </a:solidFill>
              </a:rPr>
              <a:t> </a:t>
            </a:r>
            <a:r>
              <a:rPr lang="uk-UA" altLang="en-US" sz="3200" i="1">
                <a:solidFill>
                  <a:schemeClr val="accent2"/>
                </a:solidFill>
              </a:rPr>
              <a:t>с</a:t>
            </a:r>
            <a:r>
              <a:rPr lang="uk-UA" altLang="en-US" sz="3200">
                <a:solidFill>
                  <a:schemeClr val="accent2"/>
                </a:solidFill>
              </a:rPr>
              <a:t>, що є непридатним для сучасної техніки. </a:t>
            </a:r>
            <a:endParaRPr lang="ru-RU" altLang="en-US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66C2567-2125-4DCA-A748-01AF29E47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00438"/>
          </a:xfrm>
        </p:spPr>
        <p:txBody>
          <a:bodyPr/>
          <a:lstStyle/>
          <a:p>
            <a:pPr marL="0" indent="720725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4. </a:t>
            </a:r>
            <a:r>
              <a:rPr lang="uk-UA" altLang="en-US" b="1" i="1">
                <a:solidFill>
                  <a:schemeClr val="accent2"/>
                </a:solidFill>
              </a:rPr>
              <a:t>Ампер.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 </a:t>
            </a:r>
            <a:r>
              <a:rPr lang="uk-UA" altLang="en-US" b="1" i="1">
                <a:solidFill>
                  <a:schemeClr val="accent2"/>
                </a:solidFill>
              </a:rPr>
              <a:t>А</a:t>
            </a:r>
            <a:r>
              <a:rPr lang="uk-UA" altLang="en-US"/>
              <a:t> – сила постійного струму, який при проходженні по двом паралельним прямолінійним провідникам нескінченної довжини та дуже малого поперечного перерізу, розташованих у вакуумі на відстані 1 </a:t>
            </a:r>
            <a:r>
              <a:rPr lang="uk-UA" altLang="en-US" i="1"/>
              <a:t>м</a:t>
            </a:r>
            <a:r>
              <a:rPr lang="uk-UA" altLang="en-US"/>
              <a:t> один від одного, створює між цими провідниками силу взаємодії, яка дорівнює 2·10</a:t>
            </a:r>
            <a:r>
              <a:rPr lang="uk-UA" altLang="en-US" baseline="30000"/>
              <a:t>-7</a:t>
            </a:r>
            <a:r>
              <a:rPr lang="uk-UA" altLang="en-US"/>
              <a:t> </a:t>
            </a:r>
            <a:r>
              <a:rPr lang="uk-UA" altLang="en-US" i="1"/>
              <a:t>Н</a:t>
            </a:r>
            <a:r>
              <a:rPr lang="uk-UA" altLang="en-US"/>
              <a:t> на кожний метр довжини провідника. </a:t>
            </a:r>
            <a:endParaRPr lang="ru-RU" altLang="en-US"/>
          </a:p>
        </p:txBody>
      </p:sp>
      <p:pic>
        <p:nvPicPr>
          <p:cNvPr id="55299" name="Picture 5" descr="220px-Ampere-def-en">
            <a:hlinkClick r:id="rId2"/>
            <a:extLst>
              <a:ext uri="{FF2B5EF4-FFF2-40B4-BE49-F238E27FC236}">
                <a16:creationId xmlns:a16="http://schemas.microsoft.com/office/drawing/2014/main" id="{92873260-1A2B-4377-AEDA-6B78E82B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386138"/>
            <a:ext cx="37814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74AC365-B63E-4030-8467-51F8029E2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738188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5. </a:t>
            </a:r>
            <a:r>
              <a:rPr lang="uk-UA" altLang="en-US" b="1" i="1">
                <a:solidFill>
                  <a:schemeClr val="accent2"/>
                </a:solidFill>
              </a:rPr>
              <a:t>Кельвін.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 </a:t>
            </a:r>
            <a:r>
              <a:rPr lang="uk-UA" altLang="en-US" b="1" i="1">
                <a:solidFill>
                  <a:schemeClr val="accent2"/>
                </a:solidFill>
              </a:rPr>
              <a:t>К</a:t>
            </a:r>
            <a:r>
              <a:rPr lang="uk-UA" altLang="en-US"/>
              <a:t> – температура за термоди-намічною шкалою, що дорівнює 1/273,15 час-тині термодинамічної температури потрійної точки води. </a:t>
            </a:r>
          </a:p>
          <a:p>
            <a:pPr marL="0" indent="738188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Кельвін на основі другого начала термоди-наміки побудував термодинамічну шкалу, яка не залежить від роду термометричної речовини. </a:t>
            </a:r>
          </a:p>
          <a:p>
            <a:pPr marL="0" indent="738188"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Нижньою границею цієї шкали є темпера-тура абсолютного нуля, експериментальною точкою – потрійна точка води (температура рівноваги між льодом, водою та водяним паром), яка лежить вище температури плав-лення льоду на 0,01 </a:t>
            </a:r>
            <a:r>
              <a:rPr lang="uk-UA" altLang="en-US" i="1">
                <a:solidFill>
                  <a:schemeClr val="accent2"/>
                </a:solidFill>
              </a:rPr>
              <a:t>К</a:t>
            </a:r>
            <a:r>
              <a:rPr lang="uk-UA" altLang="en-US">
                <a:solidFill>
                  <a:schemeClr val="accent2"/>
                </a:solidFill>
              </a:rPr>
              <a:t>. </a:t>
            </a:r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05CF4C3-5B8F-4DB2-98FA-55FA7546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E8C0783-1FCA-407D-9B52-88FDF7D6F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2592387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 b="1">
                <a:solidFill>
                  <a:schemeClr val="accent2"/>
                </a:solidFill>
              </a:rPr>
              <a:t>Матерія</a:t>
            </a:r>
            <a:r>
              <a:rPr lang="uk-UA" altLang="en-US">
                <a:solidFill>
                  <a:schemeClr val="accent2"/>
                </a:solidFill>
              </a:rPr>
              <a:t> –</a:t>
            </a:r>
            <a:r>
              <a:rPr lang="uk-UA" altLang="en-US"/>
              <a:t> це фундаментальне фізичне по-няття, пов’язане з усіма об’єктами, що існують у природі та сприймаються людиною через відчуття, проявляється у вигляді речовини і поля. </a:t>
            </a:r>
          </a:p>
        </p:txBody>
      </p:sp>
      <p:grpSp>
        <p:nvGrpSpPr>
          <p:cNvPr id="21507" name="Group 11">
            <a:extLst>
              <a:ext uri="{FF2B5EF4-FFF2-40B4-BE49-F238E27FC236}">
                <a16:creationId xmlns:a16="http://schemas.microsoft.com/office/drawing/2014/main" id="{68DBBDE9-F655-4BD0-9F67-270192CD09E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663825"/>
            <a:ext cx="7920038" cy="3976688"/>
            <a:chOff x="340" y="1678"/>
            <a:chExt cx="4989" cy="2505"/>
          </a:xfrm>
        </p:grpSpPr>
        <p:pic>
          <p:nvPicPr>
            <p:cNvPr id="21508" name="Picture 5" descr="untitled6">
              <a:extLst>
                <a:ext uri="{FF2B5EF4-FFF2-40B4-BE49-F238E27FC236}">
                  <a16:creationId xmlns:a16="http://schemas.microsoft.com/office/drawing/2014/main" id="{58282F0E-3835-413D-816A-8930028E6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684"/>
              <a:ext cx="158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6" descr="imagesCAF6UQJ5">
              <a:extLst>
                <a:ext uri="{FF2B5EF4-FFF2-40B4-BE49-F238E27FC236}">
                  <a16:creationId xmlns:a16="http://schemas.microsoft.com/office/drawing/2014/main" id="{E4E1ECD1-89FB-44D3-8452-346DD169C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84"/>
              <a:ext cx="1710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7" descr="untitled1">
              <a:extLst>
                <a:ext uri="{FF2B5EF4-FFF2-40B4-BE49-F238E27FC236}">
                  <a16:creationId xmlns:a16="http://schemas.microsoft.com/office/drawing/2014/main" id="{873B91C7-79EB-4174-B163-C0C2091A9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78"/>
              <a:ext cx="1361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8" descr="imagesCA0MAOCA">
              <a:extLst>
                <a:ext uri="{FF2B5EF4-FFF2-40B4-BE49-F238E27FC236}">
                  <a16:creationId xmlns:a16="http://schemas.microsoft.com/office/drawing/2014/main" id="{A46EE558-A084-4D69-93A6-BA5D20F42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772"/>
              <a:ext cx="1362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9" descr="кристаллы1">
              <a:extLst>
                <a:ext uri="{FF2B5EF4-FFF2-40B4-BE49-F238E27FC236}">
                  <a16:creationId xmlns:a16="http://schemas.microsoft.com/office/drawing/2014/main" id="{3FBEF719-45F0-437C-AAE8-E76E1FBC4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158"/>
              <a:ext cx="1701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0" descr="сила Лоренца10">
              <a:extLst>
                <a:ext uri="{FF2B5EF4-FFF2-40B4-BE49-F238E27FC236}">
                  <a16:creationId xmlns:a16="http://schemas.microsoft.com/office/drawing/2014/main" id="{0F30FE06-4B4B-4BFD-84A6-4ED46512F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3132"/>
              <a:ext cx="1610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B4DE54E-FA93-4F35-8855-33A753A27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5425"/>
            <a:ext cx="9144000" cy="2519363"/>
          </a:xfrm>
        </p:spPr>
        <p:txBody>
          <a:bodyPr/>
          <a:lstStyle/>
          <a:p>
            <a:pPr marL="0" indent="720725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6. </a:t>
            </a:r>
            <a:r>
              <a:rPr lang="uk-UA" altLang="en-US" b="1" i="1">
                <a:solidFill>
                  <a:schemeClr val="accent2"/>
                </a:solidFill>
              </a:rPr>
              <a:t>Моль.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 </a:t>
            </a:r>
            <a:r>
              <a:rPr lang="uk-UA" altLang="en-US" b="1" i="1">
                <a:solidFill>
                  <a:schemeClr val="accent2"/>
                </a:solidFill>
              </a:rPr>
              <a:t>моль</a:t>
            </a:r>
            <a:r>
              <a:rPr lang="uk-UA" altLang="en-US"/>
              <a:t> </a:t>
            </a:r>
            <a:r>
              <a:rPr lang="uk-UA" altLang="en-US">
                <a:solidFill>
                  <a:schemeClr val="accent2"/>
                </a:solidFill>
              </a:rPr>
              <a:t>–</a:t>
            </a:r>
            <a:r>
              <a:rPr lang="uk-UA" altLang="en-US"/>
              <a:t> кількість речовини системи, яка містить стільки ж структурних елементів (молекул, атомів, іонів), скільки атомів вуглецю міститься в 0,012 </a:t>
            </a:r>
            <a:r>
              <a:rPr lang="uk-UA" altLang="en-US" i="1"/>
              <a:t>кг</a:t>
            </a:r>
            <a:r>
              <a:rPr lang="uk-UA" altLang="en-US"/>
              <a:t> нукліда вуглецю С</a:t>
            </a:r>
            <a:r>
              <a:rPr lang="uk-UA" altLang="en-US" baseline="-25000"/>
              <a:t>12</a:t>
            </a:r>
            <a:r>
              <a:rPr lang="uk-UA" altLang="en-US"/>
              <a:t>. </a:t>
            </a:r>
            <a:endParaRPr lang="ru-RU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900F830-68C0-464E-BF0C-78EB1B13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7348" name="Picture 4" descr="1 моль">
            <a:extLst>
              <a:ext uri="{FF2B5EF4-FFF2-40B4-BE49-F238E27FC236}">
                <a16:creationId xmlns:a16="http://schemas.microsoft.com/office/drawing/2014/main" id="{3592CCAE-8576-4E5E-A5A0-0E9A4048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21050"/>
            <a:ext cx="6624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9B19A56-353B-419F-8DD9-0A38983CD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3097212"/>
          </a:xfrm>
        </p:spPr>
        <p:txBody>
          <a:bodyPr/>
          <a:lstStyle/>
          <a:p>
            <a:pPr marL="0" indent="738188" algn="just" eaLnBrk="1" hangingPunct="1">
              <a:buFontTx/>
              <a:buNone/>
            </a:pPr>
            <a:r>
              <a:rPr lang="uk-UA" altLang="en-US">
                <a:solidFill>
                  <a:schemeClr val="accent2"/>
                </a:solidFill>
              </a:rPr>
              <a:t>7. </a:t>
            </a:r>
            <a:r>
              <a:rPr lang="uk-UA" altLang="en-US" b="1" i="1">
                <a:solidFill>
                  <a:schemeClr val="accent2"/>
                </a:solidFill>
              </a:rPr>
              <a:t>Кандела.</a:t>
            </a:r>
            <a:r>
              <a:rPr lang="uk-UA" altLang="en-US">
                <a:solidFill>
                  <a:schemeClr val="accent2"/>
                </a:solidFill>
              </a:rPr>
              <a:t> </a:t>
            </a:r>
            <a:r>
              <a:rPr lang="uk-UA" altLang="en-US" b="1">
                <a:solidFill>
                  <a:schemeClr val="accent2"/>
                </a:solidFill>
              </a:rPr>
              <a:t>1 </a:t>
            </a:r>
            <a:r>
              <a:rPr lang="uk-UA" altLang="en-US" b="1" i="1">
                <a:solidFill>
                  <a:schemeClr val="accent2"/>
                </a:solidFill>
              </a:rPr>
              <a:t>кд</a:t>
            </a:r>
            <a:r>
              <a:rPr lang="uk-UA" altLang="en-US">
                <a:solidFill>
                  <a:schemeClr val="accent2"/>
                </a:solidFill>
              </a:rPr>
              <a:t> (від лат. </a:t>
            </a:r>
            <a:r>
              <a:rPr lang="uk-UA" altLang="en-US" i="1">
                <a:solidFill>
                  <a:schemeClr val="accent2"/>
                </a:solidFill>
              </a:rPr>
              <a:t>Candela</a:t>
            </a:r>
            <a:r>
              <a:rPr lang="uk-UA" altLang="en-US">
                <a:solidFill>
                  <a:schemeClr val="accent2"/>
                </a:solidFill>
              </a:rPr>
              <a:t> – свічка)</a:t>
            </a:r>
            <a:r>
              <a:rPr lang="uk-UA" altLang="en-US"/>
              <a:t> – сила світла в заданому напрямку джерела, яке випромінює монохроматичні промені з частотою 540·10</a:t>
            </a:r>
            <a:r>
              <a:rPr lang="uk-UA" altLang="en-US" baseline="30000"/>
              <a:t>12</a:t>
            </a:r>
            <a:r>
              <a:rPr lang="uk-UA" altLang="en-US"/>
              <a:t> </a:t>
            </a:r>
            <a:r>
              <a:rPr lang="uk-UA" altLang="en-US" i="1"/>
              <a:t>Гц</a:t>
            </a:r>
            <a:r>
              <a:rPr lang="uk-UA" altLang="en-US"/>
              <a:t>, енергетична сила світла якого в заданому напрямку складає           1/683 </a:t>
            </a:r>
            <a:r>
              <a:rPr lang="uk-UA" altLang="en-US" i="1"/>
              <a:t>Вт/ср</a:t>
            </a:r>
            <a:r>
              <a:rPr lang="uk-UA" altLang="en-US"/>
              <a:t>.</a:t>
            </a:r>
            <a:endParaRPr lang="ru-RU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C7436E9-2210-4F32-813B-F6115BCD1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8372" name="Picture 7" descr="Сила света, излучаемого свечой, близка к одной канделе.">
            <a:hlinkClick r:id="rId2" tooltip="Сила света, излучаемого свечой, близка к одной канделе."/>
            <a:extLst>
              <a:ext uri="{FF2B5EF4-FFF2-40B4-BE49-F238E27FC236}">
                <a16:creationId xmlns:a16="http://schemas.microsoft.com/office/drawing/2014/main" id="{B67B322C-ECF2-483A-AD54-5CAD4260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141663"/>
            <a:ext cx="20732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619E854E-2242-4079-B0EF-13E4F837B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011863" cy="6705600"/>
          </a:xfrm>
        </p:spPr>
        <p:txBody>
          <a:bodyPr/>
          <a:lstStyle/>
          <a:p>
            <a:pPr marL="0" indent="720725" algn="just" eaLnBrk="1" hangingPunct="1">
              <a:spcBef>
                <a:spcPct val="50000"/>
              </a:spcBef>
              <a:buFontTx/>
              <a:buNone/>
            </a:pPr>
            <a:r>
              <a:rPr lang="uk-UA" altLang="en-US"/>
              <a:t>    Допоміжні одиниці:</a:t>
            </a:r>
          </a:p>
          <a:p>
            <a:pPr marL="0" indent="720725" algn="just" eaLnBrk="1" hangingPunct="1">
              <a:spcBef>
                <a:spcPct val="50000"/>
              </a:spcBef>
              <a:buFontTx/>
              <a:buNone/>
            </a:pPr>
            <a:r>
              <a:rPr lang="uk-UA" altLang="en-US"/>
              <a:t>8. </a:t>
            </a:r>
            <a:r>
              <a:rPr lang="uk-UA" altLang="en-US" b="1"/>
              <a:t>Радіан. 1 </a:t>
            </a:r>
            <a:r>
              <a:rPr lang="uk-UA" altLang="en-US" b="1" i="1"/>
              <a:t>рад</a:t>
            </a:r>
            <a:r>
              <a:rPr lang="uk-UA" altLang="en-US"/>
              <a:t> </a:t>
            </a:r>
            <a:r>
              <a:rPr lang="uk-UA" altLang="en-US" b="1"/>
              <a:t>– </a:t>
            </a:r>
            <a:r>
              <a:rPr lang="uk-UA" altLang="en-US"/>
              <a:t>плоский кут, утворений двома радіусами, довжина дуги між якими дорівнює радіусу.</a:t>
            </a:r>
          </a:p>
          <a:p>
            <a:pPr marL="0" indent="720725" algn="just" eaLnBrk="1" hangingPunct="1">
              <a:spcBef>
                <a:spcPct val="50000"/>
              </a:spcBef>
              <a:buFontTx/>
              <a:buNone/>
            </a:pPr>
            <a:r>
              <a:rPr lang="uk-UA" altLang="en-US"/>
              <a:t>9. </a:t>
            </a:r>
            <a:r>
              <a:rPr lang="uk-UA" altLang="en-US" b="1"/>
              <a:t>Стерадіан. 1 ср – </a:t>
            </a:r>
            <a:r>
              <a:rPr lang="uk-UA" altLang="en-US"/>
              <a:t>тілесний кут з вершиною в центрі сфери, який вирізає на поверхні сфери площу, що дорівнює квадрату радіуса сфери. </a:t>
            </a:r>
            <a:endParaRPr lang="ru-RU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4F06612-64B1-49FE-BD5A-A05395E4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593725"/>
            <a:ext cx="8281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/>
          </a:p>
          <a:p>
            <a:pPr algn="ctr" eaLnBrk="1" hangingPunct="1"/>
            <a:endParaRPr lang="ru-RU" altLang="en-US"/>
          </a:p>
        </p:txBody>
      </p:sp>
      <p:pic>
        <p:nvPicPr>
          <p:cNvPr id="508932" name="Picture 4" descr="радиан">
            <a:extLst>
              <a:ext uri="{FF2B5EF4-FFF2-40B4-BE49-F238E27FC236}">
                <a16:creationId xmlns:a16="http://schemas.microsoft.com/office/drawing/2014/main" id="{5B6F3BC8-1129-42D6-ACE7-E32347EC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8300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3" name="Picture 5" descr="стеридиан">
            <a:extLst>
              <a:ext uri="{FF2B5EF4-FFF2-40B4-BE49-F238E27FC236}">
                <a16:creationId xmlns:a16="http://schemas.microsoft.com/office/drawing/2014/main" id="{B51192A3-CB0B-4003-964F-8D9A2164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6114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6EF45CB-AB44-496E-88BB-88EE42CC94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  <a:endParaRPr lang="ru-RU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18A26B4-27D9-4E37-8505-67546EED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3513"/>
            <a:ext cx="91440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Предмет фізики 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Методи фізичних досліджень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Зв’язок фізики з іншими науками.    Взаємозв’язок фізики та техніки 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Структура та мета викладання курсу фізики </a:t>
            </a:r>
          </a:p>
          <a:p>
            <a:pPr>
              <a:buFontTx/>
              <a:buAutoNum type="arabicPeriod"/>
            </a:pPr>
            <a:r>
              <a:rPr lang="uk-UA" altLang="en-US" sz="3200" b="1">
                <a:solidFill>
                  <a:schemeClr val="accent2"/>
                </a:solidFill>
              </a:rPr>
              <a:t>Фізичні величини та їх вимірювання. Міжнародна система одиниць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D3D5516-5BF4-43A8-855D-8980AE25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1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3600" b="1">
                <a:solidFill>
                  <a:schemeClr val="accent2"/>
                </a:solidFill>
              </a:rPr>
              <a:t>Лекція №1. Вступ</a:t>
            </a:r>
            <a:endParaRPr lang="ru-RU" altLang="en-U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16ADC9D3-A81C-4506-9D82-8A439C861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492375"/>
          </a:xfrm>
        </p:spPr>
        <p:txBody>
          <a:bodyPr/>
          <a:lstStyle/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/>
              <a:t>Невід’ємною властивістю і формою існу-вання матерії є рух.</a:t>
            </a:r>
            <a:endParaRPr lang="uk-UA" altLang="en-US" b="1"/>
          </a:p>
          <a:p>
            <a:pPr marL="0" indent="738188" algn="just" eaLnBrk="1" hangingPunct="1">
              <a:lnSpc>
                <a:spcPct val="90000"/>
              </a:lnSpc>
              <a:buFontTx/>
              <a:buNone/>
            </a:pPr>
            <a:r>
              <a:rPr lang="uk-UA" altLang="en-US" b="1">
                <a:solidFill>
                  <a:schemeClr val="accent2"/>
                </a:solidFill>
              </a:rPr>
              <a:t>Рух</a:t>
            </a:r>
            <a:r>
              <a:rPr lang="uk-UA" altLang="en-US">
                <a:solidFill>
                  <a:schemeClr val="accent2"/>
                </a:solidFill>
              </a:rPr>
              <a:t> –</a:t>
            </a:r>
            <a:r>
              <a:rPr lang="uk-UA" altLang="en-US"/>
              <a:t> це різноманітні форми зміни матерії (від простого переміщення до складних проце-сів мислення).</a:t>
            </a:r>
            <a:endParaRPr lang="ru-RU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84A46E1-1919-4823-8CB4-6D1D4ED1B51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420938"/>
            <a:ext cx="8172450" cy="4211637"/>
            <a:chOff x="295" y="1525"/>
            <a:chExt cx="5148" cy="2653"/>
          </a:xfrm>
        </p:grpSpPr>
        <p:pic>
          <p:nvPicPr>
            <p:cNvPr id="22532" name="Picture 3" descr="imagesCAGKIQF8">
              <a:extLst>
                <a:ext uri="{FF2B5EF4-FFF2-40B4-BE49-F238E27FC236}">
                  <a16:creationId xmlns:a16="http://schemas.microsoft.com/office/drawing/2014/main" id="{1A55D2DA-07F2-4090-A8DA-6280B33E9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25"/>
              <a:ext cx="1542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4" descr="imagesCACVN7TF">
              <a:extLst>
                <a:ext uri="{FF2B5EF4-FFF2-40B4-BE49-F238E27FC236}">
                  <a16:creationId xmlns:a16="http://schemas.microsoft.com/office/drawing/2014/main" id="{094FBDC0-3E97-4778-9E4C-CBEF3553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2823"/>
              <a:ext cx="1519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5" descr="imagesCAF6UQJ5">
              <a:extLst>
                <a:ext uri="{FF2B5EF4-FFF2-40B4-BE49-F238E27FC236}">
                  <a16:creationId xmlns:a16="http://schemas.microsoft.com/office/drawing/2014/main" id="{FECEF5AF-2E2C-40FC-AD61-2555C87EC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1525"/>
              <a:ext cx="1529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" descr="imagesCAOMLOCJ">
              <a:extLst>
                <a:ext uri="{FF2B5EF4-FFF2-40B4-BE49-F238E27FC236}">
                  <a16:creationId xmlns:a16="http://schemas.microsoft.com/office/drawing/2014/main" id="{2CC5316C-7938-4101-9F19-D4E4650FB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2931"/>
              <a:ext cx="152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8" descr="imagesCAFDUTQJ">
              <a:extLst>
                <a:ext uri="{FF2B5EF4-FFF2-40B4-BE49-F238E27FC236}">
                  <a16:creationId xmlns:a16="http://schemas.microsoft.com/office/drawing/2014/main" id="{BDFF8549-08E7-4211-99EA-FEF7ED406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795"/>
              <a:ext cx="1792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AutoShape 10" descr="9k=">
              <a:extLst>
                <a:ext uri="{FF2B5EF4-FFF2-40B4-BE49-F238E27FC236}">
                  <a16:creationId xmlns:a16="http://schemas.microsoft.com/office/drawing/2014/main" id="{410C0031-337B-4A00-AF65-418914A691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8" name="AutoShape 12" descr="9k=">
              <a:extLst>
                <a:ext uri="{FF2B5EF4-FFF2-40B4-BE49-F238E27FC236}">
                  <a16:creationId xmlns:a16="http://schemas.microsoft.com/office/drawing/2014/main" id="{8AD3DBEB-EDF3-4B47-B65F-416261EEC0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2539" name="Picture 13" descr="untitled12">
              <a:extLst>
                <a:ext uri="{FF2B5EF4-FFF2-40B4-BE49-F238E27FC236}">
                  <a16:creationId xmlns:a16="http://schemas.microsoft.com/office/drawing/2014/main" id="{064713FC-A39B-4D6D-8576-4079CD033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25"/>
              <a:ext cx="1724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4">
            <a:extLst>
              <a:ext uri="{FF2B5EF4-FFF2-40B4-BE49-F238E27FC236}">
                <a16:creationId xmlns:a16="http://schemas.microsoft.com/office/drawing/2014/main" id="{399378AE-D63F-40AA-8A88-D98AA74F6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838200" indent="-838200" eaLnBrk="1" hangingPunct="1"/>
            <a:r>
              <a:rPr lang="uk-UA" altLang="en-US" sz="3600" b="1">
                <a:solidFill>
                  <a:schemeClr val="accent2"/>
                </a:solidFill>
              </a:rPr>
              <a:t>2.</a:t>
            </a:r>
            <a:r>
              <a:rPr lang="en-US" altLang="en-US" sz="3600" b="1">
                <a:solidFill>
                  <a:schemeClr val="accent2"/>
                </a:solidFill>
              </a:rPr>
              <a:t> </a:t>
            </a:r>
            <a:r>
              <a:rPr lang="uk-UA" altLang="en-US" sz="3600" b="1">
                <a:solidFill>
                  <a:schemeClr val="accent2"/>
                </a:solidFill>
              </a:rPr>
              <a:t>Методи фізичних досліджень</a:t>
            </a:r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2E116526-A096-4AD3-A966-BFEA2EDC3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9388"/>
            <a:ext cx="9144000" cy="1619250"/>
          </a:xfrm>
        </p:spPr>
        <p:txBody>
          <a:bodyPr/>
          <a:lstStyle/>
          <a:p>
            <a:pPr marL="0" indent="738188" algn="just" eaLnBrk="1" hangingPunct="1">
              <a:buFontTx/>
              <a:buNone/>
            </a:pPr>
            <a:r>
              <a:rPr lang="uk-UA" altLang="en-US" b="1" i="1">
                <a:solidFill>
                  <a:schemeClr val="accent2"/>
                </a:solidFill>
              </a:rPr>
              <a:t>Основним методом дослідження у фізиці є дослід</a:t>
            </a:r>
            <a:r>
              <a:rPr lang="uk-UA" altLang="en-US">
                <a:solidFill>
                  <a:schemeClr val="accent2"/>
                </a:solidFill>
              </a:rPr>
              <a:t> –</a:t>
            </a:r>
            <a:r>
              <a:rPr lang="uk-UA" altLang="en-US"/>
              <a:t> спостереження явищ природи у відповідних умовах.</a:t>
            </a:r>
            <a:endParaRPr lang="uk-UA" altLang="en-US" b="1" i="1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40FFCD6-5337-4F0B-B684-2CADA85F808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997200"/>
            <a:ext cx="7597775" cy="3592513"/>
            <a:chOff x="567" y="1888"/>
            <a:chExt cx="4786" cy="2263"/>
          </a:xfrm>
        </p:grpSpPr>
        <p:pic>
          <p:nvPicPr>
            <p:cNvPr id="23557" name="Picture 7" descr="Эксперимент Эратосфена по определению радиуса Земли.">
              <a:extLst>
                <a:ext uri="{FF2B5EF4-FFF2-40B4-BE49-F238E27FC236}">
                  <a16:creationId xmlns:a16="http://schemas.microsoft.com/office/drawing/2014/main" id="{06C61EFE-0510-46D7-A258-8789D94B6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88"/>
              <a:ext cx="1610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8" descr="Эксперимент Генри Кавендиша по определению гравитационной постоянной.">
              <a:extLst>
                <a:ext uri="{FF2B5EF4-FFF2-40B4-BE49-F238E27FC236}">
                  <a16:creationId xmlns:a16="http://schemas.microsoft.com/office/drawing/2014/main" id="{09238792-4332-4670-98D3-1D10C5D7E8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1888"/>
              <a:ext cx="1725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9" descr="Скатывание тел с наклонной плоскости.">
              <a:extLst>
                <a:ext uri="{FF2B5EF4-FFF2-40B4-BE49-F238E27FC236}">
                  <a16:creationId xmlns:a16="http://schemas.microsoft.com/office/drawing/2014/main" id="{1838F4FD-3E50-4A97-A935-C2592DBE36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999"/>
              <a:ext cx="158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0" descr="Опыты Галилея с падающими телами.">
              <a:extLst>
                <a:ext uri="{FF2B5EF4-FFF2-40B4-BE49-F238E27FC236}">
                  <a16:creationId xmlns:a16="http://schemas.microsoft.com/office/drawing/2014/main" id="{45BF2E20-0798-46E2-AB56-A6176EBDAB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888"/>
              <a:ext cx="1248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1" descr="Дифференциальное сечения рассеяния. Формула Резерфорда">
              <a:extLst>
                <a:ext uri="{FF2B5EF4-FFF2-40B4-BE49-F238E27FC236}">
                  <a16:creationId xmlns:a16="http://schemas.microsoft.com/office/drawing/2014/main" id="{06281204-22BF-46D6-A15A-A3A83B96BA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3022"/>
              <a:ext cx="1724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/>
      <p:bldP spid="4864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9A6369-4F4E-42A8-AED5-F3A57EA1B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en-US" sz="2800" b="1">
                <a:solidFill>
                  <a:schemeClr val="accent2"/>
                </a:solidFill>
              </a:rPr>
              <a:t>Ератосфен Кіренський (ІІІ ст. до н.е.) вимірявши довжини тіней від двох однакових стовпчиків опівдні в день літнього сонцестояння у містах Сієн і Олександрія вперше визначив радіус земної кулі</a:t>
            </a:r>
            <a:r>
              <a:rPr lang="uk-UA" altLang="en-US" sz="3200" b="1"/>
              <a:t> </a:t>
            </a:r>
          </a:p>
        </p:txBody>
      </p:sp>
      <p:pic>
        <p:nvPicPr>
          <p:cNvPr id="24579" name="Picture 3" descr="Эксперимент Эратосфена по определению радиуса Земли.">
            <a:extLst>
              <a:ext uri="{FF2B5EF4-FFF2-40B4-BE49-F238E27FC236}">
                <a16:creationId xmlns:a16="http://schemas.microsoft.com/office/drawing/2014/main" id="{58941B80-2FA7-4979-ABBE-51F1B8BBB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65532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6DB6726-B468-46DB-87A5-B77604491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65288"/>
          </a:xfrm>
        </p:spPr>
        <p:txBody>
          <a:bodyPr/>
          <a:lstStyle/>
          <a:p>
            <a:pPr eaLnBrk="1" hangingPunct="1"/>
            <a:r>
              <a:rPr lang="uk-UA" altLang="en-US" sz="2800" b="1">
                <a:solidFill>
                  <a:schemeClr val="accent2"/>
                </a:solidFill>
              </a:rPr>
              <a:t>Англ. фізик Генрі Кавендліш експериментально визначив  гравітаційну сталу, що дало можливість вперше визначити і масу Землі</a:t>
            </a:r>
          </a:p>
        </p:txBody>
      </p:sp>
      <p:pic>
        <p:nvPicPr>
          <p:cNvPr id="25603" name="Picture 3" descr="Эксперимент Генри Кавендиша по определению гравитационной постоянной.">
            <a:extLst>
              <a:ext uri="{FF2B5EF4-FFF2-40B4-BE49-F238E27FC236}">
                <a16:creationId xmlns:a16="http://schemas.microsoft.com/office/drawing/2014/main" id="{59B74880-C91C-4616-98ED-AD9649626B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81188"/>
            <a:ext cx="5868988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ANd9GcTVLgSgjUInfjz7ZwswGJXyfTk5QHV6k5KL7v_8OcQFLR-6Z3Ep">
            <a:extLst>
              <a:ext uri="{FF2B5EF4-FFF2-40B4-BE49-F238E27FC236}">
                <a16:creationId xmlns:a16="http://schemas.microsoft.com/office/drawing/2014/main" id="{4802F616-BDE8-4014-AF7B-9EA15421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0"/>
          <a:stretch>
            <a:fillRect/>
          </a:stretch>
        </p:blipFill>
        <p:spPr bwMode="auto">
          <a:xfrm>
            <a:off x="179388" y="2816225"/>
            <a:ext cx="2844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2DB1081-05FE-427D-85C7-F1BB95BAE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en-US" sz="2800" b="1" dirty="0">
                <a:solidFill>
                  <a:schemeClr val="accent2"/>
                </a:solidFill>
              </a:rPr>
              <a:t>Використовуючи похилу площину з гладенькою канавкою посередині, Галілей з'ясував, що швидкість скочування кульки від часу залежить </a:t>
            </a:r>
            <a:r>
              <a:rPr lang="uk-UA" altLang="en-US" sz="2800" b="1" dirty="0" err="1">
                <a:solidFill>
                  <a:schemeClr val="accent2"/>
                </a:solidFill>
              </a:rPr>
              <a:t>квадратично</a:t>
            </a:r>
            <a:r>
              <a:rPr lang="uk-UA" altLang="en-US" sz="2800" b="1" dirty="0">
                <a:solidFill>
                  <a:schemeClr val="accent2"/>
                </a:solidFill>
              </a:rPr>
              <a:t>, чим  спростував думку Аристотеля про сталість швидкості</a:t>
            </a:r>
            <a:endParaRPr lang="uk-UA" altLang="en-US" sz="2800" b="1" dirty="0"/>
          </a:p>
        </p:txBody>
      </p:sp>
      <p:pic>
        <p:nvPicPr>
          <p:cNvPr id="26627" name="Picture 3" descr="Скатывание тел с наклонной плоскости.">
            <a:extLst>
              <a:ext uri="{FF2B5EF4-FFF2-40B4-BE49-F238E27FC236}">
                <a16:creationId xmlns:a16="http://schemas.microsoft.com/office/drawing/2014/main" id="{10223A7A-6B8A-444D-9801-76C972EFD3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51063"/>
            <a:ext cx="594042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7801CA78E2E94C8DB7A81141A69724" ma:contentTypeVersion="10" ma:contentTypeDescription="Створення нового документа." ma:contentTypeScope="" ma:versionID="fc8f146c95a02cf41bd654529caa4f17">
  <xsd:schema xmlns:xsd="http://www.w3.org/2001/XMLSchema" xmlns:xs="http://www.w3.org/2001/XMLSchema" xmlns:p="http://schemas.microsoft.com/office/2006/metadata/properties" xmlns:ns2="99fb794d-853a-445f-a1cc-84b32708658d" xmlns:ns3="0ef04f59-ec90-43f8-8681-665b6efec026" targetNamespace="http://schemas.microsoft.com/office/2006/metadata/properties" ma:root="true" ma:fieldsID="bbb9794ebfffef31d9fbd1583d6b8573" ns2:_="" ns3:_="">
    <xsd:import namespace="99fb794d-853a-445f-a1cc-84b32708658d"/>
    <xsd:import namespace="0ef04f59-ec90-43f8-8681-665b6efec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794d-853a-445f-a1cc-84b327086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4f59-ec90-43f8-8681-665b6efec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0BDF80-D410-47F2-B62F-B6CEB8C999F5}"/>
</file>

<file path=customXml/itemProps2.xml><?xml version="1.0" encoding="utf-8"?>
<ds:datastoreItem xmlns:ds="http://schemas.openxmlformats.org/officeDocument/2006/customXml" ds:itemID="{1BE3F886-423D-436E-A181-684AF84FFE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0D74A-3C5E-4D13-AE99-E97AD18CF288}">
  <ds:schemaRefs>
    <ds:schemaRef ds:uri="http://schemas.microsoft.com/office/2006/metadata/properties"/>
    <ds:schemaRef ds:uri="http://schemas.microsoft.com/office/infopath/2007/PartnerControls"/>
    <ds:schemaRef ds:uri="ccbf0c09-4068-499a-92c4-8f46cc987e90"/>
    <ds:schemaRef ds:uri="13c46f49-129f-4de7-9a9b-95720672f4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6183</TotalTime>
  <Words>1699</Words>
  <Application>Microsoft Office PowerPoint</Application>
  <PresentationFormat>Екран (4:3)</PresentationFormat>
  <Paragraphs>129</Paragraphs>
  <Slides>43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Оформление по умолчанию</vt:lpstr>
      <vt:lpstr>Презентація PowerPoint</vt:lpstr>
      <vt:lpstr>1. Предмет фізики</vt:lpstr>
      <vt:lpstr>Презентація PowerPoint</vt:lpstr>
      <vt:lpstr>Презентація PowerPoint</vt:lpstr>
      <vt:lpstr>Презентація PowerPoint</vt:lpstr>
      <vt:lpstr>2. Методи фізичних досліджень</vt:lpstr>
      <vt:lpstr>Ератосфен Кіренський (ІІІ ст. до н.е.) вимірявши довжини тіней від двох однакових стовпчиків опівдні в день літнього сонцестояння у містах Сієн і Олександрія вперше визначив радіус земної кулі </vt:lpstr>
      <vt:lpstr>Англ. фізик Генрі Кавендліш експериментально визначив  гравітаційну сталу, що дало можливість вперше визначити і масу Землі</vt:lpstr>
      <vt:lpstr>Використовуючи похилу площину з гладенькою канавкою посередині, Галілей з'ясував, що швидкість скочування кульки від часу залежить квадратично, чим  спростував думку Аристотеля про сталість швидкості</vt:lpstr>
      <vt:lpstr>Згідно легенди, Галілео Галілей одночасно кидаючи з Пізанської башти гарматне ядро і кулю дійшов висновку, що в середовищі, повністю позбавленого тертя, всі тіла падали б з однаковою швидкістю</vt:lpstr>
      <vt:lpstr>Презентація PowerPoint</vt:lpstr>
      <vt:lpstr>Досліди Резерфорда по розсіянню α-частинок на атомах металевої фольги довели наявність в атомі  позитивно зарядженого ядра малих розмірів і великої густини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Зв’язок фізики з іншими науками. Взаємозв’язок фізики та техніки </vt:lpstr>
      <vt:lpstr>Презентація PowerPoint</vt:lpstr>
      <vt:lpstr>Презентація PowerPoint</vt:lpstr>
      <vt:lpstr>Презентація PowerPoint</vt:lpstr>
      <vt:lpstr>Презентація PowerPoint</vt:lpstr>
      <vt:lpstr>4. Структура та мета викладання курсу фізики </vt:lpstr>
      <vt:lpstr>Презентація PowerPoint</vt:lpstr>
      <vt:lpstr>Презентація PowerPoint</vt:lpstr>
      <vt:lpstr>Презентація PowerPoint</vt:lpstr>
      <vt:lpstr>5. Фізичні величини та їх вимірювання. Міжнародна система одиниць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З ФІЗИКИ У ВИЩИХ БУДІВЕЛЬНИ</dc:title>
  <dc:creator>Vlad</dc:creator>
  <cp:lastModifiedBy>Бірук Яна Ігорівна</cp:lastModifiedBy>
  <cp:revision>167</cp:revision>
  <dcterms:created xsi:type="dcterms:W3CDTF">2007-10-30T18:55:06Z</dcterms:created>
  <dcterms:modified xsi:type="dcterms:W3CDTF">2023-09-04T08:27:28Z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0x0101008F7801CA78E2E94C8DB7A81141A69724</vt:lpwstr>
  </property>
  <property fmtid="{D5CDD505-2E9C-101B-9397-08002B2CF9AE}" pid="3" name="MediaServiceImageTags">
    <vt:lpwstr/>
  </property>
</Properties>
</file>