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72"/>
  </p:notesMasterIdLst>
  <p:handoutMasterIdLst>
    <p:handoutMasterId r:id="rId73"/>
  </p:handoutMasterIdLst>
  <p:sldIdLst>
    <p:sldId id="291" r:id="rId5"/>
    <p:sldId id="298" r:id="rId6"/>
    <p:sldId id="395" r:id="rId7"/>
    <p:sldId id="324" r:id="rId8"/>
    <p:sldId id="322" r:id="rId9"/>
    <p:sldId id="410" r:id="rId10"/>
    <p:sldId id="425" r:id="rId11"/>
    <p:sldId id="336" r:id="rId12"/>
    <p:sldId id="337" r:id="rId13"/>
    <p:sldId id="340" r:id="rId14"/>
    <p:sldId id="339" r:id="rId15"/>
    <p:sldId id="341" r:id="rId16"/>
    <p:sldId id="342" r:id="rId17"/>
    <p:sldId id="338" r:id="rId18"/>
    <p:sldId id="396" r:id="rId19"/>
    <p:sldId id="302" r:id="rId20"/>
    <p:sldId id="303" r:id="rId21"/>
    <p:sldId id="304" r:id="rId22"/>
    <p:sldId id="397" r:id="rId23"/>
    <p:sldId id="398" r:id="rId24"/>
    <p:sldId id="399" r:id="rId25"/>
    <p:sldId id="400" r:id="rId26"/>
    <p:sldId id="381" r:id="rId27"/>
    <p:sldId id="401" r:id="rId28"/>
    <p:sldId id="402" r:id="rId29"/>
    <p:sldId id="403" r:id="rId30"/>
    <p:sldId id="312" r:id="rId31"/>
    <p:sldId id="405" r:id="rId32"/>
    <p:sldId id="406" r:id="rId33"/>
    <p:sldId id="407" r:id="rId34"/>
    <p:sldId id="420" r:id="rId35"/>
    <p:sldId id="421" r:id="rId36"/>
    <p:sldId id="427" r:id="rId37"/>
    <p:sldId id="422" r:id="rId38"/>
    <p:sldId id="423" r:id="rId39"/>
    <p:sldId id="424" r:id="rId40"/>
    <p:sldId id="426" r:id="rId41"/>
    <p:sldId id="408" r:id="rId42"/>
    <p:sldId id="349" r:id="rId43"/>
    <p:sldId id="314" r:id="rId44"/>
    <p:sldId id="352" r:id="rId45"/>
    <p:sldId id="411" r:id="rId46"/>
    <p:sldId id="353" r:id="rId47"/>
    <p:sldId id="320" r:id="rId48"/>
    <p:sldId id="326" r:id="rId49"/>
    <p:sldId id="327" r:id="rId50"/>
    <p:sldId id="328" r:id="rId51"/>
    <p:sldId id="329" r:id="rId52"/>
    <p:sldId id="330" r:id="rId53"/>
    <p:sldId id="331" r:id="rId54"/>
    <p:sldId id="366" r:id="rId55"/>
    <p:sldId id="354" r:id="rId56"/>
    <p:sldId id="412" r:id="rId57"/>
    <p:sldId id="413" r:id="rId58"/>
    <p:sldId id="357" r:id="rId59"/>
    <p:sldId id="414" r:id="rId60"/>
    <p:sldId id="359" r:id="rId61"/>
    <p:sldId id="360" r:id="rId62"/>
    <p:sldId id="415" r:id="rId63"/>
    <p:sldId id="379" r:id="rId64"/>
    <p:sldId id="368" r:id="rId65"/>
    <p:sldId id="416" r:id="rId66"/>
    <p:sldId id="417" r:id="rId67"/>
    <p:sldId id="363" r:id="rId68"/>
    <p:sldId id="377" r:id="rId69"/>
    <p:sldId id="419" r:id="rId70"/>
    <p:sldId id="418" r:id="rId71"/>
  </p:sldIdLst>
  <p:sldSz cx="9144000" cy="6858000" type="screen4x3"/>
  <p:notesSz cx="7105650" cy="102362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95" autoAdjust="0"/>
  </p:normalViewPr>
  <p:slideViewPr>
    <p:cSldViewPr>
      <p:cViewPr varScale="1">
        <p:scale>
          <a:sx n="82" d="100"/>
          <a:sy n="82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636" y="-96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>
            <a:extLst>
              <a:ext uri="{FF2B5EF4-FFF2-40B4-BE49-F238E27FC236}">
                <a16:creationId xmlns:a16="http://schemas.microsoft.com/office/drawing/2014/main" id="{EF966283-E9ED-4820-B135-FE9317FE98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6E2F7F5E-E41E-4D2C-8CF7-18CF451F10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5540" name="Rectangle 4">
            <a:extLst>
              <a:ext uri="{FF2B5EF4-FFF2-40B4-BE49-F238E27FC236}">
                <a16:creationId xmlns:a16="http://schemas.microsoft.com/office/drawing/2014/main" id="{4FD16903-1B94-44B6-97DD-173C0DC8EC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5541" name="Rectangle 5">
            <a:extLst>
              <a:ext uri="{FF2B5EF4-FFF2-40B4-BE49-F238E27FC236}">
                <a16:creationId xmlns:a16="http://schemas.microsoft.com/office/drawing/2014/main" id="{478C0241-5D64-421F-BB7C-1269091AD3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546AAB-DC94-487E-A012-5B4FD8913F8D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91569097-0A14-4B8A-A29F-8BDF9D010B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881760B5-469E-4825-A4F0-70C52A074F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376AA35-9678-4802-92F2-A439103C76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6BFBB7F8-777C-4CBE-949D-33FD8B7844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3ADEE649-E6F9-4A34-AB05-B27E55489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62775264-57A6-4E6B-850A-4F6A74044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5D953338-858F-4E87-A9ED-20743786967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05E1C83-A41F-4B8D-9BEA-F17E6A5A0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FD946F-6E1A-4DCB-AFD5-3DFCF772E79E}" type="slidenum">
              <a:rPr lang="ru-RU" altLang="uk-UA"/>
              <a:pPr/>
              <a:t>1</a:t>
            </a:fld>
            <a:endParaRPr lang="ru-RU" altLang="uk-UA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EB44201-5E06-4F14-B460-DA949C17C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9C30FF7-7B05-4F8E-BE12-1B3A5CFFD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CF510A-F8F9-48D1-B9EA-221BB512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8D170-F881-4EF4-BE71-133046237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9EB7BD-21A4-4844-8BB1-847C0B411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3329D-4A72-4927-B3D1-3F508EAEB53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0112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BB2361-648B-4A4E-AB2E-488F33C22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5D838-0811-4EF9-8A82-9BEDD3EF8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1A56B-6259-454B-96FC-AB7D8E37D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8366-2FF7-4A51-826E-780BF7D0916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3336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965C66-DA49-4DCB-9DF7-F69AE23CC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A395BE-48CF-438A-BD22-512FBAFB9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CB26B-1B79-4774-B4FE-EE263FBDF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6D6CE-9F0F-4B53-A703-5DBD44B675F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766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0759D9-7641-44E8-AC27-85546DB43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DCFBBC-B6B6-49FF-AA69-7D9B42AB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4BEFD1-5024-4CC0-86A4-854967271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A87B2-B3C4-4A53-B3A5-28D7840C421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5470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D643F-C8A4-4269-9AD9-F2F3FC391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62FB8-480D-4002-B43A-CF4308738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5C32EF-3BCF-45D0-8560-5ECAF669C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7E3CF-7311-4C35-BD4F-86141C5B0AB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16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DCBBD-5916-4581-B4F8-AB8B54DA8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262516-174F-4C48-BA51-496C645CF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F9794E-0FEC-467E-BE76-4CBFEA9F1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B4492-B92B-442C-B3FC-6CB124DF58F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2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BC513-664C-419E-809A-456FFD163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1F6A9-EFCE-425A-93C1-0F5A50014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025A9-D9BB-4E4B-A3BE-190CE5726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D5589-7F55-4455-AEA9-D02DD4EC814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898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490D4B-DF3F-43EE-9E07-A9C08E52D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55E6C5-673B-49A8-8708-71BAC3C5D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3D7C87-2669-4607-8121-F491B967A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2A4CC-CBED-4E55-9001-1506D39E696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039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6B6267-FE29-42E1-8CC6-5453E0296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7CEB28-ED18-4D97-BEC7-E3B29B753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88FADE-A1CF-40D1-A28C-611E9B124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51DE-FEFF-4471-9368-F9F386AE11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65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44D822-A290-4FD3-B71A-F8AF9435A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F03110-99E6-4016-BC2F-F045CDCFB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E2D54D-43D3-4D30-8295-4C299E175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0EEA3-D9BD-468C-AF03-A4BD5E1248F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326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21CB7-8644-4209-822A-C2C547433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6794C-BB8F-45EE-9026-4D6FFB306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AC611-4CD3-4096-84B9-C4591AF29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41F8E-43B9-4B63-AEA8-55CC9800EA7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670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C0E71-DAB6-4A79-AC71-7559D0D69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5D148-5766-44DC-955D-3E0EE789E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FA224-2C0A-4BDE-9D4C-491F0DB0A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75F1E-2A45-45D9-A742-0E4FC5EF647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3522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AC222A-1163-40E9-A97D-502DFC523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CB5F31-6DEA-4C5A-B0AF-B100BBB1A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20868" name="Rectangle 4">
            <a:extLst>
              <a:ext uri="{FF2B5EF4-FFF2-40B4-BE49-F238E27FC236}">
                <a16:creationId xmlns:a16="http://schemas.microsoft.com/office/drawing/2014/main" id="{CA8E90C2-C24F-4D75-BD25-7C7908003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869" name="Rectangle 5">
            <a:extLst>
              <a:ext uri="{FF2B5EF4-FFF2-40B4-BE49-F238E27FC236}">
                <a16:creationId xmlns:a16="http://schemas.microsoft.com/office/drawing/2014/main" id="{B6D3C21D-66CA-4238-9D9B-86691364AF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870" name="Rectangle 6">
            <a:extLst>
              <a:ext uri="{FF2B5EF4-FFF2-40B4-BE49-F238E27FC236}">
                <a16:creationId xmlns:a16="http://schemas.microsoft.com/office/drawing/2014/main" id="{FEDEE2B7-5894-4B9B-9082-D7CDE3C974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E04D504-88F0-413A-8733-F3D97B1ADA5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wmf"/><Relationship Id="rId10" Type="http://schemas.openxmlformats.org/officeDocument/2006/relationships/image" Target="../media/image48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9.wmf"/><Relationship Id="rId7" Type="http://schemas.openxmlformats.org/officeDocument/2006/relationships/oleObject" Target="../embeddings/oleObject26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5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75F0AE44-6381-45AC-A937-E46795DC5D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uk-UA"/>
              <a:t> </a:t>
            </a:r>
            <a:endParaRPr lang="ru-RU" altLang="uk-UA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0ECEBFAA-35D0-4982-AE44-F7070ECE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Електричний заряд. Закон Кулона </a:t>
            </a:r>
            <a:endParaRPr lang="en-US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Електричне поле. Напруженість </a:t>
            </a:r>
            <a:r>
              <a:rPr lang="uk-UA" sz="3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електростатич</a:t>
            </a:r>
            <a:r>
              <a:rPr lang="en-US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поля, принцип суперпозиції електростатичних полів </a:t>
            </a:r>
            <a:endParaRPr lang="en-US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Потік вектора напруженості електростатичного поля</a:t>
            </a:r>
            <a:endParaRPr lang="en-US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Теорема Гауса. Електричне поле заряджених нескінченних нитки та площини</a:t>
            </a:r>
            <a:endParaRPr lang="en-US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Потенціал електростатичного поля. Різниця потенціалів</a:t>
            </a:r>
            <a:endParaRPr lang="en-US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Циркуляція напруженості електростатичного поля</a:t>
            </a:r>
            <a:endParaRPr lang="en-US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42900" algn="just">
              <a:lnSpc>
                <a:spcPct val="8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uk-UA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Зв’язок напруженості з потенціалом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C27D6107-5CE7-40A0-BFC9-60BC1968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"/>
            <a:ext cx="91440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342900"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№7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Електростатика</a:t>
            </a:r>
            <a:endParaRPr lang="ru-RU" altLang="uk-UA" sz="3600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C8F7448-90AB-4594-B7CC-C5928AE00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Електроскоп</a:t>
            </a:r>
          </a:p>
        </p:txBody>
      </p:sp>
      <p:pic>
        <p:nvPicPr>
          <p:cNvPr id="14339" name="Picture 3" descr="Закон Кулона1">
            <a:extLst>
              <a:ext uri="{FF2B5EF4-FFF2-40B4-BE49-F238E27FC236}">
                <a16:creationId xmlns:a16="http://schemas.microsoft.com/office/drawing/2014/main" id="{3366F8C2-9985-45FE-8616-E27DCDAA6B9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81125"/>
            <a:ext cx="9144000" cy="40957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Електрилизація тіл3">
            <a:extLst>
              <a:ext uri="{FF2B5EF4-FFF2-40B4-BE49-F238E27FC236}">
                <a16:creationId xmlns:a16="http://schemas.microsoft.com/office/drawing/2014/main" id="{E7087559-9BA8-4F1F-BEF9-E6B325352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3" y="15875"/>
            <a:ext cx="8677275" cy="5645150"/>
          </a:xfrm>
          <a:noFill/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7DDA1C2-1FA7-4011-8FE8-20B8AEDA0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0213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en-US" sz="1800"/>
              <a:t>Електроскоп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Султанчики1">
            <a:extLst>
              <a:ext uri="{FF2B5EF4-FFF2-40B4-BE49-F238E27FC236}">
                <a16:creationId xmlns:a16="http://schemas.microsoft.com/office/drawing/2014/main" id="{9A85B088-9013-4957-B1A7-879880F95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001125" cy="674211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Султанчики">
            <a:extLst>
              <a:ext uri="{FF2B5EF4-FFF2-40B4-BE49-F238E27FC236}">
                <a16:creationId xmlns:a16="http://schemas.microsoft.com/office/drawing/2014/main" id="{08247AE7-3D26-4CF4-BF9F-78B5E2D1E5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9144000" cy="68326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Електрилизація тіл2">
            <a:extLst>
              <a:ext uri="{FF2B5EF4-FFF2-40B4-BE49-F238E27FC236}">
                <a16:creationId xmlns:a16="http://schemas.microsoft.com/office/drawing/2014/main" id="{2EEDAFF2-524E-4683-8D72-58FB480101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44000" cy="684847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5" name="Rectangle 3">
            <a:extLst>
              <a:ext uri="{FF2B5EF4-FFF2-40B4-BE49-F238E27FC236}">
                <a16:creationId xmlns:a16="http://schemas.microsoft.com/office/drawing/2014/main" id="{D30017EF-BD2B-469A-A10F-5978117EE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27363"/>
            <a:ext cx="9144000" cy="324961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1588" indent="735013" algn="just">
              <a:buFontTx/>
              <a:buNone/>
              <a:defRPr/>
            </a:pPr>
            <a:r>
              <a:rPr lang="uk-UA" altLang="zh-CN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Величина найменшого елементарного заряду </a:t>
            </a:r>
            <a:r>
              <a:rPr lang="en-US" altLang="zh-CN" i="1" dirty="0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|</a:t>
            </a:r>
            <a:r>
              <a:rPr lang="en-US" altLang="zh-CN" i="1" dirty="0" err="1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q</a:t>
            </a:r>
            <a:r>
              <a:rPr lang="en-US" altLang="zh-CN" i="1" baseline="-25000" dirty="0" err="1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lang="en-US" altLang="zh-CN" i="1" dirty="0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|=|</a:t>
            </a:r>
            <a:r>
              <a:rPr lang="en-US" altLang="zh-CN" i="1" dirty="0" err="1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q</a:t>
            </a:r>
            <a:r>
              <a:rPr lang="en-US" altLang="zh-CN" i="1" baseline="-25000" dirty="0" err="1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i="1" dirty="0">
                <a:solidFill>
                  <a:schemeClr val="accent6"/>
                </a:solidFill>
                <a:latin typeface="Times New Roman" pitchFamily="18" charset="0"/>
                <a:ea typeface="宋体" pitchFamily="2" charset="-122"/>
              </a:rPr>
              <a:t>|=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1,6·10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</a:rPr>
              <a:t>-19</a:t>
            </a:r>
            <a:r>
              <a:rPr lang="ru-RU" altLang="zh-CN" i="1" dirty="0">
                <a:latin typeface="Times New Roman" pitchFamily="18" charset="0"/>
                <a:cs typeface="Times New Roman" pitchFamily="18" charset="0"/>
              </a:rPr>
              <a:t>Кл </a:t>
            </a:r>
            <a:r>
              <a:rPr lang="uk-UA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встановлена дослідами </a:t>
            </a:r>
          </a:p>
          <a:p>
            <a:pPr marL="1588" indent="735013" algn="just">
              <a:buFontTx/>
              <a:buNone/>
              <a:defRPr/>
            </a:pPr>
            <a:r>
              <a:rPr lang="uk-UA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Міллікеном</a:t>
            </a:r>
            <a:r>
              <a:rPr lang="uk-UA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588" indent="735013" algn="just">
              <a:buFontTx/>
              <a:buNone/>
              <a:defRPr/>
            </a:pPr>
            <a:r>
              <a:rPr lang="uk-UA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Одиниця електричного заряду в СІ – кулон,</a:t>
            </a:r>
          </a:p>
          <a:p>
            <a:pPr marL="1588" indent="735013" algn="ctr">
              <a:buFontTx/>
              <a:buNone/>
              <a:defRPr/>
            </a:pPr>
            <a:r>
              <a:rPr lang="uk-UA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Кл=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1А·1с.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588" indent="735013" algn="just">
              <a:buFontTx/>
              <a:buNone/>
              <a:defRPr/>
            </a:pPr>
            <a:endParaRPr lang="uk-UA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830158-A877-459B-9D6E-275042AC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6673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735013" algn="just">
              <a:spcBef>
                <a:spcPct val="20000"/>
              </a:spcBef>
              <a:defRPr/>
            </a:pPr>
            <a:r>
              <a:rPr lang="uk-UA" altLang="zh-CN" sz="3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Носієм найменшого </a:t>
            </a:r>
            <a:r>
              <a:rPr lang="uk-UA" altLang="zh-CN" sz="3200" kern="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нега-тивного</a:t>
            </a:r>
            <a:r>
              <a:rPr lang="uk-UA" altLang="zh-CN" sz="3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елементарного заряду, є одна з найпоширеніших елементарних частинок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uk-UA" altLang="zh-CN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електрон </a:t>
            </a:r>
            <a:r>
              <a:rPr lang="en-US" altLang="zh-CN" sz="3200" i="1" kern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zh-CN" sz="3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 найменшого позитивного –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zh-CN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протон </a:t>
            </a:r>
            <a:r>
              <a:rPr lang="en-US" altLang="zh-CN" sz="3200" i="1" kern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+mn-cs"/>
              </a:rPr>
              <a:t>p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Содержимое 4" descr="imagesCAY75CQ1.jpg">
            <a:extLst>
              <a:ext uri="{FF2B5EF4-FFF2-40B4-BE49-F238E27FC236}">
                <a16:creationId xmlns:a16="http://schemas.microsoft.com/office/drawing/2014/main" id="{DAD08143-BA10-4AA5-A3C7-6C450E10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79388"/>
            <a:ext cx="30940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16E724CF-860B-4A4D-8831-BD8320278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245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важливих властивостей елементарного заряду є незалежність його числового значення  від стану інерціальних систем відліку, в яких він визначається – 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інваріантність елементарного заряду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99C7586-AF6E-42DF-8F86-598DE273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і експериментальні дослідження свідчать, що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 усіх процесах взаємоперетворень повний електричний заряд </a:t>
            </a:r>
            <a:r>
              <a:rPr lang="uk-UA" altLang="uk-UA" u="sng"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замкненої системи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є величиною постійною і дорівнює алгебраїчній сумі її позитивних та негативних зарядів 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збереження електричного заряду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твердження, вперше висловив Б. Франклін і сформулював М. Фарадей. У теоретичній фізиці закон збереження заряду є наслідком інваріантності рівнянь електродинаміки.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EF9B227E-5EFF-4462-B896-A3013E8E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 дослідження взаємодії двох </a:t>
            </a:r>
            <a:r>
              <a:rPr lang="uk-UA" altLang="uk-UA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нерухомих точкових зарядів </a:t>
            </a: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 </a:t>
            </a:r>
            <a:r>
              <a:rPr lang="uk-UA" altLang="uk-UA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</a:t>
            </a: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від одного Г. </a:t>
            </a:r>
            <a:r>
              <a:rPr lang="uk-UA" altLang="uk-UA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Кавендліш</a:t>
            </a: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1772 р., результати досліджень якого були опубліковані лише у 1879 р., і Ш. Кулон у 1785 р.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5FFA1698-D2C0-48CF-B27C-AAE9BAC983D0}"/>
              </a:ext>
            </a:extLst>
          </p:cNvPr>
          <p:cNvGrpSpPr>
            <a:grpSpLocks/>
          </p:cNvGrpSpPr>
          <p:nvPr/>
        </p:nvGrpSpPr>
        <p:grpSpPr bwMode="auto">
          <a:xfrm>
            <a:off x="0" y="2662238"/>
            <a:ext cx="4462463" cy="4195762"/>
            <a:chOff x="226" y="141"/>
            <a:chExt cx="5262" cy="4060"/>
          </a:xfrm>
        </p:grpSpPr>
        <p:pic>
          <p:nvPicPr>
            <p:cNvPr id="22537" name="Picture 2" descr="Шарль Огюстен де КУЛОН">
              <a:extLst>
                <a:ext uri="{FF2B5EF4-FFF2-40B4-BE49-F238E27FC236}">
                  <a16:creationId xmlns:a16="http://schemas.microsoft.com/office/drawing/2014/main" id="{A5942710-87CD-4537-95C6-1FB4217A2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1026"/>
              <a:ext cx="2842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3">
              <a:extLst>
                <a:ext uri="{FF2B5EF4-FFF2-40B4-BE49-F238E27FC236}">
                  <a16:creationId xmlns:a16="http://schemas.microsoft.com/office/drawing/2014/main" id="{B831F763-0BC8-46F0-A464-8E2D6708A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" y="141"/>
              <a:ext cx="5262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Шарль Огюстен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Кулон</a:t>
              </a:r>
            </a:p>
          </p:txBody>
        </p:sp>
      </p:grpSp>
      <p:grpSp>
        <p:nvGrpSpPr>
          <p:cNvPr id="22532" name="Group 6">
            <a:extLst>
              <a:ext uri="{FF2B5EF4-FFF2-40B4-BE49-F238E27FC236}">
                <a16:creationId xmlns:a16="http://schemas.microsoft.com/office/drawing/2014/main" id="{1D0DB26A-08C9-4421-A068-012A7DBC5A7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187575"/>
            <a:ext cx="3582988" cy="4670425"/>
            <a:chOff x="1405" y="0"/>
            <a:chExt cx="2950" cy="4320"/>
          </a:xfrm>
        </p:grpSpPr>
        <p:pic>
          <p:nvPicPr>
            <p:cNvPr id="22533" name="Picture 2" descr="Закон Кулона2">
              <a:extLst>
                <a:ext uri="{FF2B5EF4-FFF2-40B4-BE49-F238E27FC236}">
                  <a16:creationId xmlns:a16="http://schemas.microsoft.com/office/drawing/2014/main" id="{EDA029B0-15D2-48A3-AA76-17DA8A8FE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" y="0"/>
              <a:ext cx="29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3">
              <a:extLst>
                <a:ext uri="{FF2B5EF4-FFF2-40B4-BE49-F238E27FC236}">
                  <a16:creationId xmlns:a16="http://schemas.microsoft.com/office/drawing/2014/main" id="{F5B1CC8E-55FD-4CFE-A689-7F9FB264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162"/>
              <a:ext cx="1224" cy="1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тонка кварцова нитка</a:t>
              </a:r>
            </a:p>
          </p:txBody>
        </p:sp>
        <p:sp>
          <p:nvSpPr>
            <p:cNvPr id="22535" name="Text Box 4">
              <a:extLst>
                <a:ext uri="{FF2B5EF4-FFF2-40B4-BE49-F238E27FC236}">
                  <a16:creationId xmlns:a16="http://schemas.microsoft.com/office/drawing/2014/main" id="{B0932408-6746-4997-9D56-1DF2E4E70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" y="2905"/>
              <a:ext cx="1224" cy="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заряджена кулька</a:t>
              </a:r>
            </a:p>
          </p:txBody>
        </p:sp>
        <p:sp>
          <p:nvSpPr>
            <p:cNvPr id="22536" name="Text Box 5">
              <a:extLst>
                <a:ext uri="{FF2B5EF4-FFF2-40B4-BE49-F238E27FC236}">
                  <a16:creationId xmlns:a16="http://schemas.microsoft.com/office/drawing/2014/main" id="{55B63F1F-E685-4C52-98DF-1F96A7A86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3702"/>
              <a:ext cx="1134" cy="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шкала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3" name="Rectangle 11">
            <a:extLst>
              <a:ext uri="{FF2B5EF4-FFF2-40B4-BE49-F238E27FC236}">
                <a16:creationId xmlns:a16="http://schemas.microsoft.com/office/drawing/2014/main" id="{7E7484DD-BB0E-4DE2-A8F2-FDAC2A07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взаємодії нерухомих точкових зарядів у вакуумі називається </a:t>
            </a:r>
            <a:r>
              <a:rPr lang="uk-UA" altLang="uk-UA" b="1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Кулона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взаємодії двох нерухомих точкових зарядів у вакуумі прямо пропорційна добуткові величин цих зарядів </a:t>
            </a:r>
            <a:r>
              <a:rPr lang="en-US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altLang="uk-UA" i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altLang="uk-UA" i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, обернено пропорційна квадрату відстані </a:t>
            </a:r>
            <a:r>
              <a:rPr lang="en-US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 між ними та направлена вздовж прямої, що сполучає ці заряди: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120842" name="Object 10">
            <a:extLst>
              <a:ext uri="{FF2B5EF4-FFF2-40B4-BE49-F238E27FC236}">
                <a16:creationId xmlns:a16="http://schemas.microsoft.com/office/drawing/2014/main" id="{22D2571B-41BD-4CCA-81C9-7B215BC04E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3173413"/>
          <a:ext cx="27225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74364" imgH="393529" progId="Equation.3">
                  <p:embed/>
                </p:oleObj>
              </mc:Choice>
              <mc:Fallback>
                <p:oleObj name="Формула" r:id="rId2" imgW="774364" imgH="393529" progId="Equation.3">
                  <p:embed/>
                  <p:pic>
                    <p:nvPicPr>
                      <p:cNvPr id="120842" name="Object 10">
                        <a:extLst>
                          <a:ext uri="{FF2B5EF4-FFF2-40B4-BE49-F238E27FC236}">
                            <a16:creationId xmlns:a16="http://schemas.microsoft.com/office/drawing/2014/main" id="{22D2571B-41BD-4CCA-81C9-7B215BC04E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173413"/>
                        <a:ext cx="2722563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4" name="Rectangle 12">
            <a:extLst>
              <a:ext uri="{FF2B5EF4-FFF2-40B4-BE49-F238E27FC236}">
                <a16:creationId xmlns:a16="http://schemas.microsoft.com/office/drawing/2014/main" id="{70192881-720B-4134-BB06-36F85872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878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коефіцієнт пропорційності, в СІ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– електрична стала.</a:t>
            </a:r>
          </a:p>
        </p:txBody>
      </p:sp>
      <p:sp>
        <p:nvSpPr>
          <p:cNvPr id="23557" name="Rectangle 14">
            <a:extLst>
              <a:ext uri="{FF2B5EF4-FFF2-40B4-BE49-F238E27FC236}">
                <a16:creationId xmlns:a16="http://schemas.microsoft.com/office/drawing/2014/main" id="{4A69B2E4-7688-4402-93FB-29E75F1C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120845" name="Object 13">
            <a:extLst>
              <a:ext uri="{FF2B5EF4-FFF2-40B4-BE49-F238E27FC236}">
                <a16:creationId xmlns:a16="http://schemas.microsoft.com/office/drawing/2014/main" id="{504E76FE-0E23-402A-92CF-2E8D7A899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927600"/>
          <a:ext cx="414178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74800" imgH="457200" progId="Equation.3">
                  <p:embed/>
                </p:oleObj>
              </mc:Choice>
              <mc:Fallback>
                <p:oleObj name="Формула" r:id="rId4" imgW="1574800" imgH="457200" progId="Equation.3">
                  <p:embed/>
                  <p:pic>
                    <p:nvPicPr>
                      <p:cNvPr id="120845" name="Object 13">
                        <a:extLst>
                          <a:ext uri="{FF2B5EF4-FFF2-40B4-BE49-F238E27FC236}">
                            <a16:creationId xmlns:a16="http://schemas.microsoft.com/office/drawing/2014/main" id="{504E76FE-0E23-402A-92CF-2E8D7A899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27600"/>
                        <a:ext cx="4141788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16">
            <a:extLst>
              <a:ext uri="{FF2B5EF4-FFF2-40B4-BE49-F238E27FC236}">
                <a16:creationId xmlns:a16="http://schemas.microsoft.com/office/drawing/2014/main" id="{9E3F9405-EBE0-4F5E-A3AE-498D8DAF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120847" name="Object 15">
            <a:extLst>
              <a:ext uri="{FF2B5EF4-FFF2-40B4-BE49-F238E27FC236}">
                <a16:creationId xmlns:a16="http://schemas.microsoft.com/office/drawing/2014/main" id="{9B86AFA8-933E-44B0-9869-D20602B6E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5838825"/>
          <a:ext cx="31067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93800" imgH="393700" progId="Equation.3">
                  <p:embed/>
                </p:oleObj>
              </mc:Choice>
              <mc:Fallback>
                <p:oleObj name="Формула" r:id="rId6" imgW="1193800" imgH="393700" progId="Equation.3">
                  <p:embed/>
                  <p:pic>
                    <p:nvPicPr>
                      <p:cNvPr id="120847" name="Object 15">
                        <a:extLst>
                          <a:ext uri="{FF2B5EF4-FFF2-40B4-BE49-F238E27FC236}">
                            <a16:creationId xmlns:a16="http://schemas.microsoft.com/office/drawing/2014/main" id="{9B86AFA8-933E-44B0-9869-D20602B6E9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38825"/>
                        <a:ext cx="310673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82E2502-D9FC-4620-A159-8FC53FD83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6863"/>
          </a:xfrm>
        </p:spPr>
        <p:txBody>
          <a:bodyPr/>
          <a:lstStyle/>
          <a:p>
            <a:pPr marL="838200" indent="-838200" algn="l" eaLnBrk="1" hangingPunct="1">
              <a:defRPr/>
            </a:pPr>
            <a:r>
              <a:rPr lang="uk-UA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Електричний заряд. Закон Кулона</a:t>
            </a:r>
            <a:r>
              <a:rPr lang="uk-UA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2319C7-7751-435B-8111-C6E1CFFB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8900"/>
            <a:ext cx="9144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5600" algn="just">
              <a:defRPr/>
            </a:pPr>
            <a:r>
              <a:rPr lang="uk-UA" altLang="zh-CN" sz="3200" b="1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Електричний заряд</a:t>
            </a:r>
            <a:r>
              <a:rPr lang="uk-UA" altLang="zh-CN" sz="3200" i="1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одна із фундаментальних властивостей матерії, що не існує окремо від носіїв заряду та кількісно характеризує здатність носіїв заряду вступати в електромагнітні взаємодії.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E31B55C-C280-4CD9-8AB9-7D080284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778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вміщенні двох точкових зарядів у будь-яке непровідне середовище, сила їх взаємодії зменшу-ється через явище поляризації діелектричного середовища. Явище поляризації полягає у віднос-ному зміщенні заряджених частинок атомів моле-кул (електронів та ядер) під дією електричного поля зарядів, вміщених у діелектричне середови-ще. </a:t>
            </a:r>
            <a:endParaRPr lang="ru-RU" altLang="uk-UA" sz="1800">
              <a:solidFill>
                <a:srgbClr val="2D2D8A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29913B2-3C67-4432-B9AF-6C29C0BC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8463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вплив середовища на взаємодію між зарядами враховують введенням </a:t>
            </a:r>
            <a:r>
              <a:rPr lang="uk-UA" altLang="uk-UA" b="1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відносної діелектричної проникності середовища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величини, що показує в скільки разів сила взаємодії точкових електричних зарядів у вакуумі більша, ніж сила їх взаємодії у середовищі: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25603" name="Object 6">
            <a:extLst>
              <a:ext uri="{FF2B5EF4-FFF2-40B4-BE49-F238E27FC236}">
                <a16:creationId xmlns:a16="http://schemas.microsoft.com/office/drawing/2014/main" id="{BE0EF17E-B9CF-4C3B-930E-856BB5526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2563" y="3575050"/>
          <a:ext cx="1652587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07780" imgH="393529" progId="Equation.3">
                  <p:embed/>
                </p:oleObj>
              </mc:Choice>
              <mc:Fallback>
                <p:oleObj name="Формула" r:id="rId2" imgW="507780" imgH="393529" progId="Equation.3">
                  <p:embed/>
                  <p:pic>
                    <p:nvPicPr>
                      <p:cNvPr id="25603" name="Object 6">
                        <a:extLst>
                          <a:ext uri="{FF2B5EF4-FFF2-40B4-BE49-F238E27FC236}">
                            <a16:creationId xmlns:a16="http://schemas.microsoft.com/office/drawing/2014/main" id="{BE0EF17E-B9CF-4C3B-930E-856BB5526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3575050"/>
                        <a:ext cx="1652587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8">
            <a:extLst>
              <a:ext uri="{FF2B5EF4-FFF2-40B4-BE49-F238E27FC236}">
                <a16:creationId xmlns:a16="http://schemas.microsoft.com/office/drawing/2014/main" id="{C10D5510-4AC9-454A-A422-AAA4AECBA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72063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Діелектрична проникність є величиною безрозмір-ною.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FE0EEDA-31D4-4BA4-B35D-BC7B753A6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Кулона для взаємодії двох точкових зарядів у середовищі у загальній векторній формі має вигляд: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123905" name="Object 1">
            <a:extLst>
              <a:ext uri="{FF2B5EF4-FFF2-40B4-BE49-F238E27FC236}">
                <a16:creationId xmlns:a16="http://schemas.microsoft.com/office/drawing/2014/main" id="{C5F72E03-6255-4EE8-8B7D-CE3791F23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8225" y="2844800"/>
          <a:ext cx="45434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218671" imgH="431613" progId="Equation.3">
                  <p:embed/>
                </p:oleObj>
              </mc:Choice>
              <mc:Fallback>
                <p:oleObj name="Формула" r:id="rId2" imgW="1218671" imgH="431613" progId="Equation.3">
                  <p:embed/>
                  <p:pic>
                    <p:nvPicPr>
                      <p:cNvPr id="123905" name="Object 1">
                        <a:extLst>
                          <a:ext uri="{FF2B5EF4-FFF2-40B4-BE49-F238E27FC236}">
                            <a16:creationId xmlns:a16="http://schemas.microsoft.com/office/drawing/2014/main" id="{C5F72E03-6255-4EE8-8B7D-CE3791F23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2844800"/>
                        <a:ext cx="4543425" cy="159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5">
            <a:extLst>
              <a:ext uri="{FF2B5EF4-FFF2-40B4-BE49-F238E27FC236}">
                <a16:creationId xmlns:a16="http://schemas.microsoft.com/office/drawing/2014/main" id="{F34A76E8-AC3D-4384-A149-EAE2F884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CA66C532-5B8C-47A6-BA60-094833D7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8">
            <a:extLst>
              <a:ext uri="{FF2B5EF4-FFF2-40B4-BE49-F238E27FC236}">
                <a16:creationId xmlns:a16="http://schemas.microsoft.com/office/drawing/2014/main" id="{7F007944-95E6-4D82-AE26-DB0013B0865C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4675188"/>
            <a:ext cx="9144000" cy="1076325"/>
            <a:chOff x="143508" y="4674833"/>
            <a:chExt cx="9144000" cy="1076524"/>
          </a:xfrm>
        </p:grpSpPr>
        <p:sp>
          <p:nvSpPr>
            <p:cNvPr id="26631" name="Rectangle 3">
              <a:extLst>
                <a:ext uri="{FF2B5EF4-FFF2-40B4-BE49-F238E27FC236}">
                  <a16:creationId xmlns:a16="http://schemas.microsoft.com/office/drawing/2014/main" id="{8F6CAFC6-5535-4312-91AA-0E6800AE3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08" y="4674833"/>
              <a:ext cx="9144000" cy="1076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</a:t>
              </a:r>
              <a:r>
                <a:rPr lang="ru-RU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uk-UA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радіус-вектор, проведений до того заряду, на який визначається дія з силою     </a:t>
              </a:r>
              <a:r>
                <a:rPr lang="en-US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632" name="Object 4">
              <a:extLst>
                <a:ext uri="{FF2B5EF4-FFF2-40B4-BE49-F238E27FC236}">
                  <a16:creationId xmlns:a16="http://schemas.microsoft.com/office/drawing/2014/main" id="{9CF09283-A11B-4C31-9833-484A09DB89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9572" y="4689262"/>
            <a:ext cx="400578" cy="523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26780" imgH="164814" progId="Equation.3">
                    <p:embed/>
                  </p:oleObj>
                </mc:Choice>
                <mc:Fallback>
                  <p:oleObj name="Формула" r:id="rId4" imgW="126780" imgH="164814" progId="Equation.3">
                    <p:embed/>
                    <p:pic>
                      <p:nvPicPr>
                        <p:cNvPr id="26632" name="Object 4">
                          <a:extLst>
                            <a:ext uri="{FF2B5EF4-FFF2-40B4-BE49-F238E27FC236}">
                              <a16:creationId xmlns:a16="http://schemas.microsoft.com/office/drawing/2014/main" id="{9CF09283-A11B-4C31-9833-484A09DB89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572" y="4689262"/>
                          <a:ext cx="400578" cy="523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6">
              <a:extLst>
                <a:ext uri="{FF2B5EF4-FFF2-40B4-BE49-F238E27FC236}">
                  <a16:creationId xmlns:a16="http://schemas.microsoft.com/office/drawing/2014/main" id="{F9133091-AF39-4F6F-B3CD-27FD455250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84801" y="5084905"/>
            <a:ext cx="446031" cy="550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64957" imgH="203024" progId="Equation.3">
                    <p:embed/>
                  </p:oleObj>
                </mc:Choice>
                <mc:Fallback>
                  <p:oleObj name="Формула" r:id="rId6" imgW="164957" imgH="203024" progId="Equation.3">
                    <p:embed/>
                    <p:pic>
                      <p:nvPicPr>
                        <p:cNvPr id="26633" name="Object 6">
                          <a:extLst>
                            <a:ext uri="{FF2B5EF4-FFF2-40B4-BE49-F238E27FC236}">
                              <a16:creationId xmlns:a16="http://schemas.microsoft.com/office/drawing/2014/main" id="{F9133091-AF39-4F6F-B3CD-27FD455250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801" y="5084905"/>
                          <a:ext cx="446031" cy="5509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93AFFFE2-F2E5-430D-9070-15DFCF30F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38"/>
          </a:xfrm>
        </p:spPr>
        <p:txBody>
          <a:bodyPr/>
          <a:lstStyle/>
          <a:p>
            <a:pPr marL="531813" indent="-531813" algn="just" eaLnBrk="1" hangingPunct="1">
              <a:defRPr/>
            </a:pPr>
            <a:r>
              <a:rPr lang="uk-UA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Електричне поле. Напруженість електростатичного поля, принцип суперпозиції електростатичних полів</a:t>
            </a:r>
            <a:r>
              <a:rPr lang="uk-UA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30933D6E-A8C8-435D-9B3A-4251AC53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921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 встановлено, що взаємодія між нерухомими зарядами здійснюється не миттєво (теорія </a:t>
            </a:r>
            <a:r>
              <a:rPr lang="uk-UA" altLang="uk-UA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далекодії</a:t>
            </a: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зі скінченною швидкістю  </a:t>
            </a:r>
            <a:r>
              <a:rPr lang="uk-UA" alt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3·10</a:t>
            </a:r>
            <a:r>
              <a:rPr lang="uk-UA" altLang="uk-UA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alt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м/с</a:t>
            </a: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згідно концепції близькодії через особливий вид матерії – електричне поле.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75D89C92-9A17-44B8-BE09-61DFB5F8F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645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03195E10-BAAD-4AAF-B8E0-BB3C6141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1988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b="1" i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Електричне поле</a:t>
            </a:r>
            <a:r>
              <a:rPr lang="uk-UA" altLang="uk-UA" i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вид матерії, що є складовою загального електромагнітного поля, зумовлене зарядженими частинками і тілами або змінним у часі магнітним полем, через який відбувається електрична взаємодія.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>
            <a:extLst>
              <a:ext uri="{FF2B5EF4-FFF2-40B4-BE49-F238E27FC236}">
                <a16:creationId xmlns:a16="http://schemas.microsoft.com/office/drawing/2014/main" id="{6F7F0ACE-FF86-4AF2-BCC2-CCD25373F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035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b="1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Електростатичне поле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це електричне поле, що створюється нерухомими зарядами, тобто не змінюється з часом.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дві характеристики: </a:t>
            </a:r>
          </a:p>
          <a:p>
            <a:pPr algn="just">
              <a:spcBef>
                <a:spcPct val="0"/>
              </a:spcBef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силову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напруженість     ,</a:t>
            </a:r>
          </a:p>
          <a:p>
            <a:pPr algn="just">
              <a:spcBef>
                <a:spcPct val="0"/>
              </a:spcBef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енергетичну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– потенціал </a:t>
            </a:r>
            <a:r>
              <a:rPr lang="en-US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3C5CC58-D86B-4DD6-A4A4-919C644A0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29700" name="Object 2">
            <a:extLst>
              <a:ext uri="{FF2B5EF4-FFF2-40B4-BE49-F238E27FC236}">
                <a16:creationId xmlns:a16="http://schemas.microsoft.com/office/drawing/2014/main" id="{A0EA04EE-2D1E-4F32-9733-DCD9FD5C67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502025"/>
          <a:ext cx="4016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52268" imgH="203024" progId="Equation.3">
                  <p:embed/>
                </p:oleObj>
              </mc:Choice>
              <mc:Fallback>
                <p:oleObj name="Формула" r:id="rId2" imgW="152268" imgH="203024" progId="Equation.3">
                  <p:embed/>
                  <p:pic>
                    <p:nvPicPr>
                      <p:cNvPr id="29700" name="Object 2">
                        <a:extLst>
                          <a:ext uri="{FF2B5EF4-FFF2-40B4-BE49-F238E27FC236}">
                            <a16:creationId xmlns:a16="http://schemas.microsoft.com/office/drawing/2014/main" id="{A0EA04EE-2D1E-4F32-9733-DCD9FD5C6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2025"/>
                        <a:ext cx="4016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>
            <a:extLst>
              <a:ext uri="{FF2B5EF4-FFF2-40B4-BE49-F238E27FC236}">
                <a16:creationId xmlns:a16="http://schemas.microsoft.com/office/drawing/2014/main" id="{F1BFD2C1-8E8F-43AE-8760-3FA17AA61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681413"/>
          </a:xfrm>
        </p:spPr>
        <p:txBody>
          <a:bodyPr/>
          <a:lstStyle/>
          <a:p>
            <a:pPr indent="723900" algn="just">
              <a:defRPr/>
            </a:pPr>
            <a:r>
              <a:rPr lang="uk-UA" altLang="zh-CN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Напруженість електростатичного поля</a:t>
            </a:r>
            <a:r>
              <a:rPr lang="uk-UA" altLang="zh-CN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zh-CN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zh-CN" sz="3200" dirty="0">
                <a:latin typeface="Times New Roman" pitchFamily="18" charset="0"/>
                <a:cs typeface="Times New Roman" pitchFamily="18" charset="0"/>
              </a:rPr>
              <a:t>векторна фізична величина, що є </a:t>
            </a:r>
            <a:r>
              <a:rPr lang="uk-UA" altLang="zh-CN" sz="3200" i="1" dirty="0">
                <a:latin typeface="Times New Roman" pitchFamily="18" charset="0"/>
                <a:cs typeface="Times New Roman" pitchFamily="18" charset="0"/>
              </a:rPr>
              <a:t>силовою характеристикою електричного поля</a:t>
            </a:r>
            <a:r>
              <a:rPr lang="uk-UA" altLang="zh-CN" sz="3200" dirty="0">
                <a:latin typeface="Times New Roman" pitchFamily="18" charset="0"/>
                <a:cs typeface="Times New Roman" pitchFamily="18" charset="0"/>
              </a:rPr>
              <a:t>, чисельно рівна силі, з якою електричне поле у даній точці простору діє на одиничний позитивний пробний заряд: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192F8482-72D5-4D31-B6CA-7381721C4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913412" name="Object 2">
            <a:extLst>
              <a:ext uri="{FF2B5EF4-FFF2-40B4-BE49-F238E27FC236}">
                <a16:creationId xmlns:a16="http://schemas.microsoft.com/office/drawing/2014/main" id="{7E44C671-9567-46B7-9B56-37ADC0EFC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4775" y="3028950"/>
          <a:ext cx="1716088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20700" imgH="457200" progId="Equation.3">
                  <p:embed/>
                </p:oleObj>
              </mc:Choice>
              <mc:Fallback>
                <p:oleObj name="Формула" r:id="rId2" imgW="520700" imgH="457200" progId="Equation.3">
                  <p:embed/>
                  <p:pic>
                    <p:nvPicPr>
                      <p:cNvPr id="913412" name="Object 2">
                        <a:extLst>
                          <a:ext uri="{FF2B5EF4-FFF2-40B4-BE49-F238E27FC236}">
                            <a16:creationId xmlns:a16="http://schemas.microsoft.com/office/drawing/2014/main" id="{7E44C671-9567-46B7-9B56-37ADC0EFC7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028950"/>
                        <a:ext cx="1716088" cy="1497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7">
            <a:extLst>
              <a:ext uri="{FF2B5EF4-FFF2-40B4-BE49-F238E27FC236}">
                <a16:creationId xmlns:a16="http://schemas.microsoft.com/office/drawing/2014/main" id="{D48D43C9-3132-4525-B044-70AB8EDB4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945E8E11-ABE3-4C71-9AA5-E3FC794E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13">
            <a:extLst>
              <a:ext uri="{FF2B5EF4-FFF2-40B4-BE49-F238E27FC236}">
                <a16:creationId xmlns:a16="http://schemas.microsoft.com/office/drawing/2014/main" id="{1CBF9DCF-4749-4954-B89E-0BBB44F3F8A1}"/>
              </a:ext>
            </a:extLst>
          </p:cNvPr>
          <p:cNvGrpSpPr>
            <a:grpSpLocks/>
          </p:cNvGrpSpPr>
          <p:nvPr/>
        </p:nvGrpSpPr>
        <p:grpSpPr bwMode="auto">
          <a:xfrm>
            <a:off x="0" y="4414838"/>
            <a:ext cx="9144000" cy="1187450"/>
            <a:chOff x="0" y="4414851"/>
            <a:chExt cx="9144000" cy="1186757"/>
          </a:xfrm>
        </p:grpSpPr>
        <p:graphicFrame>
          <p:nvGraphicFramePr>
            <p:cNvPr id="30730" name="Object 4">
              <a:extLst>
                <a:ext uri="{FF2B5EF4-FFF2-40B4-BE49-F238E27FC236}">
                  <a16:creationId xmlns:a16="http://schemas.microsoft.com/office/drawing/2014/main" id="{B16A689C-AC4B-4BCF-88EB-FAE1E97145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21657" y="4414851"/>
            <a:ext cx="1128503" cy="879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736600" imgH="571500" progId="Equation.3">
                    <p:embed/>
                  </p:oleObj>
                </mc:Choice>
                <mc:Fallback>
                  <p:oleObj name="Формула" r:id="rId4" imgW="736600" imgH="571500" progId="Equation.3">
                    <p:embed/>
                    <p:pic>
                      <p:nvPicPr>
                        <p:cNvPr id="30730" name="Object 4">
                          <a:extLst>
                            <a:ext uri="{FF2B5EF4-FFF2-40B4-BE49-F238E27FC236}">
                              <a16:creationId xmlns:a16="http://schemas.microsoft.com/office/drawing/2014/main" id="{B16A689C-AC4B-4BCF-88EB-FAE1E97145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1657" y="4414851"/>
                          <a:ext cx="1128503" cy="879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1" name="Rectangle 6">
              <a:extLst>
                <a:ext uri="{FF2B5EF4-FFF2-40B4-BE49-F238E27FC236}">
                  <a16:creationId xmlns:a16="http://schemas.microsoft.com/office/drawing/2014/main" id="{7F6A296E-FB69-42DF-AF32-CD526AED6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24324"/>
              <a:ext cx="9144000" cy="10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Одиницею вимірювання напруженості є       , про це свідчать такі перетворення: </a:t>
              </a:r>
            </a:p>
          </p:txBody>
        </p:sp>
      </p:grpSp>
      <p:graphicFrame>
        <p:nvGraphicFramePr>
          <p:cNvPr id="126981" name="Object 5">
            <a:extLst>
              <a:ext uri="{FF2B5EF4-FFF2-40B4-BE49-F238E27FC236}">
                <a16:creationId xmlns:a16="http://schemas.microsoft.com/office/drawing/2014/main" id="{40B9A8C2-AF9F-4DDE-9D14-CB8F2C1C0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5583238"/>
          <a:ext cx="54356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133600" imgH="393700" progId="Equation.3">
                  <p:embed/>
                </p:oleObj>
              </mc:Choice>
              <mc:Fallback>
                <p:oleObj name="Формула" r:id="rId6" imgW="2133600" imgH="393700" progId="Equation.3">
                  <p:embed/>
                  <p:pic>
                    <p:nvPicPr>
                      <p:cNvPr id="126981" name="Object 5">
                        <a:extLst>
                          <a:ext uri="{FF2B5EF4-FFF2-40B4-BE49-F238E27FC236}">
                            <a16:creationId xmlns:a16="http://schemas.microsoft.com/office/drawing/2014/main" id="{40B9A8C2-AF9F-4DDE-9D14-CB8F2C1C0A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583238"/>
                        <a:ext cx="54356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Rectangle 7">
            <a:extLst>
              <a:ext uri="{FF2B5EF4-FFF2-40B4-BE49-F238E27FC236}">
                <a16:creationId xmlns:a16="http://schemas.microsoft.com/office/drawing/2014/main" id="{A60ADB44-71E0-4D39-847A-0E175702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400">
                <a:cs typeface="Times New Roman" panose="02020603050405020304" pitchFamily="18" charset="0"/>
              </a:rPr>
              <a:t>. </a:t>
            </a:r>
            <a:endParaRPr lang="uk-UA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C101F53-AC4B-40DE-B395-4A723EE81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9675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b="1" i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Пробним зарядом</a:t>
            </a:r>
            <a:r>
              <a:rPr lang="uk-UA" altLang="uk-UA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</a:t>
            </a:r>
            <a:r>
              <a:rPr lang="uk-UA" alt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точковий досить малий заряд, значення якого не буде спотворювати початкового характеру поля своїм власним полем.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B953732-F151-4C1B-A21C-00759A42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2200"/>
            <a:ext cx="9144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із закону Кулона та означення напруженості, одержимо </a:t>
            </a:r>
            <a:r>
              <a:rPr lang="uk-UA" altLang="uk-UA" u="sng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напруженості поля електростатичного поля точкового заряду </a:t>
            </a:r>
            <a:r>
              <a:rPr lang="en-US" altLang="uk-UA" i="1" u="sng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altLang="uk-UA" u="sng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відстані </a:t>
            </a:r>
            <a:r>
              <a:rPr lang="en-US" altLang="uk-UA" i="1" u="sng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128001" name="Object 1">
            <a:extLst>
              <a:ext uri="{FF2B5EF4-FFF2-40B4-BE49-F238E27FC236}">
                <a16:creationId xmlns:a16="http://schemas.microsoft.com/office/drawing/2014/main" id="{CDFB4029-A615-4748-8628-079713CE56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173413"/>
          <a:ext cx="349250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865" imgH="431613" progId="Equation.3">
                  <p:embed/>
                </p:oleObj>
              </mc:Choice>
              <mc:Fallback>
                <p:oleObj r:id="rId2" imgW="1002865" imgH="431613" progId="Equation.3">
                  <p:embed/>
                  <p:pic>
                    <p:nvPicPr>
                      <p:cNvPr id="128001" name="Object 1">
                        <a:extLst>
                          <a:ext uri="{FF2B5EF4-FFF2-40B4-BE49-F238E27FC236}">
                            <a16:creationId xmlns:a16="http://schemas.microsoft.com/office/drawing/2014/main" id="{CDFB4029-A615-4748-8628-079713CE5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73413"/>
                        <a:ext cx="3492500" cy="1497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5">
            <a:extLst>
              <a:ext uri="{FF2B5EF4-FFF2-40B4-BE49-F238E27FC236}">
                <a16:creationId xmlns:a16="http://schemas.microsoft.com/office/drawing/2014/main" id="{45935793-AE1E-439A-B78C-6D8AED22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7">
            <a:extLst>
              <a:ext uri="{FF2B5EF4-FFF2-40B4-BE49-F238E27FC236}">
                <a16:creationId xmlns:a16="http://schemas.microsoft.com/office/drawing/2014/main" id="{7894EB8C-47EB-4FAB-8117-4DDEE9C3FD41}"/>
              </a:ext>
            </a:extLst>
          </p:cNvPr>
          <p:cNvGrpSpPr>
            <a:grpSpLocks/>
          </p:cNvGrpSpPr>
          <p:nvPr/>
        </p:nvGrpSpPr>
        <p:grpSpPr bwMode="auto">
          <a:xfrm>
            <a:off x="0" y="4789488"/>
            <a:ext cx="9144000" cy="1570037"/>
            <a:chOff x="0" y="4789858"/>
            <a:chExt cx="9144000" cy="1568648"/>
          </a:xfrm>
        </p:grpSpPr>
        <p:sp>
          <p:nvSpPr>
            <p:cNvPr id="32774" name="Rectangle 3">
              <a:extLst>
                <a:ext uri="{FF2B5EF4-FFF2-40B4-BE49-F238E27FC236}">
                  <a16:creationId xmlns:a16="http://schemas.microsoft.com/office/drawing/2014/main" id="{2F00F438-984F-4F25-B89C-1FBDFFC17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89858"/>
              <a:ext cx="9144000" cy="156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   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радіус-вектор, проведений від заряду </a:t>
              </a:r>
              <a:r>
                <a:rPr lang="en-US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дану точку простору.</a:t>
              </a:r>
              <a:r>
                <a:rPr lang="ru-RU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r – відстань від заряда, до точки, де шукаємо Е ⃗</a:t>
              </a:r>
              <a:endParaRPr lang="uk-UA" altLang="uk-U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775" name="Object 6">
              <a:extLst>
                <a:ext uri="{FF2B5EF4-FFF2-40B4-BE49-F238E27FC236}">
                  <a16:creationId xmlns:a16="http://schemas.microsoft.com/office/drawing/2014/main" id="{0AD3E62C-AFF1-4B3C-91AF-F076495C15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7564" y="4789858"/>
            <a:ext cx="400578" cy="523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26780" imgH="164814" progId="Equation.3">
                    <p:embed/>
                  </p:oleObj>
                </mc:Choice>
                <mc:Fallback>
                  <p:oleObj name="Формула" r:id="rId4" imgW="126780" imgH="164814" progId="Equation.3">
                    <p:embed/>
                    <p:pic>
                      <p:nvPicPr>
                        <p:cNvPr id="32775" name="Object 6">
                          <a:extLst>
                            <a:ext uri="{FF2B5EF4-FFF2-40B4-BE49-F238E27FC236}">
                              <a16:creationId xmlns:a16="http://schemas.microsoft.com/office/drawing/2014/main" id="{0AD3E62C-AFF1-4B3C-91AF-F076495C15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564" y="4789858"/>
                          <a:ext cx="400578" cy="523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4">
            <a:extLst>
              <a:ext uri="{FF2B5EF4-FFF2-40B4-BE49-F238E27FC236}">
                <a16:creationId xmlns:a16="http://schemas.microsoft.com/office/drawing/2014/main" id="{78933E97-056D-40CC-AF1C-0416FF09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3795" name="Rectangle 57">
            <a:extLst>
              <a:ext uri="{FF2B5EF4-FFF2-40B4-BE49-F238E27FC236}">
                <a16:creationId xmlns:a16="http://schemas.microsoft.com/office/drawing/2014/main" id="{2FCFA92B-8A75-4847-B316-8DEF1FD0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3796" name="Rectangle 61">
            <a:extLst>
              <a:ext uri="{FF2B5EF4-FFF2-40B4-BE49-F238E27FC236}">
                <a16:creationId xmlns:a16="http://schemas.microsoft.com/office/drawing/2014/main" id="{F95E94DA-1AD8-4B26-8E06-DCBFF105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3797" name="Rectangle 63">
            <a:extLst>
              <a:ext uri="{FF2B5EF4-FFF2-40B4-BE49-F238E27FC236}">
                <a16:creationId xmlns:a16="http://schemas.microsoft.com/office/drawing/2014/main" id="{C78EE132-17A5-4653-B3A2-E29F739D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98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графічного зображення картини поля, що оточує заряд чи систему зарядів, використовують </a:t>
            </a: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силові лінії (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лінії напруженості) електростатичного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– лінії, дотичні до яких у кожній точці збігаються з напрямком вектора напруженості   , їх густина характеризує модуль     . </a:t>
            </a:r>
          </a:p>
        </p:txBody>
      </p:sp>
      <p:sp>
        <p:nvSpPr>
          <p:cNvPr id="33798" name="Rectangle 65">
            <a:extLst>
              <a:ext uri="{FF2B5EF4-FFF2-40B4-BE49-F238E27FC236}">
                <a16:creationId xmlns:a16="http://schemas.microsoft.com/office/drawing/2014/main" id="{F94D4FD0-8332-4A09-99DF-B0A96A15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33799" name="Object 64">
            <a:extLst>
              <a:ext uri="{FF2B5EF4-FFF2-40B4-BE49-F238E27FC236}">
                <a16:creationId xmlns:a16="http://schemas.microsoft.com/office/drawing/2014/main" id="{0CEFC5B4-9977-4374-930D-B16C15AC0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8" y="4049713"/>
          <a:ext cx="4016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52268" imgH="203024" progId="Equation.3">
                  <p:embed/>
                </p:oleObj>
              </mc:Choice>
              <mc:Fallback>
                <p:oleObj name="Формула" r:id="rId2" imgW="152268" imgH="203024" progId="Equation.3">
                  <p:embed/>
                  <p:pic>
                    <p:nvPicPr>
                      <p:cNvPr id="33799" name="Object 64">
                        <a:extLst>
                          <a:ext uri="{FF2B5EF4-FFF2-40B4-BE49-F238E27FC236}">
                            <a16:creationId xmlns:a16="http://schemas.microsoft.com/office/drawing/2014/main" id="{0CEFC5B4-9977-4374-930D-B16C15AC0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049713"/>
                        <a:ext cx="4016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67">
            <a:extLst>
              <a:ext uri="{FF2B5EF4-FFF2-40B4-BE49-F238E27FC236}">
                <a16:creationId xmlns:a16="http://schemas.microsoft.com/office/drawing/2014/main" id="{DFE25758-C1DD-4EC8-A27A-EBCDDFD7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33801" name="Object 66">
            <a:extLst>
              <a:ext uri="{FF2B5EF4-FFF2-40B4-BE49-F238E27FC236}">
                <a16:creationId xmlns:a16="http://schemas.microsoft.com/office/drawing/2014/main" id="{E8EAE31A-2FA2-4385-BA87-D4FA5D90AC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8838" y="4086225"/>
          <a:ext cx="4381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90417" imgH="304668" progId="Equation.3">
                  <p:embed/>
                </p:oleObj>
              </mc:Choice>
              <mc:Fallback>
                <p:oleObj name="Формула" r:id="rId4" imgW="190417" imgH="304668" progId="Equation.3">
                  <p:embed/>
                  <p:pic>
                    <p:nvPicPr>
                      <p:cNvPr id="33801" name="Object 66">
                        <a:extLst>
                          <a:ext uri="{FF2B5EF4-FFF2-40B4-BE49-F238E27FC236}">
                            <a16:creationId xmlns:a16="http://schemas.microsoft.com/office/drawing/2014/main" id="{E8EAE31A-2FA2-4385-BA87-D4FA5D90AC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4086225"/>
                        <a:ext cx="4381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5" name="Rectangle 3">
            <a:extLst>
              <a:ext uri="{FF2B5EF4-FFF2-40B4-BE49-F238E27FC236}">
                <a16:creationId xmlns:a16="http://schemas.microsoft.com/office/drawing/2014/main" id="{5D6FC623-42B3-4CF5-B188-15F827D29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85938"/>
          </a:xfrm>
        </p:spPr>
        <p:txBody>
          <a:bodyPr/>
          <a:lstStyle/>
          <a:p>
            <a:pPr marL="1588" indent="735013" algn="just">
              <a:buFontTx/>
              <a:buNone/>
              <a:defRPr/>
            </a:pPr>
            <a:r>
              <a:rPr lang="uk-UA" altLang="zh-CN" dirty="0">
                <a:latin typeface="Times New Roman" pitchFamily="18" charset="0"/>
                <a:cs typeface="Times New Roman" pitchFamily="18" charset="0"/>
              </a:rPr>
              <a:t>Експериментально встановлено, що в природі існує всього два </a:t>
            </a:r>
            <a:r>
              <a:rPr lang="uk-UA" altLang="zh-CN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види електричних зарядів </a:t>
            </a:r>
            <a:r>
              <a:rPr lang="uk-UA" altLang="zh-CN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zh-CN" b="1" i="1" dirty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uk-UA" altLang="zh-CN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altLang="zh-CN" b="1" i="1" dirty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uk-UA" altLang="zh-CN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8299B477-D9F3-45BB-8DC5-FE1A4994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785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1800" dirty="0" err="1"/>
              <a:t>Під</a:t>
            </a:r>
            <a:r>
              <a:rPr lang="ru-RU" altLang="uk-UA" sz="1800" dirty="0"/>
              <a:t> час </a:t>
            </a:r>
            <a:r>
              <a:rPr lang="ru-RU" altLang="uk-UA" sz="1800" dirty="0" err="1"/>
              <a:t>електризації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скла</a:t>
            </a:r>
            <a:r>
              <a:rPr lang="ru-RU" altLang="uk-UA" sz="1800" dirty="0"/>
              <a:t> об </a:t>
            </a:r>
            <a:r>
              <a:rPr lang="ru-RU" altLang="uk-UA" sz="1800" dirty="0" err="1"/>
              <a:t>шовк</a:t>
            </a:r>
            <a:r>
              <a:rPr lang="ru-RU" altLang="uk-UA" sz="1800" dirty="0"/>
              <a:t>: </a:t>
            </a:r>
            <a:r>
              <a:rPr lang="ru-RU" altLang="uk-UA" sz="1800" b="1" dirty="0" err="1">
                <a:solidFill>
                  <a:srgbClr val="FF0000"/>
                </a:solidFill>
              </a:rPr>
              <a:t>скло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набуває</a:t>
            </a:r>
            <a:r>
              <a:rPr lang="ru-RU" altLang="uk-UA" sz="1800" dirty="0"/>
              <a:t> позитивного заряду </a:t>
            </a:r>
            <a:r>
              <a:rPr lang="ru-RU" altLang="uk-UA" sz="1800" b="1" dirty="0">
                <a:solidFill>
                  <a:srgbClr val="FF0000"/>
                </a:solidFill>
              </a:rPr>
              <a:t>«+»</a:t>
            </a:r>
            <a:r>
              <a:rPr lang="ru-RU" altLang="uk-UA" sz="1800" dirty="0"/>
              <a:t>, а </a:t>
            </a:r>
            <a:r>
              <a:rPr lang="ru-RU" altLang="uk-UA" sz="1800" b="1" dirty="0" err="1">
                <a:solidFill>
                  <a:schemeClr val="accent2"/>
                </a:solidFill>
              </a:rPr>
              <a:t>шовк</a:t>
            </a:r>
            <a:r>
              <a:rPr lang="ru-RU" altLang="uk-UA" sz="1800" dirty="0"/>
              <a:t> — негативного </a:t>
            </a:r>
            <a:r>
              <a:rPr lang="ru-RU" altLang="uk-UA" sz="1800" b="1" dirty="0">
                <a:solidFill>
                  <a:schemeClr val="accent2"/>
                </a:solidFill>
              </a:rPr>
              <a:t>«—»</a:t>
            </a:r>
            <a:r>
              <a:rPr lang="ru-RU" altLang="uk-UA" sz="1800" dirty="0"/>
              <a:t>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dirty="0" err="1"/>
              <a:t>Під</a:t>
            </a:r>
            <a:r>
              <a:rPr lang="ru-RU" altLang="uk-UA" sz="1800" dirty="0"/>
              <a:t> час </a:t>
            </a:r>
            <a:r>
              <a:rPr lang="ru-RU" altLang="uk-UA" sz="1800" dirty="0" err="1"/>
              <a:t>електризації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ебоніту</a:t>
            </a:r>
            <a:r>
              <a:rPr lang="ru-RU" altLang="uk-UA" sz="1800" dirty="0"/>
              <a:t> об </a:t>
            </a:r>
            <a:r>
              <a:rPr lang="ru-RU" altLang="uk-UA" sz="1800" dirty="0" err="1"/>
              <a:t>вовну</a:t>
            </a:r>
            <a:r>
              <a:rPr lang="ru-RU" altLang="uk-UA" sz="1800" dirty="0"/>
              <a:t> </a:t>
            </a:r>
            <a:r>
              <a:rPr lang="ru-RU" altLang="uk-UA" sz="1800" b="1" dirty="0" err="1">
                <a:solidFill>
                  <a:schemeClr val="accent2"/>
                </a:solidFill>
              </a:rPr>
              <a:t>ебоніт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набуває</a:t>
            </a:r>
            <a:r>
              <a:rPr lang="ru-RU" altLang="uk-UA" sz="1800" dirty="0"/>
              <a:t> негативного заряду </a:t>
            </a:r>
            <a:r>
              <a:rPr lang="ru-RU" altLang="uk-UA" sz="1800" b="1" dirty="0">
                <a:solidFill>
                  <a:schemeClr val="accent2"/>
                </a:solidFill>
              </a:rPr>
              <a:t>«—»</a:t>
            </a:r>
            <a:r>
              <a:rPr lang="ru-RU" altLang="uk-UA" sz="1800" dirty="0"/>
              <a:t>, а </a:t>
            </a:r>
            <a:r>
              <a:rPr lang="ru-RU" altLang="uk-UA" sz="1800" b="1" dirty="0" err="1">
                <a:solidFill>
                  <a:srgbClr val="FF0000"/>
                </a:solidFill>
              </a:rPr>
              <a:t>вовна</a:t>
            </a:r>
            <a:r>
              <a:rPr lang="ru-RU" altLang="uk-UA" sz="1800" dirty="0"/>
              <a:t> — позитивного </a:t>
            </a:r>
            <a:r>
              <a:rPr lang="ru-RU" altLang="uk-UA" sz="1800" dirty="0">
                <a:solidFill>
                  <a:srgbClr val="FF0000"/>
                </a:solidFill>
              </a:rPr>
              <a:t>«+»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 dirty="0"/>
              <a:t> </a:t>
            </a:r>
          </a:p>
        </p:txBody>
      </p:sp>
      <p:pic>
        <p:nvPicPr>
          <p:cNvPr id="7172" name="Рисунок 3">
            <a:extLst>
              <a:ext uri="{FF2B5EF4-FFF2-40B4-BE49-F238E27FC236}">
                <a16:creationId xmlns:a16="http://schemas.microsoft.com/office/drawing/2014/main" id="{5634C0B3-6669-465D-A116-DFD19A6F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38654" r="26933" b="9840"/>
          <a:stretch>
            <a:fillRect/>
          </a:stretch>
        </p:blipFill>
        <p:spPr bwMode="auto">
          <a:xfrm>
            <a:off x="323850" y="3429000"/>
            <a:ext cx="845026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4">
            <a:extLst>
              <a:ext uri="{FF2B5EF4-FFF2-40B4-BE49-F238E27FC236}">
                <a16:creationId xmlns:a16="http://schemas.microsoft.com/office/drawing/2014/main" id="{EA66F133-0968-4A59-B8B7-A64FD49E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4819" name="Rectangle 57">
            <a:extLst>
              <a:ext uri="{FF2B5EF4-FFF2-40B4-BE49-F238E27FC236}">
                <a16:creationId xmlns:a16="http://schemas.microsoft.com/office/drawing/2014/main" id="{190DE674-9F86-4CCE-AAF4-74CC9381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4820" name="Rectangle 61">
            <a:extLst>
              <a:ext uri="{FF2B5EF4-FFF2-40B4-BE49-F238E27FC236}">
                <a16:creationId xmlns:a16="http://schemas.microsoft.com/office/drawing/2014/main" id="{5D839167-94A6-4C81-9337-CA6EEAF3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4821" name="Rectangle 63">
            <a:extLst>
              <a:ext uri="{FF2B5EF4-FFF2-40B4-BE49-F238E27FC236}">
                <a16:creationId xmlns:a16="http://schemas.microsoft.com/office/drawing/2014/main" id="{CABB85F5-C53D-45B1-B86E-19C00064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 вигляд має картина силових ліній електростатичного поля точкових зарядів, силові лінії завжди беруть початок на позитивних зарядах і закінчуються на негативних, та системи двох точкових рівновеликих зарядів, різних за знаками:</a:t>
            </a:r>
          </a:p>
        </p:txBody>
      </p:sp>
      <p:sp>
        <p:nvSpPr>
          <p:cNvPr id="34822" name="Rectangle 65">
            <a:extLst>
              <a:ext uri="{FF2B5EF4-FFF2-40B4-BE49-F238E27FC236}">
                <a16:creationId xmlns:a16="http://schemas.microsoft.com/office/drawing/2014/main" id="{ECD804ED-0DDC-497B-AC3B-1DCB0B9B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34823" name="Rectangle 67">
            <a:extLst>
              <a:ext uri="{FF2B5EF4-FFF2-40B4-BE49-F238E27FC236}">
                <a16:creationId xmlns:a16="http://schemas.microsoft.com/office/drawing/2014/main" id="{178B8E27-7A3D-4603-B742-1A9405F8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34824" name="Группа 9">
            <a:extLst>
              <a:ext uri="{FF2B5EF4-FFF2-40B4-BE49-F238E27FC236}">
                <a16:creationId xmlns:a16="http://schemas.microsoft.com/office/drawing/2014/main" id="{828E9CB0-03B1-49AF-A69A-3DAC5BD16F77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2041525"/>
            <a:ext cx="6161088" cy="4816475"/>
            <a:chOff x="232155" y="-320536"/>
            <a:chExt cx="8741519" cy="8162516"/>
          </a:xfrm>
        </p:grpSpPr>
        <p:pic>
          <p:nvPicPr>
            <p:cNvPr id="34825" name="Picture 2" descr="Силові лінії1">
              <a:extLst>
                <a:ext uri="{FF2B5EF4-FFF2-40B4-BE49-F238E27FC236}">
                  <a16:creationId xmlns:a16="http://schemas.microsoft.com/office/drawing/2014/main" id="{A579132D-DD35-4DD5-8754-B26E59BB8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55" y="-320536"/>
              <a:ext cx="8741519" cy="816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3">
              <a:extLst>
                <a:ext uri="{FF2B5EF4-FFF2-40B4-BE49-F238E27FC236}">
                  <a16:creationId xmlns:a16="http://schemas.microsoft.com/office/drawing/2014/main" id="{7C6DDD7E-3AA2-419F-AC5F-01771712C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6021388"/>
              <a:ext cx="8496300" cy="172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Силові лінії електричного поля окремих позитив-ного (а) і негативного (б) зарядів та систем зарядів – різнойменних (в) і однойменних (г) </a:t>
              </a:r>
            </a:p>
          </p:txBody>
        </p:sp>
        <p:sp>
          <p:nvSpPr>
            <p:cNvPr id="44043" name="Text Box 4">
              <a:extLst>
                <a:ext uri="{FF2B5EF4-FFF2-40B4-BE49-F238E27FC236}">
                  <a16:creationId xmlns:a16="http://schemas.microsoft.com/office/drawing/2014/main" id="{5B401847-DB2C-4295-88AE-82AC1BF71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763" y="2600323"/>
              <a:ext cx="539750" cy="678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uk-UA" sz="2000" i="1" dirty="0">
                  <a:ln>
                    <a:solidFill>
                      <a:sysClr val="windowText" lastClr="00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34828" name="Text Box 5">
              <a:extLst>
                <a:ext uri="{FF2B5EF4-FFF2-40B4-BE49-F238E27FC236}">
                  <a16:creationId xmlns:a16="http://schemas.microsoft.com/office/drawing/2014/main" id="{92DE2FE2-9DCF-4646-A53C-04F0FB8C1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5553073"/>
              <a:ext cx="539750" cy="678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</a:p>
          </p:txBody>
        </p:sp>
        <p:sp>
          <p:nvSpPr>
            <p:cNvPr id="44045" name="Text Box 6">
              <a:extLst>
                <a:ext uri="{FF2B5EF4-FFF2-40B4-BE49-F238E27FC236}">
                  <a16:creationId xmlns:a16="http://schemas.microsoft.com/office/drawing/2014/main" id="{85008349-39F7-4D33-B2E2-AEC106E21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645" y="2897152"/>
              <a:ext cx="539750" cy="678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uk-UA" sz="2000" i="1" dirty="0">
                  <a:ln>
                    <a:solidFill>
                      <a:sysClr val="windowText" lastClr="00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34830" name="Text Box 7">
              <a:extLst>
                <a:ext uri="{FF2B5EF4-FFF2-40B4-BE49-F238E27FC236}">
                  <a16:creationId xmlns:a16="http://schemas.microsoft.com/office/drawing/2014/main" id="{865AE754-77A6-4F1A-97D2-AB70D1070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8030" y="5557932"/>
              <a:ext cx="466267" cy="678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>
            <a:extLst>
              <a:ext uri="{FF2B5EF4-FFF2-40B4-BE49-F238E27FC236}">
                <a16:creationId xmlns:a16="http://schemas.microsoft.com/office/drawing/2014/main" id="{A125FCB6-CE50-466B-91C3-4896D503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6063"/>
            <a:ext cx="8461375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>
            <a:extLst>
              <a:ext uri="{FF2B5EF4-FFF2-40B4-BE49-F238E27FC236}">
                <a16:creationId xmlns:a16="http://schemas.microsoft.com/office/drawing/2014/main" id="{82D07151-352C-4C49-8530-63C349E2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>
            <a:extLst>
              <a:ext uri="{FF2B5EF4-FFF2-40B4-BE49-F238E27FC236}">
                <a16:creationId xmlns:a16="http://schemas.microsoft.com/office/drawing/2014/main" id="{FC79C21E-50AD-4893-8AF8-54A09BB3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888"/>
            <a:ext cx="5400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2">
            <a:extLst>
              <a:ext uri="{FF2B5EF4-FFF2-40B4-BE49-F238E27FC236}">
                <a16:creationId xmlns:a16="http://schemas.microsoft.com/office/drawing/2014/main" id="{12A89C26-CC43-493C-AC8E-7479496F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468688"/>
            <a:ext cx="4932363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">
            <a:extLst>
              <a:ext uri="{FF2B5EF4-FFF2-40B4-BE49-F238E27FC236}">
                <a16:creationId xmlns:a16="http://schemas.microsoft.com/office/drawing/2014/main" id="{CC90BA51-92DB-48A7-9952-87A6745A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96850"/>
            <a:ext cx="847725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>
            <a:extLst>
              <a:ext uri="{FF2B5EF4-FFF2-40B4-BE49-F238E27FC236}">
                <a16:creationId xmlns:a16="http://schemas.microsoft.com/office/drawing/2014/main" id="{94647A2B-A01A-45E0-87A2-779A5C10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700"/>
            <a:ext cx="727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>
            <a:extLst>
              <a:ext uri="{FF2B5EF4-FFF2-40B4-BE49-F238E27FC236}">
                <a16:creationId xmlns:a16="http://schemas.microsoft.com/office/drawing/2014/main" id="{92B095BA-5958-4FBE-8D26-0234521C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800100"/>
            <a:ext cx="851535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>
            <a:extLst>
              <a:ext uri="{FF2B5EF4-FFF2-40B4-BE49-F238E27FC236}">
                <a16:creationId xmlns:a16="http://schemas.microsoft.com/office/drawing/2014/main" id="{AC88E51C-98FF-4F80-96A3-25E622992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775" y="476250"/>
            <a:ext cx="8328025" cy="5649913"/>
          </a:xfrm>
        </p:spPr>
        <p:txBody>
          <a:bodyPr/>
          <a:lstStyle/>
          <a:p>
            <a:endParaRPr lang="uk-UA" altLang="uk-UA"/>
          </a:p>
        </p:txBody>
      </p:sp>
      <p:pic>
        <p:nvPicPr>
          <p:cNvPr id="41987" name="Рисунок 3">
            <a:extLst>
              <a:ext uri="{FF2B5EF4-FFF2-40B4-BE49-F238E27FC236}">
                <a16:creationId xmlns:a16="http://schemas.microsoft.com/office/drawing/2014/main" id="{D205D0D5-80E0-4E21-A9B5-A79C4DED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50228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D47F2D-FEBD-4AFB-8297-F656298B4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конфігурації та напруженості електростатичного поля системи точкових нерухомих зарядів використовують </a:t>
            </a:r>
            <a:r>
              <a:rPr lang="uk-UA" altLang="uk-U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суперпозиції електростатичних полів: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 напруженість електростатичного поля системи зарядів дорівнює векторній сумі напруженостей, створених у цій точці поля </a:t>
            </a:r>
            <a:r>
              <a:rPr lang="uk-UA" altLang="uk-UA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 точковими зарядами системи: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43011" name="Object 1">
            <a:extLst>
              <a:ext uri="{FF2B5EF4-FFF2-40B4-BE49-F238E27FC236}">
                <a16:creationId xmlns:a16="http://schemas.microsoft.com/office/drawing/2014/main" id="{A378C2E6-2D6D-40CC-B7CF-C845BB2A85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088" y="3355975"/>
          <a:ext cx="272573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99753" imgH="431613" progId="Equation.3">
                  <p:embed/>
                </p:oleObj>
              </mc:Choice>
              <mc:Fallback>
                <p:oleObj name="Формула" r:id="rId2" imgW="799753" imgH="431613" progId="Equation.3">
                  <p:embed/>
                  <p:pic>
                    <p:nvPicPr>
                      <p:cNvPr id="43011" name="Object 1">
                        <a:extLst>
                          <a:ext uri="{FF2B5EF4-FFF2-40B4-BE49-F238E27FC236}">
                            <a16:creationId xmlns:a16="http://schemas.microsoft.com/office/drawing/2014/main" id="{A378C2E6-2D6D-40CC-B7CF-C845BB2A85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355975"/>
                        <a:ext cx="2725737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3">
            <a:extLst>
              <a:ext uri="{FF2B5EF4-FFF2-40B4-BE49-F238E27FC236}">
                <a16:creationId xmlns:a16="http://schemas.microsoft.com/office/drawing/2014/main" id="{36184A68-8804-4F25-ABD2-FD1B5E66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pic>
        <p:nvPicPr>
          <p:cNvPr id="43013" name="Содержимое 3" descr="принцип суперпозиції електростатичних полів 1.bmp">
            <a:extLst>
              <a:ext uri="{FF2B5EF4-FFF2-40B4-BE49-F238E27FC236}">
                <a16:creationId xmlns:a16="http://schemas.microsoft.com/office/drawing/2014/main" id="{0D8DB0F1-8CD9-4D8E-948B-B9678DE82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113" y="3246438"/>
            <a:ext cx="5511800" cy="34321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Силові лінії">
            <a:extLst>
              <a:ext uri="{FF2B5EF4-FFF2-40B4-BE49-F238E27FC236}">
                <a16:creationId xmlns:a16="http://schemas.microsoft.com/office/drawing/2014/main" id="{39438296-794C-420E-8D24-DD5BB8B73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9525"/>
            <a:ext cx="8208963" cy="678021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">
            <a:extLst>
              <a:ext uri="{FF2B5EF4-FFF2-40B4-BE49-F238E27FC236}">
                <a16:creationId xmlns:a16="http://schemas.microsoft.com/office/drawing/2014/main" id="{619DF9EA-81C1-4C01-9C0F-8B9B25E0E596}"/>
              </a:ext>
            </a:extLst>
          </p:cNvPr>
          <p:cNvGrpSpPr>
            <a:grpSpLocks/>
          </p:cNvGrpSpPr>
          <p:nvPr/>
        </p:nvGrpSpPr>
        <p:grpSpPr bwMode="auto">
          <a:xfrm>
            <a:off x="0" y="-3175"/>
            <a:ext cx="4973638" cy="4159250"/>
            <a:chOff x="-2" y="-2"/>
            <a:chExt cx="9655608" cy="7027441"/>
          </a:xfrm>
        </p:grpSpPr>
        <p:pic>
          <p:nvPicPr>
            <p:cNvPr id="8197" name="Picture 3" descr="Дискретність заряду">
              <a:extLst>
                <a:ext uri="{FF2B5EF4-FFF2-40B4-BE49-F238E27FC236}">
                  <a16:creationId xmlns:a16="http://schemas.microsoft.com/office/drawing/2014/main" id="{E1538520-8A23-4023-92BC-3E169CD90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655608" cy="7027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 Box 4">
              <a:extLst>
                <a:ext uri="{FF2B5EF4-FFF2-40B4-BE49-F238E27FC236}">
                  <a16:creationId xmlns:a16="http://schemas.microsoft.com/office/drawing/2014/main" id="{7F869B97-F5BB-4C7E-9906-D7F44968B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97199"/>
              <a:ext cx="3638829" cy="114459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000" b="1" i="1"/>
                <a:t>нейтральні частинки</a:t>
              </a:r>
            </a:p>
          </p:txBody>
        </p:sp>
        <p:sp>
          <p:nvSpPr>
            <p:cNvPr id="8199" name="Text Box 5">
              <a:extLst>
                <a:ext uri="{FF2B5EF4-FFF2-40B4-BE49-F238E27FC236}">
                  <a16:creationId xmlns:a16="http://schemas.microsoft.com/office/drawing/2014/main" id="{CBD270C4-3421-429E-8927-6DA47C2F9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020" y="3213059"/>
              <a:ext cx="4459180" cy="67608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000" b="1" i="1"/>
                <a:t>позитивний іон</a:t>
              </a:r>
            </a:p>
          </p:txBody>
        </p:sp>
        <p:sp>
          <p:nvSpPr>
            <p:cNvPr id="8200" name="Text Box 6">
              <a:extLst>
                <a:ext uri="{FF2B5EF4-FFF2-40B4-BE49-F238E27FC236}">
                  <a16:creationId xmlns:a16="http://schemas.microsoft.com/office/drawing/2014/main" id="{7ED8652A-CFB4-4986-82F9-D63A945DB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2137" y="5989466"/>
              <a:ext cx="4566580" cy="67608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000" b="1" i="1"/>
                <a:t>негативний іон</a:t>
              </a:r>
            </a:p>
          </p:txBody>
        </p:sp>
        <p:sp>
          <p:nvSpPr>
            <p:cNvPr id="8201" name="Text Box 7">
              <a:extLst>
                <a:ext uri="{FF2B5EF4-FFF2-40B4-BE49-F238E27FC236}">
                  <a16:creationId xmlns:a16="http://schemas.microsoft.com/office/drawing/2014/main" id="{56EA14EB-8E18-46FD-BE4B-B2B909992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311" y="368297"/>
              <a:ext cx="2906233" cy="67608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000" b="1" i="1"/>
                <a:t>електрон</a:t>
              </a:r>
            </a:p>
          </p:txBody>
        </p:sp>
      </p:grpSp>
      <p:pic>
        <p:nvPicPr>
          <p:cNvPr id="8195" name="Рисунок 1">
            <a:extLst>
              <a:ext uri="{FF2B5EF4-FFF2-40B4-BE49-F238E27FC236}">
                <a16:creationId xmlns:a16="http://schemas.microsoft.com/office/drawing/2014/main" id="{040A5725-0143-44A2-B590-BFE6AF6B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01613"/>
            <a:ext cx="41703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>
            <a:extLst>
              <a:ext uri="{FF2B5EF4-FFF2-40B4-BE49-F238E27FC236}">
                <a16:creationId xmlns:a16="http://schemas.microsoft.com/office/drawing/2014/main" id="{838CB3F6-1469-422B-8B23-759D708B4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4349750"/>
            <a:ext cx="8483600" cy="1776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sz="2400"/>
              <a:t>Електрони можуть іноді відриватись від атома або приєднуватись до нього. </a:t>
            </a:r>
          </a:p>
          <a:p>
            <a:pPr marL="0" indent="0">
              <a:buFontTx/>
              <a:buNone/>
            </a:pPr>
            <a:r>
              <a:rPr lang="uk-UA" altLang="uk-UA" sz="2400"/>
              <a:t>В результаті утворюються додатні та від'ємні іони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5B2A2A2-69BC-4B63-BCA3-E4C55109F6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64200" y="2187575"/>
            <a:ext cx="3479800" cy="2590800"/>
            <a:chOff x="3394" y="3223"/>
            <a:chExt cx="3128" cy="2296"/>
          </a:xfrm>
        </p:grpSpPr>
        <p:sp>
          <p:nvSpPr>
            <p:cNvPr id="45067" name="AutoShape 24">
              <a:extLst>
                <a:ext uri="{FF2B5EF4-FFF2-40B4-BE49-F238E27FC236}">
                  <a16:creationId xmlns:a16="http://schemas.microsoft.com/office/drawing/2014/main" id="{9236727A-015A-4694-ABDB-DAAE59E86C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94" y="3223"/>
              <a:ext cx="3128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23">
              <a:extLst>
                <a:ext uri="{FF2B5EF4-FFF2-40B4-BE49-F238E27FC236}">
                  <a16:creationId xmlns:a16="http://schemas.microsoft.com/office/drawing/2014/main" id="{44576D49-FE3E-417F-A0DD-B65F3CCAD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3255"/>
              <a:ext cx="1" cy="2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8" name="Line 22">
              <a:extLst>
                <a:ext uri="{FF2B5EF4-FFF2-40B4-BE49-F238E27FC236}">
                  <a16:creationId xmlns:a16="http://schemas.microsoft.com/office/drawing/2014/main" id="{A4F8FF42-219B-4A28-8F72-18212F10E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255"/>
              <a:ext cx="0" cy="2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7" name="Line 21">
              <a:extLst>
                <a:ext uri="{FF2B5EF4-FFF2-40B4-BE49-F238E27FC236}">
                  <a16:creationId xmlns:a16="http://schemas.microsoft.com/office/drawing/2014/main" id="{BA1616F8-265E-42D3-BD3B-9F97FE6B0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4371"/>
              <a:ext cx="84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6" name="Line 20">
              <a:extLst>
                <a:ext uri="{FF2B5EF4-FFF2-40B4-BE49-F238E27FC236}">
                  <a16:creationId xmlns:a16="http://schemas.microsoft.com/office/drawing/2014/main" id="{5AA8CC0D-F096-4726-B328-C89323B1A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4371"/>
              <a:ext cx="84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5" name="Line 19">
              <a:extLst>
                <a:ext uri="{FF2B5EF4-FFF2-40B4-BE49-F238E27FC236}">
                  <a16:creationId xmlns:a16="http://schemas.microsoft.com/office/drawing/2014/main" id="{41948966-96A7-4D1F-B967-06EC59D77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3395"/>
              <a:ext cx="141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4" name="Line 18">
              <a:extLst>
                <a:ext uri="{FF2B5EF4-FFF2-40B4-BE49-F238E27FC236}">
                  <a16:creationId xmlns:a16="http://schemas.microsoft.com/office/drawing/2014/main" id="{19D192C6-5ABB-4E17-8BF6-BFCD918D8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3675"/>
              <a:ext cx="141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3" name="Line 17">
              <a:extLst>
                <a:ext uri="{FF2B5EF4-FFF2-40B4-BE49-F238E27FC236}">
                  <a16:creationId xmlns:a16="http://schemas.microsoft.com/office/drawing/2014/main" id="{856D2E6E-F1A6-46CF-9B0B-4E099F2C8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3953"/>
              <a:ext cx="1414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2" name="Line 16">
              <a:extLst>
                <a:ext uri="{FF2B5EF4-FFF2-40B4-BE49-F238E27FC236}">
                  <a16:creationId xmlns:a16="http://schemas.microsoft.com/office/drawing/2014/main" id="{F22DFA8D-FCCE-49C2-BB8B-91684D3B5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4232"/>
              <a:ext cx="1417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1" name="Line 15">
              <a:extLst>
                <a:ext uri="{FF2B5EF4-FFF2-40B4-BE49-F238E27FC236}">
                  <a16:creationId xmlns:a16="http://schemas.microsoft.com/office/drawing/2014/main" id="{D7E8D57D-8997-476F-9508-BCD33DFD8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" y="4512"/>
              <a:ext cx="14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0" name="Line 14">
              <a:extLst>
                <a:ext uri="{FF2B5EF4-FFF2-40B4-BE49-F238E27FC236}">
                  <a16:creationId xmlns:a16="http://schemas.microsoft.com/office/drawing/2014/main" id="{6E4D8939-98FD-499C-AFAA-B48EAD5EC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4789"/>
              <a:ext cx="1417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9" name="Line 13">
              <a:extLst>
                <a:ext uri="{FF2B5EF4-FFF2-40B4-BE49-F238E27FC236}">
                  <a16:creationId xmlns:a16="http://schemas.microsoft.com/office/drawing/2014/main" id="{16BB03D1-7196-4395-8A2C-3D5106DDB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5067"/>
              <a:ext cx="141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8" name="Line 12">
              <a:extLst>
                <a:ext uri="{FF2B5EF4-FFF2-40B4-BE49-F238E27FC236}">
                  <a16:creationId xmlns:a16="http://schemas.microsoft.com/office/drawing/2014/main" id="{7B6E44EA-34CD-423A-AC34-56BBEC5A9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5346"/>
              <a:ext cx="1420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80" name="Text Box 11">
              <a:extLst>
                <a:ext uri="{FF2B5EF4-FFF2-40B4-BE49-F238E27FC236}">
                  <a16:creationId xmlns:a16="http://schemas.microsoft.com/office/drawing/2014/main" id="{AAFF57A9-98BB-4D93-9194-B4CC03BA3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" y="3395"/>
              <a:ext cx="423" cy="4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+</a:t>
              </a:r>
              <a:endParaRPr lang="uk-UA" altLang="uk-UA"/>
            </a:p>
          </p:txBody>
        </p:sp>
        <p:sp>
          <p:nvSpPr>
            <p:cNvPr id="45081" name="Text Box 10">
              <a:extLst>
                <a:ext uri="{FF2B5EF4-FFF2-40B4-BE49-F238E27FC236}">
                  <a16:creationId xmlns:a16="http://schemas.microsoft.com/office/drawing/2014/main" id="{EC996B66-8B1F-4BB1-90D5-11CC507C6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" y="3417"/>
              <a:ext cx="423" cy="4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–</a:t>
              </a:r>
              <a:endParaRPr lang="uk-UA" altLang="uk-UA"/>
            </a:p>
          </p:txBody>
        </p:sp>
        <p:sp>
          <p:nvSpPr>
            <p:cNvPr id="45082" name="Text Box 9">
              <a:extLst>
                <a:ext uri="{FF2B5EF4-FFF2-40B4-BE49-F238E27FC236}">
                  <a16:creationId xmlns:a16="http://schemas.microsoft.com/office/drawing/2014/main" id="{94A8FDF3-4671-46E4-A1AF-ADCB3272C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805"/>
              <a:ext cx="423" cy="4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+</a:t>
              </a:r>
              <a:endParaRPr lang="uk-UA" altLang="uk-UA"/>
            </a:p>
          </p:txBody>
        </p:sp>
        <p:sp>
          <p:nvSpPr>
            <p:cNvPr id="45083" name="Text Box 8">
              <a:extLst>
                <a:ext uri="{FF2B5EF4-FFF2-40B4-BE49-F238E27FC236}">
                  <a16:creationId xmlns:a16="http://schemas.microsoft.com/office/drawing/2014/main" id="{7D5A711A-62DD-4609-B69F-751501A43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" y="4510"/>
              <a:ext cx="423" cy="4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+</a:t>
              </a:r>
              <a:endParaRPr lang="uk-UA" altLang="uk-UA"/>
            </a:p>
          </p:txBody>
        </p:sp>
        <p:sp>
          <p:nvSpPr>
            <p:cNvPr id="45084" name="Text Box 7">
              <a:extLst>
                <a:ext uri="{FF2B5EF4-FFF2-40B4-BE49-F238E27FC236}">
                  <a16:creationId xmlns:a16="http://schemas.microsoft.com/office/drawing/2014/main" id="{E5D511EF-3C41-473B-9C7C-8710DB92E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" y="4928"/>
              <a:ext cx="423" cy="4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+</a:t>
              </a:r>
              <a:endParaRPr lang="uk-UA" altLang="uk-UA"/>
            </a:p>
          </p:txBody>
        </p:sp>
        <p:sp>
          <p:nvSpPr>
            <p:cNvPr id="45085" name="Text Box 6">
              <a:extLst>
                <a:ext uri="{FF2B5EF4-FFF2-40B4-BE49-F238E27FC236}">
                  <a16:creationId xmlns:a16="http://schemas.microsoft.com/office/drawing/2014/main" id="{DA38B1B4-3F63-41CA-A8E5-26001A251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" y="3805"/>
              <a:ext cx="423" cy="4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–</a:t>
              </a:r>
              <a:endParaRPr lang="uk-UA" altLang="uk-UA"/>
            </a:p>
          </p:txBody>
        </p:sp>
        <p:sp>
          <p:nvSpPr>
            <p:cNvPr id="45086" name="Text Box 5">
              <a:extLst>
                <a:ext uri="{FF2B5EF4-FFF2-40B4-BE49-F238E27FC236}">
                  <a16:creationId xmlns:a16="http://schemas.microsoft.com/office/drawing/2014/main" id="{1D064AE4-F603-4A63-8BBE-8FC42B14F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" y="4485"/>
              <a:ext cx="423" cy="4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–</a:t>
              </a:r>
              <a:endParaRPr lang="uk-UA" altLang="uk-UA"/>
            </a:p>
          </p:txBody>
        </p:sp>
        <p:sp>
          <p:nvSpPr>
            <p:cNvPr id="45087" name="Text Box 4">
              <a:extLst>
                <a:ext uri="{FF2B5EF4-FFF2-40B4-BE49-F238E27FC236}">
                  <a16:creationId xmlns:a16="http://schemas.microsoft.com/office/drawing/2014/main" id="{F50C7564-D4E6-4BF4-922A-161D0BA87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" y="4938"/>
              <a:ext cx="423" cy="4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932" tIns="22966" rIns="45932" bIns="2296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uk-UA">
                  <a:cs typeface="Times New Roman" panose="02020603050405020304" pitchFamily="18" charset="0"/>
                </a:rPr>
                <a:t>–</a:t>
              </a:r>
              <a:endParaRPr lang="uk-UA" altLang="uk-UA"/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B96FEFD7-A22B-4A86-A1F6-C7014A87A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1988"/>
            <a:ext cx="53387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однорідного електростатичного поля є поле плоского зарядженого конденсатора, картина сило-вих ліній якого має вигляд паралельних прямих.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 ліній напруженос-ті електростатичного одно-рідного поля стала, якщо вони прямі та паралельні.</a:t>
            </a:r>
          </a:p>
        </p:txBody>
      </p:sp>
      <p:grpSp>
        <p:nvGrpSpPr>
          <p:cNvPr id="3" name="Группа 34">
            <a:extLst>
              <a:ext uri="{FF2B5EF4-FFF2-40B4-BE49-F238E27FC236}">
                <a16:creationId xmlns:a16="http://schemas.microsoft.com/office/drawing/2014/main" id="{E526399F-2F27-4A4F-8686-92CBBFBC6B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2062163"/>
            <a:chOff x="0" y="0"/>
            <a:chExt cx="9144000" cy="2062103"/>
          </a:xfrm>
        </p:grpSpPr>
        <p:sp>
          <p:nvSpPr>
            <p:cNvPr id="45061" name="Rectangle 25">
              <a:extLst>
                <a:ext uri="{FF2B5EF4-FFF2-40B4-BE49-F238E27FC236}">
                  <a16:creationId xmlns:a16="http://schemas.microsoft.com/office/drawing/2014/main" id="{B57D8C97-D2B7-466E-8768-553FC6CD1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uk-UA" sz="1800"/>
            </a:p>
          </p:txBody>
        </p:sp>
        <p:sp>
          <p:nvSpPr>
            <p:cNvPr id="45062" name="Rectangle 34">
              <a:extLst>
                <a:ext uri="{FF2B5EF4-FFF2-40B4-BE49-F238E27FC236}">
                  <a16:creationId xmlns:a16="http://schemas.microsoft.com/office/drawing/2014/main" id="{8128F095-DB96-478B-9D13-584F80F6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Окремим випадком електростатичного поля є </a:t>
              </a:r>
              <a:r>
                <a:rPr lang="uk-UA" altLang="uk-UA" b="1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однорідне електростатичне поле</a:t>
              </a:r>
              <a:r>
                <a:rPr lang="uk-UA" altLang="uk-UA" b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поле, величи-на й напрям вектора напруженості якого    </a:t>
              </a:r>
              <a:r>
                <a:rPr lang="uk-UA" altLang="uk-UA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однакові в кожній точці поля, тобто                 . </a:t>
              </a:r>
            </a:p>
          </p:txBody>
        </p:sp>
        <p:sp>
          <p:nvSpPr>
            <p:cNvPr id="45063" name="Rectangle 36">
              <a:extLst>
                <a:ext uri="{FF2B5EF4-FFF2-40B4-BE49-F238E27FC236}">
                  <a16:creationId xmlns:a16="http://schemas.microsoft.com/office/drawing/2014/main" id="{4D50E68E-2459-463E-BFAB-1524D2A71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uk-UA" sz="1800"/>
            </a:p>
          </p:txBody>
        </p:sp>
        <p:graphicFrame>
          <p:nvGraphicFramePr>
            <p:cNvPr id="45064" name="Object 35">
              <a:extLst>
                <a:ext uri="{FF2B5EF4-FFF2-40B4-BE49-F238E27FC236}">
                  <a16:creationId xmlns:a16="http://schemas.microsoft.com/office/drawing/2014/main" id="{7F0ADF83-03F5-481A-AF98-A5EFA78C24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8321" y="982629"/>
            <a:ext cx="410772" cy="547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52268" imgH="203024" progId="Equation.3">
                    <p:embed/>
                  </p:oleObj>
                </mc:Choice>
                <mc:Fallback>
                  <p:oleObj name="Формула" r:id="rId2" imgW="152268" imgH="203024" progId="Equation.3">
                    <p:embed/>
                    <p:pic>
                      <p:nvPicPr>
                        <p:cNvPr id="45064" name="Object 35">
                          <a:extLst>
                            <a:ext uri="{FF2B5EF4-FFF2-40B4-BE49-F238E27FC236}">
                              <a16:creationId xmlns:a16="http://schemas.microsoft.com/office/drawing/2014/main" id="{7F0ADF83-03F5-481A-AF98-A5EFA78C24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8321" y="982629"/>
                          <a:ext cx="410772" cy="547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5" name="Rectangle 38">
              <a:extLst>
                <a:ext uri="{FF2B5EF4-FFF2-40B4-BE49-F238E27FC236}">
                  <a16:creationId xmlns:a16="http://schemas.microsoft.com/office/drawing/2014/main" id="{158244E8-3F45-4220-A943-EAA72E7D6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uk-UA" sz="1800"/>
            </a:p>
          </p:txBody>
        </p:sp>
        <p:graphicFrame>
          <p:nvGraphicFramePr>
            <p:cNvPr id="45066" name="Object 37">
              <a:extLst>
                <a:ext uri="{FF2B5EF4-FFF2-40B4-BE49-F238E27FC236}">
                  <a16:creationId xmlns:a16="http://schemas.microsoft.com/office/drawing/2014/main" id="{A73365A9-9F20-43C8-9391-D66D6E63C6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1539" y="1420785"/>
            <a:ext cx="1716111" cy="58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634449" imgH="215713" progId="Equation.3">
                    <p:embed/>
                  </p:oleObj>
                </mc:Choice>
                <mc:Fallback>
                  <p:oleObj name="Формула" r:id="rId4" imgW="634449" imgH="215713" progId="Equation.3">
                    <p:embed/>
                    <p:pic>
                      <p:nvPicPr>
                        <p:cNvPr id="45066" name="Object 37">
                          <a:extLst>
                            <a:ext uri="{FF2B5EF4-FFF2-40B4-BE49-F238E27FC236}">
                              <a16:creationId xmlns:a16="http://schemas.microsoft.com/office/drawing/2014/main" id="{A73365A9-9F20-43C8-9391-D66D6E63C6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539" y="1420785"/>
                          <a:ext cx="1716111" cy="58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F23F03C-6189-4D05-A859-DEB9A84FC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 algn="l" eaLnBrk="1" hangingPunct="1"/>
            <a:r>
              <a:rPr lang="uk-UA" alt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Потік вектора напруженості електро-статичного поля</a:t>
            </a:r>
            <a:endParaRPr lang="uk-UA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73E5BE8E-8A2D-49DA-8241-B531E13F11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4108450"/>
          <a:ext cx="56705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095500" imgH="482600" progId="Equation.3">
                  <p:embed/>
                </p:oleObj>
              </mc:Choice>
              <mc:Fallback>
                <p:oleObj name="Формула" r:id="rId2" imgW="2095500" imgH="482600" progId="Equation.3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73E5BE8E-8A2D-49DA-8241-B531E13F11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108450"/>
                        <a:ext cx="567055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8">
            <a:extLst>
              <a:ext uri="{FF2B5EF4-FFF2-40B4-BE49-F238E27FC236}">
                <a16:creationId xmlns:a16="http://schemas.microsoft.com/office/drawing/2014/main" id="{87D54BBF-EF05-4C8F-97EF-8462C44F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46085" name="Rectangle 10">
            <a:extLst>
              <a:ext uri="{FF2B5EF4-FFF2-40B4-BE49-F238E27FC236}">
                <a16:creationId xmlns:a16="http://schemas.microsoft.com/office/drawing/2014/main" id="{03E0710A-A4B9-4376-A354-655A14C5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3356353-6FB9-489C-B0F6-62E6FDC32077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1196975"/>
            <a:ext cx="9144001" cy="2832100"/>
            <a:chOff x="0" y="1457298"/>
            <a:chExt cx="9144000" cy="2831544"/>
          </a:xfrm>
        </p:grpSpPr>
        <p:sp>
          <p:nvSpPr>
            <p:cNvPr id="46092" name="Rectangle 5">
              <a:extLst>
                <a:ext uri="{FF2B5EF4-FFF2-40B4-BE49-F238E27FC236}">
                  <a16:creationId xmlns:a16="http://schemas.microsoft.com/office/drawing/2014/main" id="{09374F53-373C-4D12-9FD4-0BB0DB7C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57298"/>
              <a:ext cx="9144000" cy="283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Потоком вектора напруженості </a:t>
              </a:r>
              <a:r>
                <a:rPr lang="uk-UA" altLang="uk-UA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електроста-тичного</a:t>
              </a:r>
              <a:r>
                <a:rPr lang="uk-UA" altLang="uk-UA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поля </a:t>
              </a:r>
              <a:r>
                <a:rPr lang="en-US" altLang="uk-UA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ru-RU" altLang="uk-UA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altLang="uk-UA" b="1" i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alt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елементарну поверхню </a:t>
              </a:r>
              <a:r>
                <a:rPr lang="en-US" altLang="uk-UA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uk-UA" alt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називають скалярну фізичну величину, </a:t>
              </a:r>
              <a:r>
                <a:rPr lang="uk-UA" altLang="uk-UA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чисельно</a:t>
              </a:r>
              <a:r>
                <a:rPr lang="uk-UA" alt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рівну скалярному добутку вектора напруженості     на елемент цієї поверхні      :</a:t>
              </a:r>
              <a:endPara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uk-UA" sz="1800" dirty="0"/>
            </a:p>
          </p:txBody>
        </p:sp>
        <p:graphicFrame>
          <p:nvGraphicFramePr>
            <p:cNvPr id="46093" name="Object 7">
              <a:extLst>
                <a:ext uri="{FF2B5EF4-FFF2-40B4-BE49-F238E27FC236}">
                  <a16:creationId xmlns:a16="http://schemas.microsoft.com/office/drawing/2014/main" id="{9E4558A1-E710-4B0B-84FB-328944658C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0759" y="3392487"/>
            <a:ext cx="401643" cy="527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52268" imgH="203024" progId="Equation.3">
                    <p:embed/>
                  </p:oleObj>
                </mc:Choice>
                <mc:Fallback>
                  <p:oleObj name="Формула" r:id="rId4" imgW="152268" imgH="203024" progId="Equation.3">
                    <p:embed/>
                    <p:pic>
                      <p:nvPicPr>
                        <p:cNvPr id="46093" name="Object 7">
                          <a:extLst>
                            <a:ext uri="{FF2B5EF4-FFF2-40B4-BE49-F238E27FC236}">
                              <a16:creationId xmlns:a16="http://schemas.microsoft.com/office/drawing/2014/main" id="{9E4558A1-E710-4B0B-84FB-328944658C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759" y="3392487"/>
                          <a:ext cx="401643" cy="527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4" name="Object 9">
              <a:extLst>
                <a:ext uri="{FF2B5EF4-FFF2-40B4-BE49-F238E27FC236}">
                  <a16:creationId xmlns:a16="http://schemas.microsoft.com/office/drawing/2014/main" id="{90EB151D-80F6-4228-A152-BF0CC8F1BC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37449" y="3392485"/>
            <a:ext cx="584208" cy="584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15619" imgH="215619" progId="Equation.3">
                    <p:embed/>
                  </p:oleObj>
                </mc:Choice>
                <mc:Fallback>
                  <p:oleObj name="Формула" r:id="rId6" imgW="215619" imgH="215619" progId="Equation.3">
                    <p:embed/>
                    <p:pic>
                      <p:nvPicPr>
                        <p:cNvPr id="46094" name="Object 9">
                          <a:extLst>
                            <a:ext uri="{FF2B5EF4-FFF2-40B4-BE49-F238E27FC236}">
                              <a16:creationId xmlns:a16="http://schemas.microsoft.com/office/drawing/2014/main" id="{90EB151D-80F6-4228-A152-BF0CC8F1BC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7449" y="3392485"/>
                          <a:ext cx="584208" cy="584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87" name="Rectangle 12">
            <a:extLst>
              <a:ext uri="{FF2B5EF4-FFF2-40B4-BE49-F238E27FC236}">
                <a16:creationId xmlns:a16="http://schemas.microsoft.com/office/drawing/2014/main" id="{F1A8450C-6060-49FC-9B24-FDDAC7E9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id="{DFD77A44-4FEE-4D87-B5EC-BDD9BE6451A1}"/>
              </a:ext>
            </a:extLst>
          </p:cNvPr>
          <p:cNvGrpSpPr>
            <a:grpSpLocks/>
          </p:cNvGrpSpPr>
          <p:nvPr/>
        </p:nvGrpSpPr>
        <p:grpSpPr bwMode="auto">
          <a:xfrm>
            <a:off x="0" y="5191125"/>
            <a:ext cx="9144000" cy="1076325"/>
            <a:chOff x="0" y="5190463"/>
            <a:chExt cx="9144000" cy="1078278"/>
          </a:xfrm>
        </p:grpSpPr>
        <p:sp>
          <p:nvSpPr>
            <p:cNvPr id="10252" name="Rectangle 6">
              <a:extLst>
                <a:ext uri="{FF2B5EF4-FFF2-40B4-BE49-F238E27FC236}">
                  <a16:creationId xmlns:a16="http://schemas.microsoft.com/office/drawing/2014/main" id="{D14148DF-33AB-4006-BFFF-AE5165545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90463"/>
              <a:ext cx="9144000" cy="107827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algn="just">
                <a:defRPr/>
              </a:pP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де     – одиничний вектор нормалі </a:t>
              </a:r>
            </a:p>
            <a:p>
              <a:pPr marL="1262063" indent="-103188" algn="just">
                <a:defRPr/>
              </a:pP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до поверхні </a:t>
              </a:r>
              <a:r>
                <a:rPr lang="en-US" sz="3200" i="1" dirty="0" err="1">
                  <a:latin typeface="Times New Roman" pitchFamily="18" charset="0"/>
                  <a:cs typeface="Times New Roman" pitchFamily="18" charset="0"/>
                </a:rPr>
                <a:t>dS</a:t>
              </a: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46091" name="Object 11">
              <a:extLst>
                <a:ext uri="{FF2B5EF4-FFF2-40B4-BE49-F238E27FC236}">
                  <a16:creationId xmlns:a16="http://schemas.microsoft.com/office/drawing/2014/main" id="{92EF4206-CCB7-4A77-B11C-A631A52B5B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1560" y="5281801"/>
            <a:ext cx="306390" cy="447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26725" imgH="177415" progId="Equation.3">
                    <p:embed/>
                  </p:oleObj>
                </mc:Choice>
                <mc:Fallback>
                  <p:oleObj name="Формула" r:id="rId8" imgW="126725" imgH="177415" progId="Equation.3">
                    <p:embed/>
                    <p:pic>
                      <p:nvPicPr>
                        <p:cNvPr id="46091" name="Object 11">
                          <a:extLst>
                            <a:ext uri="{FF2B5EF4-FFF2-40B4-BE49-F238E27FC236}">
                              <a16:creationId xmlns:a16="http://schemas.microsoft.com/office/drawing/2014/main" id="{92EF4206-CCB7-4A77-B11C-A631A52B5B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5281801"/>
                          <a:ext cx="306390" cy="447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089" name="Содержимое 3" descr="Потік вектора Е1.jpg">
            <a:extLst>
              <a:ext uri="{FF2B5EF4-FFF2-40B4-BE49-F238E27FC236}">
                <a16:creationId xmlns:a16="http://schemas.microsoft.com/office/drawing/2014/main" id="{C936BE63-41D7-4288-8088-1D4817FC2C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8"/>
          <a:stretch>
            <a:fillRect/>
          </a:stretch>
        </p:blipFill>
        <p:spPr>
          <a:xfrm>
            <a:off x="5924550" y="4013200"/>
            <a:ext cx="3062288" cy="2254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Object 1">
            <a:extLst>
              <a:ext uri="{FF2B5EF4-FFF2-40B4-BE49-F238E27FC236}">
                <a16:creationId xmlns:a16="http://schemas.microsoft.com/office/drawing/2014/main" id="{057435A9-72A2-405C-8B79-C06C0FE887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7975" y="3392488"/>
          <a:ext cx="6062663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159000" imgH="482600" progId="Equation.3">
                  <p:embed/>
                </p:oleObj>
              </mc:Choice>
              <mc:Fallback>
                <p:oleObj name="Формула" r:id="rId2" imgW="2159000" imgH="482600" progId="Equation.3">
                  <p:embed/>
                  <p:pic>
                    <p:nvPicPr>
                      <p:cNvPr id="116737" name="Object 1">
                        <a:extLst>
                          <a:ext uri="{FF2B5EF4-FFF2-40B4-BE49-F238E27FC236}">
                            <a16:creationId xmlns:a16="http://schemas.microsoft.com/office/drawing/2014/main" id="{057435A9-72A2-405C-8B79-C06C0FE887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3392488"/>
                        <a:ext cx="6062663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5">
            <a:extLst>
              <a:ext uri="{FF2B5EF4-FFF2-40B4-BE49-F238E27FC236}">
                <a16:creationId xmlns:a16="http://schemas.microsoft.com/office/drawing/2014/main" id="{371DBBAC-2314-4723-80B3-6C9BE8751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9">
            <a:extLst>
              <a:ext uri="{FF2B5EF4-FFF2-40B4-BE49-F238E27FC236}">
                <a16:creationId xmlns:a16="http://schemas.microsoft.com/office/drawing/2014/main" id="{FACF8B12-80EC-4B35-9C16-263E9FB26959}"/>
              </a:ext>
            </a:extLst>
          </p:cNvPr>
          <p:cNvGrpSpPr>
            <a:grpSpLocks/>
          </p:cNvGrpSpPr>
          <p:nvPr/>
        </p:nvGrpSpPr>
        <p:grpSpPr bwMode="auto">
          <a:xfrm>
            <a:off x="0" y="288925"/>
            <a:ext cx="9144000" cy="3324225"/>
            <a:chOff x="0" y="288882"/>
            <a:chExt cx="9144000" cy="3323987"/>
          </a:xfrm>
        </p:grpSpPr>
        <p:sp>
          <p:nvSpPr>
            <p:cNvPr id="47114" name="Rectangle 2">
              <a:extLst>
                <a:ext uri="{FF2B5EF4-FFF2-40B4-BE49-F238E27FC236}">
                  <a16:creationId xmlns:a16="http://schemas.microsoft.com/office/drawing/2014/main" id="{C24203A6-C954-4591-B510-4D6A3CC03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8882"/>
              <a:ext cx="9144000" cy="33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 поле неоднорідне і поверхня не плоска, то її уявно розбивають на елементи </a:t>
              </a:r>
              <a:r>
                <a:rPr lang="en-US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які наближено можна вважати плоскими, а поле в її межах – однорідним. Тоді повний потік вектора   через поверхню </a:t>
              </a:r>
              <a:r>
                <a:rPr lang="en-US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обчислюється як поверхневий інтеграл: </a:t>
              </a:r>
              <a:endParaRPr lang="ru-RU" altLang="uk-U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uk-UA" sz="1800"/>
            </a:p>
          </p:txBody>
        </p:sp>
        <p:graphicFrame>
          <p:nvGraphicFramePr>
            <p:cNvPr id="47115" name="Object 3">
              <a:extLst>
                <a:ext uri="{FF2B5EF4-FFF2-40B4-BE49-F238E27FC236}">
                  <a16:creationId xmlns:a16="http://schemas.microsoft.com/office/drawing/2014/main" id="{BEAA6B8F-CACD-437B-8263-9AA83A8338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66066" y="1749402"/>
            <a:ext cx="365130" cy="479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52268" imgH="203024" progId="Equation.3">
                    <p:embed/>
                  </p:oleObj>
                </mc:Choice>
                <mc:Fallback>
                  <p:oleObj name="Формула" r:id="rId4" imgW="152268" imgH="203024" progId="Equation.3">
                    <p:embed/>
                    <p:pic>
                      <p:nvPicPr>
                        <p:cNvPr id="47115" name="Object 3">
                          <a:extLst>
                            <a:ext uri="{FF2B5EF4-FFF2-40B4-BE49-F238E27FC236}">
                              <a16:creationId xmlns:a16="http://schemas.microsoft.com/office/drawing/2014/main" id="{BEAA6B8F-CACD-437B-8263-9AA83A8338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6066" y="1749402"/>
                          <a:ext cx="365130" cy="479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09" name="Rectangle 8">
            <a:extLst>
              <a:ext uri="{FF2B5EF4-FFF2-40B4-BE49-F238E27FC236}">
                <a16:creationId xmlns:a16="http://schemas.microsoft.com/office/drawing/2014/main" id="{7AF98CFD-C644-49A0-B4E9-CB42249D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3" name="Группа 10">
            <a:extLst>
              <a:ext uri="{FF2B5EF4-FFF2-40B4-BE49-F238E27FC236}">
                <a16:creationId xmlns:a16="http://schemas.microsoft.com/office/drawing/2014/main" id="{DA8AAA07-23F6-4842-9C72-2B63FE4A54D9}"/>
              </a:ext>
            </a:extLst>
          </p:cNvPr>
          <p:cNvGrpSpPr>
            <a:grpSpLocks/>
          </p:cNvGrpSpPr>
          <p:nvPr/>
        </p:nvGrpSpPr>
        <p:grpSpPr bwMode="auto">
          <a:xfrm>
            <a:off x="0" y="4852988"/>
            <a:ext cx="9144000" cy="1077912"/>
            <a:chOff x="0" y="4853007"/>
            <a:chExt cx="9144000" cy="1077218"/>
          </a:xfrm>
        </p:grpSpPr>
        <p:sp>
          <p:nvSpPr>
            <p:cNvPr id="47111" name="Rectangle 3">
              <a:extLst>
                <a:ext uri="{FF2B5EF4-FFF2-40B4-BE49-F238E27FC236}">
                  <a16:creationId xmlns:a16="http://schemas.microsoft.com/office/drawing/2014/main" id="{B818F0AD-F16E-4001-B1C3-F7394A529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53007"/>
              <a:ext cx="9144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</a:t>
              </a:r>
              <a:r>
                <a:rPr lang="en-US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uk-UA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uk-UA" alt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проекція вектора напруженості    на нормаль    . </a:t>
              </a:r>
            </a:p>
          </p:txBody>
        </p:sp>
        <p:graphicFrame>
          <p:nvGraphicFramePr>
            <p:cNvPr id="47112" name="Object 4">
              <a:extLst>
                <a:ext uri="{FF2B5EF4-FFF2-40B4-BE49-F238E27FC236}">
                  <a16:creationId xmlns:a16="http://schemas.microsoft.com/office/drawing/2014/main" id="{0B105B2F-BB6C-4432-87E0-1781003F80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04222" y="4926033"/>
            <a:ext cx="365130" cy="479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52268" imgH="203024" progId="Equation.3">
                    <p:embed/>
                  </p:oleObj>
                </mc:Choice>
                <mc:Fallback>
                  <p:oleObj name="Формула" r:id="rId6" imgW="152268" imgH="203024" progId="Equation.3">
                    <p:embed/>
                    <p:pic>
                      <p:nvPicPr>
                        <p:cNvPr id="47112" name="Object 4">
                          <a:extLst>
                            <a:ext uri="{FF2B5EF4-FFF2-40B4-BE49-F238E27FC236}">
                              <a16:creationId xmlns:a16="http://schemas.microsoft.com/office/drawing/2014/main" id="{0B105B2F-BB6C-4432-87E0-1781003F80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4222" y="4926033"/>
                          <a:ext cx="365130" cy="479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7">
              <a:extLst>
                <a:ext uri="{FF2B5EF4-FFF2-40B4-BE49-F238E27FC236}">
                  <a16:creationId xmlns:a16="http://schemas.microsoft.com/office/drawing/2014/main" id="{1B1A03D7-CD6D-44CF-8E4C-8D3CF655D2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1421" y="5400702"/>
            <a:ext cx="324773" cy="474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126725" imgH="177415" progId="Equation.3">
                    <p:embed/>
                  </p:oleObj>
                </mc:Choice>
                <mc:Fallback>
                  <p:oleObj name="Формула" r:id="rId7" imgW="126725" imgH="177415" progId="Equation.3">
                    <p:embed/>
                    <p:pic>
                      <p:nvPicPr>
                        <p:cNvPr id="47113" name="Object 7">
                          <a:extLst>
                            <a:ext uri="{FF2B5EF4-FFF2-40B4-BE49-F238E27FC236}">
                              <a16:creationId xmlns:a16="http://schemas.microsoft.com/office/drawing/2014/main" id="{1B1A03D7-CD6D-44CF-8E4C-8D3CF655D2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21" y="5400702"/>
                          <a:ext cx="324773" cy="474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52199E3-866A-46FA-8A41-C7B9ABF9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5225"/>
          </a:xfrm>
        </p:spPr>
        <p:txBody>
          <a:bodyPr/>
          <a:lstStyle/>
          <a:p>
            <a:pPr marL="444500" indent="-444500" algn="just" eaLnBrk="1" hangingPunct="1">
              <a:defRPr/>
            </a:pPr>
            <a:r>
              <a:rPr lang="uk-UA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Теорема Гауса. Електричне поле </a:t>
            </a:r>
            <a:r>
              <a:rPr lang="uk-UA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заряд-жених</a:t>
            </a:r>
            <a:r>
              <a:rPr lang="uk-UA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нескінченних нитки та площини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925BDD65-937B-4176-8288-F6E9505F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3838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Іноді, застосування принципу суперпозиції для визначення напруженості електростатичного поля системи великої кількості точкових нерухомих зарядів, вимагає громіздких математичних розрахунків, у таких випадках доцільно використовувати </a:t>
            </a:r>
            <a:r>
              <a:rPr lang="uk-UA" altLang="uk-UA" b="1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теорему Гаусса:</a:t>
            </a: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потік вектора напруженості електростатичного поля через довільну замкнену поверхню дорівнює алгебраїчній сумі електричних зарядів, обмежених цією поверхнею, поділеній на εε</a:t>
            </a:r>
            <a:r>
              <a:rPr lang="uk-UA" altLang="uk-UA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12290" name="Object 4">
            <a:extLst>
              <a:ext uri="{FF2B5EF4-FFF2-40B4-BE49-F238E27FC236}">
                <a16:creationId xmlns:a16="http://schemas.microsoft.com/office/drawing/2014/main" id="{F75524D2-35FA-4E4C-AC98-B98348F432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1713" y="5470525"/>
          <a:ext cx="51736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701800" imgH="457200" progId="Equation.3">
                  <p:embed/>
                </p:oleObj>
              </mc:Choice>
              <mc:Fallback>
                <p:oleObj name="Формула" r:id="rId2" imgW="1701800" imgH="457200" progId="Equation.3">
                  <p:embed/>
                  <p:pic>
                    <p:nvPicPr>
                      <p:cNvPr id="12290" name="Object 4">
                        <a:extLst>
                          <a:ext uri="{FF2B5EF4-FFF2-40B4-BE49-F238E27FC236}">
                            <a16:creationId xmlns:a16="http://schemas.microsoft.com/office/drawing/2014/main" id="{F75524D2-35FA-4E4C-AC98-B98348F43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470525"/>
                        <a:ext cx="5173662" cy="1387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6">
            <a:extLst>
              <a:ext uri="{FF2B5EF4-FFF2-40B4-BE49-F238E27FC236}">
                <a16:creationId xmlns:a16="http://schemas.microsoft.com/office/drawing/2014/main" id="{DFEDE865-255E-4120-B2E2-5314C08A3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1229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1C986CA0-8399-4D8D-8A8E-98FD4840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теорема Гаусса застосовується для розрахунку напруженості </a:t>
            </a:r>
            <a:r>
              <a:rPr lang="en-US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зарядів з певною симетрією у їх відносному розташуванні. Розглянемо кілька прикладів розрахунку напруженості електростатичного поля  із застосуванням теореми Гаусса.</a:t>
            </a:r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A1C001D2-F673-40AA-97CF-C26F8E985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49156" name="Object 4">
            <a:extLst>
              <a:ext uri="{FF2B5EF4-FFF2-40B4-BE49-F238E27FC236}">
                <a16:creationId xmlns:a16="http://schemas.microsoft.com/office/drawing/2014/main" id="{95EE2304-C934-4591-BC22-85C70F49B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9688" y="508000"/>
          <a:ext cx="4016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52268" imgH="203024" progId="Equation.3">
                  <p:embed/>
                </p:oleObj>
              </mc:Choice>
              <mc:Fallback>
                <p:oleObj name="Формула" r:id="rId2" imgW="152268" imgH="203024" progId="Equation.3">
                  <p:embed/>
                  <p:pic>
                    <p:nvPicPr>
                      <p:cNvPr id="49156" name="Object 4">
                        <a:extLst>
                          <a:ext uri="{FF2B5EF4-FFF2-40B4-BE49-F238E27FC236}">
                            <a16:creationId xmlns:a16="http://schemas.microsoft.com/office/drawing/2014/main" id="{95EE2304-C934-4591-BC22-85C70F49B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508000"/>
                        <a:ext cx="4016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0EFCBB8D-AE45-419F-B39C-A007F154B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1968500"/>
          <a:ext cx="4016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2268" imgH="203024" progId="Equation.3">
                  <p:embed/>
                </p:oleObj>
              </mc:Choice>
              <mc:Fallback>
                <p:oleObj name="Формула" r:id="rId4" imgW="152268" imgH="203024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0EFCBB8D-AE45-419F-B39C-A007F154B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968500"/>
                        <a:ext cx="4016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8" name="Группа 9">
            <a:extLst>
              <a:ext uri="{FF2B5EF4-FFF2-40B4-BE49-F238E27FC236}">
                <a16:creationId xmlns:a16="http://schemas.microsoft.com/office/drawing/2014/main" id="{3C71E2B6-0115-49B2-AFAD-66DD0232852F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3100388"/>
            <a:ext cx="4791075" cy="3587750"/>
            <a:chOff x="1906551" y="3100383"/>
            <a:chExt cx="4791077" cy="3588317"/>
          </a:xfrm>
        </p:grpSpPr>
        <p:pic>
          <p:nvPicPr>
            <p:cNvPr id="49159" name="Picture 3" descr="Гаус">
              <a:extLst>
                <a:ext uri="{FF2B5EF4-FFF2-40B4-BE49-F238E27FC236}">
                  <a16:creationId xmlns:a16="http://schemas.microsoft.com/office/drawing/2014/main" id="{8BAF5177-EF99-4DAD-BE9A-A74D16855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551" y="3100383"/>
              <a:ext cx="4791077" cy="358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TextBox 8">
              <a:extLst>
                <a:ext uri="{FF2B5EF4-FFF2-40B4-BE49-F238E27FC236}">
                  <a16:creationId xmlns:a16="http://schemas.microsoft.com/office/drawing/2014/main" id="{AD43D48F-E5A5-46E1-A549-1FE1FB34F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551" y="3136896"/>
              <a:ext cx="478320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uk-UA" altLang="uk-UA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Іоганн Карл Фрідрих Гаусс</a:t>
              </a:r>
              <a:endParaRPr lang="ru-RU" altLang="uk-UA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Слайд24">
            <a:extLst>
              <a:ext uri="{FF2B5EF4-FFF2-40B4-BE49-F238E27FC236}">
                <a16:creationId xmlns:a16="http://schemas.microsoft.com/office/drawing/2014/main" id="{D122D728-0FAE-4DFA-A1EF-C29413163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6225"/>
            <a:ext cx="9144000" cy="6465888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Слайд25">
            <a:extLst>
              <a:ext uri="{FF2B5EF4-FFF2-40B4-BE49-F238E27FC236}">
                <a16:creationId xmlns:a16="http://schemas.microsoft.com/office/drawing/2014/main" id="{D26B5A92-28AA-4D96-82FE-06BD22EA36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Слайд26">
            <a:extLst>
              <a:ext uri="{FF2B5EF4-FFF2-40B4-BE49-F238E27FC236}">
                <a16:creationId xmlns:a16="http://schemas.microsoft.com/office/drawing/2014/main" id="{064E8BBB-6486-43E7-8400-547395E01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Слайд27">
            <a:extLst>
              <a:ext uri="{FF2B5EF4-FFF2-40B4-BE49-F238E27FC236}">
                <a16:creationId xmlns:a16="http://schemas.microsoft.com/office/drawing/2014/main" id="{9D377124-68D4-4E25-9BBA-4786F04912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Слайд28">
            <a:extLst>
              <a:ext uri="{FF2B5EF4-FFF2-40B4-BE49-F238E27FC236}">
                <a16:creationId xmlns:a16="http://schemas.microsoft.com/office/drawing/2014/main" id="{A960D9BD-F7C6-49A8-9475-23A31A40B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F8017D-0445-44EC-8AA2-45C40DAE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735013" algn="just">
              <a:spcBef>
                <a:spcPct val="20000"/>
              </a:spcBef>
              <a:defRPr/>
            </a:pPr>
            <a:r>
              <a:rPr lang="uk-UA" altLang="zh-CN" sz="3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Однойменні заряди 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відштовхуються, </a:t>
            </a:r>
            <a:r>
              <a:rPr lang="uk-UA" altLang="zh-CN" sz="3200" kern="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 різнойменні</a:t>
            </a:r>
            <a:r>
              <a:rPr lang="uk-UA" altLang="zh-CN" sz="3200" kern="0" dirty="0">
                <a:latin typeface="Times New Roman" pitchFamily="18" charset="0"/>
                <a:cs typeface="Times New Roman" pitchFamily="18" charset="0"/>
              </a:rPr>
              <a:t> притягуються. </a:t>
            </a:r>
          </a:p>
        </p:txBody>
      </p:sp>
      <p:pic>
        <p:nvPicPr>
          <p:cNvPr id="9219" name="Объект 2">
            <a:extLst>
              <a:ext uri="{FF2B5EF4-FFF2-40B4-BE49-F238E27FC236}">
                <a16:creationId xmlns:a16="http://schemas.microsoft.com/office/drawing/2014/main" id="{CE70D2C4-E265-4139-96C6-080AABC5A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9" t="-192" r="1443" b="10616"/>
          <a:stretch>
            <a:fillRect/>
          </a:stretch>
        </p:blipFill>
        <p:spPr>
          <a:xfrm>
            <a:off x="1871663" y="1341438"/>
            <a:ext cx="5400675" cy="5183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Слайд29">
            <a:extLst>
              <a:ext uri="{FF2B5EF4-FFF2-40B4-BE49-F238E27FC236}">
                <a16:creationId xmlns:a16="http://schemas.microsoft.com/office/drawing/2014/main" id="{BE103B93-C24E-452C-A287-94C741ABE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A88F5CA-69D6-432E-83F5-31E560A9C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 algn="l" eaLnBrk="1" hangingPunct="1">
              <a:defRPr/>
            </a:pPr>
            <a:r>
              <a:rPr lang="uk-UA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 Потенціал електростатичного поля. Різниця потенціалів</a:t>
            </a:r>
            <a:r>
              <a:rPr lang="uk-UA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81CF9A14-8DB8-45FB-85F2-0C3B265E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6863"/>
            <a:ext cx="91440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lnSpc>
                <a:spcPct val="80000"/>
              </a:lnSpc>
              <a:defRPr/>
            </a:pP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Потенціалом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називають скалярну фізичну величину, що є енергетичною характеристикою електростатичного поля, чисельно рівну потенціальній енергії одиничного позитивного заряду, розміщеного в даній точці поля: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9BE7FDD4-2BE4-484A-81E9-AC4BEB5EC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4313" y="3627438"/>
          <a:ext cx="14478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58558" imgH="444307" progId="Equation.3">
                  <p:embed/>
                </p:oleObj>
              </mc:Choice>
              <mc:Fallback>
                <p:oleObj name="Формула" r:id="rId2" imgW="558558" imgH="444307" progId="Equation.3">
                  <p:embed/>
                  <p:pic>
                    <p:nvPicPr>
                      <p:cNvPr id="62468" name="Object 4">
                        <a:extLst>
                          <a:ext uri="{FF2B5EF4-FFF2-40B4-BE49-F238E27FC236}">
                            <a16:creationId xmlns:a16="http://schemas.microsoft.com/office/drawing/2014/main" id="{9BE7FDD4-2BE4-484A-81E9-AC4BEB5ECB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3627438"/>
                        <a:ext cx="1447800" cy="1152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8">
            <a:extLst>
              <a:ext uri="{FF2B5EF4-FFF2-40B4-BE49-F238E27FC236}">
                <a16:creationId xmlns:a16="http://schemas.microsoft.com/office/drawing/2014/main" id="{32520886-25E3-43AF-B434-CFD892F1D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9">
            <a:extLst>
              <a:ext uri="{FF2B5EF4-FFF2-40B4-BE49-F238E27FC236}">
                <a16:creationId xmlns:a16="http://schemas.microsoft.com/office/drawing/2014/main" id="{2141892F-D998-4FBB-A921-CB75DA3885CC}"/>
              </a:ext>
            </a:extLst>
          </p:cNvPr>
          <p:cNvGrpSpPr>
            <a:grpSpLocks/>
          </p:cNvGrpSpPr>
          <p:nvPr/>
        </p:nvGrpSpPr>
        <p:grpSpPr bwMode="auto">
          <a:xfrm>
            <a:off x="0" y="4795838"/>
            <a:ext cx="9144000" cy="2062162"/>
            <a:chOff x="0" y="4795897"/>
            <a:chExt cx="9144000" cy="2062103"/>
          </a:xfrm>
        </p:grpSpPr>
        <p:sp>
          <p:nvSpPr>
            <p:cNvPr id="13320" name="Rectangle 6">
              <a:extLst>
                <a:ext uri="{FF2B5EF4-FFF2-40B4-BE49-F238E27FC236}">
                  <a16:creationId xmlns:a16="http://schemas.microsoft.com/office/drawing/2014/main" id="{7040DD7A-35D4-4C82-9598-5768D597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95897"/>
              <a:ext cx="9144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457200" algn="just">
                <a:lnSpc>
                  <a:spcPct val="80000"/>
                </a:lnSpc>
                <a:defRPr/>
              </a:pPr>
              <a:r>
                <a:rPr lang="uk-UA" sz="32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Практичне використання цієї формули ускладнене невизначеністю потенціальної енергії, але якщо зумовити вибір нуля потенціальної енергії на нескінченності</a:t>
              </a:r>
              <a:r>
                <a:rPr lang="en-US" sz="32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uk-UA" sz="32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, то отримаємо більш практичне визначення.</a:t>
              </a:r>
            </a:p>
          </p:txBody>
        </p:sp>
        <p:graphicFrame>
          <p:nvGraphicFramePr>
            <p:cNvPr id="56328" name="Object 7">
              <a:extLst>
                <a:ext uri="{FF2B5EF4-FFF2-40B4-BE49-F238E27FC236}">
                  <a16:creationId xmlns:a16="http://schemas.microsoft.com/office/drawing/2014/main" id="{9984B1E8-A095-4B8E-8235-84F86118BE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7590" y="5924585"/>
            <a:ext cx="1643085" cy="571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660400" imgH="228600" progId="Equation.3">
                    <p:embed/>
                  </p:oleObj>
                </mc:Choice>
                <mc:Fallback>
                  <p:oleObj name="Формула" r:id="rId4" imgW="660400" imgH="228600" progId="Equation.3">
                    <p:embed/>
                    <p:pic>
                      <p:nvPicPr>
                        <p:cNvPr id="56328" name="Object 7">
                          <a:extLst>
                            <a:ext uri="{FF2B5EF4-FFF2-40B4-BE49-F238E27FC236}">
                              <a16:creationId xmlns:a16="http://schemas.microsoft.com/office/drawing/2014/main" id="{9984B1E8-A095-4B8E-8235-84F86118BE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590" y="5924585"/>
                          <a:ext cx="1643085" cy="571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>
            <a:extLst>
              <a:ext uri="{FF2B5EF4-FFF2-40B4-BE49-F238E27FC236}">
                <a16:creationId xmlns:a16="http://schemas.microsoft.com/office/drawing/2014/main" id="{C3E8DCB7-42A8-4BF2-B533-0175F57C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3125"/>
            <a:ext cx="9144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uk-UA" sz="32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 даній точці поля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чисельно дорівнює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роботі сил поля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при переміщенні пробного одиничного позитивного заряду із даної точки поля у нескінченність: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graphicFrame>
        <p:nvGraphicFramePr>
          <p:cNvPr id="64520" name="Object 8">
            <a:extLst>
              <a:ext uri="{FF2B5EF4-FFF2-40B4-BE49-F238E27FC236}">
                <a16:creationId xmlns:a16="http://schemas.microsoft.com/office/drawing/2014/main" id="{AFE02460-5BF4-40D1-855A-F4C164F76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3063875"/>
          <a:ext cx="53689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28800" imgH="444500" progId="Equation.3">
                  <p:embed/>
                </p:oleObj>
              </mc:Choice>
              <mc:Fallback>
                <p:oleObj name="Формула" r:id="rId2" imgW="1828800" imgH="444500" progId="Equation.3">
                  <p:embed/>
                  <p:pic>
                    <p:nvPicPr>
                      <p:cNvPr id="64520" name="Object 8">
                        <a:extLst>
                          <a:ext uri="{FF2B5EF4-FFF2-40B4-BE49-F238E27FC236}">
                            <a16:creationId xmlns:a16="http://schemas.microsoft.com/office/drawing/2014/main" id="{AFE02460-5BF4-40D1-855A-F4C164F76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063875"/>
                        <a:ext cx="5368925" cy="1314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0">
            <a:extLst>
              <a:ext uri="{FF2B5EF4-FFF2-40B4-BE49-F238E27FC236}">
                <a16:creationId xmlns:a16="http://schemas.microsoft.com/office/drawing/2014/main" id="{42E6074F-62CE-4205-8BA0-598D3F7C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878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Відповідно до визначення потенціалу за одиницю його вимірювання прийнято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(вольт): </a:t>
            </a:r>
          </a:p>
          <a:p>
            <a:pPr indent="457200" algn="ctr"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Дж/1Кл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5D383BF-F639-4412-9DBD-C095EE6E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7325"/>
            <a:ext cx="9144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719138" algn="just">
              <a:defRPr/>
            </a:pP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uk-UA" sz="32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– величина</a:t>
            </a:r>
            <a:r>
              <a:rPr lang="uk-UA" sz="32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адитивна</a:t>
            </a: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тобто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потенціал поля, створеного системою зарядів, дорівнює алгебраїчній сумі потенціалів, створених у цій точці кожним зарядом окремо: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719138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graphicFrame>
        <p:nvGraphicFramePr>
          <p:cNvPr id="112641" name="Object 1">
            <a:extLst>
              <a:ext uri="{FF2B5EF4-FFF2-40B4-BE49-F238E27FC236}">
                <a16:creationId xmlns:a16="http://schemas.microsoft.com/office/drawing/2014/main" id="{6C2E596F-E300-42E4-B6D0-422E98D3CC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0113" y="4013200"/>
          <a:ext cx="18335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47700" imgH="431800" progId="Equation.3">
                  <p:embed/>
                </p:oleObj>
              </mc:Choice>
              <mc:Fallback>
                <p:oleObj name="Формула" r:id="rId2" imgW="647700" imgH="431800" progId="Equation.3">
                  <p:embed/>
                  <p:pic>
                    <p:nvPicPr>
                      <p:cNvPr id="112641" name="Object 1">
                        <a:extLst>
                          <a:ext uri="{FF2B5EF4-FFF2-40B4-BE49-F238E27FC236}">
                            <a16:creationId xmlns:a16="http://schemas.microsoft.com/office/drawing/2014/main" id="{6C2E596F-E300-42E4-B6D0-422E98D3C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013200"/>
                        <a:ext cx="1833562" cy="1212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3">
            <a:extLst>
              <a:ext uri="{FF2B5EF4-FFF2-40B4-BE49-F238E27FC236}">
                <a16:creationId xmlns:a16="http://schemas.microsoft.com/office/drawing/2014/main" id="{8D41A9FB-6973-4B3F-A8CC-5A65D981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3638C67-BC08-4A4C-B1D1-F95B07C42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3838"/>
            <a:ext cx="91440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Різниця потенціалів</a:t>
            </a:r>
            <a:r>
              <a:rPr lang="uk-UA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між двома точками поля </a:t>
            </a: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визначається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роботою сил цього поля по переміщенню пробного одиничного позитивного заряду між ними: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graphicFrame>
        <p:nvGraphicFramePr>
          <p:cNvPr id="113665" name="Object 1">
            <a:extLst>
              <a:ext uri="{FF2B5EF4-FFF2-40B4-BE49-F238E27FC236}">
                <a16:creationId xmlns:a16="http://schemas.microsoft.com/office/drawing/2014/main" id="{D5E4D3BF-49DC-45A5-8E89-C60AFB8EF7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675" y="3757613"/>
          <a:ext cx="22812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74364" imgH="444307" progId="Equation.3">
                  <p:embed/>
                </p:oleObj>
              </mc:Choice>
              <mc:Fallback>
                <p:oleObj name="Формула" r:id="rId2" imgW="774364" imgH="444307" progId="Equation.3">
                  <p:embed/>
                  <p:pic>
                    <p:nvPicPr>
                      <p:cNvPr id="113665" name="Object 1">
                        <a:extLst>
                          <a:ext uri="{FF2B5EF4-FFF2-40B4-BE49-F238E27FC236}">
                            <a16:creationId xmlns:a16="http://schemas.microsoft.com/office/drawing/2014/main" id="{D5E4D3BF-49DC-45A5-8E89-C60AFB8EF7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3757613"/>
                        <a:ext cx="2281238" cy="1323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3">
            <a:extLst>
              <a:ext uri="{FF2B5EF4-FFF2-40B4-BE49-F238E27FC236}">
                <a16:creationId xmlns:a16="http://schemas.microsoft.com/office/drawing/2014/main" id="{20F3AF94-A0F3-4320-86B1-76CCFD4B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Слайд35">
            <a:extLst>
              <a:ext uri="{FF2B5EF4-FFF2-40B4-BE49-F238E27FC236}">
                <a16:creationId xmlns:a16="http://schemas.microsoft.com/office/drawing/2014/main" id="{347B5E99-B232-4600-BC06-2A3F2D320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37024" r="15260" b="38129"/>
          <a:stretch>
            <a:fillRect/>
          </a:stretch>
        </p:blipFill>
        <p:spPr>
          <a:xfrm>
            <a:off x="1219200" y="2516188"/>
            <a:ext cx="6861175" cy="1898650"/>
          </a:xfrm>
          <a:noFill/>
        </p:spPr>
      </p:pic>
      <p:graphicFrame>
        <p:nvGraphicFramePr>
          <p:cNvPr id="65539" name="Object 3">
            <a:extLst>
              <a:ext uri="{FF2B5EF4-FFF2-40B4-BE49-F238E27FC236}">
                <a16:creationId xmlns:a16="http://schemas.microsoft.com/office/drawing/2014/main" id="{D40B7290-33C7-4C47-8940-5078F3FB94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43450"/>
          <a:ext cx="915035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416300" imgH="508000" progId="Equation.3">
                  <p:embed/>
                </p:oleObj>
              </mc:Choice>
              <mc:Fallback>
                <p:oleObj name="Формула" r:id="rId3" imgW="3416300" imgH="508000" progId="Equation.3">
                  <p:embed/>
                  <p:pic>
                    <p:nvPicPr>
                      <p:cNvPr id="65539" name="Object 3">
                        <a:extLst>
                          <a:ext uri="{FF2B5EF4-FFF2-40B4-BE49-F238E27FC236}">
                            <a16:creationId xmlns:a16="http://schemas.microsoft.com/office/drawing/2014/main" id="{D40B7290-33C7-4C47-8940-5078F3FB94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43450"/>
                        <a:ext cx="915035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32">
            <a:extLst>
              <a:ext uri="{FF2B5EF4-FFF2-40B4-BE49-F238E27FC236}">
                <a16:creationId xmlns:a16="http://schemas.microsoft.com/office/drawing/2014/main" id="{7CA43C05-9D82-40FF-BDC1-7C67BE78B3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2455863"/>
            <a:chOff x="0" y="0"/>
            <a:chExt cx="9144000" cy="2456057"/>
          </a:xfrm>
        </p:grpSpPr>
        <p:sp>
          <p:nvSpPr>
            <p:cNvPr id="60421" name="Rectangle 30">
              <a:extLst>
                <a:ext uri="{FF2B5EF4-FFF2-40B4-BE49-F238E27FC236}">
                  <a16:creationId xmlns:a16="http://schemas.microsoft.com/office/drawing/2014/main" id="{25822BB8-CE63-4909-B014-6406D9393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Визначимо потенціал поля точкового позитивного заряду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відстані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від нього. Згідно визначення, помістимо в точці на відстані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від заряду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позитивний пробний заряд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k-UA" altLang="uk-UA" i="1" baseline="-30000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визначимо роботу сил кулонівського відштовхування зарядів вздовж радіус-вектора    : </a:t>
              </a:r>
            </a:p>
          </p:txBody>
        </p:sp>
        <p:sp>
          <p:nvSpPr>
            <p:cNvPr id="60422" name="Rectangle 34">
              <a:extLst>
                <a:ext uri="{FF2B5EF4-FFF2-40B4-BE49-F238E27FC236}">
                  <a16:creationId xmlns:a16="http://schemas.microsoft.com/office/drawing/2014/main" id="{0950F7C9-8E0D-4324-BEC5-3022E7091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uk-UA" sz="1800"/>
            </a:p>
          </p:txBody>
        </p:sp>
        <p:graphicFrame>
          <p:nvGraphicFramePr>
            <p:cNvPr id="60423" name="Object 33">
              <a:extLst>
                <a:ext uri="{FF2B5EF4-FFF2-40B4-BE49-F238E27FC236}">
                  <a16:creationId xmlns:a16="http://schemas.microsoft.com/office/drawing/2014/main" id="{91C4BA53-DDA5-4364-9ECC-33FB522FF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60818" y="1895454"/>
            <a:ext cx="409404" cy="474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26780" imgH="164814" progId="Equation.3">
                    <p:embed/>
                  </p:oleObj>
                </mc:Choice>
                <mc:Fallback>
                  <p:oleObj name="Формула" r:id="rId5" imgW="126780" imgH="164814" progId="Equation.3">
                    <p:embed/>
                    <p:pic>
                      <p:nvPicPr>
                        <p:cNvPr id="60423" name="Object 33">
                          <a:extLst>
                            <a:ext uri="{FF2B5EF4-FFF2-40B4-BE49-F238E27FC236}">
                              <a16:creationId xmlns:a16="http://schemas.microsoft.com/office/drawing/2014/main" id="{91C4BA53-DDA5-4364-9ECC-33FB522FFF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818" y="1895454"/>
                          <a:ext cx="409404" cy="474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Object 1">
            <a:extLst>
              <a:ext uri="{FF2B5EF4-FFF2-40B4-BE49-F238E27FC236}">
                <a16:creationId xmlns:a16="http://schemas.microsoft.com/office/drawing/2014/main" id="{D4294C4C-8B18-481E-872D-46F31B127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1500" y="2662238"/>
          <a:ext cx="25590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87400" imgH="431800" progId="Equation.3">
                  <p:embed/>
                </p:oleObj>
              </mc:Choice>
              <mc:Fallback>
                <p:oleObj name="Формула" r:id="rId2" imgW="787400" imgH="431800" progId="Equation.3">
                  <p:embed/>
                  <p:pic>
                    <p:nvPicPr>
                      <p:cNvPr id="109569" name="Object 1">
                        <a:extLst>
                          <a:ext uri="{FF2B5EF4-FFF2-40B4-BE49-F238E27FC236}">
                            <a16:creationId xmlns:a16="http://schemas.microsoft.com/office/drawing/2014/main" id="{D4294C4C-8B18-481E-872D-46F31B127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662238"/>
                        <a:ext cx="2559050" cy="1387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3">
            <a:extLst>
              <a:ext uri="{FF2B5EF4-FFF2-40B4-BE49-F238E27FC236}">
                <a16:creationId xmlns:a16="http://schemas.microsoft.com/office/drawing/2014/main" id="{7B03C8FB-FFD9-4E1E-9282-7035CC7D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273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потенціал поля точкового заряду залежить від відстані і величини заряду, а також діелектричних властивостей середовища.</a:t>
            </a: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65961250-C911-4CB3-9969-0779FE6E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6">
            <a:extLst>
              <a:ext uri="{FF2B5EF4-FFF2-40B4-BE49-F238E27FC236}">
                <a16:creationId xmlns:a16="http://schemas.microsoft.com/office/drawing/2014/main" id="{79C1EEF4-93FD-4C7B-B0B4-C9A290F318AC}"/>
              </a:ext>
            </a:extLst>
          </p:cNvPr>
          <p:cNvGrpSpPr>
            <a:grpSpLocks/>
          </p:cNvGrpSpPr>
          <p:nvPr/>
        </p:nvGrpSpPr>
        <p:grpSpPr bwMode="auto">
          <a:xfrm>
            <a:off x="0" y="1057275"/>
            <a:ext cx="9144000" cy="1644650"/>
            <a:chOff x="0" y="1057403"/>
            <a:chExt cx="9144000" cy="1644573"/>
          </a:xfrm>
        </p:grpSpPr>
        <p:sp>
          <p:nvSpPr>
            <p:cNvPr id="61446" name="Rectangle 2">
              <a:extLst>
                <a:ext uri="{FF2B5EF4-FFF2-40B4-BE49-F238E27FC236}">
                  <a16:creationId xmlns:a16="http://schemas.microsoft.com/office/drawing/2014/main" id="{E3A76D68-F5ED-4A9C-AF83-A8998973E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47902"/>
              <a:ext cx="9144000" cy="135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7191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Оскільки             , потенціал поля точкового позитивного заряду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відстані </a:t>
              </a:r>
              <a:r>
                <a:rPr lang="en-US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від нього:</a:t>
              </a:r>
              <a:endParaRPr lang="ru-RU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uk-UA" sz="1800"/>
            </a:p>
          </p:txBody>
        </p:sp>
        <p:graphicFrame>
          <p:nvGraphicFramePr>
            <p:cNvPr id="61447" name="Object 4">
              <a:extLst>
                <a:ext uri="{FF2B5EF4-FFF2-40B4-BE49-F238E27FC236}">
                  <a16:creationId xmlns:a16="http://schemas.microsoft.com/office/drawing/2014/main" id="{55F64EC7-C159-48A2-9047-EEFEC64648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2864" y="1057403"/>
            <a:ext cx="1387494" cy="1023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583947" imgH="431613" progId="Equation.3">
                    <p:embed/>
                  </p:oleObj>
                </mc:Choice>
                <mc:Fallback>
                  <p:oleObj name="Формула" r:id="rId4" imgW="583947" imgH="431613" progId="Equation.3">
                    <p:embed/>
                    <p:pic>
                      <p:nvPicPr>
                        <p:cNvPr id="61447" name="Object 4">
                          <a:extLst>
                            <a:ext uri="{FF2B5EF4-FFF2-40B4-BE49-F238E27FC236}">
                              <a16:creationId xmlns:a16="http://schemas.microsoft.com/office/drawing/2014/main" id="{55F64EC7-C159-48A2-9047-EEFEC64648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2864" y="1057403"/>
                          <a:ext cx="1387494" cy="1023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9204FF06-3AF1-402E-903A-6D2897E07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потенціалів між двома точками 1 і 2 поблизу точкового заряду буде відповідно дорівнювати:</a:t>
            </a:r>
            <a:endParaRPr lang="ru-RU" altLang="uk-UA" sz="1800">
              <a:solidFill>
                <a:srgbClr val="2D2D8A"/>
              </a:solidFill>
            </a:endParaRPr>
          </a:p>
        </p:txBody>
      </p:sp>
      <p:graphicFrame>
        <p:nvGraphicFramePr>
          <p:cNvPr id="67587" name="Object 3">
            <a:extLst>
              <a:ext uri="{FF2B5EF4-FFF2-40B4-BE49-F238E27FC236}">
                <a16:creationId xmlns:a16="http://schemas.microsoft.com/office/drawing/2014/main" id="{CBB031AF-426D-46E3-A8CF-8672B5C7D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01738"/>
          <a:ext cx="8990013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3289300" imgH="482600" progId="Equation.3">
                  <p:embed/>
                </p:oleObj>
              </mc:Choice>
              <mc:Fallback>
                <p:oleObj name="Формула" r:id="rId2" imgW="3289300" imgH="482600" progId="Equation.3">
                  <p:embed/>
                  <p:pic>
                    <p:nvPicPr>
                      <p:cNvPr id="67587" name="Object 3">
                        <a:extLst>
                          <a:ext uri="{FF2B5EF4-FFF2-40B4-BE49-F238E27FC236}">
                            <a16:creationId xmlns:a16="http://schemas.microsoft.com/office/drawing/2014/main" id="{CBB031AF-426D-46E3-A8CF-8672B5C7D4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1738"/>
                        <a:ext cx="8990013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>
            <a:extLst>
              <a:ext uri="{FF2B5EF4-FFF2-40B4-BE49-F238E27FC236}">
                <a16:creationId xmlns:a16="http://schemas.microsoft.com/office/drawing/2014/main" id="{EF4CF6FA-9492-4273-81AE-CC3446A1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22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цієї формули випливає, що різниця потенціалів не залежить від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траєкторії переміщення заряду силами поля між точками 1 – 2,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визначається лише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початковим і кінцевими положенням точок.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 властивість мають </a:t>
            </a: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потенціальні поля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тобто такі, робота сил яких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 залежить від форми траєкторії.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таких полів можна віднести гравітаційне і електростатичне поля. Електростатичне поле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потенціальне.</a:t>
            </a:r>
            <a:endParaRPr lang="uk-UA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8">
            <a:extLst>
              <a:ext uri="{FF2B5EF4-FFF2-40B4-BE49-F238E27FC236}">
                <a16:creationId xmlns:a16="http://schemas.microsoft.com/office/drawing/2014/main" id="{08B2132E-4B87-4109-A38F-635BDDDE4D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3138" y="2662238"/>
          <a:ext cx="20081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45626" imgH="164957" progId="Equation.3">
                  <p:embed/>
                </p:oleObj>
              </mc:Choice>
              <mc:Fallback>
                <p:oleObj name="Формула" r:id="rId2" imgW="545626" imgH="164957" progId="Equation.3">
                  <p:embed/>
                  <p:pic>
                    <p:nvPicPr>
                      <p:cNvPr id="21506" name="Object 8">
                        <a:extLst>
                          <a:ext uri="{FF2B5EF4-FFF2-40B4-BE49-F238E27FC236}">
                            <a16:creationId xmlns:a16="http://schemas.microsoft.com/office/drawing/2014/main" id="{08B2132E-4B87-4109-A38F-635BDDDE4D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2662238"/>
                        <a:ext cx="20081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9844987B-2935-401C-AFC6-6C1F3C48D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7300" y="4451350"/>
          <a:ext cx="4332288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409088" imgH="431613" progId="Equation.3">
                  <p:embed/>
                </p:oleObj>
              </mc:Choice>
              <mc:Fallback>
                <p:oleObj name="Формула" r:id="rId4" imgW="1409088" imgH="431613" progId="Equation.3">
                  <p:embed/>
                  <p:pic>
                    <p:nvPicPr>
                      <p:cNvPr id="21507" name="Object 3">
                        <a:extLst>
                          <a:ext uri="{FF2B5EF4-FFF2-40B4-BE49-F238E27FC236}">
                            <a16:creationId xmlns:a16="http://schemas.microsoft.com/office/drawing/2014/main" id="{9844987B-2935-401C-AFC6-6C1F3C48D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451350"/>
                        <a:ext cx="4332288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Rectangle 24">
            <a:extLst>
              <a:ext uri="{FF2B5EF4-FFF2-40B4-BE49-F238E27FC236}">
                <a16:creationId xmlns:a16="http://schemas.microsoft.com/office/drawing/2014/main" id="{28027119-07D7-44CC-A653-39325A64B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63493" name="Rectangle 26">
            <a:extLst>
              <a:ext uri="{FF2B5EF4-FFF2-40B4-BE49-F238E27FC236}">
                <a16:creationId xmlns:a16="http://schemas.microsoft.com/office/drawing/2014/main" id="{237B3962-0EEC-4A16-AF5B-636D1C3F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68636" name="Rectangle 28">
            <a:extLst>
              <a:ext uri="{FF2B5EF4-FFF2-40B4-BE49-F238E27FC236}">
                <a16:creationId xmlns:a16="http://schemas.microsoft.com/office/drawing/2014/main" id="{10BA6AD1-5122-459C-BAD5-0D2A200B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438"/>
            <a:ext cx="91440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 картину електростатичного поля можна зобразити за допомогою системи еквіпотенціальних поверхонь.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Еквіпотенціальною поверхнею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геометричне місце точок поля, потенціали яких є однаковими:</a:t>
            </a:r>
            <a:endParaRPr lang="ru-RU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7" name="Rectangle 29">
            <a:extLst>
              <a:ext uri="{FF2B5EF4-FFF2-40B4-BE49-F238E27FC236}">
                <a16:creationId xmlns:a16="http://schemas.microsoft.com/office/drawing/2014/main" id="{F0CDA1D7-6ACA-469B-AFBC-85C3449D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2488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прикладу розглянемо найпростіший випадок – електростатичне поле точкового заряду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CB52106-2F30-4204-9AD7-50018314F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84875"/>
            <a:ext cx="276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</a:t>
            </a:r>
            <a:r>
              <a:rPr lang="en-US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5">
            <a:extLst>
              <a:ext uri="{FF2B5EF4-FFF2-40B4-BE49-F238E27FC236}">
                <a16:creationId xmlns:a16="http://schemas.microsoft.com/office/drawing/2014/main" id="{90E8BF87-9515-4DDC-B20A-481A05895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5738" y="4122738"/>
          <a:ext cx="27384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12447" imgH="215806" progId="Equation.3">
                  <p:embed/>
                </p:oleObj>
              </mc:Choice>
              <mc:Fallback>
                <p:oleObj name="Формула" r:id="rId2" imgW="812447" imgH="215806" progId="Equation.3">
                  <p:embed/>
                  <p:pic>
                    <p:nvPicPr>
                      <p:cNvPr id="64514" name="Object 5">
                        <a:extLst>
                          <a:ext uri="{FF2B5EF4-FFF2-40B4-BE49-F238E27FC236}">
                            <a16:creationId xmlns:a16="http://schemas.microsoft.com/office/drawing/2014/main" id="{90E8BF87-9515-4DDC-B20A-481A05895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4122738"/>
                        <a:ext cx="273843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15" name="Group 6">
            <a:extLst>
              <a:ext uri="{FF2B5EF4-FFF2-40B4-BE49-F238E27FC236}">
                <a16:creationId xmlns:a16="http://schemas.microsoft.com/office/drawing/2014/main" id="{0D5852ED-91BD-4E9B-8BE3-C1676B9DAB2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38188" y="2224088"/>
            <a:ext cx="6243637" cy="4368800"/>
            <a:chOff x="3312" y="9959"/>
            <a:chExt cx="3754" cy="2474"/>
          </a:xfrm>
        </p:grpSpPr>
        <p:sp>
          <p:nvSpPr>
            <p:cNvPr id="64519" name="AutoShape 23">
              <a:extLst>
                <a:ext uri="{FF2B5EF4-FFF2-40B4-BE49-F238E27FC236}">
                  <a16:creationId xmlns:a16="http://schemas.microsoft.com/office/drawing/2014/main" id="{754721EF-44BD-4CF0-ADE6-48AF17425D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2" y="9959"/>
              <a:ext cx="3754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10">
              <a:extLst>
                <a:ext uri="{FF2B5EF4-FFF2-40B4-BE49-F238E27FC236}">
                  <a16:creationId xmlns:a16="http://schemas.microsoft.com/office/drawing/2014/main" id="{4CEE5472-E25F-436B-9C32-ACAA2EE4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" y="10482"/>
              <a:ext cx="1694" cy="167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7" name="Oval 9">
              <a:extLst>
                <a:ext uri="{FF2B5EF4-FFF2-40B4-BE49-F238E27FC236}">
                  <a16:creationId xmlns:a16="http://schemas.microsoft.com/office/drawing/2014/main" id="{CA65CF95-78A0-433C-A79C-4C630617F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760"/>
              <a:ext cx="1130" cy="111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68630" name="Oval 22">
              <a:extLst>
                <a:ext uri="{FF2B5EF4-FFF2-40B4-BE49-F238E27FC236}">
                  <a16:creationId xmlns:a16="http://schemas.microsoft.com/office/drawing/2014/main" id="{8D726B9D-0EF3-4123-8893-700E12F3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" y="11123"/>
              <a:ext cx="321" cy="3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9" name="Line 21">
              <a:extLst>
                <a:ext uri="{FF2B5EF4-FFF2-40B4-BE49-F238E27FC236}">
                  <a16:creationId xmlns:a16="http://schemas.microsoft.com/office/drawing/2014/main" id="{C364BEA5-DF19-4290-99AB-1C6E37F11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4" y="11281"/>
              <a:ext cx="21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8" name="Line 20">
              <a:extLst>
                <a:ext uri="{FF2B5EF4-FFF2-40B4-BE49-F238E27FC236}">
                  <a16:creationId xmlns:a16="http://schemas.microsoft.com/office/drawing/2014/main" id="{925C0B8F-919D-4FE8-9F5B-B18556076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2" y="11176"/>
              <a:ext cx="1" cy="20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7" name="Line 19">
              <a:extLst>
                <a:ext uri="{FF2B5EF4-FFF2-40B4-BE49-F238E27FC236}">
                  <a16:creationId xmlns:a16="http://schemas.microsoft.com/office/drawing/2014/main" id="{4F4E1B08-4714-4B1C-A32E-E4EFE657C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90" y="10202"/>
              <a:ext cx="2" cy="92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6" name="Line 18">
              <a:extLst>
                <a:ext uri="{FF2B5EF4-FFF2-40B4-BE49-F238E27FC236}">
                  <a16:creationId xmlns:a16="http://schemas.microsoft.com/office/drawing/2014/main" id="{1C564926-9DF2-4014-82BD-7AA64B21A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0" y="11442"/>
              <a:ext cx="2" cy="99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Line 17">
              <a:extLst>
                <a:ext uri="{FF2B5EF4-FFF2-40B4-BE49-F238E27FC236}">
                  <a16:creationId xmlns:a16="http://schemas.microsoft.com/office/drawing/2014/main" id="{FC6422BE-33CE-4102-BA26-94569A5F4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2" y="11281"/>
              <a:ext cx="967" cy="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Line 16">
              <a:extLst>
                <a:ext uri="{FF2B5EF4-FFF2-40B4-BE49-F238E27FC236}">
                  <a16:creationId xmlns:a16="http://schemas.microsoft.com/office/drawing/2014/main" id="{05579CF2-2A38-4A21-8C14-6FE6D16EF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1" y="11281"/>
              <a:ext cx="975" cy="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Line 15">
              <a:extLst>
                <a:ext uri="{FF2B5EF4-FFF2-40B4-BE49-F238E27FC236}">
                  <a16:creationId xmlns:a16="http://schemas.microsoft.com/office/drawing/2014/main" id="{C6CF2DD6-F5EC-42C8-A733-E5F7A368C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8" y="10620"/>
              <a:ext cx="745" cy="55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2" name="Line 14">
              <a:extLst>
                <a:ext uri="{FF2B5EF4-FFF2-40B4-BE49-F238E27FC236}">
                  <a16:creationId xmlns:a16="http://schemas.microsoft.com/office/drawing/2014/main" id="{E72228AA-F9AB-441E-9B16-A572B0545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3" y="11387"/>
              <a:ext cx="741" cy="77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1" name="Line 13">
              <a:extLst>
                <a:ext uri="{FF2B5EF4-FFF2-40B4-BE49-F238E27FC236}">
                  <a16:creationId xmlns:a16="http://schemas.microsoft.com/office/drawing/2014/main" id="{2382B269-45DD-4775-8FA6-CD6598DCA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3" y="10482"/>
              <a:ext cx="741" cy="69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0" name="Line 12">
              <a:extLst>
                <a:ext uri="{FF2B5EF4-FFF2-40B4-BE49-F238E27FC236}">
                  <a16:creationId xmlns:a16="http://schemas.microsoft.com/office/drawing/2014/main" id="{F6753743-545E-4A16-9253-4DE3F9CC9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8" y="11387"/>
              <a:ext cx="745" cy="77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3" name="Text Box 11">
              <a:extLst>
                <a:ext uri="{FF2B5EF4-FFF2-40B4-BE49-F238E27FC236}">
                  <a16:creationId xmlns:a16="http://schemas.microsoft.com/office/drawing/2014/main" id="{483CDF17-C7C7-4748-BC10-9B091576C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10803"/>
              <a:ext cx="386" cy="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886" tIns="9942" rIns="19886" bIns="994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uk-UA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uk-UA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516" name="Rectangle 24">
            <a:extLst>
              <a:ext uri="{FF2B5EF4-FFF2-40B4-BE49-F238E27FC236}">
                <a16:creationId xmlns:a16="http://schemas.microsoft.com/office/drawing/2014/main" id="{747A0AEF-4668-4619-97C5-6C0E93D3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64517" name="Rectangle 26">
            <a:extLst>
              <a:ext uri="{FF2B5EF4-FFF2-40B4-BE49-F238E27FC236}">
                <a16:creationId xmlns:a16="http://schemas.microsoft.com/office/drawing/2014/main" id="{F047F803-FF6B-4E95-9C75-7121AC2FB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64518" name="Rectangle 31">
            <a:extLst>
              <a:ext uri="{FF2B5EF4-FFF2-40B4-BE49-F238E27FC236}">
                <a16:creationId xmlns:a16="http://schemas.microsoft.com/office/drawing/2014/main" id="{E389F18A-E70E-4FEF-A2D9-6F43FAFC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719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еквіпотенціальними поверхнями точкового заряду є концентричні сфери з центром у точці розміщення заряду. Силові лінії напруженості завжди перпендикулярні до еквіпотенціальних поверхонь.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6" descr="imagesCANHG45Q.jpg">
            <a:extLst>
              <a:ext uri="{FF2B5EF4-FFF2-40B4-BE49-F238E27FC236}">
                <a16:creationId xmlns:a16="http://schemas.microsoft.com/office/drawing/2014/main" id="{FE910689-AFD5-4355-9CFD-DC5BFFFCD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8763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6592132A-6FF2-4EA2-AB38-1ED8DFC803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5876925"/>
            <a:ext cx="7489825" cy="823913"/>
          </a:xfrm>
        </p:spPr>
        <p:txBody>
          <a:bodyPr/>
          <a:lstStyle/>
          <a:p>
            <a:r>
              <a:rPr lang="uk-UA" altLang="uk-UA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Електрометр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Еквіпотенціальні поверхні">
            <a:extLst>
              <a:ext uri="{FF2B5EF4-FFF2-40B4-BE49-F238E27FC236}">
                <a16:creationId xmlns:a16="http://schemas.microsoft.com/office/drawing/2014/main" id="{ED701B38-61D2-4FF1-A772-85C4BF30EB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93938"/>
            <a:ext cx="9144000" cy="2270125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71BCD1D9-0DB5-429A-8848-E23D24007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 algn="l" eaLnBrk="1" hangingPunct="1">
              <a:lnSpc>
                <a:spcPct val="80000"/>
              </a:lnSpc>
            </a:pPr>
            <a:r>
              <a:rPr lang="uk-UA" alt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6. Циркуляція напруженості електро-статичного поля</a:t>
            </a:r>
            <a:r>
              <a:rPr lang="uk-UA" altLang="uk-UA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554" name="Object 6">
            <a:extLst>
              <a:ext uri="{FF2B5EF4-FFF2-40B4-BE49-F238E27FC236}">
                <a16:creationId xmlns:a16="http://schemas.microsoft.com/office/drawing/2014/main" id="{E5AA0A23-EA6A-4D26-8031-35BF9005A2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1785938"/>
          <a:ext cx="4079875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320227" imgH="482391" progId="Equation.3">
                  <p:embed/>
                </p:oleObj>
              </mc:Choice>
              <mc:Fallback>
                <p:oleObj name="Формула" r:id="rId2" imgW="1320227" imgH="482391" progId="Equation.3">
                  <p:embed/>
                  <p:pic>
                    <p:nvPicPr>
                      <p:cNvPr id="23554" name="Object 6">
                        <a:extLst>
                          <a:ext uri="{FF2B5EF4-FFF2-40B4-BE49-F238E27FC236}">
                            <a16:creationId xmlns:a16="http://schemas.microsoft.com/office/drawing/2014/main" id="{E5AA0A23-EA6A-4D26-8031-35BF9005A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1785938"/>
                        <a:ext cx="4079875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>
            <a:extLst>
              <a:ext uri="{FF2B5EF4-FFF2-40B4-BE49-F238E27FC236}">
                <a16:creationId xmlns:a16="http://schemas.microsoft.com/office/drawing/2014/main" id="{F2247825-A38F-48B1-87A0-75946899E7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600" y="5583238"/>
          <a:ext cx="82010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781300" imgH="368300" progId="Equation.3">
                  <p:embed/>
                </p:oleObj>
              </mc:Choice>
              <mc:Fallback>
                <p:oleObj name="Формула" r:id="rId4" imgW="2781300" imgH="368300" progId="Equation.3">
                  <p:embed/>
                  <p:pic>
                    <p:nvPicPr>
                      <p:cNvPr id="23555" name="Object 5">
                        <a:extLst>
                          <a:ext uri="{FF2B5EF4-FFF2-40B4-BE49-F238E27FC236}">
                            <a16:creationId xmlns:a16="http://schemas.microsoft.com/office/drawing/2014/main" id="{F2247825-A38F-48B1-87A0-75946899E7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583238"/>
                        <a:ext cx="8201025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7">
            <a:extLst>
              <a:ext uri="{FF2B5EF4-FFF2-40B4-BE49-F238E27FC236}">
                <a16:creationId xmlns:a16="http://schemas.microsoft.com/office/drawing/2014/main" id="{7FDF54D6-C71E-49D0-B669-C2A55D78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47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рівняння повної роботи на шляху 1 – 2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EDFFA09B-7752-47CB-8386-F7010D52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випливає, що при переміщенні точкового заряду в електричному полі по довільному замкненому контуру (</a:t>
            </a:r>
            <a:r>
              <a:rPr lang="en-US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uk-UA" baseline="-3000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uk-UA" baseline="-3000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робота дорівнює нулеві. Математично цю умову, на основі означення роботи електричного поля, можна записати як: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71687" grpId="0"/>
      <p:bldP spid="7168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5" name="Object 5">
            <a:extLst>
              <a:ext uri="{FF2B5EF4-FFF2-40B4-BE49-F238E27FC236}">
                <a16:creationId xmlns:a16="http://schemas.microsoft.com/office/drawing/2014/main" id="{B8F21846-60ED-4F39-80B6-C1C5308AC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138" y="1274763"/>
          <a:ext cx="82010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781300" imgH="368300" progId="Equation.3">
                  <p:embed/>
                </p:oleObj>
              </mc:Choice>
              <mc:Fallback>
                <p:oleObj name="Формула" r:id="rId2" imgW="2781300" imgH="368300" progId="Equation.3">
                  <p:embed/>
                  <p:pic>
                    <p:nvPicPr>
                      <p:cNvPr id="71685" name="Object 5">
                        <a:extLst>
                          <a:ext uri="{FF2B5EF4-FFF2-40B4-BE49-F238E27FC236}">
                            <a16:creationId xmlns:a16="http://schemas.microsoft.com/office/drawing/2014/main" id="{B8F21846-60ED-4F39-80B6-C1C5308AC1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74763"/>
                        <a:ext cx="82010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>
            <a:extLst>
              <a:ext uri="{FF2B5EF4-FFF2-40B4-BE49-F238E27FC236}">
                <a16:creationId xmlns:a16="http://schemas.microsoft.com/office/drawing/2014/main" id="{EC0E0EC0-DC93-49D8-9F55-1E8CA5ACC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6625" y="3282950"/>
          <a:ext cx="19478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22030" imgH="368140" progId="Equation.3">
                  <p:embed/>
                </p:oleObj>
              </mc:Choice>
              <mc:Fallback>
                <p:oleObj name="Формула" r:id="rId4" imgW="622030" imgH="368140" progId="Equation.3">
                  <p:embed/>
                  <p:pic>
                    <p:nvPicPr>
                      <p:cNvPr id="71684" name="Object 4">
                        <a:extLst>
                          <a:ext uri="{FF2B5EF4-FFF2-40B4-BE49-F238E27FC236}">
                            <a16:creationId xmlns:a16="http://schemas.microsoft.com/office/drawing/2014/main" id="{EC0E0EC0-DC93-49D8-9F55-1E8CA5ACC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3282950"/>
                        <a:ext cx="1947863" cy="116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Rectangle 9">
            <a:extLst>
              <a:ext uri="{FF2B5EF4-FFF2-40B4-BE49-F238E27FC236}">
                <a16:creationId xmlns:a16="http://schemas.microsoft.com/office/drawing/2014/main" id="{7B9901B3-C5E8-4933-B727-64F55B55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2238"/>
            <a:ext cx="340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</a:t>
            </a:r>
            <a:r>
              <a:rPr lang="en-US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uk-UA" baseline="-2500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9" name="Rectangle 13">
            <a:extLst>
              <a:ext uri="{FF2B5EF4-FFF2-40B4-BE49-F238E27FC236}">
                <a16:creationId xmlns:a16="http://schemas.microsoft.com/office/drawing/2014/main" id="{CE86BB86-DEB0-488C-8FA9-294693C3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sp>
        <p:nvSpPr>
          <p:cNvPr id="67590" name="Rectangle 15">
            <a:extLst>
              <a:ext uri="{FF2B5EF4-FFF2-40B4-BE49-F238E27FC236}">
                <a16:creationId xmlns:a16="http://schemas.microsoft.com/office/drawing/2014/main" id="{3109E507-A946-44CB-9661-6188A27C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pSp>
        <p:nvGrpSpPr>
          <p:cNvPr id="2" name="Группа 21">
            <a:extLst>
              <a:ext uri="{FF2B5EF4-FFF2-40B4-BE49-F238E27FC236}">
                <a16:creationId xmlns:a16="http://schemas.microsoft.com/office/drawing/2014/main" id="{03C59BFD-9E6B-498C-A5A1-56A8FDE51E19}"/>
              </a:ext>
            </a:extLst>
          </p:cNvPr>
          <p:cNvGrpSpPr>
            <a:grpSpLocks/>
          </p:cNvGrpSpPr>
          <p:nvPr/>
        </p:nvGrpSpPr>
        <p:grpSpPr bwMode="auto">
          <a:xfrm>
            <a:off x="0" y="4524375"/>
            <a:ext cx="9144000" cy="1643063"/>
            <a:chOff x="0" y="4524390"/>
            <a:chExt cx="9144000" cy="1642686"/>
          </a:xfrm>
        </p:grpSpPr>
        <p:sp>
          <p:nvSpPr>
            <p:cNvPr id="67592" name="Rectangle 10">
              <a:extLst>
                <a:ext uri="{FF2B5EF4-FFF2-40B4-BE49-F238E27FC236}">
                  <a16:creationId xmlns:a16="http://schemas.microsoft.com/office/drawing/2014/main" id="{F4043AD1-FF1E-4F86-86CD-0DA64F3CE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97398"/>
              <a:ext cx="9144000" cy="156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Лінійний інтеграл       , обчислений за довіль-ним замкненим контуром </a:t>
              </a:r>
              <a:r>
                <a:rPr lang="en-US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uk-UA" altLang="uk-UA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називають</a:t>
              </a:r>
              <a:r>
                <a:rPr lang="uk-UA" altLang="uk-UA" i="1">
                  <a:solidFill>
                    <a:srgbClr val="2D2D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altLang="uk-UA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циркуляці-єю вектора напруженості</a:t>
              </a: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uk-UA" altLang="uk-UA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електричного поля</a:t>
              </a: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67593" name="Object 12">
              <a:extLst>
                <a:ext uri="{FF2B5EF4-FFF2-40B4-BE49-F238E27FC236}">
                  <a16:creationId xmlns:a16="http://schemas.microsoft.com/office/drawing/2014/main" id="{218FDD65-42A8-429A-8A77-FABF7EC4C9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14766" y="4524390"/>
            <a:ext cx="957213" cy="933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381000" imgH="368300" progId="Equation.3">
                    <p:embed/>
                  </p:oleObj>
                </mc:Choice>
                <mc:Fallback>
                  <p:oleObj name="Формула" r:id="rId6" imgW="381000" imgH="368300" progId="Equation.3">
                    <p:embed/>
                    <p:pic>
                      <p:nvPicPr>
                        <p:cNvPr id="67593" name="Object 12">
                          <a:extLst>
                            <a:ext uri="{FF2B5EF4-FFF2-40B4-BE49-F238E27FC236}">
                              <a16:creationId xmlns:a16="http://schemas.microsoft.com/office/drawing/2014/main" id="{218FDD65-42A8-429A-8A77-FABF7EC4C9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766" y="4524390"/>
                          <a:ext cx="957213" cy="933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4" name="Object 14">
              <a:extLst>
                <a:ext uri="{FF2B5EF4-FFF2-40B4-BE49-F238E27FC236}">
                  <a16:creationId xmlns:a16="http://schemas.microsoft.com/office/drawing/2014/main" id="{5E1A279C-3CC3-460F-896C-88007F057E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73643" y="5523934"/>
            <a:ext cx="409519" cy="537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52268" imgH="203024" progId="Equation.3">
                    <p:embed/>
                  </p:oleObj>
                </mc:Choice>
                <mc:Fallback>
                  <p:oleObj name="Формула" r:id="rId8" imgW="152268" imgH="203024" progId="Equation.3">
                    <p:embed/>
                    <p:pic>
                      <p:nvPicPr>
                        <p:cNvPr id="67594" name="Object 14">
                          <a:extLst>
                            <a:ext uri="{FF2B5EF4-FFF2-40B4-BE49-F238E27FC236}">
                              <a16:creationId xmlns:a16="http://schemas.microsoft.com/office/drawing/2014/main" id="{5E1A279C-3CC3-460F-896C-88007F057E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3643" y="5523934"/>
                          <a:ext cx="409519" cy="537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>
            <a:extLst>
              <a:ext uri="{FF2B5EF4-FFF2-40B4-BE49-F238E27FC236}">
                <a16:creationId xmlns:a16="http://schemas.microsoft.com/office/drawing/2014/main" id="{487D4CB8-9D1B-43D4-9989-3ECF80ECF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7788"/>
            <a:ext cx="9144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запис потенціальності електростатичного поля є одним із фундаментальних рівнянь електростатики, яке відображає той факт, що силові лінії електростатичного поля є незамкненими: вони починаються на позитивних зарядах і закінчуються на негативних або йдуть у нескінченність (для позитивних зарядів) чи з нескінченності (для негативних). При переміщенні пробного точкового заряду в такому полі по замкненому контуру на одних ділянках шляху виконана робота буде додатною, на інших – від’ємною, але повна робота завжди дорівнюватиме нулеві. 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42" name="Object 4">
            <a:extLst>
              <a:ext uri="{FF2B5EF4-FFF2-40B4-BE49-F238E27FC236}">
                <a16:creationId xmlns:a16="http://schemas.microsoft.com/office/drawing/2014/main" id="{42E2EF51-824F-49C7-ABB7-FE7EECBB6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288925"/>
          <a:ext cx="19478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22030" imgH="368140" progId="Equation.3">
                  <p:embed/>
                </p:oleObj>
              </mc:Choice>
              <mc:Fallback>
                <p:oleObj name="Формула" r:id="rId2" imgW="622030" imgH="368140" progId="Equation.3">
                  <p:embed/>
                  <p:pic>
                    <p:nvPicPr>
                      <p:cNvPr id="112642" name="Object 4">
                        <a:extLst>
                          <a:ext uri="{FF2B5EF4-FFF2-40B4-BE49-F238E27FC236}">
                            <a16:creationId xmlns:a16="http://schemas.microsoft.com/office/drawing/2014/main" id="{42E2EF51-824F-49C7-ABB7-FE7EECBB6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88925"/>
                        <a:ext cx="1947863" cy="116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3575FE29-AF4D-434A-85F7-A1D4549DD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4763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b="1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 потенціальності електростатичного поля (теорема про циркуляцію вектора напруженості електричного поля)</a:t>
            </a:r>
            <a:r>
              <a:rPr lang="uk-UA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векторне поле напруженістю    називається потенціальним, якщо циркуляція вектора   по довільно замкненому контуру дорівнює нулеві.</a:t>
            </a:r>
          </a:p>
        </p:txBody>
      </p:sp>
      <p:sp>
        <p:nvSpPr>
          <p:cNvPr id="69635" name="Rectangle 10">
            <a:extLst>
              <a:ext uri="{FF2B5EF4-FFF2-40B4-BE49-F238E27FC236}">
                <a16:creationId xmlns:a16="http://schemas.microsoft.com/office/drawing/2014/main" id="{32CC3D60-129C-4313-A33F-D2A22F903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  <p:graphicFrame>
        <p:nvGraphicFramePr>
          <p:cNvPr id="69636" name="Object 9">
            <a:extLst>
              <a:ext uri="{FF2B5EF4-FFF2-40B4-BE49-F238E27FC236}">
                <a16:creationId xmlns:a16="http://schemas.microsoft.com/office/drawing/2014/main" id="{47DA8F0C-6241-4007-AC69-F272F537BB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6163" y="2771775"/>
          <a:ext cx="3730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52268" imgH="203024" progId="Equation.3">
                  <p:embed/>
                </p:oleObj>
              </mc:Choice>
              <mc:Fallback>
                <p:oleObj name="Формула" r:id="rId2" imgW="152268" imgH="203024" progId="Equation.3">
                  <p:embed/>
                  <p:pic>
                    <p:nvPicPr>
                      <p:cNvPr id="69636" name="Object 9">
                        <a:extLst>
                          <a:ext uri="{FF2B5EF4-FFF2-40B4-BE49-F238E27FC236}">
                            <a16:creationId xmlns:a16="http://schemas.microsoft.com/office/drawing/2014/main" id="{47DA8F0C-6241-4007-AC69-F272F537BB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771775"/>
                        <a:ext cx="3730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>
            <a:extLst>
              <a:ext uri="{FF2B5EF4-FFF2-40B4-BE49-F238E27FC236}">
                <a16:creationId xmlns:a16="http://schemas.microsoft.com/office/drawing/2014/main" id="{B8707197-3BD2-4D88-AE7A-A3AA5230E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2463" y="3209925"/>
          <a:ext cx="349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2268" imgH="203024" progId="Equation.3">
                  <p:embed/>
                </p:oleObj>
              </mc:Choice>
              <mc:Fallback>
                <p:oleObj name="Формула" r:id="rId4" imgW="152268" imgH="203024" progId="Equation.3">
                  <p:embed/>
                  <p:pic>
                    <p:nvPicPr>
                      <p:cNvPr id="69637" name="Object 5">
                        <a:extLst>
                          <a:ext uri="{FF2B5EF4-FFF2-40B4-BE49-F238E27FC236}">
                            <a16:creationId xmlns:a16="http://schemas.microsoft.com/office/drawing/2014/main" id="{B8707197-3BD2-4D88-AE7A-A3AA5230E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209925"/>
                        <a:ext cx="3492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>
            <a:extLst>
              <a:ext uri="{FF2B5EF4-FFF2-40B4-BE49-F238E27FC236}">
                <a16:creationId xmlns:a16="http://schemas.microsoft.com/office/drawing/2014/main" id="{CB554A0F-35DE-4050-8321-63F7CDF52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2663"/>
          </a:xfrm>
        </p:spPr>
        <p:txBody>
          <a:bodyPr/>
          <a:lstStyle/>
          <a:p>
            <a:pPr marL="838200" indent="-838200" algn="l" eaLnBrk="1" hangingPunct="1"/>
            <a:r>
              <a:rPr lang="uk-UA" alt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7. Зв’язок напруженості з потенціалом</a:t>
            </a:r>
          </a:p>
        </p:txBody>
      </p:sp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DE79A4DF-D687-4824-9D47-B035AB0A5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4100" y="4378325"/>
          <a:ext cx="32861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028700" imgH="228600" progId="Equation.3">
                  <p:embed/>
                </p:oleObj>
              </mc:Choice>
              <mc:Fallback>
                <p:oleObj name="Формула" r:id="rId2" imgW="1028700" imgH="228600" progId="Equation.3">
                  <p:embed/>
                  <p:pic>
                    <p:nvPicPr>
                      <p:cNvPr id="27650" name="Object 6">
                        <a:extLst>
                          <a:ext uri="{FF2B5EF4-FFF2-40B4-BE49-F238E27FC236}">
                            <a16:creationId xmlns:a16="http://schemas.microsoft.com/office/drawing/2014/main" id="{DE79A4DF-D687-4824-9D47-B035AB0A5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378325"/>
                        <a:ext cx="32861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5">
            <a:extLst>
              <a:ext uri="{FF2B5EF4-FFF2-40B4-BE49-F238E27FC236}">
                <a16:creationId xmlns:a16="http://schemas.microsoft.com/office/drawing/2014/main" id="{A0F05B6E-2EDB-4A1B-B961-B7E8613B5B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2250" y="4378325"/>
          <a:ext cx="31400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02865" imgH="228501" progId="Equation.3">
                  <p:embed/>
                </p:oleObj>
              </mc:Choice>
              <mc:Fallback>
                <p:oleObj name="Формула" r:id="rId4" imgW="1002865" imgH="228501" progId="Equation.3">
                  <p:embed/>
                  <p:pic>
                    <p:nvPicPr>
                      <p:cNvPr id="27651" name="Object 5">
                        <a:extLst>
                          <a:ext uri="{FF2B5EF4-FFF2-40B4-BE49-F238E27FC236}">
                            <a16:creationId xmlns:a16="http://schemas.microsoft.com/office/drawing/2014/main" id="{A0F05B6E-2EDB-4A1B-B961-B7E8613B5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4378325"/>
                        <a:ext cx="31400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38A64827-9691-43FE-B93A-2C352AC35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1713" y="5911850"/>
          <a:ext cx="48196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536700" imgH="228600" progId="Equation.3">
                  <p:embed/>
                </p:oleObj>
              </mc:Choice>
              <mc:Fallback>
                <p:oleObj name="Формула" r:id="rId6" imgW="1536700" imgH="228600" progId="Equation.3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38A64827-9691-43FE-B93A-2C352AC35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911850"/>
                        <a:ext cx="48196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Rectangle 7">
            <a:extLst>
              <a:ext uri="{FF2B5EF4-FFF2-40B4-BE49-F238E27FC236}">
                <a16:creationId xmlns:a16="http://schemas.microsoft.com/office/drawing/2014/main" id="{6658892A-67E0-4375-A941-DB4D36AF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2663"/>
            <a:ext cx="91440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напруженість і потенціал є різними за фізичним змістом характеристиками тих самих точок поля, між ними має існувати зв'язок. Для цього визначимо роботу по перенесенню пробного заряду </a:t>
            </a:r>
            <a:r>
              <a:rPr lang="en-US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uk-UA" baseline="-3000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 точками 1 і 2 однорідного електростатичного поля двома різними способами.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одного боку, робота </a:t>
            </a:r>
            <a:r>
              <a:rPr lang="en-US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uk-UA" baseline="-3000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переміщенню заряду </a:t>
            </a:r>
            <a:r>
              <a:rPr lang="en-US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uk-UA" baseline="-3000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визначається  різницею потенціалів: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Rectangle 8">
            <a:extLst>
              <a:ext uri="{FF2B5EF4-FFF2-40B4-BE49-F238E27FC236}">
                <a16:creationId xmlns:a16="http://schemas.microsoft.com/office/drawing/2014/main" id="{76D64D13-C0F0-4E06-8077-41772E885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148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або</a:t>
            </a: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197DE3AE-BF36-4D51-B10F-E252368F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81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іншого боку напруженістю поля: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5" name="Rectangle 10">
            <a:extLst>
              <a:ext uri="{FF2B5EF4-FFF2-40B4-BE49-F238E27FC236}">
                <a16:creationId xmlns:a16="http://schemas.microsoft.com/office/drawing/2014/main" id="{EF000DA1-FCBC-4F9B-A84C-5A8DAA3D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7578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>
            <a:extLst>
              <a:ext uri="{FF2B5EF4-FFF2-40B4-BE49-F238E27FC236}">
                <a16:creationId xmlns:a16="http://schemas.microsoft.com/office/drawing/2014/main" id="{44CD8EA1-B6C0-4F07-AC46-3F652FB1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8788"/>
            <a:ext cx="91440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                                         – оператор градієнта.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uk-UA" sz="180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мінус вказує на те, що вектор напруженості електростатичного поля направлений у бік зменшення потенціалу.</a:t>
            </a:r>
          </a:p>
        </p:txBody>
      </p:sp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D4D34C1C-2108-489D-A683-B31E7D9397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0" y="1493838"/>
          <a:ext cx="3394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93800" imgH="228600" progId="Equation.3">
                  <p:embed/>
                </p:oleObj>
              </mc:Choice>
              <mc:Fallback>
                <p:oleObj name="Формула" r:id="rId2" imgW="1193800" imgH="228600" progId="Equation.3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D4D34C1C-2108-489D-A683-B31E7D939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493838"/>
                        <a:ext cx="3394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D223951F-9184-4902-BEDA-B9D3CCD85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163" y="2881313"/>
          <a:ext cx="16208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22030" imgH="393529" progId="Equation.3">
                  <p:embed/>
                </p:oleObj>
              </mc:Choice>
              <mc:Fallback>
                <p:oleObj name="Формула" r:id="rId4" imgW="622030" imgH="393529" progId="Equation.3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D223951F-9184-4902-BEDA-B9D3CCD85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881313"/>
                        <a:ext cx="1620837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6" name="Object 2">
            <a:extLst>
              <a:ext uri="{FF2B5EF4-FFF2-40B4-BE49-F238E27FC236}">
                <a16:creationId xmlns:a16="http://schemas.microsoft.com/office/drawing/2014/main" id="{222E9A5F-8382-4C68-A4C6-0210BEDF28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4513" y="2917825"/>
          <a:ext cx="22352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825500" imgH="254000" progId="Equation.3">
                  <p:embed/>
                </p:oleObj>
              </mc:Choice>
              <mc:Fallback>
                <p:oleObj name="Формула" r:id="rId6" imgW="825500" imgH="254000" progId="Equation.3">
                  <p:embed/>
                  <p:pic>
                    <p:nvPicPr>
                      <p:cNvPr id="113666" name="Object 2">
                        <a:extLst>
                          <a:ext uri="{FF2B5EF4-FFF2-40B4-BE49-F238E27FC236}">
                            <a16:creationId xmlns:a16="http://schemas.microsoft.com/office/drawing/2014/main" id="{222E9A5F-8382-4C68-A4C6-0210BEDF28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2917825"/>
                        <a:ext cx="2235200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5" name="Object 1">
            <a:extLst>
              <a:ext uri="{FF2B5EF4-FFF2-40B4-BE49-F238E27FC236}">
                <a16:creationId xmlns:a16="http://schemas.microsoft.com/office/drawing/2014/main" id="{A94AA093-40A1-4E15-975C-CF2087D83B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3313" y="4049713"/>
          <a:ext cx="41830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600200" imgH="419100" progId="Equation.3">
                  <p:embed/>
                </p:oleObj>
              </mc:Choice>
              <mc:Fallback>
                <p:oleObj name="Формула" r:id="rId8" imgW="1600200" imgH="419100" progId="Equation.3">
                  <p:embed/>
                  <p:pic>
                    <p:nvPicPr>
                      <p:cNvPr id="113665" name="Object 1">
                        <a:extLst>
                          <a:ext uri="{FF2B5EF4-FFF2-40B4-BE49-F238E27FC236}">
                            <a16:creationId xmlns:a16="http://schemas.microsoft.com/office/drawing/2014/main" id="{A94AA093-40A1-4E15-975C-CF2087D83B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4049713"/>
                        <a:ext cx="4183062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>
            <a:extLst>
              <a:ext uri="{FF2B5EF4-FFF2-40B4-BE49-F238E27FC236}">
                <a16:creationId xmlns:a16="http://schemas.microsoft.com/office/drawing/2014/main" id="{6C162F91-B9E1-4266-A900-B85C631A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538"/>
            <a:ext cx="824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Прирівнявши праві частини останніх рівнянь 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A22A7238-F5D1-4E88-86B8-D017DAD1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1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матимемо: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E16C12FC-8CB6-45EE-AD7A-39500275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73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у векторному вигляді: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0" grpId="0"/>
      <p:bldP spid="11367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FF36C445-58BD-49A5-9FA9-3117BAA57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однорідного поля напруженість за абсолют-ним значенням визначається:</a:t>
            </a:r>
            <a:endParaRPr lang="ru-RU" altLang="uk-UA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89" name="Object 1">
            <a:extLst>
              <a:ext uri="{FF2B5EF4-FFF2-40B4-BE49-F238E27FC236}">
                <a16:creationId xmlns:a16="http://schemas.microsoft.com/office/drawing/2014/main" id="{4C57086D-1AD2-4A67-8C7F-580187928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4525" y="3100388"/>
          <a:ext cx="295433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3000" imgH="406400" progId="Equation.3">
                  <p:embed/>
                </p:oleObj>
              </mc:Choice>
              <mc:Fallback>
                <p:oleObj name="Формула" r:id="rId2" imgW="1143000" imgH="406400" progId="Equation.3">
                  <p:embed/>
                  <p:pic>
                    <p:nvPicPr>
                      <p:cNvPr id="114689" name="Object 1">
                        <a:extLst>
                          <a:ext uri="{FF2B5EF4-FFF2-40B4-BE49-F238E27FC236}">
                            <a16:creationId xmlns:a16="http://schemas.microsoft.com/office/drawing/2014/main" id="{4C57086D-1AD2-4A67-8C7F-580187928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100388"/>
                        <a:ext cx="2954338" cy="1058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Rectangle 3">
            <a:extLst>
              <a:ext uri="{FF2B5EF4-FFF2-40B4-BE49-F238E27FC236}">
                <a16:creationId xmlns:a16="http://schemas.microsoft.com/office/drawing/2014/main" id="{7B4A3000-8A1C-45D6-BEF5-A6789EBD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18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altLang="uk-UA" i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altLang="uk-UA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відстань між точками з потенціалами 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altLang="uk-UA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altLang="uk-UA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400">
                <a:cs typeface="Times New Roman" panose="02020603050405020304" pitchFamily="18" charset="0"/>
              </a:rPr>
              <a:t>.</a:t>
            </a:r>
            <a:endParaRPr lang="uk-UA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>
            <a:extLst>
              <a:ext uri="{FF2B5EF4-FFF2-40B4-BE49-F238E27FC236}">
                <a16:creationId xmlns:a16="http://schemas.microsoft.com/office/drawing/2014/main" id="{71C7F697-9F4A-4561-8D8B-E9FC4BAA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7638"/>
            <a:ext cx="667226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Взаємоді наелектрилизованих тіл">
            <a:extLst>
              <a:ext uri="{FF2B5EF4-FFF2-40B4-BE49-F238E27FC236}">
                <a16:creationId xmlns:a16="http://schemas.microsoft.com/office/drawing/2014/main" id="{D45B12D3-D4BC-402C-950B-08C0706E5D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25400"/>
            <a:ext cx="7991475" cy="68072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Взаємоді наелектрилизованих тіл2">
            <a:extLst>
              <a:ext uri="{FF2B5EF4-FFF2-40B4-BE49-F238E27FC236}">
                <a16:creationId xmlns:a16="http://schemas.microsoft.com/office/drawing/2014/main" id="{04389B05-3A44-4334-8BA8-C26E849A3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525"/>
            <a:ext cx="8207375" cy="68389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7801CA78E2E94C8DB7A81141A69724" ma:contentTypeVersion="10" ma:contentTypeDescription="Створення нового документа." ma:contentTypeScope="" ma:versionID="fc8f146c95a02cf41bd654529caa4f17">
  <xsd:schema xmlns:xsd="http://www.w3.org/2001/XMLSchema" xmlns:xs="http://www.w3.org/2001/XMLSchema" xmlns:p="http://schemas.microsoft.com/office/2006/metadata/properties" xmlns:ns2="99fb794d-853a-445f-a1cc-84b32708658d" xmlns:ns3="0ef04f59-ec90-43f8-8681-665b6efec026" targetNamespace="http://schemas.microsoft.com/office/2006/metadata/properties" ma:root="true" ma:fieldsID="bbb9794ebfffef31d9fbd1583d6b8573" ns2:_="" ns3:_="">
    <xsd:import namespace="99fb794d-853a-445f-a1cc-84b32708658d"/>
    <xsd:import namespace="0ef04f59-ec90-43f8-8681-665b6efec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794d-853a-445f-a1cc-84b327086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04f59-ec90-43f8-8681-665b6efec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FFC38-32FB-405D-8869-7921DCCA0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97288-E405-48C6-9EA3-5B201A1F749F}">
  <ds:schemaRefs>
    <ds:schemaRef ds:uri="http://schemas.microsoft.com/office/2006/metadata/properties"/>
    <ds:schemaRef ds:uri="http://schemas.microsoft.com/office/infopath/2007/PartnerControls"/>
    <ds:schemaRef ds:uri="ccbf0c09-4068-499a-92c4-8f46cc987e90"/>
    <ds:schemaRef ds:uri="13c46f49-129f-4de7-9a9b-95720672f4cc"/>
  </ds:schemaRefs>
</ds:datastoreItem>
</file>

<file path=customXml/itemProps3.xml><?xml version="1.0" encoding="utf-8"?>
<ds:datastoreItem xmlns:ds="http://schemas.openxmlformats.org/officeDocument/2006/customXml" ds:itemID="{2DBC996F-00C7-4970-BB3C-247B92DC75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8534</TotalTime>
  <Words>1875</Words>
  <Application>Microsoft Office PowerPoint</Application>
  <PresentationFormat>Экран (4:3)</PresentationFormat>
  <Paragraphs>134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Оформление по умолчанию</vt:lpstr>
      <vt:lpstr>Презентация PowerPoint</vt:lpstr>
      <vt:lpstr>1. Електричний заряд. Закон Кулона </vt:lpstr>
      <vt:lpstr>Презентация PowerPoint</vt:lpstr>
      <vt:lpstr>Презентация PowerPoint</vt:lpstr>
      <vt:lpstr>Презентация PowerPoint</vt:lpstr>
      <vt:lpstr>Електрометр</vt:lpstr>
      <vt:lpstr>Презентация PowerPoint</vt:lpstr>
      <vt:lpstr>Презентация PowerPoint</vt:lpstr>
      <vt:lpstr>Презентация PowerPoint</vt:lpstr>
      <vt:lpstr>Електроскоп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Електричне поле. Напруженість електростатичного поля, принцип суперпозиції електростатичних полів </vt:lpstr>
      <vt:lpstr>Презентация PowerPoint</vt:lpstr>
      <vt:lpstr>Презентация PowerPoint</vt:lpstr>
      <vt:lpstr>Напруженість електростатичного поля – векторна фізична величина, що є силовою характеристикою електричного поля, чисельно рівна силі, з якою електричне поле у даній точці простору діє на одиничний позитивний пробний заряд: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Потік вектора напруженості електро-статичного поля</vt:lpstr>
      <vt:lpstr>Презентация PowerPoint</vt:lpstr>
      <vt:lpstr>4. Теорема Гауса. Електричне поле заряд-жених нескінченних нитки та площини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Потенціал електростатичного поля. Різниця потенціалів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Циркуляція напруженості електро-статичного поля </vt:lpstr>
      <vt:lpstr>Презентация PowerPoint</vt:lpstr>
      <vt:lpstr>Презентация PowerPoint</vt:lpstr>
      <vt:lpstr>Презентация PowerPoint</vt:lpstr>
      <vt:lpstr>7. Зв’язок напруженості з потенціалом</vt:lpstr>
      <vt:lpstr>Презентация PowerPoint</vt:lpstr>
      <vt:lpstr>Презентация PowerPoint</vt:lpstr>
    </vt:vector>
  </TitlesOfParts>
  <Company>KGS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КОМПЛЕКТ З ФІЗИКИ У ВИЩИХ БУДІВЕЛЬНИ</dc:title>
  <dc:creator>Vlad</dc:creator>
  <cp:lastModifiedBy>Бірук Яна Ігорівна</cp:lastModifiedBy>
  <cp:revision>285</cp:revision>
  <dcterms:created xsi:type="dcterms:W3CDTF">2007-10-30T18:55:06Z</dcterms:created>
  <dcterms:modified xsi:type="dcterms:W3CDTF">2023-11-23T13:02:57Z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0x0101008F7801CA78E2E94C8DB7A81141A69724</vt:lpwstr>
  </property>
  <property fmtid="{D5CDD505-2E9C-101B-9397-08002B2CF9AE}" pid="3" name="MediaServiceImageTags">
    <vt:lpwstr/>
  </property>
</Properties>
</file>