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32" r:id="rId47"/>
    <p:sldId id="335" r:id="rId48"/>
    <p:sldId id="336" r:id="rId49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570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55" Type="http://schemas.openxmlformats.org/officeDocument/2006/relationships/customXml" Target="../customXml/item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customXml" Target="../customXml/item3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33339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33339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33339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11/5/2023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33339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11/5/2023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11/5/2023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місту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86C1148-5B9E-0FDD-AF55-B25DCB2E18A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20A6FC9-9D78-70DE-81DA-DA672104DE7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E04F5A1-00BC-6C31-1B65-4A9076327C7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1629E9-A877-4C43-95D7-CF340DA66D0F}" type="slidenum">
              <a:rPr lang="ru-RU" altLang="uk-UA"/>
              <a:pPr/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4118962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8739" y="6222"/>
            <a:ext cx="8984615" cy="11233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33339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‹№›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jpg"/><Relationship Id="rId5" Type="http://schemas.openxmlformats.org/officeDocument/2006/relationships/image" Target="../media/image8.png"/><Relationship Id="rId4" Type="http://schemas.openxmlformats.org/officeDocument/2006/relationships/image" Target="../media/image7.jpg"/><Relationship Id="rId9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msk.edu.ua/ivk/Fizika/Konspekt/priroda_el_toka_v_metallah.php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msk.edu.ua/ivk/Fizika/Konspekt/priroda_el_toka_v_metallah.php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hyperlink" Target="http://www.myshared.ru/slide/583170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malfiz.at.ua/photo/elektrodinamika/elektrichnij_strum_u_riznikh_seredovishhakh/6" TargetMode="Externa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hyperlink" Target="http://www.google.com.ua/imgres?imgurl=http%3A//za-rulem.org/wp-content/uploads/2014/03/542619_354638_1345613074.jpg&amp;imgrefurl=http%3A//za-rulem.org/tehobsluzhivanie/uhod/zamerz_akb.html&amp;h=300&amp;w=300&amp;tbnid=8sblZ0jYk9zNpM%3A&amp;docid=fi-ZbvgPlCaKaM&amp;ei=m1s7VqPLE6fnywPa74GgCA&amp;tbm=isch&amp;ved=0CBwQMygZMBk4ZGoVChMI44S71LP5yAIVp_NyCh3adwCE" TargetMode="Externa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hyperlink" Target="http://www.google.com.ua/imgres?imgurl=http%3A//elementy.ru/images/eltbook/faraday_law_of_induction_700.jpg&amp;imgrefurl=http%3A//elementy.ru/trefil/21083&amp;h=473&amp;w=700&amp;tbnid=HczCdPznX5x9wM%3A&amp;docid=OP-7vw00DPeDgM&amp;ei=u1w7VqaXF6TgyQP6qZTACg&amp;tbm=isch&amp;ved=0CF0QMyg7MDtqFQoTCObg6N20-cgCFSRwcgod-hQFqA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5.jpg"/><Relationship Id="rId4" Type="http://schemas.openxmlformats.org/officeDocument/2006/relationships/hyperlink" Target="http://www.google.com.ua/imgres?imgurl=http%3A//msk.edu.ua/ivk/Fizika/Internet-uroki/Tok_v_raznih_sredah/%2525D0%2525AD%2525D0%2525BB%2525D0%2525B5%2525D0%2525BA%2525D1%252582%2525D1%252580%2525D0%2525B8%2525D1%252587%2525D0%2525B5%2525D1%252581%2525D0%2525BA%2525D0%2525B8%2525D0%2525B9%252520%2525D1%252582%2525D0%2525BE%2525D0%2525BA%252520%2525D0%2525B2%252520%2525D0%2525B6%2525D0%2525B8%2525D0%2525B4%2525D0%2525BA%2525D0%2525BE%2525D1%252581%2525D1%252582%2525D1%25258F%2525D1%252585_files/51f408d0_73f9_0131_6fa3_12313d221ea2.jpg&amp;imgrefurl=http%3A//msk.edu.ua/ivk/Fizika/Internet-uroki/Tok_v_raznih_sredah/%25D0%25AD%25D0%25BB%25D0%25B5%25D0%25BA%25D1%2582%25D1%2580%25D0%25B8%25D1%2587%25D0%25B5%25D1%2581%25D0%25BA%25D0%25B8%25D0%25B9%2520%25D1%2582%25D0%25BE%25D0%25BA%2520%25D0%25B2%2520%25D0%25B6%25D0%25B8%25D0%25B4%25D0%25BA%25D0%25BE%25D1%2581%25D1%2582%25D1%258F%25D1%2585.htm&amp;h=242&amp;w=171&amp;tbnid=JTr8v3rKB-6loM%3A&amp;docid=rC7KS3Rjs86gyM&amp;ei=Gl07VrnGOIWjyAPmm4fYAg&amp;tbm=isch&amp;ved=0CDQQMygxMDE4ZGoVChMIubuwi7X5yAIVhRFyCh3mzQEr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hyperlink" Target="http://www.google.com.ua/imgres?imgurl=http%3A//ens.tpu.ru/POSOBIE_FIS_KUSN/%2525DD%2525EB%2525E5%2525EA%2525F2%2525F0%2525EE%2525F1%2525F2%2525E0%2525F2%2525E8%2525EA%2525E0.%252520%2525CF%2525EE%2525F1%2525F2%2525EE%2525FF%2525ED%2525ED%2525FB%2525E9%252520%2525D2%2525EE%2525EA/09_f/030.png&amp;imgrefurl=http%3A//ens.tpu.ru/POSOBIE_FIS_KUSN/%25DD%25EB%25E5%25EA%25F2%25F0%25EE%25F1%25F2%25E0%25F2%25E8%25EA%25E0.%2520%25CF%25EE%25F1%25F2%25EE%25FF%25ED%25ED%25FB%25E9%2520%25D2%25EE%25EA/09-4.htm&amp;h=291&amp;w=734&amp;tbnid=M06Dz7sroYOrKM%3A&amp;docid=9Gvcb6klP2W_RM&amp;ei=Gl07VrnGOIWjyAPmm4fYAg&amp;tbm=isch&amp;ved=0CEoQMyhHMEc4ZGoVChMIubuwi7X5yAIVhRFyCh3mzQEr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hyperlink" Target="http://www.livemaster.ru/topic/50577-o-galvanoplastike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3.jpg"/><Relationship Id="rId4" Type="http://schemas.openxmlformats.org/officeDocument/2006/relationships/hyperlink" Target="http://jokesland.net.ru/russkie_izobreteniya.html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1.jpg"/><Relationship Id="rId4" Type="http://schemas.openxmlformats.org/officeDocument/2006/relationships/image" Target="../media/image50.jp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4.jp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tallink.ru/?p=1255" TargetMode="External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8.jpg"/><Relationship Id="rId5" Type="http://schemas.openxmlformats.org/officeDocument/2006/relationships/hyperlink" Target="https://uk.wikipedia.org/wiki/%D0%97%D0%B2%D0%B0%D1%80%D1%8E%D0%B2%D0%B0%D0%BD%D0%BD%D1%8F" TargetMode="External"/><Relationship Id="rId4" Type="http://schemas.openxmlformats.org/officeDocument/2006/relationships/image" Target="../media/image57.jp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100"/>
              </a:spcBef>
            </a:pPr>
            <a:r>
              <a:rPr dirty="0"/>
              <a:t>Лекція</a:t>
            </a:r>
            <a:r>
              <a:rPr spc="-15" dirty="0"/>
              <a:t> </a:t>
            </a:r>
            <a:r>
              <a:rPr dirty="0"/>
              <a:t>№ </a:t>
            </a:r>
            <a:r>
              <a:rPr lang="uk-UA" spc="-25" dirty="0"/>
              <a:t>10</a:t>
            </a:r>
            <a:endParaRPr spc="-25" dirty="0"/>
          </a:p>
          <a:p>
            <a:pPr marL="3175" algn="ctr">
              <a:lnSpc>
                <a:spcPct val="100000"/>
              </a:lnSpc>
            </a:pPr>
            <a:r>
              <a:rPr dirty="0"/>
              <a:t>Електричний</a:t>
            </a:r>
            <a:r>
              <a:rPr spc="-5" dirty="0"/>
              <a:t> </a:t>
            </a:r>
            <a:r>
              <a:rPr dirty="0"/>
              <a:t>струм</a:t>
            </a:r>
            <a:r>
              <a:rPr spc="-5" dirty="0"/>
              <a:t> </a:t>
            </a:r>
            <a:r>
              <a:rPr dirty="0"/>
              <a:t>у</a:t>
            </a:r>
            <a:r>
              <a:rPr spc="-5" dirty="0"/>
              <a:t> </a:t>
            </a:r>
            <a:r>
              <a:rPr spc="-10" dirty="0"/>
              <a:t>металах,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1191590"/>
            <a:ext cx="8844915" cy="52558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2240" algn="ctr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333399"/>
                </a:solidFill>
                <a:latin typeface="Arial"/>
                <a:cs typeface="Arial"/>
              </a:rPr>
              <a:t>рідинах</a:t>
            </a:r>
            <a:r>
              <a:rPr sz="3600" b="1" spc="-1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333399"/>
                </a:solidFill>
                <a:latin typeface="Arial"/>
                <a:cs typeface="Arial"/>
              </a:rPr>
              <a:t>і</a:t>
            </a:r>
            <a:r>
              <a:rPr sz="3600" b="1" spc="-2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3600" b="1" spc="-10" dirty="0">
                <a:solidFill>
                  <a:srgbClr val="333399"/>
                </a:solidFill>
                <a:latin typeface="Arial"/>
                <a:cs typeface="Arial"/>
              </a:rPr>
              <a:t>газах.</a:t>
            </a:r>
            <a:endParaRPr sz="3600" dirty="0">
              <a:latin typeface="Arial"/>
              <a:cs typeface="Arial"/>
            </a:endParaRPr>
          </a:p>
          <a:p>
            <a:pPr marL="622300" marR="1575435" indent="-609600">
              <a:lnSpc>
                <a:spcPct val="100000"/>
              </a:lnSpc>
              <a:spcBef>
                <a:spcPts val="3829"/>
              </a:spcBef>
              <a:buAutoNum type="arabicPeriod"/>
              <a:tabLst>
                <a:tab pos="622300" algn="l"/>
              </a:tabLst>
            </a:pPr>
            <a:r>
              <a:rPr sz="3200" b="1" dirty="0">
                <a:solidFill>
                  <a:srgbClr val="333399"/>
                </a:solidFill>
                <a:latin typeface="Arial"/>
                <a:cs typeface="Arial"/>
              </a:rPr>
              <a:t>Робота</a:t>
            </a:r>
            <a:r>
              <a:rPr sz="3200" b="1" spc="-6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333399"/>
                </a:solidFill>
                <a:latin typeface="Arial"/>
                <a:cs typeface="Arial"/>
              </a:rPr>
              <a:t>та</a:t>
            </a:r>
            <a:r>
              <a:rPr sz="3200" b="1" spc="-5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333399"/>
                </a:solidFill>
                <a:latin typeface="Arial"/>
                <a:cs typeface="Arial"/>
              </a:rPr>
              <a:t>потужність</a:t>
            </a:r>
            <a:r>
              <a:rPr sz="3200" b="1" spc="-3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3200" b="1" spc="-10" dirty="0">
                <a:solidFill>
                  <a:srgbClr val="333399"/>
                </a:solidFill>
                <a:latin typeface="Arial"/>
                <a:cs typeface="Arial"/>
              </a:rPr>
              <a:t>постійного </a:t>
            </a:r>
            <a:r>
              <a:rPr sz="3200" b="1" dirty="0">
                <a:solidFill>
                  <a:srgbClr val="333399"/>
                </a:solidFill>
                <a:latin typeface="Arial"/>
                <a:cs typeface="Arial"/>
              </a:rPr>
              <a:t>електричного</a:t>
            </a:r>
            <a:r>
              <a:rPr sz="3200" b="1" spc="-3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3200" b="1" spc="-10" dirty="0">
                <a:solidFill>
                  <a:srgbClr val="333399"/>
                </a:solidFill>
                <a:latin typeface="Arial"/>
                <a:cs typeface="Arial"/>
              </a:rPr>
              <a:t>струму.</a:t>
            </a:r>
            <a:endParaRPr sz="3200" dirty="0">
              <a:latin typeface="Arial"/>
              <a:cs typeface="Arial"/>
            </a:endParaRPr>
          </a:p>
          <a:p>
            <a:pPr marL="622300" marR="5080" indent="-609600">
              <a:lnSpc>
                <a:spcPct val="100000"/>
              </a:lnSpc>
              <a:spcBef>
                <a:spcPts val="770"/>
              </a:spcBef>
              <a:buAutoNum type="arabicPeriod"/>
              <a:tabLst>
                <a:tab pos="622300" algn="l"/>
              </a:tabLst>
            </a:pPr>
            <a:r>
              <a:rPr sz="3200" b="1" dirty="0">
                <a:solidFill>
                  <a:srgbClr val="333399"/>
                </a:solidFill>
                <a:latin typeface="Arial"/>
                <a:cs typeface="Arial"/>
              </a:rPr>
              <a:t>Електропровідність</a:t>
            </a:r>
            <a:r>
              <a:rPr sz="3200" b="1" spc="-5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333399"/>
                </a:solidFill>
                <a:latin typeface="Arial"/>
                <a:cs typeface="Arial"/>
              </a:rPr>
              <a:t>металів</a:t>
            </a:r>
            <a:r>
              <a:rPr sz="3200" b="1" spc="-5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333399"/>
                </a:solidFill>
                <a:latin typeface="Arial"/>
                <a:cs typeface="Arial"/>
              </a:rPr>
              <a:t>та</a:t>
            </a:r>
            <a:r>
              <a:rPr sz="3200" b="1" spc="-4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3200" b="1" spc="-10" dirty="0">
                <a:solidFill>
                  <a:srgbClr val="333399"/>
                </a:solidFill>
                <a:latin typeface="Arial"/>
                <a:cs typeface="Arial"/>
              </a:rPr>
              <a:t>розчинів </a:t>
            </a:r>
            <a:r>
              <a:rPr sz="3200" b="1" dirty="0">
                <a:solidFill>
                  <a:srgbClr val="333399"/>
                </a:solidFill>
                <a:latin typeface="Arial"/>
                <a:cs typeface="Arial"/>
              </a:rPr>
              <a:t>електролітів.</a:t>
            </a:r>
            <a:r>
              <a:rPr sz="3200" b="1" spc="-10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333399"/>
                </a:solidFill>
                <a:latin typeface="Arial"/>
                <a:cs typeface="Arial"/>
              </a:rPr>
              <a:t>Застосування</a:t>
            </a:r>
            <a:r>
              <a:rPr sz="3200" b="1" spc="-7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3200" b="1" spc="-10" dirty="0">
                <a:solidFill>
                  <a:srgbClr val="333399"/>
                </a:solidFill>
                <a:latin typeface="Arial"/>
                <a:cs typeface="Arial"/>
              </a:rPr>
              <a:t>електролізу.</a:t>
            </a:r>
            <a:endParaRPr sz="3200" dirty="0">
              <a:latin typeface="Arial"/>
              <a:cs typeface="Arial"/>
            </a:endParaRPr>
          </a:p>
          <a:p>
            <a:pPr marL="622300" marR="202565" indent="-609600">
              <a:lnSpc>
                <a:spcPct val="100000"/>
              </a:lnSpc>
              <a:spcBef>
                <a:spcPts val="770"/>
              </a:spcBef>
              <a:buAutoNum type="arabicPeriod"/>
              <a:tabLst>
                <a:tab pos="622300" algn="l"/>
              </a:tabLst>
            </a:pPr>
            <a:r>
              <a:rPr sz="3200" b="1" dirty="0">
                <a:solidFill>
                  <a:srgbClr val="333399"/>
                </a:solidFill>
                <a:latin typeface="Arial"/>
                <a:cs typeface="Arial"/>
              </a:rPr>
              <a:t>Самостійний</a:t>
            </a:r>
            <a:r>
              <a:rPr sz="3200" b="1" spc="-6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333399"/>
                </a:solidFill>
                <a:latin typeface="Arial"/>
                <a:cs typeface="Arial"/>
              </a:rPr>
              <a:t>газовий</a:t>
            </a:r>
            <a:r>
              <a:rPr sz="3200" b="1" spc="-4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333399"/>
                </a:solidFill>
                <a:latin typeface="Arial"/>
                <a:cs typeface="Arial"/>
              </a:rPr>
              <a:t>розряд,</a:t>
            </a:r>
            <a:r>
              <a:rPr sz="3200" b="1" spc="-4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3200" b="1" spc="-10" dirty="0">
                <a:solidFill>
                  <a:srgbClr val="333399"/>
                </a:solidFill>
                <a:latin typeface="Arial"/>
                <a:cs typeface="Arial"/>
              </a:rPr>
              <a:t>уявлення </a:t>
            </a:r>
            <a:r>
              <a:rPr sz="3200" b="1" dirty="0">
                <a:solidFill>
                  <a:srgbClr val="333399"/>
                </a:solidFill>
                <a:latin typeface="Arial"/>
                <a:cs typeface="Arial"/>
              </a:rPr>
              <a:t>про</a:t>
            </a:r>
            <a:r>
              <a:rPr sz="3200" b="1" spc="-2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3200" b="1" spc="-10" dirty="0">
                <a:solidFill>
                  <a:srgbClr val="333399"/>
                </a:solidFill>
                <a:latin typeface="Arial"/>
                <a:cs typeface="Arial"/>
              </a:rPr>
              <a:t>плазму.</a:t>
            </a:r>
            <a:endParaRPr sz="3200" dirty="0">
              <a:latin typeface="Arial"/>
              <a:cs typeface="Arial"/>
            </a:endParaRPr>
          </a:p>
          <a:p>
            <a:pPr marL="622300" marR="1854200" indent="-609600">
              <a:lnSpc>
                <a:spcPct val="100000"/>
              </a:lnSpc>
              <a:spcBef>
                <a:spcPts val="770"/>
              </a:spcBef>
              <a:buAutoNum type="arabicPeriod"/>
              <a:tabLst>
                <a:tab pos="622300" algn="l"/>
              </a:tabLst>
            </a:pPr>
            <a:r>
              <a:rPr sz="3200" b="1" dirty="0">
                <a:solidFill>
                  <a:srgbClr val="333399"/>
                </a:solidFill>
                <a:latin typeface="Arial"/>
                <a:cs typeface="Arial"/>
              </a:rPr>
              <a:t>*Контактні</a:t>
            </a:r>
            <a:r>
              <a:rPr sz="3200" b="1" spc="-3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333399"/>
                </a:solidFill>
                <a:latin typeface="Arial"/>
                <a:cs typeface="Arial"/>
              </a:rPr>
              <a:t>електричні</a:t>
            </a:r>
            <a:r>
              <a:rPr sz="3200" b="1" spc="-4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333399"/>
                </a:solidFill>
                <a:latin typeface="Arial"/>
                <a:cs typeface="Arial"/>
              </a:rPr>
              <a:t>явища</a:t>
            </a:r>
            <a:r>
              <a:rPr sz="3200" b="1" spc="-2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3200" b="1" spc="-25" dirty="0">
                <a:solidFill>
                  <a:srgbClr val="333399"/>
                </a:solidFill>
                <a:latin typeface="Arial"/>
                <a:cs typeface="Arial"/>
              </a:rPr>
              <a:t>та </a:t>
            </a:r>
            <a:r>
              <a:rPr sz="3200" b="1" dirty="0">
                <a:solidFill>
                  <a:srgbClr val="333399"/>
                </a:solidFill>
                <a:latin typeface="Arial"/>
                <a:cs typeface="Arial"/>
              </a:rPr>
              <a:t>термоелектронна</a:t>
            </a:r>
            <a:r>
              <a:rPr sz="3200" b="1" spc="-8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3200" b="1" spc="-10" dirty="0">
                <a:solidFill>
                  <a:srgbClr val="333399"/>
                </a:solidFill>
                <a:latin typeface="Arial"/>
                <a:cs typeface="Arial"/>
              </a:rPr>
              <a:t>емісія.</a:t>
            </a:r>
            <a:endParaRPr sz="3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334771"/>
            <a:ext cx="8988425" cy="1489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21665" algn="just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Times New Roman"/>
                <a:cs typeface="Times New Roman"/>
              </a:rPr>
              <a:t>Кількість</a:t>
            </a:r>
            <a:r>
              <a:rPr sz="3200" spc="75" dirty="0">
                <a:latin typeface="Times New Roman"/>
                <a:cs typeface="Times New Roman"/>
              </a:rPr>
              <a:t>  </a:t>
            </a:r>
            <a:r>
              <a:rPr sz="3200" dirty="0">
                <a:latin typeface="Times New Roman"/>
                <a:cs typeface="Times New Roman"/>
              </a:rPr>
              <a:t>теплоти,</a:t>
            </a:r>
            <a:r>
              <a:rPr sz="3200" spc="75" dirty="0">
                <a:latin typeface="Times New Roman"/>
                <a:cs typeface="Times New Roman"/>
              </a:rPr>
              <a:t>  </a:t>
            </a:r>
            <a:r>
              <a:rPr sz="3200" dirty="0">
                <a:latin typeface="Times New Roman"/>
                <a:cs typeface="Times New Roman"/>
              </a:rPr>
              <a:t>що</a:t>
            </a:r>
            <a:r>
              <a:rPr sz="3200" spc="70" dirty="0">
                <a:latin typeface="Times New Roman"/>
                <a:cs typeface="Times New Roman"/>
              </a:rPr>
              <a:t>  </a:t>
            </a:r>
            <a:r>
              <a:rPr sz="3200" dirty="0">
                <a:latin typeface="Times New Roman"/>
                <a:cs typeface="Times New Roman"/>
              </a:rPr>
              <a:t>виділяється</a:t>
            </a:r>
            <a:r>
              <a:rPr sz="3200" spc="80" dirty="0">
                <a:latin typeface="Times New Roman"/>
                <a:cs typeface="Times New Roman"/>
              </a:rPr>
              <a:t>  </a:t>
            </a:r>
            <a:r>
              <a:rPr sz="3200" dirty="0">
                <a:latin typeface="Times New Roman"/>
                <a:cs typeface="Times New Roman"/>
              </a:rPr>
              <a:t>в</a:t>
            </a:r>
            <a:r>
              <a:rPr sz="3200" spc="75" dirty="0">
                <a:latin typeface="Times New Roman"/>
                <a:cs typeface="Times New Roman"/>
              </a:rPr>
              <a:t>  </a:t>
            </a:r>
            <a:r>
              <a:rPr sz="3200" spc="-10" dirty="0">
                <a:latin typeface="Times New Roman"/>
                <a:cs typeface="Times New Roman"/>
              </a:rPr>
              <a:t>одиниці </a:t>
            </a:r>
            <a:r>
              <a:rPr sz="3200" dirty="0">
                <a:latin typeface="Times New Roman"/>
                <a:cs typeface="Times New Roman"/>
              </a:rPr>
              <a:t>об’єму</a:t>
            </a:r>
            <a:r>
              <a:rPr sz="3200" spc="145" dirty="0">
                <a:latin typeface="Times New Roman"/>
                <a:cs typeface="Times New Roman"/>
              </a:rPr>
              <a:t>  </a:t>
            </a:r>
            <a:r>
              <a:rPr sz="3200" dirty="0">
                <a:latin typeface="Times New Roman"/>
                <a:cs typeface="Times New Roman"/>
              </a:rPr>
              <a:t>провідника</a:t>
            </a:r>
            <a:r>
              <a:rPr sz="3200" spc="155" dirty="0">
                <a:latin typeface="Times New Roman"/>
                <a:cs typeface="Times New Roman"/>
              </a:rPr>
              <a:t>  </a:t>
            </a:r>
            <a:r>
              <a:rPr sz="3200" dirty="0">
                <a:latin typeface="Times New Roman"/>
                <a:cs typeface="Times New Roman"/>
              </a:rPr>
              <a:t>за</a:t>
            </a:r>
            <a:r>
              <a:rPr sz="3200" spc="150" dirty="0">
                <a:latin typeface="Times New Roman"/>
                <a:cs typeface="Times New Roman"/>
              </a:rPr>
              <a:t>  </a:t>
            </a:r>
            <a:r>
              <a:rPr sz="3200" dirty="0">
                <a:latin typeface="Times New Roman"/>
                <a:cs typeface="Times New Roman"/>
              </a:rPr>
              <a:t>одиницю</a:t>
            </a:r>
            <a:r>
              <a:rPr sz="3200" spc="150" dirty="0">
                <a:latin typeface="Times New Roman"/>
                <a:cs typeface="Times New Roman"/>
              </a:rPr>
              <a:t>  </a:t>
            </a:r>
            <a:r>
              <a:rPr sz="3200" dirty="0">
                <a:latin typeface="Times New Roman"/>
                <a:cs typeface="Times New Roman"/>
              </a:rPr>
              <a:t>часу,</a:t>
            </a:r>
            <a:r>
              <a:rPr sz="3200" spc="150" dirty="0">
                <a:latin typeface="Times New Roman"/>
                <a:cs typeface="Times New Roman"/>
              </a:rPr>
              <a:t>  </a:t>
            </a: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називають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питомою</a:t>
            </a:r>
            <a:r>
              <a:rPr sz="3200" spc="-16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потужністю</a:t>
            </a:r>
            <a:r>
              <a:rPr sz="3200" spc="-15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струму: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0531" y="3261486"/>
            <a:ext cx="836612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728470" algn="l"/>
                <a:tab pos="5088255" algn="l"/>
                <a:tab pos="6527165" algn="l"/>
                <a:tab pos="7757159" algn="l"/>
              </a:tabLst>
            </a:pP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Звідси,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	</a:t>
            </a: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використовуючи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	</a:t>
            </a: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закон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	</a:t>
            </a:r>
            <a:r>
              <a:rPr sz="3200" spc="-25" dirty="0">
                <a:solidFill>
                  <a:srgbClr val="333399"/>
                </a:solidFill>
                <a:latin typeface="Times New Roman"/>
                <a:cs typeface="Times New Roman"/>
              </a:rPr>
              <a:t>Ома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	</a:t>
            </a:r>
            <a:r>
              <a:rPr sz="3200" spc="-25" dirty="0">
                <a:solidFill>
                  <a:srgbClr val="333399"/>
                </a:solidFill>
                <a:latin typeface="Times New Roman"/>
                <a:cs typeface="Times New Roman"/>
              </a:rPr>
              <a:t>для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39" y="3748862"/>
            <a:ext cx="8988425" cy="1489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однорідної</a:t>
            </a:r>
            <a:r>
              <a:rPr sz="3200" spc="25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ділянки</a:t>
            </a:r>
            <a:r>
              <a:rPr sz="3200" spc="26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кола</a:t>
            </a:r>
            <a:r>
              <a:rPr sz="3200" spc="23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у</a:t>
            </a:r>
            <a:r>
              <a:rPr sz="3200" spc="254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диференціальній</a:t>
            </a:r>
            <a:r>
              <a:rPr sz="3200" spc="254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формі,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одержимо</a:t>
            </a:r>
            <a:r>
              <a:rPr sz="3200" spc="7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вираз</a:t>
            </a:r>
            <a:r>
              <a:rPr sz="3200" spc="7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b="1" i="1" dirty="0">
                <a:solidFill>
                  <a:srgbClr val="333399"/>
                </a:solidFill>
                <a:latin typeface="Times New Roman"/>
                <a:cs typeface="Times New Roman"/>
              </a:rPr>
              <a:t>закону</a:t>
            </a:r>
            <a:r>
              <a:rPr sz="3200" b="1" i="1" spc="7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b="1" i="1" spc="-45" dirty="0">
                <a:solidFill>
                  <a:srgbClr val="333399"/>
                </a:solidFill>
                <a:latin typeface="Times New Roman"/>
                <a:cs typeface="Times New Roman"/>
              </a:rPr>
              <a:t>Джоуля-</a:t>
            </a:r>
            <a:r>
              <a:rPr sz="3200" b="1" i="1" dirty="0">
                <a:solidFill>
                  <a:srgbClr val="333399"/>
                </a:solidFill>
                <a:latin typeface="Times New Roman"/>
                <a:cs typeface="Times New Roman"/>
              </a:rPr>
              <a:t>Ленца</a:t>
            </a:r>
            <a:r>
              <a:rPr sz="3200" b="1" i="1" spc="8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b="1" i="1" dirty="0">
                <a:solidFill>
                  <a:srgbClr val="333399"/>
                </a:solidFill>
                <a:latin typeface="Times New Roman"/>
                <a:cs typeface="Times New Roman"/>
              </a:rPr>
              <a:t>у</a:t>
            </a:r>
            <a:r>
              <a:rPr sz="3200" b="1" i="1" spc="6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b="1" i="1" spc="-10" dirty="0">
                <a:solidFill>
                  <a:srgbClr val="333399"/>
                </a:solidFill>
                <a:latin typeface="Times New Roman"/>
                <a:cs typeface="Times New Roman"/>
              </a:rPr>
              <a:t>диферен- </a:t>
            </a:r>
            <a:r>
              <a:rPr sz="3200" b="1" i="1" dirty="0">
                <a:solidFill>
                  <a:srgbClr val="333399"/>
                </a:solidFill>
                <a:latin typeface="Times New Roman"/>
                <a:cs typeface="Times New Roman"/>
              </a:rPr>
              <a:t>ціальній</a:t>
            </a:r>
            <a:r>
              <a:rPr sz="3200" b="1" i="1" spc="-6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b="1" i="1" spc="-10" dirty="0">
                <a:solidFill>
                  <a:srgbClr val="333399"/>
                </a:solidFill>
                <a:latin typeface="Times New Roman"/>
                <a:cs typeface="Times New Roman"/>
              </a:rPr>
              <a:t>формі</a:t>
            </a: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: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816743" y="2580596"/>
            <a:ext cx="1008380" cy="0"/>
          </a:xfrm>
          <a:custGeom>
            <a:avLst/>
            <a:gdLst/>
            <a:ahLst/>
            <a:cxnLst/>
            <a:rect l="l" t="t" r="r" b="b"/>
            <a:pathLst>
              <a:path w="1008379">
                <a:moveTo>
                  <a:pt x="0" y="0"/>
                </a:moveTo>
                <a:lnTo>
                  <a:pt x="1007936" y="0"/>
                </a:lnTo>
              </a:path>
            </a:pathLst>
          </a:custGeom>
          <a:ln w="200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837240" y="2579369"/>
            <a:ext cx="939165" cy="6083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800" i="1" spc="-20" dirty="0">
                <a:latin typeface="Times New Roman"/>
                <a:cs typeface="Times New Roman"/>
              </a:rPr>
              <a:t>dVdt</a:t>
            </a:r>
            <a:endParaRPr sz="3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008942" y="1902519"/>
            <a:ext cx="625475" cy="6083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800" i="1" spc="-25" dirty="0">
                <a:latin typeface="Times New Roman"/>
                <a:cs typeface="Times New Roman"/>
              </a:rPr>
              <a:t>dQ</a:t>
            </a:r>
            <a:endParaRPr sz="3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841988" y="2176331"/>
            <a:ext cx="854710" cy="64135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  <a:tabLst>
                <a:tab pos="569595" algn="l"/>
              </a:tabLst>
            </a:pPr>
            <a:r>
              <a:rPr sz="4000" spc="-50" dirty="0">
                <a:latin typeface="Symbol"/>
                <a:cs typeface="Symbol"/>
              </a:rPr>
              <a:t></a:t>
            </a:r>
            <a:r>
              <a:rPr sz="4000" dirty="0">
                <a:latin typeface="Times New Roman"/>
                <a:cs typeface="Times New Roman"/>
              </a:rPr>
              <a:t>	</a:t>
            </a:r>
            <a:r>
              <a:rPr sz="3800" spc="-50" dirty="0">
                <a:latin typeface="Symbol"/>
                <a:cs typeface="Symbol"/>
              </a:rPr>
              <a:t></a:t>
            </a:r>
            <a:endParaRPr sz="3800">
              <a:latin typeface="Symbol"/>
              <a:cs typeface="Symbo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406216" y="4841457"/>
            <a:ext cx="247015" cy="6553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100" spc="-2170" dirty="0">
                <a:latin typeface="Lucida Sans Unicode"/>
                <a:cs typeface="Lucida Sans Unicode"/>
              </a:rPr>
              <a:t>→</a:t>
            </a:r>
            <a:endParaRPr sz="4100">
              <a:latin typeface="Lucida Sans Unicode"/>
              <a:cs typeface="Lucida Sans Unicode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215911" y="4956097"/>
            <a:ext cx="247015" cy="6553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100" spc="-2170" dirty="0">
                <a:latin typeface="Lucida Sans Unicode"/>
                <a:cs typeface="Lucida Sans Unicode"/>
              </a:rPr>
              <a:t>→</a:t>
            </a:r>
            <a:endParaRPr sz="4100">
              <a:latin typeface="Lucida Sans Unicode"/>
              <a:cs typeface="Lucida Sans Unicode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000227" y="5263027"/>
            <a:ext cx="1884045" cy="6915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  <a:tabLst>
                <a:tab pos="630555" algn="l"/>
              </a:tabLst>
            </a:pPr>
            <a:r>
              <a:rPr sz="4350" spc="-50" dirty="0">
                <a:latin typeface="Symbol"/>
                <a:cs typeface="Symbol"/>
              </a:rPr>
              <a:t></a:t>
            </a:r>
            <a:r>
              <a:rPr sz="4350" dirty="0">
                <a:latin typeface="Times New Roman"/>
                <a:cs typeface="Times New Roman"/>
              </a:rPr>
              <a:t>	</a:t>
            </a:r>
            <a:r>
              <a:rPr sz="4100" spc="65" dirty="0">
                <a:latin typeface="Symbol"/>
                <a:cs typeface="Symbol"/>
              </a:rPr>
              <a:t></a:t>
            </a:r>
            <a:r>
              <a:rPr sz="4100" spc="-355" dirty="0">
                <a:latin typeface="Times New Roman"/>
                <a:cs typeface="Times New Roman"/>
              </a:rPr>
              <a:t> </a:t>
            </a:r>
            <a:r>
              <a:rPr sz="4350" spc="35" dirty="0">
                <a:latin typeface="Symbol"/>
                <a:cs typeface="Symbol"/>
              </a:rPr>
              <a:t></a:t>
            </a:r>
            <a:r>
              <a:rPr sz="4100" i="1" spc="35" dirty="0">
                <a:latin typeface="Times New Roman"/>
                <a:cs typeface="Times New Roman"/>
              </a:rPr>
              <a:t>E</a:t>
            </a:r>
            <a:r>
              <a:rPr sz="3600" spc="52" baseline="42824" dirty="0">
                <a:latin typeface="Times New Roman"/>
                <a:cs typeface="Times New Roman"/>
              </a:rPr>
              <a:t>2</a:t>
            </a:r>
            <a:endParaRPr sz="3600" baseline="42824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33908"/>
            <a:ext cx="8988425" cy="2952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57200" algn="just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Теплова</a:t>
            </a:r>
            <a:r>
              <a:rPr sz="3200" spc="55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дія</a:t>
            </a:r>
            <a:r>
              <a:rPr sz="3200" spc="56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електричного</a:t>
            </a:r>
            <a:r>
              <a:rPr sz="3200" spc="57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струму</a:t>
            </a:r>
            <a:r>
              <a:rPr sz="3200" spc="57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spc="-25" dirty="0">
                <a:solidFill>
                  <a:srgbClr val="333399"/>
                </a:solidFill>
                <a:latin typeface="Times New Roman"/>
                <a:cs typeface="Times New Roman"/>
              </a:rPr>
              <a:t>використову-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ється</a:t>
            </a:r>
            <a:r>
              <a:rPr sz="3200" spc="63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у</a:t>
            </a:r>
            <a:r>
              <a:rPr sz="3200" spc="62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лампах</a:t>
            </a:r>
            <a:r>
              <a:rPr sz="3200" spc="62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розжарювання,</a:t>
            </a:r>
            <a:r>
              <a:rPr sz="3200" spc="63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побутових</a:t>
            </a:r>
            <a:r>
              <a:rPr sz="3200" spc="63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нагрів-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них</a:t>
            </a:r>
            <a:r>
              <a:rPr sz="3200" spc="67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приладах</a:t>
            </a:r>
            <a:r>
              <a:rPr sz="3200" spc="69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(нагрівачах</a:t>
            </a:r>
            <a:r>
              <a:rPr sz="3200" spc="69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води,</a:t>
            </a:r>
            <a:r>
              <a:rPr sz="3200" spc="66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обігрівачах,</a:t>
            </a:r>
            <a:r>
              <a:rPr sz="3200" spc="68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spc="-20" dirty="0">
                <a:solidFill>
                  <a:srgbClr val="333399"/>
                </a:solidFill>
                <a:latin typeface="Times New Roman"/>
                <a:cs typeface="Times New Roman"/>
              </a:rPr>
              <a:t>пли-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тах,</a:t>
            </a:r>
            <a:r>
              <a:rPr sz="3200" spc="40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прасках,</a:t>
            </a:r>
            <a:r>
              <a:rPr sz="3200" spc="39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чайниках,</a:t>
            </a:r>
            <a:r>
              <a:rPr sz="3200" spc="39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пральних</a:t>
            </a:r>
            <a:r>
              <a:rPr sz="3200" spc="40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машинах),</a:t>
            </a:r>
            <a:r>
              <a:rPr sz="3200" spc="40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запо-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біжниках,</a:t>
            </a:r>
            <a:r>
              <a:rPr sz="3200" spc="325" dirty="0">
                <a:solidFill>
                  <a:srgbClr val="333399"/>
                </a:solidFill>
                <a:latin typeface="Times New Roman"/>
                <a:cs typeface="Times New Roman"/>
              </a:rPr>
              <a:t> 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промислових</a:t>
            </a:r>
            <a:r>
              <a:rPr sz="3200" spc="330" dirty="0">
                <a:solidFill>
                  <a:srgbClr val="333399"/>
                </a:solidFill>
                <a:latin typeface="Times New Roman"/>
                <a:cs typeface="Times New Roman"/>
              </a:rPr>
              <a:t> 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муфельних</a:t>
            </a:r>
            <a:r>
              <a:rPr sz="3200" spc="325" dirty="0">
                <a:solidFill>
                  <a:srgbClr val="333399"/>
                </a:solidFill>
                <a:latin typeface="Times New Roman"/>
                <a:cs typeface="Times New Roman"/>
              </a:rPr>
              <a:t> 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пічках,</a:t>
            </a:r>
            <a:r>
              <a:rPr sz="3200" spc="325" dirty="0">
                <a:solidFill>
                  <a:srgbClr val="333399"/>
                </a:solidFill>
                <a:latin typeface="Times New Roman"/>
                <a:cs typeface="Times New Roman"/>
              </a:rPr>
              <a:t>  </a:t>
            </a:r>
            <a:r>
              <a:rPr sz="3200" spc="-25" dirty="0">
                <a:solidFill>
                  <a:srgbClr val="333399"/>
                </a:solidFill>
                <a:latin typeface="Times New Roman"/>
                <a:cs typeface="Times New Roman"/>
              </a:rPr>
              <a:t>при </a:t>
            </a: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контактному</a:t>
            </a:r>
            <a:r>
              <a:rPr sz="3200" spc="-17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електрозварюванні.</a:t>
            </a:r>
            <a:endParaRPr sz="3200">
              <a:latin typeface="Times New Roman"/>
              <a:cs typeface="Times New Roman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3026664"/>
            <a:ext cx="9144000" cy="3831590"/>
            <a:chOff x="0" y="3026664"/>
            <a:chExt cx="9144000" cy="383159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77339" y="3026664"/>
              <a:ext cx="2738628" cy="181813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4712207"/>
              <a:ext cx="2892552" cy="214579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36520" y="4745735"/>
              <a:ext cx="4966715" cy="211226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496556" y="5826252"/>
              <a:ext cx="1647444" cy="103174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3026664"/>
              <a:ext cx="1577340" cy="168402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639811" y="3026664"/>
              <a:ext cx="1504188" cy="196443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242815" y="3060192"/>
              <a:ext cx="3625595" cy="184403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566659" y="4943856"/>
              <a:ext cx="1577339" cy="86715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0380" marR="5080" indent="-449580">
              <a:lnSpc>
                <a:spcPct val="100000"/>
              </a:lnSpc>
              <a:spcBef>
                <a:spcPts val="100"/>
              </a:spcBef>
            </a:pPr>
            <a:r>
              <a:rPr dirty="0">
                <a:latin typeface="Times New Roman"/>
                <a:cs typeface="Times New Roman"/>
              </a:rPr>
              <a:t>2</a:t>
            </a:r>
            <a:r>
              <a:rPr b="0" dirty="0">
                <a:latin typeface="Times New Roman"/>
                <a:cs typeface="Times New Roman"/>
              </a:rPr>
              <a:t>.</a:t>
            </a:r>
            <a:r>
              <a:rPr b="0" spc="1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Електропровідність</a:t>
            </a:r>
            <a:r>
              <a:rPr spc="1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металів</a:t>
            </a:r>
            <a:r>
              <a:rPr spc="12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та</a:t>
            </a:r>
            <a:r>
              <a:rPr spc="120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розчинів </a:t>
            </a:r>
            <a:r>
              <a:rPr dirty="0">
                <a:latin typeface="Times New Roman"/>
                <a:cs typeface="Times New Roman"/>
              </a:rPr>
              <a:t>електролітів.</a:t>
            </a:r>
            <a:r>
              <a:rPr spc="-12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Застосування</a:t>
            </a:r>
            <a:r>
              <a:rPr spc="-140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електролізу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1411986"/>
            <a:ext cx="8987155" cy="1489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624840" algn="just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solidFill>
                  <a:srgbClr val="333399"/>
                </a:solidFill>
                <a:latin typeface="Times New Roman"/>
                <a:cs typeface="Times New Roman"/>
              </a:rPr>
              <a:t>Електричним</a:t>
            </a:r>
            <a:r>
              <a:rPr sz="3200" b="1" spc="53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333399"/>
                </a:solidFill>
                <a:latin typeface="Times New Roman"/>
                <a:cs typeface="Times New Roman"/>
              </a:rPr>
              <a:t>струмом</a:t>
            </a:r>
            <a:r>
              <a:rPr sz="3200" b="1" spc="54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333399"/>
                </a:solidFill>
                <a:latin typeface="Times New Roman"/>
                <a:cs typeface="Times New Roman"/>
              </a:rPr>
              <a:t>у</a:t>
            </a:r>
            <a:r>
              <a:rPr sz="3200" b="1" spc="54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333399"/>
                </a:solidFill>
                <a:latin typeface="Times New Roman"/>
                <a:cs typeface="Times New Roman"/>
              </a:rPr>
              <a:t>металах</a:t>
            </a:r>
            <a:r>
              <a:rPr sz="3200" b="1" spc="55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називають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направлений</a:t>
            </a:r>
            <a:r>
              <a:rPr sz="3200" spc="52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рух</a:t>
            </a:r>
            <a:r>
              <a:rPr sz="3200" spc="54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вільних</a:t>
            </a:r>
            <a:r>
              <a:rPr sz="3200" spc="53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електронів</a:t>
            </a:r>
            <a:r>
              <a:rPr sz="3200" spc="53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між</a:t>
            </a:r>
            <a:r>
              <a:rPr sz="3200" spc="52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вузлами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кристалічної</a:t>
            </a:r>
            <a:r>
              <a:rPr sz="3200" spc="-4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градки</a:t>
            </a:r>
            <a:r>
              <a:rPr sz="3200" spc="-3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під</a:t>
            </a:r>
            <a:r>
              <a:rPr sz="3200" spc="-4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дією</a:t>
            </a:r>
            <a:r>
              <a:rPr sz="3200" spc="-3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електричного</a:t>
            </a:r>
            <a:r>
              <a:rPr sz="3200" spc="-5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поля.</a:t>
            </a:r>
            <a:endParaRPr sz="3200" dirty="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45964" y="4815840"/>
            <a:ext cx="3878580" cy="1391412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483108" y="3247644"/>
            <a:ext cx="4433570" cy="3173095"/>
            <a:chOff x="483108" y="3247644"/>
            <a:chExt cx="4433570" cy="317309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3108" y="3247644"/>
              <a:ext cx="4433316" cy="3172967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31876" y="3328416"/>
              <a:ext cx="2529840" cy="605155"/>
            </a:xfrm>
            <a:custGeom>
              <a:avLst/>
              <a:gdLst/>
              <a:ahLst/>
              <a:cxnLst/>
              <a:rect l="l" t="t" r="r" b="b"/>
              <a:pathLst>
                <a:path w="2529840" h="605154">
                  <a:moveTo>
                    <a:pt x="2529840" y="0"/>
                  </a:moveTo>
                  <a:lnTo>
                    <a:pt x="0" y="0"/>
                  </a:lnTo>
                  <a:lnTo>
                    <a:pt x="0" y="605028"/>
                  </a:lnTo>
                  <a:lnTo>
                    <a:pt x="2529840" y="605028"/>
                  </a:lnTo>
                  <a:lnTo>
                    <a:pt x="25298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791362" y="3300221"/>
            <a:ext cx="20097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Times New Roman"/>
                <a:cs typeface="Times New Roman"/>
              </a:rPr>
              <a:t>Зв’язані</a:t>
            </a:r>
            <a:r>
              <a:rPr sz="1800" b="1" spc="-7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електрони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1876" y="3601211"/>
            <a:ext cx="2529840" cy="33274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168275">
              <a:lnSpc>
                <a:spcPts val="1620"/>
              </a:lnSpc>
            </a:pPr>
            <a:r>
              <a:rPr sz="1800" b="1" dirty="0">
                <a:latin typeface="Times New Roman"/>
                <a:cs typeface="Times New Roman"/>
              </a:rPr>
              <a:t>залишаються</a:t>
            </a:r>
            <a:r>
              <a:rPr sz="1800" b="1" spc="-4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в</a:t>
            </a:r>
            <a:r>
              <a:rPr sz="1800" b="1" spc="-75" dirty="0">
                <a:latin typeface="Times New Roman"/>
                <a:cs typeface="Times New Roman"/>
              </a:rPr>
              <a:t> </a:t>
            </a:r>
            <a:r>
              <a:rPr sz="1800" b="1" spc="-20" dirty="0">
                <a:latin typeface="Times New Roman"/>
                <a:cs typeface="Times New Roman"/>
              </a:rPr>
              <a:t>атомі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945892" y="3246120"/>
            <a:ext cx="1955800" cy="355600"/>
          </a:xfrm>
          <a:custGeom>
            <a:avLst/>
            <a:gdLst/>
            <a:ahLst/>
            <a:cxnLst/>
            <a:rect l="l" t="t" r="r" b="b"/>
            <a:pathLst>
              <a:path w="1955800" h="355600">
                <a:moveTo>
                  <a:pt x="1955292" y="0"/>
                </a:moveTo>
                <a:lnTo>
                  <a:pt x="0" y="0"/>
                </a:lnTo>
                <a:lnTo>
                  <a:pt x="0" y="355091"/>
                </a:lnTo>
                <a:lnTo>
                  <a:pt x="1955292" y="355091"/>
                </a:lnTo>
                <a:lnTo>
                  <a:pt x="19552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061716" y="3246120"/>
            <a:ext cx="1839595" cy="35560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306070">
              <a:lnSpc>
                <a:spcPts val="2039"/>
              </a:lnSpc>
            </a:pPr>
            <a:r>
              <a:rPr sz="1800" b="1" spc="-10" dirty="0">
                <a:latin typeface="Times New Roman"/>
                <a:cs typeface="Times New Roman"/>
              </a:rPr>
              <a:t>Провідник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93776" y="5504688"/>
            <a:ext cx="772795" cy="35369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123189">
              <a:lnSpc>
                <a:spcPts val="2035"/>
              </a:lnSpc>
            </a:pPr>
            <a:r>
              <a:rPr sz="1800" b="1" spc="-20" dirty="0">
                <a:latin typeface="Times New Roman"/>
                <a:cs typeface="Times New Roman"/>
              </a:rPr>
              <a:t>Атом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782823" y="5911596"/>
            <a:ext cx="2118360" cy="535305"/>
          </a:xfrm>
          <a:custGeom>
            <a:avLst/>
            <a:gdLst/>
            <a:ahLst/>
            <a:cxnLst/>
            <a:rect l="l" t="t" r="r" b="b"/>
            <a:pathLst>
              <a:path w="2118360" h="535304">
                <a:moveTo>
                  <a:pt x="2118360" y="0"/>
                </a:moveTo>
                <a:lnTo>
                  <a:pt x="0" y="0"/>
                </a:lnTo>
                <a:lnTo>
                  <a:pt x="0" y="534923"/>
                </a:lnTo>
                <a:lnTo>
                  <a:pt x="2118360" y="534923"/>
                </a:lnTo>
                <a:lnTo>
                  <a:pt x="211836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2782823" y="5911596"/>
            <a:ext cx="2118360" cy="24574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159385">
              <a:lnSpc>
                <a:spcPts val="1935"/>
              </a:lnSpc>
            </a:pPr>
            <a:r>
              <a:rPr sz="1800" b="1" dirty="0">
                <a:latin typeface="Times New Roman"/>
                <a:cs typeface="Times New Roman"/>
              </a:rPr>
              <a:t>Вільні</a:t>
            </a:r>
            <a:r>
              <a:rPr sz="1800" b="1" spc="-6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електрони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782823" y="6157248"/>
            <a:ext cx="2118360" cy="28956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147320">
              <a:lnSpc>
                <a:spcPts val="1830"/>
              </a:lnSpc>
            </a:pPr>
            <a:r>
              <a:rPr sz="1800" b="1" dirty="0">
                <a:latin typeface="Times New Roman"/>
                <a:cs typeface="Times New Roman"/>
              </a:rPr>
              <a:t>створюють</a:t>
            </a:r>
            <a:r>
              <a:rPr sz="1800" b="1" spc="-110" dirty="0">
                <a:latin typeface="Times New Roman"/>
                <a:cs typeface="Times New Roman"/>
              </a:rPr>
              <a:t> </a:t>
            </a:r>
            <a:r>
              <a:rPr sz="1800" b="1" spc="-20" dirty="0">
                <a:latin typeface="Times New Roman"/>
                <a:cs typeface="Times New Roman"/>
              </a:rPr>
              <a:t>струм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16" name="object 1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375147" y="3282696"/>
            <a:ext cx="3432048" cy="1391411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-70281"/>
            <a:ext cx="8989695" cy="1685289"/>
          </a:xfrm>
          <a:prstGeom prst="rect">
            <a:avLst/>
          </a:prstGeom>
        </p:spPr>
        <p:txBody>
          <a:bodyPr vert="horz" wrap="square" lIns="0" tIns="111125" rIns="0" bIns="0" rtlCol="0">
            <a:spAutoFit/>
          </a:bodyPr>
          <a:lstStyle/>
          <a:p>
            <a:pPr marL="12700" marR="5080" indent="621665" algn="just">
              <a:lnSpc>
                <a:spcPct val="80000"/>
              </a:lnSpc>
              <a:spcBef>
                <a:spcPts val="875"/>
              </a:spcBef>
            </a:pPr>
            <a:r>
              <a:rPr sz="3200" b="0" dirty="0">
                <a:latin typeface="Times New Roman"/>
                <a:cs typeface="Times New Roman"/>
              </a:rPr>
              <a:t>Численні</a:t>
            </a:r>
            <a:r>
              <a:rPr sz="3200" b="0" spc="330" dirty="0">
                <a:latin typeface="Times New Roman"/>
                <a:cs typeface="Times New Roman"/>
              </a:rPr>
              <a:t> </a:t>
            </a:r>
            <a:r>
              <a:rPr sz="3200" b="0" dirty="0">
                <a:latin typeface="Times New Roman"/>
                <a:cs typeface="Times New Roman"/>
              </a:rPr>
              <a:t>експерименти,</a:t>
            </a:r>
            <a:r>
              <a:rPr sz="3200" b="0" spc="320" dirty="0">
                <a:latin typeface="Times New Roman"/>
                <a:cs typeface="Times New Roman"/>
              </a:rPr>
              <a:t> </a:t>
            </a:r>
            <a:r>
              <a:rPr sz="3200" b="0" dirty="0">
                <a:latin typeface="Times New Roman"/>
                <a:cs typeface="Times New Roman"/>
              </a:rPr>
              <a:t>виконані</a:t>
            </a:r>
            <a:r>
              <a:rPr sz="3200" b="0" spc="330" dirty="0">
                <a:latin typeface="Times New Roman"/>
                <a:cs typeface="Times New Roman"/>
              </a:rPr>
              <a:t> </a:t>
            </a:r>
            <a:r>
              <a:rPr sz="3200" b="0" dirty="0">
                <a:latin typeface="Times New Roman"/>
                <a:cs typeface="Times New Roman"/>
              </a:rPr>
              <a:t>різними</a:t>
            </a:r>
            <a:r>
              <a:rPr sz="3200" b="0" spc="335" dirty="0">
                <a:latin typeface="Times New Roman"/>
                <a:cs typeface="Times New Roman"/>
              </a:rPr>
              <a:t> </a:t>
            </a:r>
            <a:r>
              <a:rPr sz="3200" b="0" spc="-20" dirty="0">
                <a:latin typeface="Times New Roman"/>
                <a:cs typeface="Times New Roman"/>
              </a:rPr>
              <a:t>вче- </a:t>
            </a:r>
            <a:r>
              <a:rPr sz="3200" b="0" dirty="0">
                <a:latin typeface="Times New Roman"/>
                <a:cs typeface="Times New Roman"/>
              </a:rPr>
              <a:t>ними</a:t>
            </a:r>
            <a:r>
              <a:rPr sz="3200" b="0" spc="595" dirty="0">
                <a:latin typeface="Times New Roman"/>
                <a:cs typeface="Times New Roman"/>
              </a:rPr>
              <a:t> </a:t>
            </a:r>
            <a:r>
              <a:rPr sz="3200" b="0" dirty="0">
                <a:latin typeface="Times New Roman"/>
                <a:cs typeface="Times New Roman"/>
              </a:rPr>
              <a:t>в</a:t>
            </a:r>
            <a:r>
              <a:rPr sz="3200" b="0" spc="565" dirty="0">
                <a:latin typeface="Times New Roman"/>
                <a:cs typeface="Times New Roman"/>
              </a:rPr>
              <a:t> </a:t>
            </a:r>
            <a:r>
              <a:rPr sz="3200" b="0" dirty="0">
                <a:latin typeface="Times New Roman"/>
                <a:cs typeface="Times New Roman"/>
              </a:rPr>
              <a:t>XIX</a:t>
            </a:r>
            <a:r>
              <a:rPr sz="3200" b="0" spc="585" dirty="0">
                <a:latin typeface="Times New Roman"/>
                <a:cs typeface="Times New Roman"/>
              </a:rPr>
              <a:t> </a:t>
            </a:r>
            <a:r>
              <a:rPr sz="3200" b="0" dirty="0">
                <a:latin typeface="Times New Roman"/>
                <a:cs typeface="Times New Roman"/>
              </a:rPr>
              <a:t>ст.,</a:t>
            </a:r>
            <a:r>
              <a:rPr sz="3200" b="0" spc="585" dirty="0">
                <a:latin typeface="Times New Roman"/>
                <a:cs typeface="Times New Roman"/>
              </a:rPr>
              <a:t> </a:t>
            </a:r>
            <a:r>
              <a:rPr sz="3200" b="0" dirty="0">
                <a:latin typeface="Times New Roman"/>
                <a:cs typeface="Times New Roman"/>
              </a:rPr>
              <a:t>дали</a:t>
            </a:r>
            <a:r>
              <a:rPr sz="3200" b="0" spc="590" dirty="0">
                <a:latin typeface="Times New Roman"/>
                <a:cs typeface="Times New Roman"/>
              </a:rPr>
              <a:t> </a:t>
            </a:r>
            <a:r>
              <a:rPr sz="3200" b="0" dirty="0">
                <a:latin typeface="Times New Roman"/>
                <a:cs typeface="Times New Roman"/>
              </a:rPr>
              <a:t>багатий</a:t>
            </a:r>
            <a:r>
              <a:rPr sz="3200" b="0" spc="575" dirty="0">
                <a:latin typeface="Times New Roman"/>
                <a:cs typeface="Times New Roman"/>
              </a:rPr>
              <a:t> </a:t>
            </a:r>
            <a:r>
              <a:rPr sz="3200" b="0" dirty="0">
                <a:latin typeface="Times New Roman"/>
                <a:cs typeface="Times New Roman"/>
              </a:rPr>
              <a:t>матеріал</a:t>
            </a:r>
            <a:r>
              <a:rPr sz="3200" b="0" spc="600" dirty="0">
                <a:latin typeface="Times New Roman"/>
                <a:cs typeface="Times New Roman"/>
              </a:rPr>
              <a:t> </a:t>
            </a:r>
            <a:r>
              <a:rPr sz="3200" b="0" dirty="0">
                <a:latin typeface="Times New Roman"/>
                <a:cs typeface="Times New Roman"/>
              </a:rPr>
              <a:t>для</a:t>
            </a:r>
            <a:r>
              <a:rPr sz="3200" b="0" spc="595" dirty="0">
                <a:latin typeface="Times New Roman"/>
                <a:cs typeface="Times New Roman"/>
              </a:rPr>
              <a:t> </a:t>
            </a:r>
            <a:r>
              <a:rPr sz="3200" b="0" spc="-10" dirty="0">
                <a:latin typeface="Times New Roman"/>
                <a:cs typeface="Times New Roman"/>
              </a:rPr>
              <a:t>ство- </a:t>
            </a:r>
            <a:r>
              <a:rPr sz="3200" b="0" dirty="0">
                <a:latin typeface="Times New Roman"/>
                <a:cs typeface="Times New Roman"/>
              </a:rPr>
              <a:t>рення</a:t>
            </a:r>
            <a:r>
              <a:rPr sz="3200" b="0" spc="175" dirty="0">
                <a:latin typeface="Times New Roman"/>
                <a:cs typeface="Times New Roman"/>
              </a:rPr>
              <a:t>  </a:t>
            </a:r>
            <a:r>
              <a:rPr sz="3200" b="0" dirty="0">
                <a:latin typeface="Times New Roman"/>
                <a:cs typeface="Times New Roman"/>
              </a:rPr>
              <a:t>науково</a:t>
            </a:r>
            <a:r>
              <a:rPr sz="3200" b="0" spc="175" dirty="0">
                <a:latin typeface="Times New Roman"/>
                <a:cs typeface="Times New Roman"/>
              </a:rPr>
              <a:t>  </a:t>
            </a:r>
            <a:r>
              <a:rPr sz="3200" b="0" dirty="0">
                <a:latin typeface="Times New Roman"/>
                <a:cs typeface="Times New Roman"/>
              </a:rPr>
              <a:t>обґрунтованої</a:t>
            </a:r>
            <a:r>
              <a:rPr sz="3200" b="0" spc="175" dirty="0">
                <a:latin typeface="Times New Roman"/>
                <a:cs typeface="Times New Roman"/>
              </a:rPr>
              <a:t>  </a:t>
            </a:r>
            <a:r>
              <a:rPr sz="3200" b="0" dirty="0">
                <a:latin typeface="Times New Roman"/>
                <a:cs typeface="Times New Roman"/>
              </a:rPr>
              <a:t>теорії</a:t>
            </a:r>
            <a:r>
              <a:rPr sz="3200" b="0" spc="170" dirty="0">
                <a:latin typeface="Times New Roman"/>
                <a:cs typeface="Times New Roman"/>
              </a:rPr>
              <a:t>  </a:t>
            </a:r>
            <a:r>
              <a:rPr sz="3200" b="0" spc="-10" dirty="0">
                <a:latin typeface="Times New Roman"/>
                <a:cs typeface="Times New Roman"/>
              </a:rPr>
              <a:t>електричної </a:t>
            </a:r>
            <a:r>
              <a:rPr sz="3200" b="0" dirty="0">
                <a:latin typeface="Times New Roman"/>
                <a:cs typeface="Times New Roman"/>
              </a:rPr>
              <a:t>провідності</a:t>
            </a:r>
            <a:r>
              <a:rPr sz="3200" b="0" spc="5" dirty="0">
                <a:latin typeface="Times New Roman"/>
                <a:cs typeface="Times New Roman"/>
              </a:rPr>
              <a:t> </a:t>
            </a:r>
            <a:r>
              <a:rPr sz="3200" b="0" spc="-10" dirty="0">
                <a:latin typeface="Times New Roman"/>
                <a:cs typeface="Times New Roman"/>
              </a:rPr>
              <a:t>металів.</a:t>
            </a:r>
            <a:endParaRPr sz="3200">
              <a:latin typeface="Times New Roman"/>
              <a:cs typeface="Times New Roman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579633" y="2134743"/>
            <a:ext cx="3405504" cy="330200"/>
            <a:chOff x="579633" y="2134743"/>
            <a:chExt cx="3405504" cy="330200"/>
          </a:xfrm>
        </p:grpSpPr>
        <p:sp>
          <p:nvSpPr>
            <p:cNvPr id="4" name="object 4"/>
            <p:cNvSpPr/>
            <p:nvPr/>
          </p:nvSpPr>
          <p:spPr>
            <a:xfrm>
              <a:off x="601535" y="2156980"/>
              <a:ext cx="2264410" cy="285750"/>
            </a:xfrm>
            <a:custGeom>
              <a:avLst/>
              <a:gdLst/>
              <a:ahLst/>
              <a:cxnLst/>
              <a:rect l="l" t="t" r="r" b="b"/>
              <a:pathLst>
                <a:path w="2264410" h="285750">
                  <a:moveTo>
                    <a:pt x="10287" y="0"/>
                  </a:moveTo>
                  <a:lnTo>
                    <a:pt x="0" y="0"/>
                  </a:lnTo>
                  <a:lnTo>
                    <a:pt x="0" y="285508"/>
                  </a:lnTo>
                  <a:lnTo>
                    <a:pt x="10287" y="285508"/>
                  </a:lnTo>
                  <a:lnTo>
                    <a:pt x="10287" y="0"/>
                  </a:lnTo>
                  <a:close/>
                </a:path>
                <a:path w="2264410" h="285750">
                  <a:moveTo>
                    <a:pt x="2264041" y="0"/>
                  </a:moveTo>
                  <a:lnTo>
                    <a:pt x="1107160" y="0"/>
                  </a:lnTo>
                  <a:lnTo>
                    <a:pt x="1107160" y="285508"/>
                  </a:lnTo>
                  <a:lnTo>
                    <a:pt x="2264041" y="285508"/>
                  </a:lnTo>
                  <a:lnTo>
                    <a:pt x="226404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01541" y="2156968"/>
              <a:ext cx="3361054" cy="285750"/>
            </a:xfrm>
            <a:custGeom>
              <a:avLst/>
              <a:gdLst/>
              <a:ahLst/>
              <a:cxnLst/>
              <a:rect l="l" t="t" r="r" b="b"/>
              <a:pathLst>
                <a:path w="3361054" h="285750">
                  <a:moveTo>
                    <a:pt x="0" y="285514"/>
                  </a:moveTo>
                  <a:lnTo>
                    <a:pt x="3360917" y="285514"/>
                  </a:lnTo>
                  <a:lnTo>
                    <a:pt x="3360917" y="0"/>
                  </a:lnTo>
                  <a:lnTo>
                    <a:pt x="0" y="0"/>
                  </a:lnTo>
                  <a:lnTo>
                    <a:pt x="0" y="285514"/>
                  </a:lnTo>
                  <a:close/>
                </a:path>
              </a:pathLst>
            </a:custGeom>
            <a:ln w="4331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11832" y="2156968"/>
              <a:ext cx="1097280" cy="285750"/>
            </a:xfrm>
            <a:custGeom>
              <a:avLst/>
              <a:gdLst/>
              <a:ahLst/>
              <a:cxnLst/>
              <a:rect l="l" t="t" r="r" b="b"/>
              <a:pathLst>
                <a:path w="1097280" h="285750">
                  <a:moveTo>
                    <a:pt x="1096863" y="0"/>
                  </a:moveTo>
                  <a:lnTo>
                    <a:pt x="0" y="0"/>
                  </a:lnTo>
                  <a:lnTo>
                    <a:pt x="0" y="285514"/>
                  </a:lnTo>
                  <a:lnTo>
                    <a:pt x="1096863" y="285514"/>
                  </a:lnTo>
                  <a:lnTo>
                    <a:pt x="1096863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11832" y="2156968"/>
              <a:ext cx="1097280" cy="285750"/>
            </a:xfrm>
            <a:custGeom>
              <a:avLst/>
              <a:gdLst/>
              <a:ahLst/>
              <a:cxnLst/>
              <a:rect l="l" t="t" r="r" b="b"/>
              <a:pathLst>
                <a:path w="1097280" h="285750">
                  <a:moveTo>
                    <a:pt x="0" y="285514"/>
                  </a:moveTo>
                  <a:lnTo>
                    <a:pt x="1096863" y="285514"/>
                  </a:lnTo>
                  <a:lnTo>
                    <a:pt x="1096863" y="0"/>
                  </a:lnTo>
                  <a:lnTo>
                    <a:pt x="0" y="0"/>
                  </a:lnTo>
                  <a:lnTo>
                    <a:pt x="0" y="285514"/>
                  </a:lnTo>
                  <a:close/>
                </a:path>
              </a:pathLst>
            </a:custGeom>
            <a:ln w="439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865588" y="2156968"/>
              <a:ext cx="1097280" cy="285750"/>
            </a:xfrm>
            <a:custGeom>
              <a:avLst/>
              <a:gdLst/>
              <a:ahLst/>
              <a:cxnLst/>
              <a:rect l="l" t="t" r="r" b="b"/>
              <a:pathLst>
                <a:path w="1097279" h="285750">
                  <a:moveTo>
                    <a:pt x="1096863" y="0"/>
                  </a:moveTo>
                  <a:lnTo>
                    <a:pt x="0" y="0"/>
                  </a:lnTo>
                  <a:lnTo>
                    <a:pt x="0" y="285514"/>
                  </a:lnTo>
                  <a:lnTo>
                    <a:pt x="1096863" y="285514"/>
                  </a:lnTo>
                  <a:lnTo>
                    <a:pt x="1096863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865588" y="2156968"/>
              <a:ext cx="1097280" cy="285750"/>
            </a:xfrm>
            <a:custGeom>
              <a:avLst/>
              <a:gdLst/>
              <a:ahLst/>
              <a:cxnLst/>
              <a:rect l="l" t="t" r="r" b="b"/>
              <a:pathLst>
                <a:path w="1097279" h="285750">
                  <a:moveTo>
                    <a:pt x="0" y="285514"/>
                  </a:moveTo>
                  <a:lnTo>
                    <a:pt x="1096863" y="285514"/>
                  </a:lnTo>
                  <a:lnTo>
                    <a:pt x="1096863" y="0"/>
                  </a:lnTo>
                  <a:lnTo>
                    <a:pt x="0" y="0"/>
                  </a:lnTo>
                  <a:lnTo>
                    <a:pt x="0" y="285514"/>
                  </a:lnTo>
                  <a:close/>
                </a:path>
              </a:pathLst>
            </a:custGeom>
            <a:ln w="439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847831" y="1702017"/>
            <a:ext cx="2786380" cy="4381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196975" algn="l"/>
                <a:tab pos="2270125" algn="l"/>
              </a:tabLst>
            </a:pPr>
            <a:r>
              <a:rPr sz="4050" i="1" spc="555" baseline="1028" dirty="0">
                <a:latin typeface="Times New Roman"/>
                <a:cs typeface="Times New Roman"/>
              </a:rPr>
              <a:t>Сu</a:t>
            </a:r>
            <a:r>
              <a:rPr sz="4050" i="1" baseline="1028" dirty="0">
                <a:latin typeface="Times New Roman"/>
                <a:cs typeface="Times New Roman"/>
              </a:rPr>
              <a:t>	</a:t>
            </a:r>
            <a:r>
              <a:rPr sz="4050" i="1" spc="405" baseline="1028" dirty="0">
                <a:latin typeface="Times New Roman"/>
                <a:cs typeface="Times New Roman"/>
              </a:rPr>
              <a:t>Al</a:t>
            </a:r>
            <a:r>
              <a:rPr sz="4050" i="1" baseline="1028" dirty="0">
                <a:latin typeface="Times New Roman"/>
                <a:cs typeface="Times New Roman"/>
              </a:rPr>
              <a:t>	</a:t>
            </a:r>
            <a:r>
              <a:rPr sz="2700" i="1" spc="370" dirty="0">
                <a:latin typeface="Times New Roman"/>
                <a:cs typeface="Times New Roman"/>
              </a:rPr>
              <a:t>Cu</a:t>
            </a:r>
            <a:endParaRPr sz="2700">
              <a:latin typeface="Times New Roman"/>
              <a:cs typeface="Times New Roman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265796" y="2272340"/>
            <a:ext cx="3957320" cy="718185"/>
            <a:chOff x="265796" y="2272340"/>
            <a:chExt cx="3957320" cy="718185"/>
          </a:xfrm>
        </p:grpSpPr>
        <p:sp>
          <p:nvSpPr>
            <p:cNvPr id="12" name="object 12"/>
            <p:cNvSpPr/>
            <p:nvPr/>
          </p:nvSpPr>
          <p:spPr>
            <a:xfrm>
              <a:off x="279088" y="2285632"/>
              <a:ext cx="3930650" cy="450215"/>
            </a:xfrm>
            <a:custGeom>
              <a:avLst/>
              <a:gdLst/>
              <a:ahLst/>
              <a:cxnLst/>
              <a:rect l="l" t="t" r="r" b="b"/>
              <a:pathLst>
                <a:path w="3930650" h="450214">
                  <a:moveTo>
                    <a:pt x="2360946" y="448570"/>
                  </a:moveTo>
                  <a:lnTo>
                    <a:pt x="3930222" y="449945"/>
                  </a:lnTo>
                </a:path>
                <a:path w="3930650" h="450214">
                  <a:moveTo>
                    <a:pt x="21438" y="448570"/>
                  </a:moveTo>
                  <a:lnTo>
                    <a:pt x="1590828" y="449945"/>
                  </a:lnTo>
                </a:path>
                <a:path w="3930650" h="450214">
                  <a:moveTo>
                    <a:pt x="0" y="449945"/>
                  </a:moveTo>
                  <a:lnTo>
                    <a:pt x="2572" y="0"/>
                  </a:lnTo>
                </a:path>
                <a:path w="3930650" h="450214">
                  <a:moveTo>
                    <a:pt x="313876" y="0"/>
                  </a:moveTo>
                  <a:lnTo>
                    <a:pt x="0" y="2063"/>
                  </a:lnTo>
                </a:path>
                <a:path w="3930650" h="450214">
                  <a:moveTo>
                    <a:pt x="3930222" y="432750"/>
                  </a:moveTo>
                  <a:lnTo>
                    <a:pt x="3917331" y="17883"/>
                  </a:lnTo>
                </a:path>
                <a:path w="3930650" h="450214">
                  <a:moveTo>
                    <a:pt x="3681716" y="17883"/>
                  </a:moveTo>
                  <a:lnTo>
                    <a:pt x="3897637" y="19258"/>
                  </a:lnTo>
                </a:path>
              </a:pathLst>
            </a:custGeom>
            <a:ln w="2393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901642" y="2661265"/>
              <a:ext cx="1905" cy="149860"/>
            </a:xfrm>
            <a:custGeom>
              <a:avLst/>
              <a:gdLst/>
              <a:ahLst/>
              <a:cxnLst/>
              <a:rect l="l" t="t" r="r" b="b"/>
              <a:pathLst>
                <a:path w="1905" h="149860">
                  <a:moveTo>
                    <a:pt x="0" y="0"/>
                  </a:moveTo>
                  <a:lnTo>
                    <a:pt x="1718" y="149284"/>
                  </a:lnTo>
                </a:path>
              </a:pathLst>
            </a:custGeom>
            <a:ln w="7203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996855" y="2501664"/>
              <a:ext cx="635000" cy="475615"/>
            </a:xfrm>
            <a:custGeom>
              <a:avLst/>
              <a:gdLst/>
              <a:ahLst/>
              <a:cxnLst/>
              <a:rect l="l" t="t" r="r" b="b"/>
              <a:pathLst>
                <a:path w="635000" h="475614">
                  <a:moveTo>
                    <a:pt x="0" y="0"/>
                  </a:moveTo>
                  <a:lnTo>
                    <a:pt x="1718" y="475394"/>
                  </a:lnTo>
                </a:path>
                <a:path w="635000" h="475614">
                  <a:moveTo>
                    <a:pt x="632902" y="0"/>
                  </a:moveTo>
                  <a:lnTo>
                    <a:pt x="634621" y="475394"/>
                  </a:lnTo>
                </a:path>
              </a:pathLst>
            </a:custGeom>
            <a:ln w="2393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122030" y="2731452"/>
              <a:ext cx="307340" cy="43815"/>
            </a:xfrm>
            <a:custGeom>
              <a:avLst/>
              <a:gdLst/>
              <a:ahLst/>
              <a:cxnLst/>
              <a:rect l="l" t="t" r="r" b="b"/>
              <a:pathLst>
                <a:path w="307339" h="43814">
                  <a:moveTo>
                    <a:pt x="48056" y="19265"/>
                  </a:moveTo>
                  <a:lnTo>
                    <a:pt x="46228" y="11899"/>
                  </a:lnTo>
                  <a:lnTo>
                    <a:pt x="41186" y="5765"/>
                  </a:lnTo>
                  <a:lnTo>
                    <a:pt x="33566" y="1562"/>
                  </a:lnTo>
                  <a:lnTo>
                    <a:pt x="24028" y="0"/>
                  </a:lnTo>
                  <a:lnTo>
                    <a:pt x="14490" y="1562"/>
                  </a:lnTo>
                  <a:lnTo>
                    <a:pt x="6870" y="5765"/>
                  </a:lnTo>
                  <a:lnTo>
                    <a:pt x="1828" y="11899"/>
                  </a:lnTo>
                  <a:lnTo>
                    <a:pt x="0" y="19265"/>
                  </a:lnTo>
                  <a:lnTo>
                    <a:pt x="1828" y="26911"/>
                  </a:lnTo>
                  <a:lnTo>
                    <a:pt x="6870" y="33020"/>
                  </a:lnTo>
                  <a:lnTo>
                    <a:pt x="14490" y="37058"/>
                  </a:lnTo>
                  <a:lnTo>
                    <a:pt x="24028" y="38519"/>
                  </a:lnTo>
                  <a:lnTo>
                    <a:pt x="33566" y="37058"/>
                  </a:lnTo>
                  <a:lnTo>
                    <a:pt x="41186" y="33020"/>
                  </a:lnTo>
                  <a:lnTo>
                    <a:pt x="46228" y="26911"/>
                  </a:lnTo>
                  <a:lnTo>
                    <a:pt x="48056" y="19265"/>
                  </a:lnTo>
                  <a:close/>
                </a:path>
                <a:path w="307339" h="43814">
                  <a:moveTo>
                    <a:pt x="183553" y="23393"/>
                  </a:moveTo>
                  <a:lnTo>
                    <a:pt x="181724" y="16027"/>
                  </a:lnTo>
                  <a:lnTo>
                    <a:pt x="176682" y="9893"/>
                  </a:lnTo>
                  <a:lnTo>
                    <a:pt x="169062" y="5689"/>
                  </a:lnTo>
                  <a:lnTo>
                    <a:pt x="159524" y="4127"/>
                  </a:lnTo>
                  <a:lnTo>
                    <a:pt x="150355" y="5689"/>
                  </a:lnTo>
                  <a:lnTo>
                    <a:pt x="142697" y="9893"/>
                  </a:lnTo>
                  <a:lnTo>
                    <a:pt x="137452" y="16027"/>
                  </a:lnTo>
                  <a:lnTo>
                    <a:pt x="135496" y="23393"/>
                  </a:lnTo>
                  <a:lnTo>
                    <a:pt x="137452" y="31153"/>
                  </a:lnTo>
                  <a:lnTo>
                    <a:pt x="142697" y="37490"/>
                  </a:lnTo>
                  <a:lnTo>
                    <a:pt x="150355" y="41770"/>
                  </a:lnTo>
                  <a:lnTo>
                    <a:pt x="159524" y="43332"/>
                  </a:lnTo>
                  <a:lnTo>
                    <a:pt x="169062" y="41770"/>
                  </a:lnTo>
                  <a:lnTo>
                    <a:pt x="176682" y="37490"/>
                  </a:lnTo>
                  <a:lnTo>
                    <a:pt x="181724" y="31153"/>
                  </a:lnTo>
                  <a:lnTo>
                    <a:pt x="183553" y="23393"/>
                  </a:lnTo>
                  <a:close/>
                </a:path>
                <a:path w="307339" h="43814">
                  <a:moveTo>
                    <a:pt x="307022" y="22021"/>
                  </a:moveTo>
                  <a:lnTo>
                    <a:pt x="305193" y="14655"/>
                  </a:lnTo>
                  <a:lnTo>
                    <a:pt x="300164" y="8521"/>
                  </a:lnTo>
                  <a:lnTo>
                    <a:pt x="292557" y="4318"/>
                  </a:lnTo>
                  <a:lnTo>
                    <a:pt x="283032" y="2755"/>
                  </a:lnTo>
                  <a:lnTo>
                    <a:pt x="273850" y="4318"/>
                  </a:lnTo>
                  <a:lnTo>
                    <a:pt x="266192" y="8521"/>
                  </a:lnTo>
                  <a:lnTo>
                    <a:pt x="260946" y="14655"/>
                  </a:lnTo>
                  <a:lnTo>
                    <a:pt x="259003" y="22021"/>
                  </a:lnTo>
                  <a:lnTo>
                    <a:pt x="260946" y="29667"/>
                  </a:lnTo>
                  <a:lnTo>
                    <a:pt x="266192" y="35775"/>
                  </a:lnTo>
                  <a:lnTo>
                    <a:pt x="273850" y="39814"/>
                  </a:lnTo>
                  <a:lnTo>
                    <a:pt x="283032" y="41275"/>
                  </a:lnTo>
                  <a:lnTo>
                    <a:pt x="292557" y="39814"/>
                  </a:lnTo>
                  <a:lnTo>
                    <a:pt x="300164" y="35775"/>
                  </a:lnTo>
                  <a:lnTo>
                    <a:pt x="305193" y="29667"/>
                  </a:lnTo>
                  <a:lnTo>
                    <a:pt x="307022" y="2202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520831" y="2670895"/>
              <a:ext cx="1905" cy="149860"/>
            </a:xfrm>
            <a:custGeom>
              <a:avLst/>
              <a:gdLst/>
              <a:ahLst/>
              <a:cxnLst/>
              <a:rect l="l" t="t" r="r" b="b"/>
              <a:pathLst>
                <a:path w="1905" h="149860">
                  <a:moveTo>
                    <a:pt x="0" y="0"/>
                  </a:moveTo>
                  <a:lnTo>
                    <a:pt x="1718" y="149313"/>
                  </a:lnTo>
                </a:path>
              </a:pathLst>
            </a:custGeom>
            <a:ln w="7203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7" name="object 17">
            <a:hlinkClick r:id="rId2"/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37759" y="1493519"/>
            <a:ext cx="3869436" cy="2606040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422249" y="3210306"/>
            <a:ext cx="3476625" cy="818515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065" marR="5080" indent="-3810" algn="ctr">
              <a:lnSpc>
                <a:spcPct val="80000"/>
              </a:lnSpc>
              <a:spcBef>
                <a:spcPts val="585"/>
              </a:spcBef>
            </a:pPr>
            <a:r>
              <a:rPr sz="2000" b="1" dirty="0">
                <a:latin typeface="Times New Roman"/>
                <a:cs typeface="Times New Roman"/>
              </a:rPr>
              <a:t>Досліди</a:t>
            </a:r>
            <a:r>
              <a:rPr sz="2000" b="1" spc="-5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Е.</a:t>
            </a:r>
            <a:r>
              <a:rPr sz="2000" b="1" spc="-2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Рікке</a:t>
            </a:r>
            <a:r>
              <a:rPr sz="2000" b="1" spc="-3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із</a:t>
            </a:r>
            <a:r>
              <a:rPr sz="2000" b="1" spc="-3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з’ясування механізму</a:t>
            </a:r>
            <a:r>
              <a:rPr sz="2000" b="1" spc="-4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електропровідності металів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8739" y="4336796"/>
            <a:ext cx="8988425" cy="2465070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12700" marR="5080" indent="621665" algn="just">
              <a:lnSpc>
                <a:spcPct val="80000"/>
              </a:lnSpc>
              <a:spcBef>
                <a:spcPts val="869"/>
              </a:spcBef>
            </a:pP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Перші</a:t>
            </a:r>
            <a:r>
              <a:rPr sz="3200" spc="505" dirty="0">
                <a:solidFill>
                  <a:srgbClr val="333399"/>
                </a:solidFill>
                <a:latin typeface="Times New Roman"/>
                <a:cs typeface="Times New Roman"/>
              </a:rPr>
              <a:t>  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досліди</a:t>
            </a:r>
            <a:r>
              <a:rPr sz="3200" spc="515" dirty="0">
                <a:solidFill>
                  <a:srgbClr val="333399"/>
                </a:solidFill>
                <a:latin typeface="Times New Roman"/>
                <a:cs typeface="Times New Roman"/>
              </a:rPr>
              <a:t>  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із</a:t>
            </a:r>
            <a:r>
              <a:rPr sz="3200" spc="509" dirty="0">
                <a:solidFill>
                  <a:srgbClr val="333399"/>
                </a:solidFill>
                <a:latin typeface="Times New Roman"/>
                <a:cs typeface="Times New Roman"/>
              </a:rPr>
              <a:t>  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з’ясування</a:t>
            </a:r>
            <a:r>
              <a:rPr sz="3200" spc="509" dirty="0">
                <a:solidFill>
                  <a:srgbClr val="333399"/>
                </a:solidFill>
                <a:latin typeface="Times New Roman"/>
                <a:cs typeface="Times New Roman"/>
              </a:rPr>
              <a:t>   </a:t>
            </a: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механізму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електропровідності</a:t>
            </a:r>
            <a:r>
              <a:rPr sz="3200" spc="145" dirty="0">
                <a:solidFill>
                  <a:srgbClr val="333399"/>
                </a:solidFill>
                <a:latin typeface="Times New Roman"/>
                <a:cs typeface="Times New Roman"/>
              </a:rPr>
              <a:t> 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металів</a:t>
            </a:r>
            <a:r>
              <a:rPr sz="3200" spc="160" dirty="0">
                <a:solidFill>
                  <a:srgbClr val="333399"/>
                </a:solidFill>
                <a:latin typeface="Times New Roman"/>
                <a:cs typeface="Times New Roman"/>
              </a:rPr>
              <a:t> 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виконав</a:t>
            </a:r>
            <a:r>
              <a:rPr sz="3200" spc="145" dirty="0">
                <a:solidFill>
                  <a:srgbClr val="333399"/>
                </a:solidFill>
                <a:latin typeface="Times New Roman"/>
                <a:cs typeface="Times New Roman"/>
              </a:rPr>
              <a:t> 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Е.</a:t>
            </a:r>
            <a:r>
              <a:rPr sz="3200" spc="150" dirty="0">
                <a:solidFill>
                  <a:srgbClr val="333399"/>
                </a:solidFill>
                <a:latin typeface="Times New Roman"/>
                <a:cs typeface="Times New Roman"/>
              </a:rPr>
              <a:t> 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Рікке.</a:t>
            </a:r>
            <a:r>
              <a:rPr sz="3200" spc="150" dirty="0">
                <a:solidFill>
                  <a:srgbClr val="333399"/>
                </a:solidFill>
                <a:latin typeface="Times New Roman"/>
                <a:cs typeface="Times New Roman"/>
              </a:rPr>
              <a:t>  </a:t>
            </a:r>
            <a:r>
              <a:rPr sz="3200" spc="-50" dirty="0">
                <a:solidFill>
                  <a:srgbClr val="333399"/>
                </a:solidFill>
                <a:latin typeface="Times New Roman"/>
                <a:cs typeface="Times New Roman"/>
              </a:rPr>
              <a:t>В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електричне</a:t>
            </a:r>
            <a:r>
              <a:rPr sz="3200" spc="-8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коло</a:t>
            </a:r>
            <a:r>
              <a:rPr sz="3200" spc="-9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постійного</a:t>
            </a:r>
            <a:r>
              <a:rPr sz="3200" spc="-7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струму</a:t>
            </a:r>
            <a:r>
              <a:rPr sz="3200" spc="-9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spc="-20" dirty="0">
                <a:solidFill>
                  <a:srgbClr val="333399"/>
                </a:solidFill>
                <a:latin typeface="Times New Roman"/>
                <a:cs typeface="Times New Roman"/>
              </a:rPr>
              <a:t>було</a:t>
            </a:r>
            <a:r>
              <a:rPr sz="3200" spc="-9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увімкнено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три</a:t>
            </a:r>
            <a:r>
              <a:rPr sz="3200" spc="17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послідовно</a:t>
            </a:r>
            <a:r>
              <a:rPr sz="3200" spc="16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з’єднані</a:t>
            </a:r>
            <a:r>
              <a:rPr sz="3200" spc="16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циліндри</a:t>
            </a:r>
            <a:r>
              <a:rPr sz="3200" spc="15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з</a:t>
            </a:r>
            <a:r>
              <a:rPr sz="3200" spc="15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хімічно</a:t>
            </a:r>
            <a:r>
              <a:rPr sz="3200" spc="16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чистих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алюмінію</a:t>
            </a:r>
            <a:r>
              <a:rPr sz="3200" spc="509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і</a:t>
            </a:r>
            <a:r>
              <a:rPr sz="3200" spc="49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міді,</a:t>
            </a:r>
            <a:r>
              <a:rPr sz="3200" spc="509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які</a:t>
            </a:r>
            <a:r>
              <a:rPr sz="3200" spc="50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щільно</a:t>
            </a:r>
            <a:r>
              <a:rPr sz="3200" spc="509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притискувались</a:t>
            </a:r>
            <a:r>
              <a:rPr sz="3200" spc="509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spc="-20" dirty="0">
                <a:solidFill>
                  <a:srgbClr val="333399"/>
                </a:solidFill>
                <a:latin typeface="Times New Roman"/>
                <a:cs typeface="Times New Roman"/>
              </a:rPr>
              <a:t>один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до</a:t>
            </a:r>
            <a:r>
              <a:rPr sz="3200" spc="-9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одного</a:t>
            </a:r>
            <a:r>
              <a:rPr sz="3200" spc="-8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(рис.).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1541" y="663107"/>
            <a:ext cx="10795" cy="285750"/>
          </a:xfrm>
          <a:custGeom>
            <a:avLst/>
            <a:gdLst/>
            <a:ahLst/>
            <a:cxnLst/>
            <a:rect l="l" t="t" r="r" b="b"/>
            <a:pathLst>
              <a:path w="10795" h="285750">
                <a:moveTo>
                  <a:pt x="0" y="285228"/>
                </a:moveTo>
                <a:lnTo>
                  <a:pt x="10291" y="285228"/>
                </a:lnTo>
                <a:lnTo>
                  <a:pt x="10291" y="0"/>
                </a:lnTo>
                <a:lnTo>
                  <a:pt x="0" y="0"/>
                </a:lnTo>
                <a:lnTo>
                  <a:pt x="0" y="28522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579633" y="640882"/>
            <a:ext cx="3405504" cy="330200"/>
            <a:chOff x="579633" y="640882"/>
            <a:chExt cx="3405504" cy="330200"/>
          </a:xfrm>
        </p:grpSpPr>
        <p:sp>
          <p:nvSpPr>
            <p:cNvPr id="4" name="object 4"/>
            <p:cNvSpPr/>
            <p:nvPr/>
          </p:nvSpPr>
          <p:spPr>
            <a:xfrm>
              <a:off x="1708696" y="663107"/>
              <a:ext cx="1156970" cy="285750"/>
            </a:xfrm>
            <a:custGeom>
              <a:avLst/>
              <a:gdLst/>
              <a:ahLst/>
              <a:cxnLst/>
              <a:rect l="l" t="t" r="r" b="b"/>
              <a:pathLst>
                <a:path w="1156970" h="285750">
                  <a:moveTo>
                    <a:pt x="0" y="285228"/>
                  </a:moveTo>
                  <a:lnTo>
                    <a:pt x="1156891" y="285228"/>
                  </a:lnTo>
                  <a:lnTo>
                    <a:pt x="1156891" y="0"/>
                  </a:lnTo>
                  <a:lnTo>
                    <a:pt x="0" y="0"/>
                  </a:lnTo>
                  <a:lnTo>
                    <a:pt x="0" y="28522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01541" y="663107"/>
              <a:ext cx="3361054" cy="285750"/>
            </a:xfrm>
            <a:custGeom>
              <a:avLst/>
              <a:gdLst/>
              <a:ahLst/>
              <a:cxnLst/>
              <a:rect l="l" t="t" r="r" b="b"/>
              <a:pathLst>
                <a:path w="3361054" h="285750">
                  <a:moveTo>
                    <a:pt x="0" y="285228"/>
                  </a:moveTo>
                  <a:lnTo>
                    <a:pt x="3360917" y="285228"/>
                  </a:lnTo>
                  <a:lnTo>
                    <a:pt x="3360917" y="0"/>
                  </a:lnTo>
                  <a:lnTo>
                    <a:pt x="0" y="0"/>
                  </a:lnTo>
                  <a:lnTo>
                    <a:pt x="0" y="285228"/>
                  </a:lnTo>
                  <a:close/>
                </a:path>
              </a:pathLst>
            </a:custGeom>
            <a:ln w="432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11832" y="663107"/>
              <a:ext cx="1097280" cy="285750"/>
            </a:xfrm>
            <a:custGeom>
              <a:avLst/>
              <a:gdLst/>
              <a:ahLst/>
              <a:cxnLst/>
              <a:rect l="l" t="t" r="r" b="b"/>
              <a:pathLst>
                <a:path w="1097280" h="285750">
                  <a:moveTo>
                    <a:pt x="1096863" y="0"/>
                  </a:moveTo>
                  <a:lnTo>
                    <a:pt x="0" y="0"/>
                  </a:lnTo>
                  <a:lnTo>
                    <a:pt x="0" y="285228"/>
                  </a:lnTo>
                  <a:lnTo>
                    <a:pt x="1096863" y="285228"/>
                  </a:lnTo>
                  <a:lnTo>
                    <a:pt x="1096863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11832" y="663107"/>
              <a:ext cx="1097280" cy="285750"/>
            </a:xfrm>
            <a:custGeom>
              <a:avLst/>
              <a:gdLst/>
              <a:ahLst/>
              <a:cxnLst/>
              <a:rect l="l" t="t" r="r" b="b"/>
              <a:pathLst>
                <a:path w="1097280" h="285750">
                  <a:moveTo>
                    <a:pt x="0" y="285228"/>
                  </a:moveTo>
                  <a:lnTo>
                    <a:pt x="1096863" y="285228"/>
                  </a:lnTo>
                  <a:lnTo>
                    <a:pt x="1096863" y="0"/>
                  </a:lnTo>
                  <a:lnTo>
                    <a:pt x="0" y="0"/>
                  </a:lnTo>
                  <a:lnTo>
                    <a:pt x="0" y="285228"/>
                  </a:lnTo>
                  <a:close/>
                </a:path>
              </a:pathLst>
            </a:custGeom>
            <a:ln w="4388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865588" y="663107"/>
              <a:ext cx="1097280" cy="285750"/>
            </a:xfrm>
            <a:custGeom>
              <a:avLst/>
              <a:gdLst/>
              <a:ahLst/>
              <a:cxnLst/>
              <a:rect l="l" t="t" r="r" b="b"/>
              <a:pathLst>
                <a:path w="1097279" h="285750">
                  <a:moveTo>
                    <a:pt x="1096863" y="0"/>
                  </a:moveTo>
                  <a:lnTo>
                    <a:pt x="0" y="0"/>
                  </a:lnTo>
                  <a:lnTo>
                    <a:pt x="0" y="285228"/>
                  </a:lnTo>
                  <a:lnTo>
                    <a:pt x="1096863" y="285228"/>
                  </a:lnTo>
                  <a:lnTo>
                    <a:pt x="1096863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865588" y="663107"/>
              <a:ext cx="1097280" cy="285750"/>
            </a:xfrm>
            <a:custGeom>
              <a:avLst/>
              <a:gdLst/>
              <a:ahLst/>
              <a:cxnLst/>
              <a:rect l="l" t="t" r="r" b="b"/>
              <a:pathLst>
                <a:path w="1097279" h="285750">
                  <a:moveTo>
                    <a:pt x="0" y="285228"/>
                  </a:moveTo>
                  <a:lnTo>
                    <a:pt x="1096863" y="285228"/>
                  </a:lnTo>
                  <a:lnTo>
                    <a:pt x="1096863" y="0"/>
                  </a:lnTo>
                  <a:lnTo>
                    <a:pt x="0" y="0"/>
                  </a:lnTo>
                  <a:lnTo>
                    <a:pt x="0" y="285228"/>
                  </a:lnTo>
                  <a:close/>
                </a:path>
              </a:pathLst>
            </a:custGeom>
            <a:ln w="4388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3105870" y="208599"/>
            <a:ext cx="528320" cy="4381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700" i="1" spc="370" dirty="0">
                <a:latin typeface="Times New Roman"/>
                <a:cs typeface="Times New Roman"/>
              </a:rPr>
              <a:t>Cu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847831" y="205163"/>
            <a:ext cx="1590040" cy="4381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196975" algn="l"/>
              </a:tabLst>
            </a:pPr>
            <a:r>
              <a:rPr sz="2700" b="0" i="1" spc="370" dirty="0">
                <a:solidFill>
                  <a:srgbClr val="000000"/>
                </a:solidFill>
                <a:latin typeface="Times New Roman"/>
                <a:cs typeface="Times New Roman"/>
              </a:rPr>
              <a:t>Сu</a:t>
            </a:r>
            <a:r>
              <a:rPr sz="2700" b="0" i="1" dirty="0">
                <a:solidFill>
                  <a:srgbClr val="000000"/>
                </a:solidFill>
                <a:latin typeface="Times New Roman"/>
                <a:cs typeface="Times New Roman"/>
              </a:rPr>
              <a:t>	</a:t>
            </a:r>
            <a:r>
              <a:rPr sz="2700" b="0" i="1" spc="254" dirty="0">
                <a:solidFill>
                  <a:srgbClr val="000000"/>
                </a:solidFill>
                <a:latin typeface="Times New Roman"/>
                <a:cs typeface="Times New Roman"/>
              </a:rPr>
              <a:t>Al</a:t>
            </a:r>
            <a:endParaRPr sz="2700">
              <a:latin typeface="Times New Roman"/>
              <a:cs typeface="Times New Roman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265796" y="778350"/>
            <a:ext cx="3957320" cy="717550"/>
            <a:chOff x="265796" y="778350"/>
            <a:chExt cx="3957320" cy="717550"/>
          </a:xfrm>
        </p:grpSpPr>
        <p:sp>
          <p:nvSpPr>
            <p:cNvPr id="13" name="object 13"/>
            <p:cNvSpPr/>
            <p:nvPr/>
          </p:nvSpPr>
          <p:spPr>
            <a:xfrm>
              <a:off x="279088" y="791642"/>
              <a:ext cx="3930650" cy="449580"/>
            </a:xfrm>
            <a:custGeom>
              <a:avLst/>
              <a:gdLst/>
              <a:ahLst/>
              <a:cxnLst/>
              <a:rect l="l" t="t" r="r" b="b"/>
              <a:pathLst>
                <a:path w="3930650" h="449580">
                  <a:moveTo>
                    <a:pt x="2360946" y="448120"/>
                  </a:moveTo>
                  <a:lnTo>
                    <a:pt x="3930222" y="449494"/>
                  </a:lnTo>
                </a:path>
                <a:path w="3930650" h="449580">
                  <a:moveTo>
                    <a:pt x="21438" y="448120"/>
                  </a:moveTo>
                  <a:lnTo>
                    <a:pt x="1590828" y="449494"/>
                  </a:lnTo>
                </a:path>
                <a:path w="3930650" h="449580">
                  <a:moveTo>
                    <a:pt x="0" y="449494"/>
                  </a:moveTo>
                  <a:lnTo>
                    <a:pt x="2572" y="0"/>
                  </a:lnTo>
                </a:path>
                <a:path w="3930650" h="449580">
                  <a:moveTo>
                    <a:pt x="313876" y="0"/>
                  </a:moveTo>
                  <a:lnTo>
                    <a:pt x="0" y="2061"/>
                  </a:lnTo>
                </a:path>
                <a:path w="3930650" h="449580">
                  <a:moveTo>
                    <a:pt x="3930222" y="432316"/>
                  </a:moveTo>
                  <a:lnTo>
                    <a:pt x="3917331" y="17865"/>
                  </a:lnTo>
                </a:path>
                <a:path w="3930650" h="449580">
                  <a:moveTo>
                    <a:pt x="3681716" y="17865"/>
                  </a:moveTo>
                  <a:lnTo>
                    <a:pt x="3897637" y="19239"/>
                  </a:lnTo>
                </a:path>
              </a:pathLst>
            </a:custGeom>
            <a:ln w="239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901642" y="1166899"/>
              <a:ext cx="1905" cy="149225"/>
            </a:xfrm>
            <a:custGeom>
              <a:avLst/>
              <a:gdLst/>
              <a:ahLst/>
              <a:cxnLst/>
              <a:rect l="l" t="t" r="r" b="b"/>
              <a:pathLst>
                <a:path w="1905" h="149225">
                  <a:moveTo>
                    <a:pt x="0" y="0"/>
                  </a:moveTo>
                  <a:lnTo>
                    <a:pt x="1718" y="149134"/>
                  </a:lnTo>
                </a:path>
              </a:pathLst>
            </a:custGeom>
            <a:ln w="7203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996855" y="1007457"/>
              <a:ext cx="635000" cy="474980"/>
            </a:xfrm>
            <a:custGeom>
              <a:avLst/>
              <a:gdLst/>
              <a:ahLst/>
              <a:cxnLst/>
              <a:rect l="l" t="t" r="r" b="b"/>
              <a:pathLst>
                <a:path w="635000" h="474980">
                  <a:moveTo>
                    <a:pt x="0" y="0"/>
                  </a:moveTo>
                  <a:lnTo>
                    <a:pt x="1718" y="474918"/>
                  </a:lnTo>
                </a:path>
                <a:path w="635000" h="474980">
                  <a:moveTo>
                    <a:pt x="632902" y="0"/>
                  </a:moveTo>
                  <a:lnTo>
                    <a:pt x="634621" y="474918"/>
                  </a:lnTo>
                </a:path>
              </a:pathLst>
            </a:custGeom>
            <a:ln w="239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122030" y="1237017"/>
              <a:ext cx="307340" cy="43815"/>
            </a:xfrm>
            <a:custGeom>
              <a:avLst/>
              <a:gdLst/>
              <a:ahLst/>
              <a:cxnLst/>
              <a:rect l="l" t="t" r="r" b="b"/>
              <a:pathLst>
                <a:path w="307339" h="43815">
                  <a:moveTo>
                    <a:pt x="48056" y="19240"/>
                  </a:moveTo>
                  <a:lnTo>
                    <a:pt x="46228" y="11887"/>
                  </a:lnTo>
                  <a:lnTo>
                    <a:pt x="41186" y="5753"/>
                  </a:lnTo>
                  <a:lnTo>
                    <a:pt x="33566" y="1562"/>
                  </a:lnTo>
                  <a:lnTo>
                    <a:pt x="24028" y="0"/>
                  </a:lnTo>
                  <a:lnTo>
                    <a:pt x="14490" y="1562"/>
                  </a:lnTo>
                  <a:lnTo>
                    <a:pt x="6870" y="5753"/>
                  </a:lnTo>
                  <a:lnTo>
                    <a:pt x="1828" y="11887"/>
                  </a:lnTo>
                  <a:lnTo>
                    <a:pt x="0" y="19240"/>
                  </a:lnTo>
                  <a:lnTo>
                    <a:pt x="1828" y="26885"/>
                  </a:lnTo>
                  <a:lnTo>
                    <a:pt x="6870" y="32981"/>
                  </a:lnTo>
                  <a:lnTo>
                    <a:pt x="14490" y="37020"/>
                  </a:lnTo>
                  <a:lnTo>
                    <a:pt x="24028" y="38481"/>
                  </a:lnTo>
                  <a:lnTo>
                    <a:pt x="33566" y="37020"/>
                  </a:lnTo>
                  <a:lnTo>
                    <a:pt x="41186" y="32981"/>
                  </a:lnTo>
                  <a:lnTo>
                    <a:pt x="46228" y="26885"/>
                  </a:lnTo>
                  <a:lnTo>
                    <a:pt x="48056" y="19240"/>
                  </a:lnTo>
                  <a:close/>
                </a:path>
                <a:path w="307339" h="43815">
                  <a:moveTo>
                    <a:pt x="183553" y="23368"/>
                  </a:moveTo>
                  <a:lnTo>
                    <a:pt x="181724" y="16014"/>
                  </a:lnTo>
                  <a:lnTo>
                    <a:pt x="176682" y="9880"/>
                  </a:lnTo>
                  <a:lnTo>
                    <a:pt x="169062" y="5676"/>
                  </a:lnTo>
                  <a:lnTo>
                    <a:pt x="159524" y="4127"/>
                  </a:lnTo>
                  <a:lnTo>
                    <a:pt x="150355" y="5676"/>
                  </a:lnTo>
                  <a:lnTo>
                    <a:pt x="142697" y="9880"/>
                  </a:lnTo>
                  <a:lnTo>
                    <a:pt x="137452" y="16014"/>
                  </a:lnTo>
                  <a:lnTo>
                    <a:pt x="135496" y="23368"/>
                  </a:lnTo>
                  <a:lnTo>
                    <a:pt x="137452" y="31115"/>
                  </a:lnTo>
                  <a:lnTo>
                    <a:pt x="142697" y="37452"/>
                  </a:lnTo>
                  <a:lnTo>
                    <a:pt x="150355" y="41719"/>
                  </a:lnTo>
                  <a:lnTo>
                    <a:pt x="159524" y="43294"/>
                  </a:lnTo>
                  <a:lnTo>
                    <a:pt x="169062" y="41719"/>
                  </a:lnTo>
                  <a:lnTo>
                    <a:pt x="176682" y="37452"/>
                  </a:lnTo>
                  <a:lnTo>
                    <a:pt x="181724" y="31115"/>
                  </a:lnTo>
                  <a:lnTo>
                    <a:pt x="183553" y="23368"/>
                  </a:lnTo>
                  <a:close/>
                </a:path>
                <a:path w="307339" h="43815">
                  <a:moveTo>
                    <a:pt x="307022" y="21996"/>
                  </a:moveTo>
                  <a:lnTo>
                    <a:pt x="305193" y="14643"/>
                  </a:lnTo>
                  <a:lnTo>
                    <a:pt x="300164" y="8509"/>
                  </a:lnTo>
                  <a:lnTo>
                    <a:pt x="292557" y="4305"/>
                  </a:lnTo>
                  <a:lnTo>
                    <a:pt x="283032" y="2755"/>
                  </a:lnTo>
                  <a:lnTo>
                    <a:pt x="273850" y="4305"/>
                  </a:lnTo>
                  <a:lnTo>
                    <a:pt x="266192" y="8509"/>
                  </a:lnTo>
                  <a:lnTo>
                    <a:pt x="260946" y="14643"/>
                  </a:lnTo>
                  <a:lnTo>
                    <a:pt x="259003" y="21996"/>
                  </a:lnTo>
                  <a:lnTo>
                    <a:pt x="260946" y="29641"/>
                  </a:lnTo>
                  <a:lnTo>
                    <a:pt x="266192" y="35737"/>
                  </a:lnTo>
                  <a:lnTo>
                    <a:pt x="273850" y="39776"/>
                  </a:lnTo>
                  <a:lnTo>
                    <a:pt x="283032" y="41236"/>
                  </a:lnTo>
                  <a:lnTo>
                    <a:pt x="292557" y="39776"/>
                  </a:lnTo>
                  <a:lnTo>
                    <a:pt x="300164" y="35737"/>
                  </a:lnTo>
                  <a:lnTo>
                    <a:pt x="305193" y="29641"/>
                  </a:lnTo>
                  <a:lnTo>
                    <a:pt x="307022" y="2199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520831" y="1176519"/>
              <a:ext cx="1905" cy="149225"/>
            </a:xfrm>
            <a:custGeom>
              <a:avLst/>
              <a:gdLst/>
              <a:ahLst/>
              <a:cxnLst/>
              <a:rect l="l" t="t" r="r" b="b"/>
              <a:pathLst>
                <a:path w="1905" h="149225">
                  <a:moveTo>
                    <a:pt x="0" y="0"/>
                  </a:moveTo>
                  <a:lnTo>
                    <a:pt x="1718" y="149163"/>
                  </a:lnTo>
                </a:path>
              </a:pathLst>
            </a:custGeom>
            <a:ln w="7203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8" name="object 18">
            <a:hlinkClick r:id="rId2"/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37759" y="0"/>
            <a:ext cx="3869436" cy="2604516"/>
          </a:xfrm>
          <a:prstGeom prst="rect">
            <a:avLst/>
          </a:prstGeom>
        </p:spPr>
      </p:pic>
      <p:sp>
        <p:nvSpPr>
          <p:cNvPr id="19" name="object 19"/>
          <p:cNvSpPr txBox="1"/>
          <p:nvPr/>
        </p:nvSpPr>
        <p:spPr>
          <a:xfrm>
            <a:off x="422249" y="1715465"/>
            <a:ext cx="3476625" cy="819785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065" marR="5080" indent="-4445" algn="ctr">
              <a:lnSpc>
                <a:spcPct val="80100"/>
              </a:lnSpc>
              <a:spcBef>
                <a:spcPts val="585"/>
              </a:spcBef>
            </a:pPr>
            <a:r>
              <a:rPr sz="2000" b="1" dirty="0">
                <a:latin typeface="Times New Roman"/>
                <a:cs typeface="Times New Roman"/>
              </a:rPr>
              <a:t>Досліди</a:t>
            </a:r>
            <a:r>
              <a:rPr sz="2000" b="1" spc="-4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Е.</a:t>
            </a:r>
            <a:r>
              <a:rPr sz="2000" b="1" spc="-3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Рікке</a:t>
            </a:r>
            <a:r>
              <a:rPr sz="2000" b="1" spc="-3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із</a:t>
            </a:r>
            <a:r>
              <a:rPr sz="2000" b="1" spc="-4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з’ясування механізму</a:t>
            </a:r>
            <a:r>
              <a:rPr sz="2000" b="1" spc="-4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електропровідності металів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3339" y="2767964"/>
            <a:ext cx="9040495" cy="4025900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38100" marR="30480" indent="621665" algn="just">
              <a:lnSpc>
                <a:spcPct val="80000"/>
              </a:lnSpc>
              <a:spcBef>
                <a:spcPts val="869"/>
              </a:spcBef>
            </a:pP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Через</a:t>
            </a:r>
            <a:r>
              <a:rPr sz="3200" spc="78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коло  протягом  року</a:t>
            </a:r>
            <a:r>
              <a:rPr sz="3200" spc="79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пропускали</a:t>
            </a:r>
            <a:r>
              <a:rPr sz="3200" spc="79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елект-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ричний</a:t>
            </a:r>
            <a:r>
              <a:rPr sz="3200" spc="4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струм.</a:t>
            </a:r>
            <a:r>
              <a:rPr sz="3200" spc="4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За</a:t>
            </a:r>
            <a:r>
              <a:rPr sz="3200" spc="6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весь</a:t>
            </a:r>
            <a:r>
              <a:rPr sz="3200" spc="5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час</a:t>
            </a:r>
            <a:r>
              <a:rPr sz="3200" spc="7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через</a:t>
            </a:r>
            <a:r>
              <a:rPr sz="3200" spc="4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циліндри</a:t>
            </a:r>
            <a:r>
              <a:rPr sz="3200" spc="5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пройшов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електричний</a:t>
            </a:r>
            <a:r>
              <a:rPr sz="3200" spc="25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заряд,</a:t>
            </a:r>
            <a:r>
              <a:rPr sz="3200" spc="23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що</a:t>
            </a:r>
            <a:r>
              <a:rPr sz="3200" spc="24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дорівнює</a:t>
            </a:r>
            <a:r>
              <a:rPr sz="3200" spc="24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3,5</a:t>
            </a:r>
            <a:r>
              <a:rPr sz="3200" dirty="0">
                <a:solidFill>
                  <a:srgbClr val="333399"/>
                </a:solidFill>
                <a:latin typeface="Symbol"/>
                <a:cs typeface="Symbol"/>
              </a:rPr>
              <a:t>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10</a:t>
            </a:r>
            <a:r>
              <a:rPr sz="3150" baseline="25132" dirty="0">
                <a:solidFill>
                  <a:srgbClr val="333399"/>
                </a:solidFill>
                <a:latin typeface="Times New Roman"/>
                <a:cs typeface="Times New Roman"/>
              </a:rPr>
              <a:t>6  </a:t>
            </a:r>
            <a:r>
              <a:rPr sz="3200" i="1" dirty="0">
                <a:solidFill>
                  <a:srgbClr val="333399"/>
                </a:solidFill>
                <a:latin typeface="Times New Roman"/>
                <a:cs typeface="Times New Roman"/>
              </a:rPr>
              <a:t>Кл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.</a:t>
            </a:r>
            <a:r>
              <a:rPr sz="3200" spc="254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Проте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ніяких</a:t>
            </a:r>
            <a:r>
              <a:rPr sz="3200" spc="100" dirty="0">
                <a:solidFill>
                  <a:srgbClr val="333399"/>
                </a:solidFill>
                <a:latin typeface="Times New Roman"/>
                <a:cs typeface="Times New Roman"/>
              </a:rPr>
              <a:t> 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ознак</a:t>
            </a:r>
            <a:r>
              <a:rPr sz="3200" spc="105" dirty="0">
                <a:solidFill>
                  <a:srgbClr val="333399"/>
                </a:solidFill>
                <a:latin typeface="Times New Roman"/>
                <a:cs typeface="Times New Roman"/>
              </a:rPr>
              <a:t> 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перенесення</a:t>
            </a:r>
            <a:r>
              <a:rPr sz="3200" spc="105" dirty="0">
                <a:solidFill>
                  <a:srgbClr val="333399"/>
                </a:solidFill>
                <a:latin typeface="Times New Roman"/>
                <a:cs typeface="Times New Roman"/>
              </a:rPr>
              <a:t> 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речовини</a:t>
            </a:r>
            <a:r>
              <a:rPr sz="3200" spc="110" dirty="0">
                <a:solidFill>
                  <a:srgbClr val="333399"/>
                </a:solidFill>
                <a:latin typeface="Times New Roman"/>
                <a:cs typeface="Times New Roman"/>
              </a:rPr>
              <a:t> 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(Cu,</a:t>
            </a:r>
            <a:r>
              <a:rPr sz="3200" spc="110" dirty="0">
                <a:solidFill>
                  <a:srgbClr val="333399"/>
                </a:solidFill>
                <a:latin typeface="Times New Roman"/>
                <a:cs typeface="Times New Roman"/>
              </a:rPr>
              <a:t> 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Al)</a:t>
            </a:r>
            <a:r>
              <a:rPr sz="3200" spc="110" dirty="0">
                <a:solidFill>
                  <a:srgbClr val="333399"/>
                </a:solidFill>
                <a:latin typeface="Times New Roman"/>
                <a:cs typeface="Times New Roman"/>
              </a:rPr>
              <a:t>  </a:t>
            </a:r>
            <a:r>
              <a:rPr sz="3200" spc="-25" dirty="0">
                <a:solidFill>
                  <a:srgbClr val="333399"/>
                </a:solidFill>
                <a:latin typeface="Times New Roman"/>
                <a:cs typeface="Times New Roman"/>
              </a:rPr>
              <a:t>не було</a:t>
            </a:r>
            <a:r>
              <a:rPr sz="3200" spc="-17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виявлено.</a:t>
            </a:r>
            <a:endParaRPr sz="3200">
              <a:latin typeface="Times New Roman"/>
              <a:cs typeface="Times New Roman"/>
            </a:endParaRPr>
          </a:p>
          <a:p>
            <a:pPr marL="38100" marR="31750" indent="621665" algn="just">
              <a:lnSpc>
                <a:spcPct val="80000"/>
              </a:lnSpc>
            </a:pP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Це</a:t>
            </a:r>
            <a:r>
              <a:rPr sz="3200" spc="40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було</a:t>
            </a:r>
            <a:r>
              <a:rPr sz="3200" spc="409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експериментальним</a:t>
            </a:r>
            <a:r>
              <a:rPr sz="3200" spc="41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доказом</a:t>
            </a:r>
            <a:r>
              <a:rPr sz="3200" spc="40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того,</a:t>
            </a:r>
            <a:r>
              <a:rPr sz="3200" spc="41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spc="-25" dirty="0">
                <a:solidFill>
                  <a:srgbClr val="333399"/>
                </a:solidFill>
                <a:latin typeface="Times New Roman"/>
                <a:cs typeface="Times New Roman"/>
              </a:rPr>
              <a:t>що </a:t>
            </a:r>
            <a:r>
              <a:rPr sz="3200" dirty="0">
                <a:latin typeface="Times New Roman"/>
                <a:cs typeface="Times New Roman"/>
              </a:rPr>
              <a:t>іони</a:t>
            </a:r>
            <a:r>
              <a:rPr sz="3200" spc="-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в металах не</a:t>
            </a:r>
            <a:r>
              <a:rPr sz="3200" spc="-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беруть</a:t>
            </a:r>
            <a:r>
              <a:rPr sz="3200" spc="-1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участі</a:t>
            </a:r>
            <a:r>
              <a:rPr sz="3200" spc="-2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в</a:t>
            </a:r>
            <a:r>
              <a:rPr sz="3200" spc="-1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перенесенні </a:t>
            </a:r>
            <a:r>
              <a:rPr sz="3200" spc="-10" dirty="0">
                <a:latin typeface="Times New Roman"/>
                <a:cs typeface="Times New Roman"/>
              </a:rPr>
              <a:t>елек- </a:t>
            </a:r>
            <a:r>
              <a:rPr sz="3200" dirty="0">
                <a:latin typeface="Times New Roman"/>
                <a:cs typeface="Times New Roman"/>
              </a:rPr>
              <a:t>трики,</a:t>
            </a:r>
            <a:r>
              <a:rPr sz="3200" spc="12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а</a:t>
            </a:r>
            <a:r>
              <a:rPr sz="3200" spc="9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перенесення</a:t>
            </a:r>
            <a:r>
              <a:rPr sz="3200" spc="12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заряду</a:t>
            </a:r>
            <a:r>
              <a:rPr sz="3200" spc="11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в</a:t>
            </a:r>
            <a:r>
              <a:rPr sz="3200" spc="9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металах</a:t>
            </a:r>
            <a:r>
              <a:rPr sz="3200" spc="135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здійснюєть- </a:t>
            </a:r>
            <a:r>
              <a:rPr sz="3200" dirty="0">
                <a:latin typeface="Times New Roman"/>
                <a:cs typeface="Times New Roman"/>
              </a:rPr>
              <a:t>ся</a:t>
            </a:r>
            <a:r>
              <a:rPr sz="3200" spc="27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частинками,</a:t>
            </a:r>
            <a:r>
              <a:rPr sz="3200" spc="27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які</a:t>
            </a:r>
            <a:r>
              <a:rPr sz="3200" spc="27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є</a:t>
            </a:r>
            <a:r>
              <a:rPr sz="3200" spc="28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однаковими</a:t>
            </a:r>
            <a:r>
              <a:rPr sz="3200" spc="26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для</a:t>
            </a:r>
            <a:r>
              <a:rPr sz="3200" spc="27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усіх</a:t>
            </a:r>
            <a:r>
              <a:rPr sz="3200" spc="290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металів. </a:t>
            </a:r>
            <a:r>
              <a:rPr sz="3200" dirty="0">
                <a:latin typeface="Times New Roman"/>
                <a:cs typeface="Times New Roman"/>
              </a:rPr>
              <a:t>Такими</a:t>
            </a:r>
            <a:r>
              <a:rPr sz="3200" spc="-114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частинками</a:t>
            </a:r>
            <a:r>
              <a:rPr sz="3200" spc="-12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можуть</a:t>
            </a:r>
            <a:r>
              <a:rPr sz="3200" spc="-12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бути</a:t>
            </a:r>
            <a:r>
              <a:rPr sz="3200" spc="-110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електрони.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627990" y="-3176"/>
            <a:ext cx="509270" cy="5969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3750" b="0" spc="-25" dirty="0">
                <a:solidFill>
                  <a:srgbClr val="000000"/>
                </a:solidFill>
                <a:latin typeface="Symbol"/>
                <a:cs typeface="Symbol"/>
              </a:rPr>
              <a:t></a:t>
            </a:r>
            <a:r>
              <a:rPr sz="3525" b="0" i="1" spc="-37" baseline="-21276" dirty="0">
                <a:solidFill>
                  <a:srgbClr val="000000"/>
                </a:solidFill>
                <a:latin typeface="Times New Roman"/>
                <a:cs typeface="Times New Roman"/>
              </a:rPr>
              <a:t>0</a:t>
            </a:r>
            <a:endParaRPr sz="3525" baseline="-21276">
              <a:latin typeface="Times New Roman"/>
              <a:cs typeface="Times New Roman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503329" y="695816"/>
            <a:ext cx="3782695" cy="429895"/>
            <a:chOff x="4503329" y="695816"/>
            <a:chExt cx="3782695" cy="429895"/>
          </a:xfrm>
        </p:grpSpPr>
        <p:sp>
          <p:nvSpPr>
            <p:cNvPr id="4" name="object 4"/>
            <p:cNvSpPr/>
            <p:nvPr/>
          </p:nvSpPr>
          <p:spPr>
            <a:xfrm>
              <a:off x="4531904" y="724391"/>
              <a:ext cx="1219200" cy="372745"/>
            </a:xfrm>
            <a:custGeom>
              <a:avLst/>
              <a:gdLst/>
              <a:ahLst/>
              <a:cxnLst/>
              <a:rect l="l" t="t" r="r" b="b"/>
              <a:pathLst>
                <a:path w="1219200" h="372744">
                  <a:moveTo>
                    <a:pt x="1219072" y="0"/>
                  </a:moveTo>
                  <a:lnTo>
                    <a:pt x="0" y="0"/>
                  </a:lnTo>
                  <a:lnTo>
                    <a:pt x="0" y="372517"/>
                  </a:lnTo>
                  <a:lnTo>
                    <a:pt x="1219072" y="372517"/>
                  </a:lnTo>
                  <a:lnTo>
                    <a:pt x="1219072" y="0"/>
                  </a:lnTo>
                  <a:close/>
                </a:path>
              </a:pathLst>
            </a:custGeom>
            <a:solidFill>
              <a:srgbClr val="EAEA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531904" y="724391"/>
              <a:ext cx="1219200" cy="372745"/>
            </a:xfrm>
            <a:custGeom>
              <a:avLst/>
              <a:gdLst/>
              <a:ahLst/>
              <a:cxnLst/>
              <a:rect l="l" t="t" r="r" b="b"/>
              <a:pathLst>
                <a:path w="1219200" h="372744">
                  <a:moveTo>
                    <a:pt x="0" y="372517"/>
                  </a:moveTo>
                  <a:lnTo>
                    <a:pt x="1219072" y="372517"/>
                  </a:lnTo>
                  <a:lnTo>
                    <a:pt x="1219072" y="0"/>
                  </a:lnTo>
                  <a:lnTo>
                    <a:pt x="0" y="0"/>
                  </a:lnTo>
                  <a:lnTo>
                    <a:pt x="0" y="372517"/>
                  </a:lnTo>
                  <a:close/>
                </a:path>
              </a:pathLst>
            </a:custGeom>
            <a:ln w="5673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037786" y="724391"/>
              <a:ext cx="1219200" cy="372745"/>
            </a:xfrm>
            <a:custGeom>
              <a:avLst/>
              <a:gdLst/>
              <a:ahLst/>
              <a:cxnLst/>
              <a:rect l="l" t="t" r="r" b="b"/>
              <a:pathLst>
                <a:path w="1219200" h="372744">
                  <a:moveTo>
                    <a:pt x="1219072" y="0"/>
                  </a:moveTo>
                  <a:lnTo>
                    <a:pt x="0" y="0"/>
                  </a:lnTo>
                  <a:lnTo>
                    <a:pt x="0" y="372517"/>
                  </a:lnTo>
                  <a:lnTo>
                    <a:pt x="1219072" y="372517"/>
                  </a:lnTo>
                  <a:lnTo>
                    <a:pt x="1219072" y="0"/>
                  </a:lnTo>
                  <a:close/>
                </a:path>
              </a:pathLst>
            </a:custGeom>
            <a:solidFill>
              <a:srgbClr val="EAEA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037786" y="724391"/>
              <a:ext cx="1219200" cy="372745"/>
            </a:xfrm>
            <a:custGeom>
              <a:avLst/>
              <a:gdLst/>
              <a:ahLst/>
              <a:cxnLst/>
              <a:rect l="l" t="t" r="r" b="b"/>
              <a:pathLst>
                <a:path w="1219200" h="372744">
                  <a:moveTo>
                    <a:pt x="0" y="372517"/>
                  </a:moveTo>
                  <a:lnTo>
                    <a:pt x="1219072" y="372517"/>
                  </a:lnTo>
                  <a:lnTo>
                    <a:pt x="1219072" y="0"/>
                  </a:lnTo>
                  <a:lnTo>
                    <a:pt x="0" y="0"/>
                  </a:lnTo>
                  <a:lnTo>
                    <a:pt x="0" y="372517"/>
                  </a:lnTo>
                  <a:close/>
                </a:path>
              </a:pathLst>
            </a:custGeom>
            <a:ln w="5673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4659428" y="154420"/>
            <a:ext cx="344170" cy="5638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500" i="1" spc="110" dirty="0">
                <a:latin typeface="Times New Roman"/>
                <a:cs typeface="Times New Roman"/>
              </a:rPr>
              <a:t>С</a:t>
            </a:r>
            <a:endParaRPr sz="35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419030" y="185829"/>
            <a:ext cx="344170" cy="5638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500" i="1" spc="110" dirty="0">
                <a:latin typeface="Times New Roman"/>
                <a:cs typeface="Times New Roman"/>
              </a:rPr>
              <a:t>C</a:t>
            </a:r>
            <a:endParaRPr sz="35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007610" y="1172101"/>
            <a:ext cx="129539" cy="4457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750" i="1" dirty="0">
                <a:latin typeface="Times New Roman"/>
                <a:cs typeface="Times New Roman"/>
              </a:rPr>
              <a:t>l</a:t>
            </a:r>
            <a:endParaRPr sz="2750">
              <a:latin typeface="Times New Roman"/>
              <a:cs typeface="Times New Roman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4485169" y="844135"/>
            <a:ext cx="4061460" cy="886460"/>
            <a:chOff x="4485169" y="844135"/>
            <a:chExt cx="4061460" cy="886460"/>
          </a:xfrm>
        </p:grpSpPr>
        <p:sp>
          <p:nvSpPr>
            <p:cNvPr id="12" name="object 12"/>
            <p:cNvSpPr/>
            <p:nvPr/>
          </p:nvSpPr>
          <p:spPr>
            <a:xfrm>
              <a:off x="4519505" y="859058"/>
              <a:ext cx="4012565" cy="856615"/>
            </a:xfrm>
            <a:custGeom>
              <a:avLst/>
              <a:gdLst/>
              <a:ahLst/>
              <a:cxnLst/>
              <a:rect l="l" t="t" r="r" b="b"/>
              <a:pathLst>
                <a:path w="4012565" h="856614">
                  <a:moveTo>
                    <a:pt x="1229547" y="225286"/>
                  </a:moveTo>
                  <a:lnTo>
                    <a:pt x="1231459" y="845543"/>
                  </a:lnTo>
                </a:path>
                <a:path w="4012565" h="856614">
                  <a:moveTo>
                    <a:pt x="2506810" y="0"/>
                  </a:moveTo>
                  <a:lnTo>
                    <a:pt x="2508722" y="620257"/>
                  </a:lnTo>
                </a:path>
                <a:path w="4012565" h="856614">
                  <a:moveTo>
                    <a:pt x="2506810" y="618462"/>
                  </a:moveTo>
                  <a:lnTo>
                    <a:pt x="4012051" y="620257"/>
                  </a:lnTo>
                </a:path>
                <a:path w="4012565" h="856614">
                  <a:moveTo>
                    <a:pt x="4012051" y="597822"/>
                  </a:moveTo>
                  <a:lnTo>
                    <a:pt x="3997713" y="56536"/>
                  </a:lnTo>
                </a:path>
                <a:path w="4012565" h="856614">
                  <a:moveTo>
                    <a:pt x="3735442" y="56536"/>
                  </a:moveTo>
                  <a:lnTo>
                    <a:pt x="3976604" y="58331"/>
                  </a:lnTo>
                </a:path>
                <a:path w="4012565" h="856614">
                  <a:moveTo>
                    <a:pt x="0" y="236055"/>
                  </a:moveTo>
                  <a:lnTo>
                    <a:pt x="1907" y="856312"/>
                  </a:lnTo>
                </a:path>
                <a:path w="4012565" h="856614">
                  <a:moveTo>
                    <a:pt x="1229547" y="34101"/>
                  </a:moveTo>
                  <a:lnTo>
                    <a:pt x="2508722" y="35896"/>
                  </a:lnTo>
                </a:path>
              </a:pathLst>
            </a:custGeom>
            <a:ln w="2866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488027" y="1538544"/>
              <a:ext cx="1250950" cy="151130"/>
            </a:xfrm>
            <a:custGeom>
              <a:avLst/>
              <a:gdLst/>
              <a:ahLst/>
              <a:cxnLst/>
              <a:rect l="l" t="t" r="r" b="b"/>
              <a:pathLst>
                <a:path w="1250950" h="151130">
                  <a:moveTo>
                    <a:pt x="1092193" y="0"/>
                  </a:moveTo>
                  <a:lnTo>
                    <a:pt x="1091835" y="56472"/>
                  </a:lnTo>
                  <a:lnTo>
                    <a:pt x="1131304" y="56536"/>
                  </a:lnTo>
                  <a:lnTo>
                    <a:pt x="1139274" y="57972"/>
                  </a:lnTo>
                  <a:lnTo>
                    <a:pt x="1145623" y="61939"/>
                  </a:lnTo>
                  <a:lnTo>
                    <a:pt x="1149821" y="67925"/>
                  </a:lnTo>
                  <a:lnTo>
                    <a:pt x="1151338" y="75419"/>
                  </a:lnTo>
                  <a:lnTo>
                    <a:pt x="1149821" y="82907"/>
                  </a:lnTo>
                  <a:lnTo>
                    <a:pt x="1145623" y="88880"/>
                  </a:lnTo>
                  <a:lnTo>
                    <a:pt x="1139274" y="92834"/>
                  </a:lnTo>
                  <a:lnTo>
                    <a:pt x="1131304" y="94265"/>
                  </a:lnTo>
                  <a:lnTo>
                    <a:pt x="1091595" y="94265"/>
                  </a:lnTo>
                  <a:lnTo>
                    <a:pt x="1091237" y="150801"/>
                  </a:lnTo>
                  <a:lnTo>
                    <a:pt x="1210722" y="94265"/>
                  </a:lnTo>
                  <a:lnTo>
                    <a:pt x="1131304" y="94265"/>
                  </a:lnTo>
                  <a:lnTo>
                    <a:pt x="1210858" y="94200"/>
                  </a:lnTo>
                  <a:lnTo>
                    <a:pt x="1250551" y="75419"/>
                  </a:lnTo>
                  <a:lnTo>
                    <a:pt x="1092193" y="0"/>
                  </a:lnTo>
                  <a:close/>
                </a:path>
                <a:path w="1250950" h="151130">
                  <a:moveTo>
                    <a:pt x="1091835" y="56472"/>
                  </a:moveTo>
                  <a:lnTo>
                    <a:pt x="1091595" y="94200"/>
                  </a:lnTo>
                  <a:lnTo>
                    <a:pt x="1131304" y="94265"/>
                  </a:lnTo>
                  <a:lnTo>
                    <a:pt x="1139274" y="92834"/>
                  </a:lnTo>
                  <a:lnTo>
                    <a:pt x="1145623" y="88880"/>
                  </a:lnTo>
                  <a:lnTo>
                    <a:pt x="1149821" y="82907"/>
                  </a:lnTo>
                  <a:lnTo>
                    <a:pt x="1151338" y="75419"/>
                  </a:lnTo>
                  <a:lnTo>
                    <a:pt x="1149821" y="67925"/>
                  </a:lnTo>
                  <a:lnTo>
                    <a:pt x="1145623" y="61939"/>
                  </a:lnTo>
                  <a:lnTo>
                    <a:pt x="1139274" y="57972"/>
                  </a:lnTo>
                  <a:lnTo>
                    <a:pt x="1131304" y="56536"/>
                  </a:lnTo>
                  <a:lnTo>
                    <a:pt x="1091835" y="56472"/>
                  </a:lnTo>
                  <a:close/>
                </a:path>
                <a:path w="1250950" h="151130">
                  <a:moveTo>
                    <a:pt x="20031" y="54741"/>
                  </a:moveTo>
                  <a:lnTo>
                    <a:pt x="12072" y="56304"/>
                  </a:lnTo>
                  <a:lnTo>
                    <a:pt x="5723" y="60481"/>
                  </a:lnTo>
                  <a:lnTo>
                    <a:pt x="1520" y="66509"/>
                  </a:lnTo>
                  <a:lnTo>
                    <a:pt x="0" y="73624"/>
                  </a:lnTo>
                  <a:lnTo>
                    <a:pt x="1520" y="81112"/>
                  </a:lnTo>
                  <a:lnTo>
                    <a:pt x="5723" y="87085"/>
                  </a:lnTo>
                  <a:lnTo>
                    <a:pt x="12072" y="91040"/>
                  </a:lnTo>
                  <a:lnTo>
                    <a:pt x="20031" y="92470"/>
                  </a:lnTo>
                  <a:lnTo>
                    <a:pt x="1091595" y="94200"/>
                  </a:lnTo>
                  <a:lnTo>
                    <a:pt x="1091835" y="56472"/>
                  </a:lnTo>
                  <a:lnTo>
                    <a:pt x="20031" y="5474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488027" y="1538544"/>
              <a:ext cx="1250950" cy="151130"/>
            </a:xfrm>
            <a:custGeom>
              <a:avLst/>
              <a:gdLst/>
              <a:ahLst/>
              <a:cxnLst/>
              <a:rect l="l" t="t" r="r" b="b"/>
              <a:pathLst>
                <a:path w="1250950" h="151130">
                  <a:moveTo>
                    <a:pt x="20031" y="54741"/>
                  </a:moveTo>
                  <a:lnTo>
                    <a:pt x="1131304" y="56536"/>
                  </a:lnTo>
                  <a:lnTo>
                    <a:pt x="1151338" y="75419"/>
                  </a:lnTo>
                  <a:lnTo>
                    <a:pt x="1149821" y="82907"/>
                  </a:lnTo>
                  <a:lnTo>
                    <a:pt x="1145623" y="88880"/>
                  </a:lnTo>
                  <a:lnTo>
                    <a:pt x="1139274" y="92834"/>
                  </a:lnTo>
                  <a:lnTo>
                    <a:pt x="1131304" y="94265"/>
                  </a:lnTo>
                  <a:lnTo>
                    <a:pt x="20031" y="92470"/>
                  </a:lnTo>
                  <a:lnTo>
                    <a:pt x="12072" y="91040"/>
                  </a:lnTo>
                  <a:lnTo>
                    <a:pt x="5723" y="87085"/>
                  </a:lnTo>
                  <a:lnTo>
                    <a:pt x="1520" y="81112"/>
                  </a:lnTo>
                  <a:lnTo>
                    <a:pt x="0" y="73624"/>
                  </a:lnTo>
                  <a:lnTo>
                    <a:pt x="1520" y="66509"/>
                  </a:lnTo>
                  <a:lnTo>
                    <a:pt x="5723" y="60481"/>
                  </a:lnTo>
                  <a:lnTo>
                    <a:pt x="12072" y="56304"/>
                  </a:lnTo>
                  <a:lnTo>
                    <a:pt x="20031" y="54741"/>
                  </a:lnTo>
                  <a:close/>
                </a:path>
                <a:path w="1250950" h="151130">
                  <a:moveTo>
                    <a:pt x="1092193" y="0"/>
                  </a:moveTo>
                  <a:lnTo>
                    <a:pt x="1250551" y="75419"/>
                  </a:lnTo>
                  <a:lnTo>
                    <a:pt x="1091237" y="150801"/>
                  </a:lnTo>
                  <a:lnTo>
                    <a:pt x="1092193" y="0"/>
                  </a:lnTo>
                  <a:close/>
                </a:path>
              </a:pathLst>
            </a:custGeom>
            <a:ln w="540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519505" y="1538544"/>
              <a:ext cx="1251585" cy="151130"/>
            </a:xfrm>
            <a:custGeom>
              <a:avLst/>
              <a:gdLst/>
              <a:ahLst/>
              <a:cxnLst/>
              <a:rect l="l" t="t" r="r" b="b"/>
              <a:pathLst>
                <a:path w="1251585" h="151130">
                  <a:moveTo>
                    <a:pt x="159298" y="0"/>
                  </a:moveTo>
                  <a:lnTo>
                    <a:pt x="0" y="75419"/>
                  </a:lnTo>
                  <a:lnTo>
                    <a:pt x="159298" y="150801"/>
                  </a:lnTo>
                  <a:lnTo>
                    <a:pt x="159298" y="94265"/>
                  </a:lnTo>
                  <a:lnTo>
                    <a:pt x="119234" y="94265"/>
                  </a:lnTo>
                  <a:lnTo>
                    <a:pt x="111828" y="92834"/>
                  </a:lnTo>
                  <a:lnTo>
                    <a:pt x="105761" y="88880"/>
                  </a:lnTo>
                  <a:lnTo>
                    <a:pt x="101662" y="82907"/>
                  </a:lnTo>
                  <a:lnTo>
                    <a:pt x="100156" y="75419"/>
                  </a:lnTo>
                  <a:lnTo>
                    <a:pt x="101662" y="67925"/>
                  </a:lnTo>
                  <a:lnTo>
                    <a:pt x="105761" y="61939"/>
                  </a:lnTo>
                  <a:lnTo>
                    <a:pt x="111828" y="57972"/>
                  </a:lnTo>
                  <a:lnTo>
                    <a:pt x="119234" y="56536"/>
                  </a:lnTo>
                  <a:lnTo>
                    <a:pt x="159298" y="56471"/>
                  </a:lnTo>
                  <a:lnTo>
                    <a:pt x="159298" y="0"/>
                  </a:lnTo>
                  <a:close/>
                </a:path>
                <a:path w="1251585" h="151130">
                  <a:moveTo>
                    <a:pt x="159298" y="56471"/>
                  </a:moveTo>
                  <a:lnTo>
                    <a:pt x="119234" y="56536"/>
                  </a:lnTo>
                  <a:lnTo>
                    <a:pt x="100156" y="75419"/>
                  </a:lnTo>
                  <a:lnTo>
                    <a:pt x="101662" y="82907"/>
                  </a:lnTo>
                  <a:lnTo>
                    <a:pt x="105761" y="88880"/>
                  </a:lnTo>
                  <a:lnTo>
                    <a:pt x="111828" y="92834"/>
                  </a:lnTo>
                  <a:lnTo>
                    <a:pt x="119234" y="94265"/>
                  </a:lnTo>
                  <a:lnTo>
                    <a:pt x="159298" y="94200"/>
                  </a:lnTo>
                  <a:lnTo>
                    <a:pt x="159298" y="56471"/>
                  </a:lnTo>
                  <a:close/>
                </a:path>
                <a:path w="1251585" h="151130">
                  <a:moveTo>
                    <a:pt x="159298" y="94200"/>
                  </a:moveTo>
                  <a:lnTo>
                    <a:pt x="119234" y="94265"/>
                  </a:lnTo>
                  <a:lnTo>
                    <a:pt x="159298" y="94265"/>
                  </a:lnTo>
                  <a:close/>
                </a:path>
                <a:path w="1251585" h="151130">
                  <a:moveTo>
                    <a:pt x="1231459" y="54741"/>
                  </a:moveTo>
                  <a:lnTo>
                    <a:pt x="159298" y="56471"/>
                  </a:lnTo>
                  <a:lnTo>
                    <a:pt x="159298" y="94200"/>
                  </a:lnTo>
                  <a:lnTo>
                    <a:pt x="1231459" y="92470"/>
                  </a:lnTo>
                  <a:lnTo>
                    <a:pt x="1251493" y="73624"/>
                  </a:lnTo>
                  <a:lnTo>
                    <a:pt x="1249976" y="66509"/>
                  </a:lnTo>
                  <a:lnTo>
                    <a:pt x="1245778" y="60481"/>
                  </a:lnTo>
                  <a:lnTo>
                    <a:pt x="1239429" y="56304"/>
                  </a:lnTo>
                  <a:lnTo>
                    <a:pt x="1231459" y="5474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519505" y="1538544"/>
              <a:ext cx="1251585" cy="151130"/>
            </a:xfrm>
            <a:custGeom>
              <a:avLst/>
              <a:gdLst/>
              <a:ahLst/>
              <a:cxnLst/>
              <a:rect l="l" t="t" r="r" b="b"/>
              <a:pathLst>
                <a:path w="1251585" h="151130">
                  <a:moveTo>
                    <a:pt x="1231459" y="92470"/>
                  </a:moveTo>
                  <a:lnTo>
                    <a:pt x="119234" y="94265"/>
                  </a:lnTo>
                  <a:lnTo>
                    <a:pt x="111828" y="92834"/>
                  </a:lnTo>
                  <a:lnTo>
                    <a:pt x="105761" y="88880"/>
                  </a:lnTo>
                  <a:lnTo>
                    <a:pt x="101662" y="82907"/>
                  </a:lnTo>
                  <a:lnTo>
                    <a:pt x="100156" y="75419"/>
                  </a:lnTo>
                  <a:lnTo>
                    <a:pt x="101662" y="67925"/>
                  </a:lnTo>
                  <a:lnTo>
                    <a:pt x="105761" y="61939"/>
                  </a:lnTo>
                  <a:lnTo>
                    <a:pt x="111828" y="57972"/>
                  </a:lnTo>
                  <a:lnTo>
                    <a:pt x="119234" y="56536"/>
                  </a:lnTo>
                  <a:lnTo>
                    <a:pt x="1231459" y="54741"/>
                  </a:lnTo>
                  <a:lnTo>
                    <a:pt x="1239429" y="56304"/>
                  </a:lnTo>
                  <a:lnTo>
                    <a:pt x="1245778" y="60481"/>
                  </a:lnTo>
                  <a:lnTo>
                    <a:pt x="1249976" y="66509"/>
                  </a:lnTo>
                  <a:lnTo>
                    <a:pt x="1251493" y="73624"/>
                  </a:lnTo>
                  <a:lnTo>
                    <a:pt x="1249976" y="81112"/>
                  </a:lnTo>
                  <a:lnTo>
                    <a:pt x="1245778" y="87085"/>
                  </a:lnTo>
                  <a:lnTo>
                    <a:pt x="1239429" y="91040"/>
                  </a:lnTo>
                  <a:lnTo>
                    <a:pt x="1231459" y="92470"/>
                  </a:lnTo>
                  <a:close/>
                </a:path>
                <a:path w="1251585" h="151130">
                  <a:moveTo>
                    <a:pt x="159298" y="150801"/>
                  </a:moveTo>
                  <a:lnTo>
                    <a:pt x="0" y="75419"/>
                  </a:lnTo>
                  <a:lnTo>
                    <a:pt x="159298" y="0"/>
                  </a:lnTo>
                  <a:lnTo>
                    <a:pt x="159298" y="150801"/>
                  </a:lnTo>
                  <a:close/>
                </a:path>
              </a:pathLst>
            </a:custGeom>
            <a:ln w="540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550977" y="1275529"/>
              <a:ext cx="419734" cy="394970"/>
            </a:xfrm>
            <a:custGeom>
              <a:avLst/>
              <a:gdLst/>
              <a:ahLst/>
              <a:cxnLst/>
              <a:rect l="l" t="t" r="r" b="b"/>
              <a:pathLst>
                <a:path w="419734" h="394969">
                  <a:moveTo>
                    <a:pt x="209856" y="0"/>
                  </a:moveTo>
                  <a:lnTo>
                    <a:pt x="161888" y="5193"/>
                  </a:lnTo>
                  <a:lnTo>
                    <a:pt x="117775" y="19997"/>
                  </a:lnTo>
                  <a:lnTo>
                    <a:pt x="78802" y="43250"/>
                  </a:lnTo>
                  <a:lnTo>
                    <a:pt x="46253" y="73789"/>
                  </a:lnTo>
                  <a:lnTo>
                    <a:pt x="21413" y="110453"/>
                  </a:lnTo>
                  <a:lnTo>
                    <a:pt x="5567" y="152078"/>
                  </a:lnTo>
                  <a:lnTo>
                    <a:pt x="0" y="197504"/>
                  </a:lnTo>
                  <a:lnTo>
                    <a:pt x="5567" y="242632"/>
                  </a:lnTo>
                  <a:lnTo>
                    <a:pt x="21413" y="284138"/>
                  </a:lnTo>
                  <a:lnTo>
                    <a:pt x="46253" y="320811"/>
                  </a:lnTo>
                  <a:lnTo>
                    <a:pt x="78802" y="351441"/>
                  </a:lnTo>
                  <a:lnTo>
                    <a:pt x="117775" y="374817"/>
                  </a:lnTo>
                  <a:lnTo>
                    <a:pt x="161888" y="389731"/>
                  </a:lnTo>
                  <a:lnTo>
                    <a:pt x="209856" y="394970"/>
                  </a:lnTo>
                  <a:lnTo>
                    <a:pt x="258125" y="389731"/>
                  </a:lnTo>
                  <a:lnTo>
                    <a:pt x="302355" y="374817"/>
                  </a:lnTo>
                  <a:lnTo>
                    <a:pt x="341312" y="351441"/>
                  </a:lnTo>
                  <a:lnTo>
                    <a:pt x="373760" y="320811"/>
                  </a:lnTo>
                  <a:lnTo>
                    <a:pt x="398467" y="284138"/>
                  </a:lnTo>
                  <a:lnTo>
                    <a:pt x="414196" y="242632"/>
                  </a:lnTo>
                  <a:lnTo>
                    <a:pt x="419713" y="197504"/>
                  </a:lnTo>
                  <a:lnTo>
                    <a:pt x="414196" y="152078"/>
                  </a:lnTo>
                  <a:lnTo>
                    <a:pt x="398467" y="110453"/>
                  </a:lnTo>
                  <a:lnTo>
                    <a:pt x="373760" y="73789"/>
                  </a:lnTo>
                  <a:lnTo>
                    <a:pt x="341312" y="43250"/>
                  </a:lnTo>
                  <a:lnTo>
                    <a:pt x="302355" y="19997"/>
                  </a:lnTo>
                  <a:lnTo>
                    <a:pt x="258125" y="5193"/>
                  </a:lnTo>
                  <a:lnTo>
                    <a:pt x="2098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550977" y="1275529"/>
              <a:ext cx="419734" cy="394970"/>
            </a:xfrm>
            <a:custGeom>
              <a:avLst/>
              <a:gdLst/>
              <a:ahLst/>
              <a:cxnLst/>
              <a:rect l="l" t="t" r="r" b="b"/>
              <a:pathLst>
                <a:path w="419734" h="394969">
                  <a:moveTo>
                    <a:pt x="209856" y="0"/>
                  </a:moveTo>
                  <a:lnTo>
                    <a:pt x="161888" y="5193"/>
                  </a:lnTo>
                  <a:lnTo>
                    <a:pt x="117775" y="19997"/>
                  </a:lnTo>
                  <a:lnTo>
                    <a:pt x="78802" y="43250"/>
                  </a:lnTo>
                  <a:lnTo>
                    <a:pt x="46253" y="73789"/>
                  </a:lnTo>
                  <a:lnTo>
                    <a:pt x="21413" y="110453"/>
                  </a:lnTo>
                  <a:lnTo>
                    <a:pt x="5567" y="152078"/>
                  </a:lnTo>
                  <a:lnTo>
                    <a:pt x="0" y="197504"/>
                  </a:lnTo>
                  <a:lnTo>
                    <a:pt x="5567" y="242632"/>
                  </a:lnTo>
                  <a:lnTo>
                    <a:pt x="21413" y="284138"/>
                  </a:lnTo>
                  <a:lnTo>
                    <a:pt x="46253" y="320811"/>
                  </a:lnTo>
                  <a:lnTo>
                    <a:pt x="78802" y="351441"/>
                  </a:lnTo>
                  <a:lnTo>
                    <a:pt x="117775" y="374817"/>
                  </a:lnTo>
                  <a:lnTo>
                    <a:pt x="161888" y="389731"/>
                  </a:lnTo>
                  <a:lnTo>
                    <a:pt x="209856" y="394970"/>
                  </a:lnTo>
                  <a:lnTo>
                    <a:pt x="258125" y="389731"/>
                  </a:lnTo>
                  <a:lnTo>
                    <a:pt x="302355" y="374817"/>
                  </a:lnTo>
                  <a:lnTo>
                    <a:pt x="341312" y="351441"/>
                  </a:lnTo>
                  <a:lnTo>
                    <a:pt x="373760" y="320811"/>
                  </a:lnTo>
                  <a:lnTo>
                    <a:pt x="398467" y="284138"/>
                  </a:lnTo>
                  <a:lnTo>
                    <a:pt x="414196" y="242632"/>
                  </a:lnTo>
                  <a:lnTo>
                    <a:pt x="419713" y="197504"/>
                  </a:lnTo>
                  <a:lnTo>
                    <a:pt x="414196" y="152078"/>
                  </a:lnTo>
                  <a:lnTo>
                    <a:pt x="398467" y="110453"/>
                  </a:lnTo>
                  <a:lnTo>
                    <a:pt x="373760" y="73789"/>
                  </a:lnTo>
                  <a:lnTo>
                    <a:pt x="341312" y="43250"/>
                  </a:lnTo>
                  <a:lnTo>
                    <a:pt x="302355" y="19997"/>
                  </a:lnTo>
                  <a:lnTo>
                    <a:pt x="258125" y="5193"/>
                  </a:lnTo>
                  <a:lnTo>
                    <a:pt x="209856" y="0"/>
                  </a:lnTo>
                </a:path>
              </a:pathLst>
            </a:custGeom>
            <a:ln w="92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7595511" y="1228724"/>
            <a:ext cx="312420" cy="47307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900" spc="95" dirty="0">
                <a:latin typeface="Times New Roman"/>
                <a:cs typeface="Times New Roman"/>
              </a:rPr>
              <a:t>G</a:t>
            </a:r>
            <a:endParaRPr sz="29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598116" y="927274"/>
            <a:ext cx="317500" cy="5638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500" i="1" spc="95" dirty="0">
                <a:latin typeface="Times New Roman"/>
                <a:cs typeface="Times New Roman"/>
              </a:rPr>
              <a:t>B</a:t>
            </a:r>
            <a:endParaRPr sz="3500">
              <a:latin typeface="Times New Roman"/>
              <a:cs typeface="Times New Roman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5033902" y="513433"/>
            <a:ext cx="755650" cy="155575"/>
            <a:chOff x="5033902" y="513433"/>
            <a:chExt cx="755650" cy="155575"/>
          </a:xfrm>
        </p:grpSpPr>
        <p:sp>
          <p:nvSpPr>
            <p:cNvPr id="22" name="object 22"/>
            <p:cNvSpPr/>
            <p:nvPr/>
          </p:nvSpPr>
          <p:spPr>
            <a:xfrm>
              <a:off x="5036520" y="516136"/>
              <a:ext cx="749935" cy="150495"/>
            </a:xfrm>
            <a:custGeom>
              <a:avLst/>
              <a:gdLst/>
              <a:ahLst/>
              <a:cxnLst/>
              <a:rect l="l" t="t" r="r" b="b"/>
              <a:pathLst>
                <a:path w="749935" h="150495">
                  <a:moveTo>
                    <a:pt x="591414" y="0"/>
                  </a:moveTo>
                  <a:lnTo>
                    <a:pt x="591054" y="56457"/>
                  </a:lnTo>
                  <a:lnTo>
                    <a:pt x="630526" y="56573"/>
                  </a:lnTo>
                  <a:lnTo>
                    <a:pt x="638478" y="58004"/>
                  </a:lnTo>
                  <a:lnTo>
                    <a:pt x="644829" y="61958"/>
                  </a:lnTo>
                  <a:lnTo>
                    <a:pt x="649037" y="67931"/>
                  </a:lnTo>
                  <a:lnTo>
                    <a:pt x="650559" y="75419"/>
                  </a:lnTo>
                  <a:lnTo>
                    <a:pt x="649037" y="82388"/>
                  </a:lnTo>
                  <a:lnTo>
                    <a:pt x="644829" y="88095"/>
                  </a:lnTo>
                  <a:lnTo>
                    <a:pt x="638478" y="91951"/>
                  </a:lnTo>
                  <a:lnTo>
                    <a:pt x="630526" y="93367"/>
                  </a:lnTo>
                  <a:lnTo>
                    <a:pt x="590819" y="93367"/>
                  </a:lnTo>
                  <a:lnTo>
                    <a:pt x="590458" y="149904"/>
                  </a:lnTo>
                  <a:lnTo>
                    <a:pt x="711353" y="93367"/>
                  </a:lnTo>
                  <a:lnTo>
                    <a:pt x="630526" y="93367"/>
                  </a:lnTo>
                  <a:lnTo>
                    <a:pt x="711478" y="93309"/>
                  </a:lnTo>
                  <a:lnTo>
                    <a:pt x="749733" y="75419"/>
                  </a:lnTo>
                  <a:lnTo>
                    <a:pt x="591414" y="0"/>
                  </a:lnTo>
                  <a:close/>
                </a:path>
                <a:path w="749935" h="150495">
                  <a:moveTo>
                    <a:pt x="591054" y="56457"/>
                  </a:moveTo>
                  <a:lnTo>
                    <a:pt x="590819" y="93309"/>
                  </a:lnTo>
                  <a:lnTo>
                    <a:pt x="630526" y="93367"/>
                  </a:lnTo>
                  <a:lnTo>
                    <a:pt x="638478" y="91951"/>
                  </a:lnTo>
                  <a:lnTo>
                    <a:pt x="644829" y="88095"/>
                  </a:lnTo>
                  <a:lnTo>
                    <a:pt x="649037" y="82388"/>
                  </a:lnTo>
                  <a:lnTo>
                    <a:pt x="650559" y="75419"/>
                  </a:lnTo>
                  <a:lnTo>
                    <a:pt x="649037" y="67931"/>
                  </a:lnTo>
                  <a:lnTo>
                    <a:pt x="644829" y="61958"/>
                  </a:lnTo>
                  <a:lnTo>
                    <a:pt x="638478" y="58004"/>
                  </a:lnTo>
                  <a:lnTo>
                    <a:pt x="630526" y="56573"/>
                  </a:lnTo>
                  <a:lnTo>
                    <a:pt x="591054" y="56457"/>
                  </a:lnTo>
                  <a:close/>
                </a:path>
                <a:path w="749935" h="150495">
                  <a:moveTo>
                    <a:pt x="20033" y="54779"/>
                  </a:moveTo>
                  <a:lnTo>
                    <a:pt x="12467" y="56209"/>
                  </a:lnTo>
                  <a:lnTo>
                    <a:pt x="6073" y="60163"/>
                  </a:lnTo>
                  <a:lnTo>
                    <a:pt x="1651" y="66136"/>
                  </a:lnTo>
                  <a:lnTo>
                    <a:pt x="0" y="73624"/>
                  </a:lnTo>
                  <a:lnTo>
                    <a:pt x="1651" y="81112"/>
                  </a:lnTo>
                  <a:lnTo>
                    <a:pt x="6073" y="87085"/>
                  </a:lnTo>
                  <a:lnTo>
                    <a:pt x="12467" y="91040"/>
                  </a:lnTo>
                  <a:lnTo>
                    <a:pt x="20033" y="92470"/>
                  </a:lnTo>
                  <a:lnTo>
                    <a:pt x="590819" y="93309"/>
                  </a:lnTo>
                  <a:lnTo>
                    <a:pt x="591054" y="56457"/>
                  </a:lnTo>
                  <a:lnTo>
                    <a:pt x="20033" y="5477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036520" y="516136"/>
              <a:ext cx="749935" cy="150495"/>
            </a:xfrm>
            <a:custGeom>
              <a:avLst/>
              <a:gdLst/>
              <a:ahLst/>
              <a:cxnLst/>
              <a:rect l="l" t="t" r="r" b="b"/>
              <a:pathLst>
                <a:path w="749935" h="150495">
                  <a:moveTo>
                    <a:pt x="20033" y="54779"/>
                  </a:moveTo>
                  <a:lnTo>
                    <a:pt x="630526" y="56573"/>
                  </a:lnTo>
                  <a:lnTo>
                    <a:pt x="650559" y="75419"/>
                  </a:lnTo>
                  <a:lnTo>
                    <a:pt x="649037" y="82388"/>
                  </a:lnTo>
                  <a:lnTo>
                    <a:pt x="644829" y="88095"/>
                  </a:lnTo>
                  <a:lnTo>
                    <a:pt x="638478" y="91951"/>
                  </a:lnTo>
                  <a:lnTo>
                    <a:pt x="630526" y="93367"/>
                  </a:lnTo>
                  <a:lnTo>
                    <a:pt x="20033" y="92470"/>
                  </a:lnTo>
                  <a:lnTo>
                    <a:pt x="12467" y="91040"/>
                  </a:lnTo>
                  <a:lnTo>
                    <a:pt x="6073" y="87085"/>
                  </a:lnTo>
                  <a:lnTo>
                    <a:pt x="1651" y="81112"/>
                  </a:lnTo>
                  <a:lnTo>
                    <a:pt x="0" y="73624"/>
                  </a:lnTo>
                  <a:lnTo>
                    <a:pt x="1651" y="66136"/>
                  </a:lnTo>
                  <a:lnTo>
                    <a:pt x="6073" y="60163"/>
                  </a:lnTo>
                  <a:lnTo>
                    <a:pt x="12467" y="56209"/>
                  </a:lnTo>
                  <a:lnTo>
                    <a:pt x="20033" y="54779"/>
                  </a:lnTo>
                  <a:close/>
                </a:path>
                <a:path w="749935" h="150495">
                  <a:moveTo>
                    <a:pt x="591414" y="0"/>
                  </a:moveTo>
                  <a:lnTo>
                    <a:pt x="749733" y="75419"/>
                  </a:lnTo>
                  <a:lnTo>
                    <a:pt x="590458" y="149904"/>
                  </a:lnTo>
                  <a:lnTo>
                    <a:pt x="591414" y="0"/>
                  </a:lnTo>
                  <a:close/>
                </a:path>
              </a:pathLst>
            </a:custGeom>
            <a:ln w="540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4745228" y="2005076"/>
            <a:ext cx="3605529" cy="574675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700" marR="5080" indent="5715">
              <a:lnSpc>
                <a:spcPct val="80000"/>
              </a:lnSpc>
              <a:spcBef>
                <a:spcPts val="585"/>
              </a:spcBef>
            </a:pPr>
            <a:r>
              <a:rPr sz="2000" b="1" dirty="0">
                <a:latin typeface="Times New Roman"/>
                <a:cs typeface="Times New Roman"/>
              </a:rPr>
              <a:t>Дослід</a:t>
            </a:r>
            <a:r>
              <a:rPr sz="2000" b="1" spc="-65" dirty="0">
                <a:latin typeface="Times New Roman"/>
                <a:cs typeface="Times New Roman"/>
              </a:rPr>
              <a:t> </a:t>
            </a:r>
            <a:r>
              <a:rPr sz="2000" b="1" spc="-110" dirty="0">
                <a:latin typeface="Times New Roman"/>
                <a:cs typeface="Times New Roman"/>
              </a:rPr>
              <a:t>Г.</a:t>
            </a:r>
            <a:r>
              <a:rPr sz="2000" b="1" spc="-1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Лоренц</a:t>
            </a:r>
            <a:r>
              <a:rPr sz="2000" b="1" spc="-4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для</a:t>
            </a:r>
            <a:r>
              <a:rPr sz="2000" b="1" spc="-1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вивчення </a:t>
            </a:r>
            <a:r>
              <a:rPr sz="2000" b="1" dirty="0">
                <a:latin typeface="Times New Roman"/>
                <a:cs typeface="Times New Roman"/>
              </a:rPr>
              <a:t>природи</a:t>
            </a:r>
            <a:r>
              <a:rPr sz="2000" b="1" spc="-5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носіїв</a:t>
            </a:r>
            <a:r>
              <a:rPr sz="2000" b="1" spc="-4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струму</a:t>
            </a:r>
            <a:r>
              <a:rPr sz="2000" b="1" spc="-6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в</a:t>
            </a:r>
            <a:r>
              <a:rPr sz="2000" b="1" spc="-4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металі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8739" y="207644"/>
            <a:ext cx="3975735" cy="1604645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2700" marR="5080" indent="449580" algn="just">
              <a:lnSpc>
                <a:spcPct val="90000"/>
              </a:lnSpc>
              <a:spcBef>
                <a:spcPts val="430"/>
              </a:spcBef>
            </a:pPr>
            <a:r>
              <a:rPr sz="2800" dirty="0">
                <a:solidFill>
                  <a:srgbClr val="333399"/>
                </a:solidFill>
                <a:latin typeface="Times New Roman"/>
                <a:cs typeface="Times New Roman"/>
              </a:rPr>
              <a:t>Для</a:t>
            </a:r>
            <a:r>
              <a:rPr sz="2800" spc="13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333399"/>
                </a:solidFill>
                <a:latin typeface="Times New Roman"/>
                <a:cs typeface="Times New Roman"/>
              </a:rPr>
              <a:t>вивчення</a:t>
            </a:r>
            <a:r>
              <a:rPr sz="2800" spc="13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333399"/>
                </a:solidFill>
                <a:latin typeface="Times New Roman"/>
                <a:cs typeface="Times New Roman"/>
              </a:rPr>
              <a:t>природи </a:t>
            </a:r>
            <a:r>
              <a:rPr sz="2800" dirty="0">
                <a:solidFill>
                  <a:srgbClr val="333399"/>
                </a:solidFill>
                <a:latin typeface="Times New Roman"/>
                <a:cs typeface="Times New Roman"/>
              </a:rPr>
              <a:t>носіїв</a:t>
            </a:r>
            <a:r>
              <a:rPr sz="2800" spc="380" dirty="0">
                <a:solidFill>
                  <a:srgbClr val="333399"/>
                </a:solidFill>
                <a:latin typeface="Times New Roman"/>
                <a:cs typeface="Times New Roman"/>
              </a:rPr>
              <a:t>  </a:t>
            </a:r>
            <a:r>
              <a:rPr sz="2800" dirty="0">
                <a:solidFill>
                  <a:srgbClr val="333399"/>
                </a:solidFill>
                <a:latin typeface="Times New Roman"/>
                <a:cs typeface="Times New Roman"/>
              </a:rPr>
              <a:t>струму</a:t>
            </a:r>
            <a:r>
              <a:rPr sz="2800" spc="385" dirty="0">
                <a:solidFill>
                  <a:srgbClr val="333399"/>
                </a:solidFill>
                <a:latin typeface="Times New Roman"/>
                <a:cs typeface="Times New Roman"/>
              </a:rPr>
              <a:t>  </a:t>
            </a:r>
            <a:r>
              <a:rPr sz="2800" dirty="0">
                <a:solidFill>
                  <a:srgbClr val="333399"/>
                </a:solidFill>
                <a:latin typeface="Times New Roman"/>
                <a:cs typeface="Times New Roman"/>
              </a:rPr>
              <a:t>в</a:t>
            </a:r>
            <a:r>
              <a:rPr sz="2800" spc="380" dirty="0">
                <a:solidFill>
                  <a:srgbClr val="333399"/>
                </a:solidFill>
                <a:latin typeface="Times New Roman"/>
                <a:cs typeface="Times New Roman"/>
              </a:rPr>
              <a:t>  </a:t>
            </a:r>
            <a:r>
              <a:rPr sz="2800" spc="-10" dirty="0">
                <a:solidFill>
                  <a:srgbClr val="333399"/>
                </a:solidFill>
                <a:latin typeface="Times New Roman"/>
                <a:cs typeface="Times New Roman"/>
              </a:rPr>
              <a:t>металі </a:t>
            </a:r>
            <a:r>
              <a:rPr sz="2800" dirty="0">
                <a:solidFill>
                  <a:srgbClr val="333399"/>
                </a:solidFill>
                <a:latin typeface="Times New Roman"/>
                <a:cs typeface="Times New Roman"/>
              </a:rPr>
              <a:t>Г.</a:t>
            </a:r>
            <a:r>
              <a:rPr sz="2800" spc="160" dirty="0">
                <a:solidFill>
                  <a:srgbClr val="333399"/>
                </a:solidFill>
                <a:latin typeface="Times New Roman"/>
                <a:cs typeface="Times New Roman"/>
              </a:rPr>
              <a:t>  </a:t>
            </a:r>
            <a:r>
              <a:rPr sz="2800" dirty="0">
                <a:solidFill>
                  <a:srgbClr val="333399"/>
                </a:solidFill>
                <a:latin typeface="Times New Roman"/>
                <a:cs typeface="Times New Roman"/>
              </a:rPr>
              <a:t>Лоренц</a:t>
            </a:r>
            <a:r>
              <a:rPr sz="2800" spc="175" dirty="0">
                <a:solidFill>
                  <a:srgbClr val="333399"/>
                </a:solidFill>
                <a:latin typeface="Times New Roman"/>
                <a:cs typeface="Times New Roman"/>
              </a:rPr>
              <a:t>  </a:t>
            </a:r>
            <a:r>
              <a:rPr sz="2800" spc="-10" dirty="0">
                <a:solidFill>
                  <a:srgbClr val="333399"/>
                </a:solidFill>
                <a:latin typeface="Times New Roman"/>
                <a:cs typeface="Times New Roman"/>
              </a:rPr>
              <a:t>запропонував </a:t>
            </a:r>
            <a:r>
              <a:rPr sz="2800" dirty="0">
                <a:solidFill>
                  <a:srgbClr val="333399"/>
                </a:solidFill>
                <a:latin typeface="Times New Roman"/>
                <a:cs typeface="Times New Roman"/>
              </a:rPr>
              <a:t>такий</a:t>
            </a:r>
            <a:r>
              <a:rPr sz="2800" spc="59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333399"/>
                </a:solidFill>
                <a:latin typeface="Times New Roman"/>
                <a:cs typeface="Times New Roman"/>
              </a:rPr>
              <a:t>дослід.</a:t>
            </a:r>
            <a:r>
              <a:rPr sz="2800" spc="58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333399"/>
                </a:solidFill>
                <a:latin typeface="Times New Roman"/>
                <a:cs typeface="Times New Roman"/>
              </a:rPr>
              <a:t>Металевий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8739" y="1744217"/>
            <a:ext cx="3977004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984375" algn="l"/>
                <a:tab pos="2794000" algn="l"/>
              </a:tabLst>
            </a:pPr>
            <a:r>
              <a:rPr sz="2800" spc="-10" dirty="0">
                <a:solidFill>
                  <a:srgbClr val="333399"/>
                </a:solidFill>
                <a:latin typeface="Times New Roman"/>
                <a:cs typeface="Times New Roman"/>
              </a:rPr>
              <a:t>стержень</a:t>
            </a:r>
            <a:r>
              <a:rPr sz="2800" dirty="0">
                <a:solidFill>
                  <a:srgbClr val="333399"/>
                </a:solidFill>
                <a:latin typeface="Times New Roman"/>
                <a:cs typeface="Times New Roman"/>
              </a:rPr>
              <a:t>	</a:t>
            </a:r>
            <a:r>
              <a:rPr sz="2800" spc="-50" dirty="0">
                <a:solidFill>
                  <a:srgbClr val="333399"/>
                </a:solidFill>
                <a:latin typeface="Times New Roman"/>
                <a:cs typeface="Times New Roman"/>
              </a:rPr>
              <a:t>С</a:t>
            </a:r>
            <a:r>
              <a:rPr sz="2800" dirty="0">
                <a:solidFill>
                  <a:srgbClr val="333399"/>
                </a:solidFill>
                <a:latin typeface="Times New Roman"/>
                <a:cs typeface="Times New Roman"/>
              </a:rPr>
              <a:t>	</a:t>
            </a:r>
            <a:r>
              <a:rPr sz="2800" spc="-10" dirty="0">
                <a:solidFill>
                  <a:srgbClr val="333399"/>
                </a:solidFill>
                <a:latin typeface="Times New Roman"/>
                <a:cs typeface="Times New Roman"/>
              </a:rPr>
              <a:t>рухався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8739" y="2127961"/>
            <a:ext cx="39751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333399"/>
                </a:solidFill>
                <a:latin typeface="Times New Roman"/>
                <a:cs typeface="Times New Roman"/>
              </a:rPr>
              <a:t>поступально</a:t>
            </a:r>
            <a:r>
              <a:rPr sz="2800" spc="17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333399"/>
                </a:solidFill>
                <a:latin typeface="Times New Roman"/>
                <a:cs typeface="Times New Roman"/>
              </a:rPr>
              <a:t>з</a:t>
            </a:r>
            <a:r>
              <a:rPr sz="2800" spc="16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333399"/>
                </a:solidFill>
                <a:latin typeface="Times New Roman"/>
                <a:cs typeface="Times New Roman"/>
              </a:rPr>
              <a:t>швидкістю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5240" y="2514092"/>
            <a:ext cx="9098915" cy="42805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6200">
              <a:lnSpc>
                <a:spcPts val="3145"/>
              </a:lnSpc>
              <a:spcBef>
                <a:spcPts val="95"/>
              </a:spcBef>
              <a:tabLst>
                <a:tab pos="577215" algn="l"/>
              </a:tabLst>
            </a:pPr>
            <a:r>
              <a:rPr sz="2800" spc="-25" dirty="0">
                <a:solidFill>
                  <a:srgbClr val="333399"/>
                </a:solidFill>
                <a:latin typeface="Symbol"/>
                <a:cs typeface="Symbol"/>
              </a:rPr>
              <a:t></a:t>
            </a:r>
            <a:r>
              <a:rPr sz="2775" spc="-37" baseline="-21021" dirty="0">
                <a:solidFill>
                  <a:srgbClr val="333399"/>
                </a:solidFill>
                <a:latin typeface="Times New Roman"/>
                <a:cs typeface="Times New Roman"/>
              </a:rPr>
              <a:t>0</a:t>
            </a:r>
            <a:r>
              <a:rPr sz="2775" baseline="-21021" dirty="0">
                <a:solidFill>
                  <a:srgbClr val="333399"/>
                </a:solidFill>
                <a:latin typeface="Times New Roman"/>
                <a:cs typeface="Times New Roman"/>
              </a:rPr>
              <a:t>	</a:t>
            </a:r>
            <a:r>
              <a:rPr sz="2800" spc="-10" dirty="0">
                <a:solidFill>
                  <a:srgbClr val="333399"/>
                </a:solidFill>
                <a:latin typeface="Times New Roman"/>
                <a:cs typeface="Times New Roman"/>
              </a:rPr>
              <a:t>(рис.).</a:t>
            </a:r>
            <a:endParaRPr sz="2800">
              <a:latin typeface="Times New Roman"/>
              <a:cs typeface="Times New Roman"/>
            </a:endParaRPr>
          </a:p>
          <a:p>
            <a:pPr marL="76200" marR="52705" indent="449580" algn="just">
              <a:lnSpc>
                <a:spcPct val="90000"/>
              </a:lnSpc>
              <a:spcBef>
                <a:spcPts val="120"/>
              </a:spcBef>
            </a:pPr>
            <a:r>
              <a:rPr sz="2800" dirty="0">
                <a:solidFill>
                  <a:srgbClr val="333399"/>
                </a:solidFill>
                <a:latin typeface="Times New Roman"/>
                <a:cs typeface="Times New Roman"/>
              </a:rPr>
              <a:t>Внаслідок</a:t>
            </a:r>
            <a:r>
              <a:rPr sz="2800" spc="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333399"/>
                </a:solidFill>
                <a:latin typeface="Times New Roman"/>
                <a:cs typeface="Times New Roman"/>
              </a:rPr>
              <a:t>взаємодії</a:t>
            </a:r>
            <a:r>
              <a:rPr sz="2800" spc="2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333399"/>
                </a:solidFill>
                <a:latin typeface="Times New Roman"/>
                <a:cs typeface="Times New Roman"/>
              </a:rPr>
              <a:t>з</a:t>
            </a:r>
            <a:r>
              <a:rPr sz="2800" spc="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333399"/>
                </a:solidFill>
                <a:latin typeface="Times New Roman"/>
                <a:cs typeface="Times New Roman"/>
              </a:rPr>
              <a:t>кристалічною</a:t>
            </a:r>
            <a:r>
              <a:rPr sz="2800" spc="1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333399"/>
                </a:solidFill>
                <a:latin typeface="Times New Roman"/>
                <a:cs typeface="Times New Roman"/>
              </a:rPr>
              <a:t>ґраткою</a:t>
            </a:r>
            <a:r>
              <a:rPr sz="2800" spc="1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333399"/>
                </a:solidFill>
                <a:latin typeface="Times New Roman"/>
                <a:cs typeface="Times New Roman"/>
              </a:rPr>
              <a:t>носії</a:t>
            </a:r>
            <a:r>
              <a:rPr sz="2800" spc="1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333399"/>
                </a:solidFill>
                <a:latin typeface="Times New Roman"/>
                <a:cs typeface="Times New Roman"/>
              </a:rPr>
              <a:t>стру- </a:t>
            </a:r>
            <a:r>
              <a:rPr sz="2800" dirty="0">
                <a:solidFill>
                  <a:srgbClr val="333399"/>
                </a:solidFill>
                <a:latin typeface="Times New Roman"/>
                <a:cs typeface="Times New Roman"/>
              </a:rPr>
              <a:t>му</a:t>
            </a:r>
            <a:r>
              <a:rPr sz="2800" spc="22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333399"/>
                </a:solidFill>
                <a:latin typeface="Times New Roman"/>
                <a:cs typeface="Times New Roman"/>
              </a:rPr>
              <a:t>в</a:t>
            </a:r>
            <a:r>
              <a:rPr sz="2800" spc="22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333399"/>
                </a:solidFill>
                <a:latin typeface="Times New Roman"/>
                <a:cs typeface="Times New Roman"/>
              </a:rPr>
              <a:t>провіднику</a:t>
            </a:r>
            <a:r>
              <a:rPr sz="2800" spc="23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333399"/>
                </a:solidFill>
                <a:latin typeface="Times New Roman"/>
                <a:cs typeface="Times New Roman"/>
              </a:rPr>
              <a:t>теж</a:t>
            </a:r>
            <a:r>
              <a:rPr sz="2800" spc="21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333399"/>
                </a:solidFill>
                <a:latin typeface="Times New Roman"/>
                <a:cs typeface="Times New Roman"/>
              </a:rPr>
              <a:t>рухались</a:t>
            </a:r>
            <a:r>
              <a:rPr sz="2800" spc="21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333399"/>
                </a:solidFill>
                <a:latin typeface="Times New Roman"/>
                <a:cs typeface="Times New Roman"/>
              </a:rPr>
              <a:t>з</a:t>
            </a:r>
            <a:r>
              <a:rPr sz="2800" spc="22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333399"/>
                </a:solidFill>
                <a:latin typeface="Times New Roman"/>
                <a:cs typeface="Times New Roman"/>
              </a:rPr>
              <a:t>швидкістю</a:t>
            </a:r>
            <a:r>
              <a:rPr sz="2800" spc="22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333399"/>
                </a:solidFill>
                <a:latin typeface="Symbol"/>
                <a:cs typeface="Symbol"/>
              </a:rPr>
              <a:t></a:t>
            </a:r>
            <a:r>
              <a:rPr sz="2775" baseline="-21021" dirty="0">
                <a:solidFill>
                  <a:srgbClr val="333399"/>
                </a:solidFill>
                <a:latin typeface="Times New Roman"/>
                <a:cs typeface="Times New Roman"/>
              </a:rPr>
              <a:t>0</a:t>
            </a:r>
            <a:r>
              <a:rPr sz="2800" dirty="0">
                <a:solidFill>
                  <a:srgbClr val="333399"/>
                </a:solidFill>
                <a:latin typeface="Times New Roman"/>
                <a:cs typeface="Times New Roman"/>
              </a:rPr>
              <a:t>.</a:t>
            </a:r>
            <a:r>
              <a:rPr sz="2800" spc="229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333399"/>
                </a:solidFill>
                <a:latin typeface="Times New Roman"/>
                <a:cs typeface="Times New Roman"/>
              </a:rPr>
              <a:t>Стрижень </a:t>
            </a:r>
            <a:r>
              <a:rPr sz="2800" dirty="0">
                <a:solidFill>
                  <a:srgbClr val="333399"/>
                </a:solidFill>
                <a:latin typeface="Times New Roman"/>
                <a:cs typeface="Times New Roman"/>
              </a:rPr>
              <a:t>різко</a:t>
            </a:r>
            <a:r>
              <a:rPr sz="2800" spc="-1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333399"/>
                </a:solidFill>
                <a:latin typeface="Times New Roman"/>
                <a:cs typeface="Times New Roman"/>
              </a:rPr>
              <a:t>гальмувався</a:t>
            </a:r>
            <a:r>
              <a:rPr sz="2800" spc="-1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333399"/>
                </a:solidFill>
                <a:latin typeface="Times New Roman"/>
                <a:cs typeface="Times New Roman"/>
              </a:rPr>
              <a:t>і</a:t>
            </a:r>
            <a:r>
              <a:rPr sz="2800" spc="-2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333399"/>
                </a:solidFill>
                <a:latin typeface="Times New Roman"/>
                <a:cs typeface="Times New Roman"/>
              </a:rPr>
              <a:t>в</a:t>
            </a:r>
            <a:r>
              <a:rPr sz="2800" spc="-2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333399"/>
                </a:solidFill>
                <a:latin typeface="Times New Roman"/>
                <a:cs typeface="Times New Roman"/>
              </a:rPr>
              <a:t>момент</a:t>
            </a:r>
            <a:r>
              <a:rPr sz="2800" spc="-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333399"/>
                </a:solidFill>
                <a:latin typeface="Times New Roman"/>
                <a:cs typeface="Times New Roman"/>
              </a:rPr>
              <a:t>гальмування</a:t>
            </a:r>
            <a:r>
              <a:rPr sz="2800" spc="-1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333399"/>
                </a:solidFill>
                <a:latin typeface="Times New Roman"/>
                <a:cs typeface="Times New Roman"/>
              </a:rPr>
              <a:t>замикався</a:t>
            </a:r>
            <a:r>
              <a:rPr sz="2800" spc="-3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333399"/>
                </a:solidFill>
                <a:latin typeface="Times New Roman"/>
                <a:cs typeface="Times New Roman"/>
              </a:rPr>
              <a:t>неру- </a:t>
            </a:r>
            <a:r>
              <a:rPr sz="2800" dirty="0">
                <a:solidFill>
                  <a:srgbClr val="333399"/>
                </a:solidFill>
                <a:latin typeface="Times New Roman"/>
                <a:cs typeface="Times New Roman"/>
              </a:rPr>
              <a:t>хомим</a:t>
            </a:r>
            <a:r>
              <a:rPr sz="2800" spc="36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333399"/>
                </a:solidFill>
                <a:latin typeface="Times New Roman"/>
                <a:cs typeface="Times New Roman"/>
              </a:rPr>
              <a:t>металевим</a:t>
            </a:r>
            <a:r>
              <a:rPr sz="2800" spc="38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333399"/>
                </a:solidFill>
                <a:latin typeface="Times New Roman"/>
                <a:cs typeface="Times New Roman"/>
              </a:rPr>
              <a:t>провідником</a:t>
            </a:r>
            <a:r>
              <a:rPr sz="2800" spc="36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333399"/>
                </a:solidFill>
                <a:latin typeface="Times New Roman"/>
                <a:cs typeface="Times New Roman"/>
              </a:rPr>
              <a:t>В</a:t>
            </a:r>
            <a:r>
              <a:rPr sz="2800" spc="36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333399"/>
                </a:solidFill>
                <a:latin typeface="Times New Roman"/>
                <a:cs typeface="Times New Roman"/>
              </a:rPr>
              <a:t>на</a:t>
            </a:r>
            <a:r>
              <a:rPr sz="2800" spc="37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333399"/>
                </a:solidFill>
                <a:latin typeface="Times New Roman"/>
                <a:cs typeface="Times New Roman"/>
              </a:rPr>
              <a:t>гальванометр.</a:t>
            </a:r>
            <a:r>
              <a:rPr sz="2800" spc="36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333399"/>
                </a:solidFill>
                <a:latin typeface="Times New Roman"/>
                <a:cs typeface="Times New Roman"/>
              </a:rPr>
              <a:t>Носії </a:t>
            </a:r>
            <a:r>
              <a:rPr sz="2800" dirty="0">
                <a:solidFill>
                  <a:srgbClr val="333399"/>
                </a:solidFill>
                <a:latin typeface="Times New Roman"/>
                <a:cs typeface="Times New Roman"/>
              </a:rPr>
              <a:t>струму,</a:t>
            </a:r>
            <a:r>
              <a:rPr sz="2800" spc="409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333399"/>
                </a:solidFill>
                <a:latin typeface="Times New Roman"/>
                <a:cs typeface="Times New Roman"/>
              </a:rPr>
              <a:t>які</a:t>
            </a:r>
            <a:r>
              <a:rPr sz="2800" spc="42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333399"/>
                </a:solidFill>
                <a:latin typeface="Times New Roman"/>
                <a:cs typeface="Times New Roman"/>
              </a:rPr>
              <a:t>не</a:t>
            </a:r>
            <a:r>
              <a:rPr sz="2800" spc="41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333399"/>
                </a:solidFill>
                <a:latin typeface="Times New Roman"/>
                <a:cs typeface="Times New Roman"/>
              </a:rPr>
              <a:t>зв’язані</a:t>
            </a:r>
            <a:r>
              <a:rPr sz="2800" spc="42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333399"/>
                </a:solidFill>
                <a:latin typeface="Times New Roman"/>
                <a:cs typeface="Times New Roman"/>
              </a:rPr>
              <a:t>жорстко</a:t>
            </a:r>
            <a:r>
              <a:rPr sz="2800" spc="43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333399"/>
                </a:solidFill>
                <a:latin typeface="Times New Roman"/>
                <a:cs typeface="Times New Roman"/>
              </a:rPr>
              <a:t>з</a:t>
            </a:r>
            <a:r>
              <a:rPr sz="2800" spc="42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333399"/>
                </a:solidFill>
                <a:latin typeface="Times New Roman"/>
                <a:cs typeface="Times New Roman"/>
              </a:rPr>
              <a:t>кристалічною</a:t>
            </a:r>
            <a:r>
              <a:rPr sz="2800" spc="43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333399"/>
                </a:solidFill>
                <a:latin typeface="Times New Roman"/>
                <a:cs typeface="Times New Roman"/>
              </a:rPr>
              <a:t>ґраткою, </a:t>
            </a:r>
            <a:r>
              <a:rPr sz="2800" spc="-20" dirty="0">
                <a:solidFill>
                  <a:srgbClr val="333399"/>
                </a:solidFill>
                <a:latin typeface="Times New Roman"/>
                <a:cs typeface="Times New Roman"/>
              </a:rPr>
              <a:t>про-</a:t>
            </a:r>
            <a:r>
              <a:rPr sz="2800" dirty="0">
                <a:solidFill>
                  <a:srgbClr val="333399"/>
                </a:solidFill>
                <a:latin typeface="Times New Roman"/>
                <a:cs typeface="Times New Roman"/>
              </a:rPr>
              <a:t>довжували</a:t>
            </a:r>
            <a:r>
              <a:rPr sz="2800" spc="13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333399"/>
                </a:solidFill>
                <a:latin typeface="Times New Roman"/>
                <a:cs typeface="Times New Roman"/>
              </a:rPr>
              <a:t>рухатись</a:t>
            </a:r>
            <a:r>
              <a:rPr sz="2800" spc="15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333399"/>
                </a:solidFill>
                <a:latin typeface="Times New Roman"/>
                <a:cs typeface="Times New Roman"/>
              </a:rPr>
              <a:t>за</a:t>
            </a:r>
            <a:r>
              <a:rPr sz="2800" spc="14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333399"/>
                </a:solidFill>
                <a:latin typeface="Times New Roman"/>
                <a:cs typeface="Times New Roman"/>
              </a:rPr>
              <a:t>інерцією</a:t>
            </a:r>
            <a:r>
              <a:rPr sz="2800" spc="15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333399"/>
                </a:solidFill>
                <a:latin typeface="Times New Roman"/>
                <a:cs typeface="Times New Roman"/>
              </a:rPr>
              <a:t>доти,</a:t>
            </a:r>
            <a:r>
              <a:rPr sz="2800" spc="15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333399"/>
                </a:solidFill>
                <a:latin typeface="Times New Roman"/>
                <a:cs typeface="Times New Roman"/>
              </a:rPr>
              <a:t>доки</a:t>
            </a:r>
            <a:r>
              <a:rPr sz="2800" spc="15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333399"/>
                </a:solidFill>
                <a:latin typeface="Times New Roman"/>
                <a:cs typeface="Times New Roman"/>
              </a:rPr>
              <a:t>взаємодія </a:t>
            </a:r>
            <a:r>
              <a:rPr sz="2800" dirty="0">
                <a:solidFill>
                  <a:srgbClr val="333399"/>
                </a:solidFill>
                <a:latin typeface="Times New Roman"/>
                <a:cs typeface="Times New Roman"/>
              </a:rPr>
              <a:t>з</a:t>
            </a:r>
            <a:r>
              <a:rPr sz="2800" spc="12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333399"/>
                </a:solidFill>
                <a:latin typeface="Times New Roman"/>
                <a:cs typeface="Times New Roman"/>
              </a:rPr>
              <a:t>іонами</a:t>
            </a:r>
            <a:r>
              <a:rPr sz="2800" spc="12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333399"/>
                </a:solidFill>
                <a:latin typeface="Times New Roman"/>
                <a:cs typeface="Times New Roman"/>
              </a:rPr>
              <a:t>ґратки</a:t>
            </a:r>
            <a:r>
              <a:rPr sz="2800" spc="13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333399"/>
                </a:solidFill>
                <a:latin typeface="Times New Roman"/>
                <a:cs typeface="Times New Roman"/>
              </a:rPr>
              <a:t>не</a:t>
            </a:r>
            <a:r>
              <a:rPr sz="2800" spc="114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333399"/>
                </a:solidFill>
                <a:latin typeface="Times New Roman"/>
                <a:cs typeface="Times New Roman"/>
              </a:rPr>
              <a:t>зупинить</a:t>
            </a:r>
            <a:r>
              <a:rPr sz="2800" spc="13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333399"/>
                </a:solidFill>
                <a:latin typeface="Times New Roman"/>
                <a:cs typeface="Times New Roman"/>
              </a:rPr>
              <a:t>їх.</a:t>
            </a:r>
            <a:r>
              <a:rPr sz="2800" spc="114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333399"/>
                </a:solidFill>
                <a:latin typeface="Times New Roman"/>
                <a:cs typeface="Times New Roman"/>
              </a:rPr>
              <a:t>У</a:t>
            </a:r>
            <a:r>
              <a:rPr sz="2800" spc="12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333399"/>
                </a:solidFill>
                <a:latin typeface="Times New Roman"/>
                <a:cs typeface="Times New Roman"/>
              </a:rPr>
              <a:t>замкненому</a:t>
            </a:r>
            <a:r>
              <a:rPr sz="2800" spc="12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333399"/>
                </a:solidFill>
                <a:latin typeface="Times New Roman"/>
                <a:cs typeface="Times New Roman"/>
              </a:rPr>
              <a:t>колі</a:t>
            </a:r>
            <a:r>
              <a:rPr sz="2800" spc="12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333399"/>
                </a:solidFill>
                <a:latin typeface="Times New Roman"/>
                <a:cs typeface="Times New Roman"/>
              </a:rPr>
              <a:t>прохо- </a:t>
            </a:r>
            <a:r>
              <a:rPr sz="2800" dirty="0">
                <a:solidFill>
                  <a:srgbClr val="333399"/>
                </a:solidFill>
                <a:latin typeface="Times New Roman"/>
                <a:cs typeface="Times New Roman"/>
              </a:rPr>
              <a:t>див</a:t>
            </a:r>
            <a:r>
              <a:rPr sz="2800" spc="3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800" spc="-30" dirty="0">
                <a:solidFill>
                  <a:srgbClr val="333399"/>
                </a:solidFill>
                <a:latin typeface="Times New Roman"/>
                <a:cs typeface="Times New Roman"/>
              </a:rPr>
              <a:t>короткочасний</a:t>
            </a:r>
            <a:r>
              <a:rPr sz="2800" spc="6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333399"/>
                </a:solidFill>
                <a:latin typeface="Times New Roman"/>
                <a:cs typeface="Times New Roman"/>
              </a:rPr>
              <a:t>струм,</a:t>
            </a:r>
            <a:r>
              <a:rPr sz="2800" spc="2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333399"/>
                </a:solidFill>
                <a:latin typeface="Times New Roman"/>
                <a:cs typeface="Times New Roman"/>
              </a:rPr>
              <a:t>який</a:t>
            </a:r>
            <a:r>
              <a:rPr sz="2800" spc="4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333399"/>
                </a:solidFill>
                <a:latin typeface="Times New Roman"/>
                <a:cs typeface="Times New Roman"/>
              </a:rPr>
              <a:t>можна</a:t>
            </a:r>
            <a:r>
              <a:rPr sz="2800" spc="3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333399"/>
                </a:solidFill>
                <a:latin typeface="Times New Roman"/>
                <a:cs typeface="Times New Roman"/>
              </a:rPr>
              <a:t>виявити</a:t>
            </a:r>
            <a:r>
              <a:rPr sz="2800" spc="5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333399"/>
                </a:solidFill>
                <a:latin typeface="Times New Roman"/>
                <a:cs typeface="Times New Roman"/>
              </a:rPr>
              <a:t>за</a:t>
            </a:r>
            <a:r>
              <a:rPr sz="2800" spc="2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333399"/>
                </a:solidFill>
                <a:latin typeface="Times New Roman"/>
                <a:cs typeface="Times New Roman"/>
              </a:rPr>
              <a:t>допомо- </a:t>
            </a:r>
            <a:r>
              <a:rPr sz="2800" dirty="0">
                <a:solidFill>
                  <a:srgbClr val="333399"/>
                </a:solidFill>
                <a:latin typeface="Times New Roman"/>
                <a:cs typeface="Times New Roman"/>
              </a:rPr>
              <a:t>гою</a:t>
            </a:r>
            <a:r>
              <a:rPr sz="2800" spc="53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333399"/>
                </a:solidFill>
                <a:latin typeface="Times New Roman"/>
                <a:cs typeface="Times New Roman"/>
              </a:rPr>
              <a:t>гальванометра</a:t>
            </a:r>
            <a:r>
              <a:rPr sz="2800" spc="50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333399"/>
                </a:solidFill>
                <a:latin typeface="Times New Roman"/>
                <a:cs typeface="Times New Roman"/>
              </a:rPr>
              <a:t>G.</a:t>
            </a:r>
            <a:r>
              <a:rPr sz="2800" spc="52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333399"/>
                </a:solidFill>
                <a:latin typeface="Times New Roman"/>
                <a:cs typeface="Times New Roman"/>
              </a:rPr>
              <a:t>За</a:t>
            </a:r>
            <a:r>
              <a:rPr sz="2800" spc="51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333399"/>
                </a:solidFill>
                <a:latin typeface="Times New Roman"/>
                <a:cs typeface="Times New Roman"/>
              </a:rPr>
              <a:t>напрямком</a:t>
            </a:r>
            <a:r>
              <a:rPr sz="2800" spc="53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333399"/>
                </a:solidFill>
                <a:latin typeface="Times New Roman"/>
                <a:cs typeface="Times New Roman"/>
              </a:rPr>
              <a:t>струму</a:t>
            </a:r>
            <a:r>
              <a:rPr sz="2800" spc="53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333399"/>
                </a:solidFill>
                <a:latin typeface="Times New Roman"/>
                <a:cs typeface="Times New Roman"/>
              </a:rPr>
              <a:t>визначають </a:t>
            </a:r>
            <a:r>
              <a:rPr sz="2800" dirty="0">
                <a:solidFill>
                  <a:srgbClr val="333399"/>
                </a:solidFill>
                <a:latin typeface="Times New Roman"/>
                <a:cs typeface="Times New Roman"/>
              </a:rPr>
              <a:t>знак</a:t>
            </a:r>
            <a:r>
              <a:rPr sz="2800" spc="-5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333399"/>
                </a:solidFill>
                <a:latin typeface="Times New Roman"/>
                <a:cs typeface="Times New Roman"/>
              </a:rPr>
              <a:t>рухомих</a:t>
            </a:r>
            <a:r>
              <a:rPr sz="2800" spc="-7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333399"/>
                </a:solidFill>
                <a:latin typeface="Times New Roman"/>
                <a:cs typeface="Times New Roman"/>
              </a:rPr>
              <a:t>зарядів.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3355594"/>
            <a:ext cx="8988425" cy="100139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2280">
              <a:lnSpc>
                <a:spcPct val="100000"/>
              </a:lnSpc>
              <a:spcBef>
                <a:spcPts val="105"/>
              </a:spcBef>
              <a:tabLst>
                <a:tab pos="1309370" algn="l"/>
                <a:tab pos="2588260" algn="l"/>
                <a:tab pos="3321685" algn="l"/>
                <a:tab pos="4462780" algn="l"/>
                <a:tab pos="6385560" algn="l"/>
                <a:tab pos="8035925" algn="l"/>
              </a:tabLst>
            </a:pPr>
            <a:r>
              <a:rPr sz="3200" spc="-25" dirty="0">
                <a:solidFill>
                  <a:srgbClr val="333399"/>
                </a:solidFill>
                <a:latin typeface="Times New Roman"/>
                <a:cs typeface="Times New Roman"/>
              </a:rPr>
              <a:t>Цей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	</a:t>
            </a: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дослід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	</a:t>
            </a:r>
            <a:r>
              <a:rPr sz="3200" spc="-25" dirty="0">
                <a:solidFill>
                  <a:srgbClr val="333399"/>
                </a:solidFill>
                <a:latin typeface="Times New Roman"/>
                <a:cs typeface="Times New Roman"/>
              </a:rPr>
              <a:t>дав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	</a:t>
            </a: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змогу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	</a:t>
            </a: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визначити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	</a:t>
            </a:r>
            <a:r>
              <a:rPr sz="3200" spc="-10" dirty="0">
                <a:latin typeface="Times New Roman"/>
                <a:cs typeface="Times New Roman"/>
              </a:rPr>
              <a:t>питомий</a:t>
            </a:r>
            <a:r>
              <a:rPr sz="3200" dirty="0">
                <a:latin typeface="Times New Roman"/>
                <a:cs typeface="Times New Roman"/>
              </a:rPr>
              <a:t>	</a:t>
            </a:r>
            <a:r>
              <a:rPr sz="3200" spc="-10" dirty="0">
                <a:latin typeface="Times New Roman"/>
                <a:cs typeface="Times New Roman"/>
              </a:rPr>
              <a:t>заряд</a:t>
            </a:r>
            <a:endParaRPr sz="3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3200" i="1" dirty="0">
                <a:latin typeface="Times New Roman"/>
                <a:cs typeface="Times New Roman"/>
              </a:rPr>
              <a:t>q/m</a:t>
            </a:r>
            <a:r>
              <a:rPr sz="3200" dirty="0">
                <a:latin typeface="Times New Roman"/>
                <a:cs typeface="Times New Roman"/>
              </a:rPr>
              <a:t>,</a:t>
            </a:r>
            <a:r>
              <a:rPr sz="3200" spc="-35" dirty="0">
                <a:latin typeface="Times New Roman"/>
                <a:cs typeface="Times New Roman"/>
              </a:rPr>
              <a:t> </a:t>
            </a:r>
            <a:r>
              <a:rPr sz="3200" i="1" dirty="0">
                <a:latin typeface="Times New Roman"/>
                <a:cs typeface="Times New Roman"/>
              </a:rPr>
              <a:t>q</a:t>
            </a:r>
            <a:r>
              <a:rPr sz="3200" i="1" spc="-2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–</a:t>
            </a:r>
            <a:r>
              <a:rPr sz="3200" spc="-2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заряд</a:t>
            </a:r>
            <a:r>
              <a:rPr sz="3200" spc="-2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носія</a:t>
            </a:r>
            <a:r>
              <a:rPr sz="3200" spc="-30" dirty="0">
                <a:latin typeface="Times New Roman"/>
                <a:cs typeface="Times New Roman"/>
              </a:rPr>
              <a:t> </a:t>
            </a:r>
            <a:r>
              <a:rPr sz="3200" spc="-35" dirty="0">
                <a:latin typeface="Times New Roman"/>
                <a:cs typeface="Times New Roman"/>
              </a:rPr>
              <a:t>струму,</a:t>
            </a:r>
            <a:r>
              <a:rPr sz="3200" spc="-45" dirty="0">
                <a:latin typeface="Times New Roman"/>
                <a:cs typeface="Times New Roman"/>
              </a:rPr>
              <a:t> </a:t>
            </a:r>
            <a:r>
              <a:rPr sz="3200" i="1" dirty="0">
                <a:latin typeface="Times New Roman"/>
                <a:cs typeface="Times New Roman"/>
              </a:rPr>
              <a:t>m</a:t>
            </a:r>
            <a:r>
              <a:rPr sz="3200" i="1" spc="-2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–</a:t>
            </a:r>
            <a:r>
              <a:rPr sz="3200" spc="-2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його</a:t>
            </a:r>
            <a:r>
              <a:rPr sz="3200" spc="-30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маса: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06009" y="4819015"/>
            <a:ext cx="12763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0" dirty="0">
                <a:latin typeface="Times New Roman"/>
                <a:cs typeface="Times New Roman"/>
              </a:rPr>
              <a:t>,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39" y="5794044"/>
            <a:ext cx="8988425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443990" marR="5080" indent="-1431290">
              <a:lnSpc>
                <a:spcPct val="100000"/>
              </a:lnSpc>
              <a:spcBef>
                <a:spcPts val="105"/>
              </a:spcBef>
              <a:tabLst>
                <a:tab pos="591185" algn="l"/>
                <a:tab pos="1076325" algn="l"/>
                <a:tab pos="1469390" algn="l"/>
                <a:tab pos="2925445" algn="l"/>
                <a:tab pos="4156710" algn="l"/>
                <a:tab pos="4864100" algn="l"/>
                <a:tab pos="6606540" algn="l"/>
                <a:tab pos="7731125" algn="l"/>
              </a:tabLst>
            </a:pPr>
            <a:r>
              <a:rPr sz="3200" spc="-25" dirty="0">
                <a:solidFill>
                  <a:srgbClr val="333399"/>
                </a:solidFill>
                <a:latin typeface="Times New Roman"/>
                <a:cs typeface="Times New Roman"/>
              </a:rPr>
              <a:t>де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	</a:t>
            </a:r>
            <a:r>
              <a:rPr sz="3200" spc="-50" dirty="0">
                <a:solidFill>
                  <a:srgbClr val="333399"/>
                </a:solidFill>
                <a:latin typeface="Times New Roman"/>
                <a:cs typeface="Times New Roman"/>
              </a:rPr>
              <a:t>Q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	</a:t>
            </a:r>
            <a:r>
              <a:rPr sz="3200" spc="-50" dirty="0">
                <a:latin typeface="Times New Roman"/>
                <a:cs typeface="Times New Roman"/>
              </a:rPr>
              <a:t>–</a:t>
            </a:r>
            <a:r>
              <a:rPr sz="3200" dirty="0">
                <a:latin typeface="Times New Roman"/>
                <a:cs typeface="Times New Roman"/>
              </a:rPr>
              <a:t>		</a:t>
            </a:r>
            <a:r>
              <a:rPr sz="3200" spc="-10" dirty="0">
                <a:latin typeface="Times New Roman"/>
                <a:cs typeface="Times New Roman"/>
              </a:rPr>
              <a:t>повний</a:t>
            </a:r>
            <a:r>
              <a:rPr sz="3200" dirty="0">
                <a:latin typeface="Times New Roman"/>
                <a:cs typeface="Times New Roman"/>
              </a:rPr>
              <a:t>	</a:t>
            </a:r>
            <a:r>
              <a:rPr sz="3200" spc="-10" dirty="0">
                <a:latin typeface="Times New Roman"/>
                <a:cs typeface="Times New Roman"/>
              </a:rPr>
              <a:t>заряд,</a:t>
            </a:r>
            <a:r>
              <a:rPr sz="3200" dirty="0">
                <a:latin typeface="Times New Roman"/>
                <a:cs typeface="Times New Roman"/>
              </a:rPr>
              <a:t>	</a:t>
            </a:r>
            <a:r>
              <a:rPr sz="3200" spc="-25" dirty="0">
                <a:latin typeface="Times New Roman"/>
                <a:cs typeface="Times New Roman"/>
              </a:rPr>
              <a:t>що</a:t>
            </a:r>
            <a:r>
              <a:rPr sz="3200" dirty="0">
                <a:latin typeface="Times New Roman"/>
                <a:cs typeface="Times New Roman"/>
              </a:rPr>
              <a:t>	</a:t>
            </a:r>
            <a:r>
              <a:rPr sz="3200" spc="-10" dirty="0">
                <a:latin typeface="Times New Roman"/>
                <a:cs typeface="Times New Roman"/>
              </a:rPr>
              <a:t>пройшов</a:t>
            </a:r>
            <a:r>
              <a:rPr sz="3200" dirty="0">
                <a:latin typeface="Times New Roman"/>
                <a:cs typeface="Times New Roman"/>
              </a:rPr>
              <a:t>	</a:t>
            </a:r>
            <a:r>
              <a:rPr sz="3200" spc="-10" dirty="0">
                <a:latin typeface="Times New Roman"/>
                <a:cs typeface="Times New Roman"/>
              </a:rPr>
              <a:t>через</a:t>
            </a:r>
            <a:r>
              <a:rPr sz="3200" dirty="0">
                <a:latin typeface="Times New Roman"/>
                <a:cs typeface="Times New Roman"/>
              </a:rPr>
              <a:t>	</a:t>
            </a:r>
            <a:r>
              <a:rPr sz="3200" spc="-10" dirty="0">
                <a:latin typeface="Times New Roman"/>
                <a:cs typeface="Times New Roman"/>
              </a:rPr>
              <a:t>гальва- </a:t>
            </a:r>
            <a:r>
              <a:rPr sz="3200" dirty="0">
                <a:latin typeface="Times New Roman"/>
                <a:cs typeface="Times New Roman"/>
              </a:rPr>
              <a:t>нометр</a:t>
            </a:r>
            <a:r>
              <a:rPr sz="3200" spc="-6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при</a:t>
            </a:r>
            <a:r>
              <a:rPr sz="3200" spc="-4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гальмуванні</a:t>
            </a:r>
            <a:r>
              <a:rPr sz="3200" spc="-65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стрижня.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159663" y="4535408"/>
            <a:ext cx="0" cy="438150"/>
          </a:xfrm>
          <a:custGeom>
            <a:avLst/>
            <a:gdLst/>
            <a:ahLst/>
            <a:cxnLst/>
            <a:rect l="l" t="t" r="r" b="b"/>
            <a:pathLst>
              <a:path h="438150">
                <a:moveTo>
                  <a:pt x="0" y="0"/>
                </a:moveTo>
                <a:lnTo>
                  <a:pt x="0" y="437716"/>
                </a:lnTo>
              </a:path>
            </a:pathLst>
          </a:custGeom>
          <a:ln w="1516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409515" y="4535408"/>
            <a:ext cx="0" cy="438150"/>
          </a:xfrm>
          <a:custGeom>
            <a:avLst/>
            <a:gdLst/>
            <a:ahLst/>
            <a:cxnLst/>
            <a:rect l="l" t="t" r="r" b="b"/>
            <a:pathLst>
              <a:path h="438150">
                <a:moveTo>
                  <a:pt x="0" y="0"/>
                </a:moveTo>
                <a:lnTo>
                  <a:pt x="0" y="437716"/>
                </a:lnTo>
              </a:path>
            </a:pathLst>
          </a:custGeom>
          <a:ln w="1516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122114" y="5030177"/>
            <a:ext cx="333375" cy="0"/>
          </a:xfrm>
          <a:custGeom>
            <a:avLst/>
            <a:gdLst/>
            <a:ahLst/>
            <a:cxnLst/>
            <a:rect l="l" t="t" r="r" b="b"/>
            <a:pathLst>
              <a:path w="333375">
                <a:moveTo>
                  <a:pt x="0" y="0"/>
                </a:moveTo>
                <a:lnTo>
                  <a:pt x="332894" y="0"/>
                </a:lnTo>
              </a:path>
            </a:pathLst>
          </a:custGeom>
          <a:ln w="15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863713" y="5030177"/>
            <a:ext cx="520065" cy="0"/>
          </a:xfrm>
          <a:custGeom>
            <a:avLst/>
            <a:gdLst/>
            <a:ahLst/>
            <a:cxnLst/>
            <a:rect l="l" t="t" r="r" b="b"/>
            <a:pathLst>
              <a:path w="520064">
                <a:moveTo>
                  <a:pt x="0" y="0"/>
                </a:moveTo>
                <a:lnTo>
                  <a:pt x="519878" y="0"/>
                </a:lnTo>
              </a:path>
            </a:pathLst>
          </a:custGeom>
          <a:ln w="15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123008" y="4392677"/>
            <a:ext cx="1296035" cy="1100455"/>
          </a:xfrm>
          <a:prstGeom prst="rect">
            <a:avLst/>
          </a:prstGeom>
        </p:spPr>
        <p:txBody>
          <a:bodyPr vert="horz" wrap="square" lIns="0" tIns="106045" rIns="0" bIns="0" rtlCol="0">
            <a:spAutoFit/>
          </a:bodyPr>
          <a:lstStyle/>
          <a:p>
            <a:pPr marL="74295">
              <a:lnSpc>
                <a:spcPct val="100000"/>
              </a:lnSpc>
              <a:spcBef>
                <a:spcPts val="835"/>
              </a:spcBef>
              <a:tabLst>
                <a:tab pos="439420" algn="l"/>
              </a:tabLst>
            </a:pPr>
            <a:r>
              <a:rPr sz="4275" i="1" spc="-75" baseline="4873" dirty="0">
                <a:latin typeface="Times New Roman"/>
                <a:cs typeface="Times New Roman"/>
              </a:rPr>
              <a:t>q</a:t>
            </a:r>
            <a:r>
              <a:rPr sz="4275" i="1" baseline="4873" dirty="0">
                <a:latin typeface="Times New Roman"/>
                <a:cs typeface="Times New Roman"/>
              </a:rPr>
              <a:t>	</a:t>
            </a:r>
            <a:r>
              <a:rPr sz="4275" baseline="-37037" dirty="0">
                <a:latin typeface="Symbol"/>
                <a:cs typeface="Symbol"/>
              </a:rPr>
              <a:t></a:t>
            </a:r>
            <a:r>
              <a:rPr sz="4275" spc="465" baseline="-37037" dirty="0">
                <a:latin typeface="Times New Roman"/>
                <a:cs typeface="Times New Roman"/>
              </a:rPr>
              <a:t> </a:t>
            </a:r>
            <a:r>
              <a:rPr sz="2850" i="1" spc="-25" dirty="0">
                <a:latin typeface="Times New Roman"/>
                <a:cs typeface="Times New Roman"/>
              </a:rPr>
              <a:t>l</a:t>
            </a:r>
            <a:r>
              <a:rPr sz="3000" spc="-25" dirty="0">
                <a:latin typeface="Symbol"/>
                <a:cs typeface="Symbol"/>
              </a:rPr>
              <a:t></a:t>
            </a:r>
            <a:r>
              <a:rPr sz="1800" spc="-37" baseline="-32407" dirty="0">
                <a:latin typeface="Times New Roman"/>
                <a:cs typeface="Times New Roman"/>
              </a:rPr>
              <a:t>0</a:t>
            </a:r>
            <a:endParaRPr sz="1800" baseline="-32407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700"/>
              </a:spcBef>
              <a:tabLst>
                <a:tab pos="753110" algn="l"/>
              </a:tabLst>
            </a:pPr>
            <a:r>
              <a:rPr sz="2850" i="1" spc="-50" dirty="0">
                <a:latin typeface="Times New Roman"/>
                <a:cs typeface="Times New Roman"/>
              </a:rPr>
              <a:t>m</a:t>
            </a:r>
            <a:r>
              <a:rPr sz="2850" i="1" dirty="0">
                <a:latin typeface="Times New Roman"/>
                <a:cs typeface="Times New Roman"/>
              </a:rPr>
              <a:t>	</a:t>
            </a:r>
            <a:r>
              <a:rPr sz="2850" i="1" spc="40" dirty="0">
                <a:latin typeface="Times New Roman"/>
                <a:cs typeface="Times New Roman"/>
              </a:rPr>
              <a:t>QR</a:t>
            </a:r>
            <a:endParaRPr sz="285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3532325" y="-579"/>
            <a:ext cx="629285" cy="75565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40"/>
              </a:spcBef>
            </a:pPr>
            <a:r>
              <a:rPr sz="4750" b="0" spc="-25" dirty="0">
                <a:solidFill>
                  <a:srgbClr val="000000"/>
                </a:solidFill>
                <a:latin typeface="Symbol"/>
                <a:cs typeface="Symbol"/>
              </a:rPr>
              <a:t></a:t>
            </a:r>
            <a:r>
              <a:rPr sz="4500" b="0" i="1" spc="-37" baseline="-21296" dirty="0">
                <a:solidFill>
                  <a:srgbClr val="000000"/>
                </a:solidFill>
                <a:latin typeface="Times New Roman"/>
                <a:cs typeface="Times New Roman"/>
              </a:rPr>
              <a:t>0</a:t>
            </a:r>
            <a:endParaRPr sz="4500" baseline="-21296">
              <a:latin typeface="Times New Roman"/>
              <a:cs typeface="Times New Roman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2085431" y="888862"/>
            <a:ext cx="4830445" cy="549275"/>
            <a:chOff x="2085431" y="888862"/>
            <a:chExt cx="4830445" cy="549275"/>
          </a:xfrm>
        </p:grpSpPr>
        <p:sp>
          <p:nvSpPr>
            <p:cNvPr id="12" name="object 12"/>
            <p:cNvSpPr/>
            <p:nvPr/>
          </p:nvSpPr>
          <p:spPr>
            <a:xfrm>
              <a:off x="2121944" y="925375"/>
              <a:ext cx="1557020" cy="476250"/>
            </a:xfrm>
            <a:custGeom>
              <a:avLst/>
              <a:gdLst/>
              <a:ahLst/>
              <a:cxnLst/>
              <a:rect l="l" t="t" r="r" b="b"/>
              <a:pathLst>
                <a:path w="1557020" h="476250">
                  <a:moveTo>
                    <a:pt x="1556891" y="0"/>
                  </a:moveTo>
                  <a:lnTo>
                    <a:pt x="0" y="0"/>
                  </a:lnTo>
                  <a:lnTo>
                    <a:pt x="0" y="475908"/>
                  </a:lnTo>
                  <a:lnTo>
                    <a:pt x="1556891" y="475908"/>
                  </a:lnTo>
                  <a:lnTo>
                    <a:pt x="1556891" y="0"/>
                  </a:lnTo>
                  <a:close/>
                </a:path>
              </a:pathLst>
            </a:custGeom>
            <a:solidFill>
              <a:srgbClr val="EAEA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121944" y="925375"/>
              <a:ext cx="1557020" cy="476250"/>
            </a:xfrm>
            <a:custGeom>
              <a:avLst/>
              <a:gdLst/>
              <a:ahLst/>
              <a:cxnLst/>
              <a:rect l="l" t="t" r="r" b="b"/>
              <a:pathLst>
                <a:path w="1557020" h="476250">
                  <a:moveTo>
                    <a:pt x="0" y="475908"/>
                  </a:moveTo>
                  <a:lnTo>
                    <a:pt x="1556891" y="475908"/>
                  </a:lnTo>
                  <a:lnTo>
                    <a:pt x="1556891" y="0"/>
                  </a:lnTo>
                  <a:lnTo>
                    <a:pt x="0" y="0"/>
                  </a:lnTo>
                  <a:lnTo>
                    <a:pt x="0" y="475908"/>
                  </a:lnTo>
                  <a:close/>
                </a:path>
              </a:pathLst>
            </a:custGeom>
            <a:ln w="724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322233" y="925375"/>
              <a:ext cx="1557020" cy="476250"/>
            </a:xfrm>
            <a:custGeom>
              <a:avLst/>
              <a:gdLst/>
              <a:ahLst/>
              <a:cxnLst/>
              <a:rect l="l" t="t" r="r" b="b"/>
              <a:pathLst>
                <a:path w="1557020" h="476250">
                  <a:moveTo>
                    <a:pt x="1556891" y="0"/>
                  </a:moveTo>
                  <a:lnTo>
                    <a:pt x="0" y="0"/>
                  </a:lnTo>
                  <a:lnTo>
                    <a:pt x="0" y="475908"/>
                  </a:lnTo>
                  <a:lnTo>
                    <a:pt x="1556891" y="475908"/>
                  </a:lnTo>
                  <a:lnTo>
                    <a:pt x="1556891" y="0"/>
                  </a:lnTo>
                  <a:close/>
                </a:path>
              </a:pathLst>
            </a:custGeom>
            <a:solidFill>
              <a:srgbClr val="EAEA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322233" y="925375"/>
              <a:ext cx="1557020" cy="476250"/>
            </a:xfrm>
            <a:custGeom>
              <a:avLst/>
              <a:gdLst/>
              <a:ahLst/>
              <a:cxnLst/>
              <a:rect l="l" t="t" r="r" b="b"/>
              <a:pathLst>
                <a:path w="1557020" h="476250">
                  <a:moveTo>
                    <a:pt x="0" y="475908"/>
                  </a:moveTo>
                  <a:lnTo>
                    <a:pt x="1556891" y="475908"/>
                  </a:lnTo>
                  <a:lnTo>
                    <a:pt x="1556891" y="0"/>
                  </a:lnTo>
                  <a:lnTo>
                    <a:pt x="0" y="0"/>
                  </a:lnTo>
                  <a:lnTo>
                    <a:pt x="0" y="475908"/>
                  </a:lnTo>
                  <a:close/>
                </a:path>
              </a:pathLst>
            </a:custGeom>
            <a:ln w="724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2288326" y="200735"/>
            <a:ext cx="433070" cy="7137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500" i="1" spc="130" dirty="0">
                <a:latin typeface="Times New Roman"/>
                <a:cs typeface="Times New Roman"/>
              </a:rPr>
              <a:t>С</a:t>
            </a:r>
            <a:endParaRPr sz="45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812644" y="240861"/>
            <a:ext cx="433070" cy="7137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500" i="1" spc="130" dirty="0">
                <a:latin typeface="Times New Roman"/>
                <a:cs typeface="Times New Roman"/>
              </a:rPr>
              <a:t>C</a:t>
            </a:r>
            <a:endParaRPr sz="45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143589" y="1500872"/>
            <a:ext cx="1497965" cy="562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R="153035" algn="ctr">
              <a:lnSpc>
                <a:spcPct val="100000"/>
              </a:lnSpc>
              <a:spcBef>
                <a:spcPts val="120"/>
              </a:spcBef>
            </a:pPr>
            <a:r>
              <a:rPr sz="3500" i="1" spc="5" dirty="0">
                <a:latin typeface="Times New Roman"/>
                <a:cs typeface="Times New Roman"/>
              </a:rPr>
              <a:t>l</a:t>
            </a:r>
            <a:endParaRPr sz="3500">
              <a:latin typeface="Times New Roman"/>
              <a:cs typeface="Times New Roman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2062415" y="1078369"/>
            <a:ext cx="5186680" cy="1132205"/>
            <a:chOff x="2062415" y="1078369"/>
            <a:chExt cx="5186680" cy="1132205"/>
          </a:xfrm>
        </p:grpSpPr>
        <p:sp>
          <p:nvSpPr>
            <p:cNvPr id="20" name="object 20"/>
            <p:cNvSpPr/>
            <p:nvPr/>
          </p:nvSpPr>
          <p:spPr>
            <a:xfrm>
              <a:off x="2106109" y="1097419"/>
              <a:ext cx="5124450" cy="1094105"/>
            </a:xfrm>
            <a:custGeom>
              <a:avLst/>
              <a:gdLst/>
              <a:ahLst/>
              <a:cxnLst/>
              <a:rect l="l" t="t" r="r" b="b"/>
              <a:pathLst>
                <a:path w="5124450" h="1094105">
                  <a:moveTo>
                    <a:pt x="1570268" y="287814"/>
                  </a:moveTo>
                  <a:lnTo>
                    <a:pt x="1572710" y="1080223"/>
                  </a:lnTo>
                </a:path>
                <a:path w="5124450" h="1094105">
                  <a:moveTo>
                    <a:pt x="3201474" y="0"/>
                  </a:moveTo>
                  <a:lnTo>
                    <a:pt x="3203915" y="792409"/>
                  </a:lnTo>
                </a:path>
                <a:path w="5124450" h="1094105">
                  <a:moveTo>
                    <a:pt x="3201474" y="790116"/>
                  </a:moveTo>
                  <a:lnTo>
                    <a:pt x="5123833" y="792409"/>
                  </a:lnTo>
                </a:path>
                <a:path w="5124450" h="1094105">
                  <a:moveTo>
                    <a:pt x="5123833" y="763747"/>
                  </a:moveTo>
                  <a:lnTo>
                    <a:pt x="5105522" y="72228"/>
                  </a:lnTo>
                </a:path>
                <a:path w="5124450" h="1094105">
                  <a:moveTo>
                    <a:pt x="4770572" y="72228"/>
                  </a:moveTo>
                  <a:lnTo>
                    <a:pt x="5078563" y="74521"/>
                  </a:lnTo>
                </a:path>
                <a:path w="5124450" h="1094105">
                  <a:moveTo>
                    <a:pt x="0" y="301572"/>
                  </a:moveTo>
                  <a:lnTo>
                    <a:pt x="2436" y="1093981"/>
                  </a:lnTo>
                </a:path>
                <a:path w="5124450" h="1094105">
                  <a:moveTo>
                    <a:pt x="1570268" y="43566"/>
                  </a:moveTo>
                  <a:lnTo>
                    <a:pt x="3203915" y="45859"/>
                  </a:lnTo>
                </a:path>
              </a:pathLst>
            </a:custGeom>
            <a:ln w="366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065908" y="1965496"/>
              <a:ext cx="1597660" cy="193040"/>
            </a:xfrm>
            <a:custGeom>
              <a:avLst/>
              <a:gdLst/>
              <a:ahLst/>
              <a:cxnLst/>
              <a:rect l="l" t="t" r="r" b="b"/>
              <a:pathLst>
                <a:path w="1597660" h="193039">
                  <a:moveTo>
                    <a:pt x="1394851" y="0"/>
                  </a:moveTo>
                  <a:lnTo>
                    <a:pt x="1394394" y="72146"/>
                  </a:lnTo>
                  <a:lnTo>
                    <a:pt x="1444801" y="72228"/>
                  </a:lnTo>
                  <a:lnTo>
                    <a:pt x="1454979" y="74062"/>
                  </a:lnTo>
                  <a:lnTo>
                    <a:pt x="1463087" y="79131"/>
                  </a:lnTo>
                  <a:lnTo>
                    <a:pt x="1468448" y="86778"/>
                  </a:lnTo>
                  <a:lnTo>
                    <a:pt x="1470386" y="96352"/>
                  </a:lnTo>
                  <a:lnTo>
                    <a:pt x="1468448" y="105918"/>
                  </a:lnTo>
                  <a:lnTo>
                    <a:pt x="1463087" y="113549"/>
                  </a:lnTo>
                  <a:lnTo>
                    <a:pt x="1454979" y="118601"/>
                  </a:lnTo>
                  <a:lnTo>
                    <a:pt x="1444801" y="120428"/>
                  </a:lnTo>
                  <a:lnTo>
                    <a:pt x="1394088" y="120428"/>
                  </a:lnTo>
                  <a:lnTo>
                    <a:pt x="1393630" y="192656"/>
                  </a:lnTo>
                  <a:lnTo>
                    <a:pt x="1546227" y="120428"/>
                  </a:lnTo>
                  <a:lnTo>
                    <a:pt x="1444801" y="120428"/>
                  </a:lnTo>
                  <a:lnTo>
                    <a:pt x="1546400" y="120346"/>
                  </a:lnTo>
                  <a:lnTo>
                    <a:pt x="1597092" y="96352"/>
                  </a:lnTo>
                  <a:lnTo>
                    <a:pt x="1394851" y="0"/>
                  </a:lnTo>
                  <a:close/>
                </a:path>
                <a:path w="1597660" h="193039">
                  <a:moveTo>
                    <a:pt x="1394394" y="72146"/>
                  </a:moveTo>
                  <a:lnTo>
                    <a:pt x="1394088" y="120346"/>
                  </a:lnTo>
                  <a:lnTo>
                    <a:pt x="1444801" y="120428"/>
                  </a:lnTo>
                  <a:lnTo>
                    <a:pt x="1454979" y="118601"/>
                  </a:lnTo>
                  <a:lnTo>
                    <a:pt x="1463087" y="113549"/>
                  </a:lnTo>
                  <a:lnTo>
                    <a:pt x="1468448" y="105918"/>
                  </a:lnTo>
                  <a:lnTo>
                    <a:pt x="1470386" y="96352"/>
                  </a:lnTo>
                  <a:lnTo>
                    <a:pt x="1468448" y="86778"/>
                  </a:lnTo>
                  <a:lnTo>
                    <a:pt x="1463087" y="79131"/>
                  </a:lnTo>
                  <a:lnTo>
                    <a:pt x="1454979" y="74062"/>
                  </a:lnTo>
                  <a:lnTo>
                    <a:pt x="1444801" y="72228"/>
                  </a:lnTo>
                  <a:lnTo>
                    <a:pt x="1394394" y="72146"/>
                  </a:lnTo>
                  <a:close/>
                </a:path>
                <a:path w="1597660" h="193039">
                  <a:moveTo>
                    <a:pt x="25582" y="69935"/>
                  </a:moveTo>
                  <a:lnTo>
                    <a:pt x="15418" y="71931"/>
                  </a:lnTo>
                  <a:lnTo>
                    <a:pt x="7309" y="77267"/>
                  </a:lnTo>
                  <a:lnTo>
                    <a:pt x="1941" y="84969"/>
                  </a:lnTo>
                  <a:lnTo>
                    <a:pt x="0" y="94059"/>
                  </a:lnTo>
                  <a:lnTo>
                    <a:pt x="1941" y="103625"/>
                  </a:lnTo>
                  <a:lnTo>
                    <a:pt x="7309" y="111256"/>
                  </a:lnTo>
                  <a:lnTo>
                    <a:pt x="15418" y="116308"/>
                  </a:lnTo>
                  <a:lnTo>
                    <a:pt x="25582" y="118135"/>
                  </a:lnTo>
                  <a:lnTo>
                    <a:pt x="1394088" y="120346"/>
                  </a:lnTo>
                  <a:lnTo>
                    <a:pt x="1394394" y="72146"/>
                  </a:lnTo>
                  <a:lnTo>
                    <a:pt x="25582" y="6993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065908" y="1965496"/>
              <a:ext cx="1597660" cy="193040"/>
            </a:xfrm>
            <a:custGeom>
              <a:avLst/>
              <a:gdLst/>
              <a:ahLst/>
              <a:cxnLst/>
              <a:rect l="l" t="t" r="r" b="b"/>
              <a:pathLst>
                <a:path w="1597660" h="193039">
                  <a:moveTo>
                    <a:pt x="25582" y="69935"/>
                  </a:moveTo>
                  <a:lnTo>
                    <a:pt x="1444801" y="72228"/>
                  </a:lnTo>
                  <a:lnTo>
                    <a:pt x="1470386" y="96352"/>
                  </a:lnTo>
                  <a:lnTo>
                    <a:pt x="1468448" y="105918"/>
                  </a:lnTo>
                  <a:lnTo>
                    <a:pt x="1463087" y="113549"/>
                  </a:lnTo>
                  <a:lnTo>
                    <a:pt x="1454979" y="118601"/>
                  </a:lnTo>
                  <a:lnTo>
                    <a:pt x="1444801" y="120428"/>
                  </a:lnTo>
                  <a:lnTo>
                    <a:pt x="25582" y="118135"/>
                  </a:lnTo>
                  <a:lnTo>
                    <a:pt x="15418" y="116308"/>
                  </a:lnTo>
                  <a:lnTo>
                    <a:pt x="7309" y="111256"/>
                  </a:lnTo>
                  <a:lnTo>
                    <a:pt x="1941" y="103625"/>
                  </a:lnTo>
                  <a:lnTo>
                    <a:pt x="0" y="94059"/>
                  </a:lnTo>
                  <a:lnTo>
                    <a:pt x="1941" y="84969"/>
                  </a:lnTo>
                  <a:lnTo>
                    <a:pt x="7309" y="77268"/>
                  </a:lnTo>
                  <a:lnTo>
                    <a:pt x="15418" y="71931"/>
                  </a:lnTo>
                  <a:lnTo>
                    <a:pt x="25582" y="69935"/>
                  </a:lnTo>
                  <a:close/>
                </a:path>
                <a:path w="1597660" h="193039">
                  <a:moveTo>
                    <a:pt x="1394851" y="0"/>
                  </a:moveTo>
                  <a:lnTo>
                    <a:pt x="1597092" y="96352"/>
                  </a:lnTo>
                  <a:lnTo>
                    <a:pt x="1393630" y="192656"/>
                  </a:lnTo>
                  <a:lnTo>
                    <a:pt x="1394851" y="0"/>
                  </a:lnTo>
                  <a:close/>
                </a:path>
              </a:pathLst>
            </a:custGeom>
            <a:ln w="690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106109" y="1965496"/>
              <a:ext cx="1598295" cy="193040"/>
            </a:xfrm>
            <a:custGeom>
              <a:avLst/>
              <a:gdLst/>
              <a:ahLst/>
              <a:cxnLst/>
              <a:rect l="l" t="t" r="r" b="b"/>
              <a:pathLst>
                <a:path w="1598295" h="193039">
                  <a:moveTo>
                    <a:pt x="203441" y="0"/>
                  </a:moveTo>
                  <a:lnTo>
                    <a:pt x="0" y="96352"/>
                  </a:lnTo>
                  <a:lnTo>
                    <a:pt x="203441" y="192656"/>
                  </a:lnTo>
                  <a:lnTo>
                    <a:pt x="203441" y="120428"/>
                  </a:lnTo>
                  <a:lnTo>
                    <a:pt x="152276" y="120428"/>
                  </a:lnTo>
                  <a:lnTo>
                    <a:pt x="142816" y="118601"/>
                  </a:lnTo>
                  <a:lnTo>
                    <a:pt x="135069" y="113549"/>
                  </a:lnTo>
                  <a:lnTo>
                    <a:pt x="129834" y="105918"/>
                  </a:lnTo>
                  <a:lnTo>
                    <a:pt x="127911" y="96352"/>
                  </a:lnTo>
                  <a:lnTo>
                    <a:pt x="129834" y="86778"/>
                  </a:lnTo>
                  <a:lnTo>
                    <a:pt x="135069" y="79131"/>
                  </a:lnTo>
                  <a:lnTo>
                    <a:pt x="142816" y="74062"/>
                  </a:lnTo>
                  <a:lnTo>
                    <a:pt x="152276" y="72228"/>
                  </a:lnTo>
                  <a:lnTo>
                    <a:pt x="203441" y="72145"/>
                  </a:lnTo>
                  <a:lnTo>
                    <a:pt x="203441" y="0"/>
                  </a:lnTo>
                  <a:close/>
                </a:path>
                <a:path w="1598295" h="193039">
                  <a:moveTo>
                    <a:pt x="203441" y="72145"/>
                  </a:moveTo>
                  <a:lnTo>
                    <a:pt x="152276" y="72228"/>
                  </a:lnTo>
                  <a:lnTo>
                    <a:pt x="127911" y="96352"/>
                  </a:lnTo>
                  <a:lnTo>
                    <a:pt x="129834" y="105918"/>
                  </a:lnTo>
                  <a:lnTo>
                    <a:pt x="135069" y="113549"/>
                  </a:lnTo>
                  <a:lnTo>
                    <a:pt x="142816" y="118601"/>
                  </a:lnTo>
                  <a:lnTo>
                    <a:pt x="152276" y="120428"/>
                  </a:lnTo>
                  <a:lnTo>
                    <a:pt x="203441" y="120345"/>
                  </a:lnTo>
                  <a:lnTo>
                    <a:pt x="203441" y="72145"/>
                  </a:lnTo>
                  <a:close/>
                </a:path>
                <a:path w="1598295" h="193039">
                  <a:moveTo>
                    <a:pt x="203441" y="120345"/>
                  </a:moveTo>
                  <a:lnTo>
                    <a:pt x="152276" y="120428"/>
                  </a:lnTo>
                  <a:lnTo>
                    <a:pt x="203441" y="120428"/>
                  </a:lnTo>
                  <a:close/>
                </a:path>
                <a:path w="1598295" h="193039">
                  <a:moveTo>
                    <a:pt x="1572710" y="69935"/>
                  </a:moveTo>
                  <a:lnTo>
                    <a:pt x="203441" y="72145"/>
                  </a:lnTo>
                  <a:lnTo>
                    <a:pt x="203441" y="120345"/>
                  </a:lnTo>
                  <a:lnTo>
                    <a:pt x="1572710" y="118135"/>
                  </a:lnTo>
                  <a:lnTo>
                    <a:pt x="1598295" y="94059"/>
                  </a:lnTo>
                  <a:lnTo>
                    <a:pt x="1596357" y="84969"/>
                  </a:lnTo>
                  <a:lnTo>
                    <a:pt x="1590996" y="77267"/>
                  </a:lnTo>
                  <a:lnTo>
                    <a:pt x="1582888" y="71931"/>
                  </a:lnTo>
                  <a:lnTo>
                    <a:pt x="1572710" y="6993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106109" y="1965496"/>
              <a:ext cx="1598295" cy="193040"/>
            </a:xfrm>
            <a:custGeom>
              <a:avLst/>
              <a:gdLst/>
              <a:ahLst/>
              <a:cxnLst/>
              <a:rect l="l" t="t" r="r" b="b"/>
              <a:pathLst>
                <a:path w="1598295" h="193039">
                  <a:moveTo>
                    <a:pt x="1572710" y="118135"/>
                  </a:moveTo>
                  <a:lnTo>
                    <a:pt x="152276" y="120428"/>
                  </a:lnTo>
                  <a:lnTo>
                    <a:pt x="142816" y="118601"/>
                  </a:lnTo>
                  <a:lnTo>
                    <a:pt x="135069" y="113549"/>
                  </a:lnTo>
                  <a:lnTo>
                    <a:pt x="129834" y="105918"/>
                  </a:lnTo>
                  <a:lnTo>
                    <a:pt x="127911" y="96352"/>
                  </a:lnTo>
                  <a:lnTo>
                    <a:pt x="129834" y="86778"/>
                  </a:lnTo>
                  <a:lnTo>
                    <a:pt x="135069" y="79131"/>
                  </a:lnTo>
                  <a:lnTo>
                    <a:pt x="142816" y="74062"/>
                  </a:lnTo>
                  <a:lnTo>
                    <a:pt x="152276" y="72228"/>
                  </a:lnTo>
                  <a:lnTo>
                    <a:pt x="1572710" y="69935"/>
                  </a:lnTo>
                  <a:lnTo>
                    <a:pt x="1582888" y="71931"/>
                  </a:lnTo>
                  <a:lnTo>
                    <a:pt x="1590996" y="77268"/>
                  </a:lnTo>
                  <a:lnTo>
                    <a:pt x="1596357" y="84969"/>
                  </a:lnTo>
                  <a:lnTo>
                    <a:pt x="1598295" y="94059"/>
                  </a:lnTo>
                  <a:lnTo>
                    <a:pt x="1596357" y="103625"/>
                  </a:lnTo>
                  <a:lnTo>
                    <a:pt x="1590996" y="111256"/>
                  </a:lnTo>
                  <a:lnTo>
                    <a:pt x="1582888" y="116308"/>
                  </a:lnTo>
                  <a:lnTo>
                    <a:pt x="1572710" y="118135"/>
                  </a:lnTo>
                  <a:close/>
                </a:path>
                <a:path w="1598295" h="193039">
                  <a:moveTo>
                    <a:pt x="203441" y="192656"/>
                  </a:moveTo>
                  <a:lnTo>
                    <a:pt x="0" y="96352"/>
                  </a:lnTo>
                  <a:lnTo>
                    <a:pt x="203441" y="0"/>
                  </a:lnTo>
                  <a:lnTo>
                    <a:pt x="203441" y="192656"/>
                  </a:lnTo>
                  <a:close/>
                </a:path>
              </a:pathLst>
            </a:custGeom>
            <a:ln w="690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977635" y="1629481"/>
              <a:ext cx="536575" cy="504825"/>
            </a:xfrm>
            <a:custGeom>
              <a:avLst/>
              <a:gdLst/>
              <a:ahLst/>
              <a:cxnLst/>
              <a:rect l="l" t="t" r="r" b="b"/>
              <a:pathLst>
                <a:path w="536575" h="504825">
                  <a:moveTo>
                    <a:pt x="268010" y="0"/>
                  </a:moveTo>
                  <a:lnTo>
                    <a:pt x="219995" y="4046"/>
                  </a:lnTo>
                  <a:lnTo>
                    <a:pt x="174738" y="15720"/>
                  </a:lnTo>
                  <a:lnTo>
                    <a:pt x="133011" y="34323"/>
                  </a:lnTo>
                  <a:lnTo>
                    <a:pt x="95585" y="59156"/>
                  </a:lnTo>
                  <a:lnTo>
                    <a:pt x="63233" y="89521"/>
                  </a:lnTo>
                  <a:lnTo>
                    <a:pt x="36726" y="124718"/>
                  </a:lnTo>
                  <a:lnTo>
                    <a:pt x="16837" y="164050"/>
                  </a:lnTo>
                  <a:lnTo>
                    <a:pt x="4338" y="206817"/>
                  </a:lnTo>
                  <a:lnTo>
                    <a:pt x="0" y="252321"/>
                  </a:lnTo>
                  <a:lnTo>
                    <a:pt x="4338" y="297508"/>
                  </a:lnTo>
                  <a:lnTo>
                    <a:pt x="16837" y="340104"/>
                  </a:lnTo>
                  <a:lnTo>
                    <a:pt x="36726" y="379380"/>
                  </a:lnTo>
                  <a:lnTo>
                    <a:pt x="63233" y="414609"/>
                  </a:lnTo>
                  <a:lnTo>
                    <a:pt x="95585" y="445064"/>
                  </a:lnTo>
                  <a:lnTo>
                    <a:pt x="133011" y="470018"/>
                  </a:lnTo>
                  <a:lnTo>
                    <a:pt x="174738" y="488742"/>
                  </a:lnTo>
                  <a:lnTo>
                    <a:pt x="219995" y="500510"/>
                  </a:lnTo>
                  <a:lnTo>
                    <a:pt x="268010" y="504594"/>
                  </a:lnTo>
                  <a:lnTo>
                    <a:pt x="316346" y="500510"/>
                  </a:lnTo>
                  <a:lnTo>
                    <a:pt x="361774" y="488742"/>
                  </a:lnTo>
                  <a:lnTo>
                    <a:pt x="403551" y="470018"/>
                  </a:lnTo>
                  <a:lnTo>
                    <a:pt x="440937" y="445064"/>
                  </a:lnTo>
                  <a:lnTo>
                    <a:pt x="473189" y="414609"/>
                  </a:lnTo>
                  <a:lnTo>
                    <a:pt x="499565" y="379380"/>
                  </a:lnTo>
                  <a:lnTo>
                    <a:pt x="519323" y="340104"/>
                  </a:lnTo>
                  <a:lnTo>
                    <a:pt x="531722" y="297508"/>
                  </a:lnTo>
                  <a:lnTo>
                    <a:pt x="536020" y="252321"/>
                  </a:lnTo>
                  <a:lnTo>
                    <a:pt x="531722" y="206817"/>
                  </a:lnTo>
                  <a:lnTo>
                    <a:pt x="519323" y="164050"/>
                  </a:lnTo>
                  <a:lnTo>
                    <a:pt x="499565" y="124718"/>
                  </a:lnTo>
                  <a:lnTo>
                    <a:pt x="473189" y="89521"/>
                  </a:lnTo>
                  <a:lnTo>
                    <a:pt x="440937" y="59156"/>
                  </a:lnTo>
                  <a:lnTo>
                    <a:pt x="403551" y="34323"/>
                  </a:lnTo>
                  <a:lnTo>
                    <a:pt x="361774" y="15720"/>
                  </a:lnTo>
                  <a:lnTo>
                    <a:pt x="316346" y="4046"/>
                  </a:lnTo>
                  <a:lnTo>
                    <a:pt x="26801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977635" y="1629481"/>
              <a:ext cx="536575" cy="504825"/>
            </a:xfrm>
            <a:custGeom>
              <a:avLst/>
              <a:gdLst/>
              <a:ahLst/>
              <a:cxnLst/>
              <a:rect l="l" t="t" r="r" b="b"/>
              <a:pathLst>
                <a:path w="536575" h="504825">
                  <a:moveTo>
                    <a:pt x="268010" y="0"/>
                  </a:moveTo>
                  <a:lnTo>
                    <a:pt x="219995" y="4046"/>
                  </a:lnTo>
                  <a:lnTo>
                    <a:pt x="174738" y="15720"/>
                  </a:lnTo>
                  <a:lnTo>
                    <a:pt x="133011" y="34323"/>
                  </a:lnTo>
                  <a:lnTo>
                    <a:pt x="95585" y="59156"/>
                  </a:lnTo>
                  <a:lnTo>
                    <a:pt x="63233" y="89521"/>
                  </a:lnTo>
                  <a:lnTo>
                    <a:pt x="36726" y="124718"/>
                  </a:lnTo>
                  <a:lnTo>
                    <a:pt x="16837" y="164050"/>
                  </a:lnTo>
                  <a:lnTo>
                    <a:pt x="4338" y="206817"/>
                  </a:lnTo>
                  <a:lnTo>
                    <a:pt x="0" y="252321"/>
                  </a:lnTo>
                  <a:lnTo>
                    <a:pt x="4338" y="297508"/>
                  </a:lnTo>
                  <a:lnTo>
                    <a:pt x="16837" y="340104"/>
                  </a:lnTo>
                  <a:lnTo>
                    <a:pt x="36726" y="379380"/>
                  </a:lnTo>
                  <a:lnTo>
                    <a:pt x="63233" y="414609"/>
                  </a:lnTo>
                  <a:lnTo>
                    <a:pt x="95585" y="445064"/>
                  </a:lnTo>
                  <a:lnTo>
                    <a:pt x="133011" y="470018"/>
                  </a:lnTo>
                  <a:lnTo>
                    <a:pt x="174738" y="488742"/>
                  </a:lnTo>
                  <a:lnTo>
                    <a:pt x="219995" y="500510"/>
                  </a:lnTo>
                  <a:lnTo>
                    <a:pt x="268010" y="504594"/>
                  </a:lnTo>
                  <a:lnTo>
                    <a:pt x="316346" y="500510"/>
                  </a:lnTo>
                  <a:lnTo>
                    <a:pt x="361774" y="488742"/>
                  </a:lnTo>
                  <a:lnTo>
                    <a:pt x="403551" y="470018"/>
                  </a:lnTo>
                  <a:lnTo>
                    <a:pt x="440937" y="445064"/>
                  </a:lnTo>
                  <a:lnTo>
                    <a:pt x="473189" y="414609"/>
                  </a:lnTo>
                  <a:lnTo>
                    <a:pt x="499565" y="379380"/>
                  </a:lnTo>
                  <a:lnTo>
                    <a:pt x="519323" y="340104"/>
                  </a:lnTo>
                  <a:lnTo>
                    <a:pt x="531722" y="297508"/>
                  </a:lnTo>
                  <a:lnTo>
                    <a:pt x="536020" y="252321"/>
                  </a:lnTo>
                  <a:lnTo>
                    <a:pt x="531722" y="206817"/>
                  </a:lnTo>
                  <a:lnTo>
                    <a:pt x="519323" y="164050"/>
                  </a:lnTo>
                  <a:lnTo>
                    <a:pt x="499565" y="124718"/>
                  </a:lnTo>
                  <a:lnTo>
                    <a:pt x="473189" y="89521"/>
                  </a:lnTo>
                  <a:lnTo>
                    <a:pt x="440937" y="59156"/>
                  </a:lnTo>
                  <a:lnTo>
                    <a:pt x="403551" y="34323"/>
                  </a:lnTo>
                  <a:lnTo>
                    <a:pt x="361774" y="15720"/>
                  </a:lnTo>
                  <a:lnTo>
                    <a:pt x="316346" y="4046"/>
                  </a:lnTo>
                  <a:lnTo>
                    <a:pt x="268010" y="0"/>
                  </a:lnTo>
                </a:path>
              </a:pathLst>
            </a:custGeom>
            <a:ln w="117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6038028" y="1573210"/>
            <a:ext cx="391795" cy="5969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750" spc="110" dirty="0">
                <a:latin typeface="Times New Roman"/>
                <a:cs typeface="Times New Roman"/>
              </a:rPr>
              <a:t>G</a:t>
            </a:r>
            <a:endParaRPr sz="375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318465" y="1188093"/>
            <a:ext cx="398780" cy="7137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500" i="1" spc="114" dirty="0">
                <a:latin typeface="Times New Roman"/>
                <a:cs typeface="Times New Roman"/>
              </a:rPr>
              <a:t>B</a:t>
            </a:r>
            <a:endParaRPr sz="4500">
              <a:latin typeface="Times New Roman"/>
              <a:cs typeface="Times New Roman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2763049" y="655867"/>
            <a:ext cx="964565" cy="198755"/>
            <a:chOff x="2763049" y="655867"/>
            <a:chExt cx="964565" cy="198755"/>
          </a:xfrm>
        </p:grpSpPr>
        <p:sp>
          <p:nvSpPr>
            <p:cNvPr id="30" name="object 30"/>
            <p:cNvSpPr/>
            <p:nvPr/>
          </p:nvSpPr>
          <p:spPr>
            <a:xfrm>
              <a:off x="2766394" y="659320"/>
              <a:ext cx="957580" cy="191770"/>
            </a:xfrm>
            <a:custGeom>
              <a:avLst/>
              <a:gdLst/>
              <a:ahLst/>
              <a:cxnLst/>
              <a:rect l="l" t="t" r="r" b="b"/>
              <a:pathLst>
                <a:path w="957579" h="191769">
                  <a:moveTo>
                    <a:pt x="755301" y="0"/>
                  </a:moveTo>
                  <a:lnTo>
                    <a:pt x="754841" y="72127"/>
                  </a:lnTo>
                  <a:lnTo>
                    <a:pt x="805251" y="72276"/>
                  </a:lnTo>
                  <a:lnTo>
                    <a:pt x="815408" y="74103"/>
                  </a:lnTo>
                  <a:lnTo>
                    <a:pt x="823518" y="79154"/>
                  </a:lnTo>
                  <a:lnTo>
                    <a:pt x="828892" y="86786"/>
                  </a:lnTo>
                  <a:lnTo>
                    <a:pt x="830836" y="96352"/>
                  </a:lnTo>
                  <a:lnTo>
                    <a:pt x="828892" y="105255"/>
                  </a:lnTo>
                  <a:lnTo>
                    <a:pt x="823518" y="112546"/>
                  </a:lnTo>
                  <a:lnTo>
                    <a:pt x="815408" y="117472"/>
                  </a:lnTo>
                  <a:lnTo>
                    <a:pt x="805251" y="119281"/>
                  </a:lnTo>
                  <a:lnTo>
                    <a:pt x="754541" y="119281"/>
                  </a:lnTo>
                  <a:lnTo>
                    <a:pt x="754080" y="191509"/>
                  </a:lnTo>
                  <a:lnTo>
                    <a:pt x="908477" y="119281"/>
                  </a:lnTo>
                  <a:lnTo>
                    <a:pt x="805251" y="119281"/>
                  </a:lnTo>
                  <a:lnTo>
                    <a:pt x="908636" y="119207"/>
                  </a:lnTo>
                  <a:lnTo>
                    <a:pt x="957492" y="96352"/>
                  </a:lnTo>
                  <a:lnTo>
                    <a:pt x="755301" y="0"/>
                  </a:lnTo>
                  <a:close/>
                </a:path>
                <a:path w="957579" h="191769">
                  <a:moveTo>
                    <a:pt x="754841" y="72127"/>
                  </a:moveTo>
                  <a:lnTo>
                    <a:pt x="754541" y="119207"/>
                  </a:lnTo>
                  <a:lnTo>
                    <a:pt x="805251" y="119281"/>
                  </a:lnTo>
                  <a:lnTo>
                    <a:pt x="815408" y="117472"/>
                  </a:lnTo>
                  <a:lnTo>
                    <a:pt x="823518" y="112546"/>
                  </a:lnTo>
                  <a:lnTo>
                    <a:pt x="828892" y="105255"/>
                  </a:lnTo>
                  <a:lnTo>
                    <a:pt x="830836" y="96352"/>
                  </a:lnTo>
                  <a:lnTo>
                    <a:pt x="828892" y="86786"/>
                  </a:lnTo>
                  <a:lnTo>
                    <a:pt x="823518" y="79154"/>
                  </a:lnTo>
                  <a:lnTo>
                    <a:pt x="815408" y="74103"/>
                  </a:lnTo>
                  <a:lnTo>
                    <a:pt x="805251" y="72276"/>
                  </a:lnTo>
                  <a:lnTo>
                    <a:pt x="754841" y="72127"/>
                  </a:lnTo>
                  <a:close/>
                </a:path>
                <a:path w="957579" h="191769">
                  <a:moveTo>
                    <a:pt x="25585" y="69983"/>
                  </a:moveTo>
                  <a:lnTo>
                    <a:pt x="15922" y="71810"/>
                  </a:lnTo>
                  <a:lnTo>
                    <a:pt x="7756" y="76861"/>
                  </a:lnTo>
                  <a:lnTo>
                    <a:pt x="2109" y="84493"/>
                  </a:lnTo>
                  <a:lnTo>
                    <a:pt x="0" y="94059"/>
                  </a:lnTo>
                  <a:lnTo>
                    <a:pt x="2109" y="103625"/>
                  </a:lnTo>
                  <a:lnTo>
                    <a:pt x="7756" y="111256"/>
                  </a:lnTo>
                  <a:lnTo>
                    <a:pt x="15922" y="116308"/>
                  </a:lnTo>
                  <a:lnTo>
                    <a:pt x="25585" y="118135"/>
                  </a:lnTo>
                  <a:lnTo>
                    <a:pt x="754541" y="119207"/>
                  </a:lnTo>
                  <a:lnTo>
                    <a:pt x="754841" y="72127"/>
                  </a:lnTo>
                  <a:lnTo>
                    <a:pt x="25585" y="6998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766394" y="659320"/>
              <a:ext cx="957580" cy="191770"/>
            </a:xfrm>
            <a:custGeom>
              <a:avLst/>
              <a:gdLst/>
              <a:ahLst/>
              <a:cxnLst/>
              <a:rect l="l" t="t" r="r" b="b"/>
              <a:pathLst>
                <a:path w="957579" h="191769">
                  <a:moveTo>
                    <a:pt x="25585" y="69983"/>
                  </a:moveTo>
                  <a:lnTo>
                    <a:pt x="805251" y="72276"/>
                  </a:lnTo>
                  <a:lnTo>
                    <a:pt x="830836" y="96352"/>
                  </a:lnTo>
                  <a:lnTo>
                    <a:pt x="828892" y="105255"/>
                  </a:lnTo>
                  <a:lnTo>
                    <a:pt x="823518" y="112546"/>
                  </a:lnTo>
                  <a:lnTo>
                    <a:pt x="815408" y="117472"/>
                  </a:lnTo>
                  <a:lnTo>
                    <a:pt x="805251" y="119281"/>
                  </a:lnTo>
                  <a:lnTo>
                    <a:pt x="25585" y="118135"/>
                  </a:lnTo>
                  <a:lnTo>
                    <a:pt x="15922" y="116308"/>
                  </a:lnTo>
                  <a:lnTo>
                    <a:pt x="7756" y="111256"/>
                  </a:lnTo>
                  <a:lnTo>
                    <a:pt x="2109" y="103625"/>
                  </a:lnTo>
                  <a:lnTo>
                    <a:pt x="0" y="94059"/>
                  </a:lnTo>
                  <a:lnTo>
                    <a:pt x="2109" y="84493"/>
                  </a:lnTo>
                  <a:lnTo>
                    <a:pt x="7756" y="76861"/>
                  </a:lnTo>
                  <a:lnTo>
                    <a:pt x="15922" y="71810"/>
                  </a:lnTo>
                  <a:lnTo>
                    <a:pt x="25585" y="69983"/>
                  </a:lnTo>
                  <a:close/>
                </a:path>
                <a:path w="957579" h="191769">
                  <a:moveTo>
                    <a:pt x="755301" y="0"/>
                  </a:moveTo>
                  <a:lnTo>
                    <a:pt x="957492" y="96352"/>
                  </a:lnTo>
                  <a:lnTo>
                    <a:pt x="754080" y="191509"/>
                  </a:lnTo>
                  <a:lnTo>
                    <a:pt x="755301" y="0"/>
                  </a:lnTo>
                  <a:close/>
                </a:path>
              </a:pathLst>
            </a:custGeom>
            <a:ln w="690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3065526" y="2589402"/>
            <a:ext cx="3604895" cy="574675"/>
          </a:xfrm>
          <a:prstGeom prst="rect">
            <a:avLst/>
          </a:prstGeom>
        </p:spPr>
        <p:txBody>
          <a:bodyPr vert="horz" wrap="square" lIns="0" tIns="71755" rIns="0" bIns="0" rtlCol="0">
            <a:spAutoFit/>
          </a:bodyPr>
          <a:lstStyle/>
          <a:p>
            <a:pPr marL="12700" marR="5080" indent="5715">
              <a:lnSpc>
                <a:spcPts val="1920"/>
              </a:lnSpc>
              <a:spcBef>
                <a:spcPts val="565"/>
              </a:spcBef>
            </a:pPr>
            <a:r>
              <a:rPr sz="2000" b="1" dirty="0">
                <a:solidFill>
                  <a:srgbClr val="333399"/>
                </a:solidFill>
                <a:latin typeface="Times New Roman"/>
                <a:cs typeface="Times New Roman"/>
              </a:rPr>
              <a:t>Дослід</a:t>
            </a:r>
            <a:r>
              <a:rPr sz="2000" b="1" spc="-6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000" b="1" spc="-110" dirty="0">
                <a:solidFill>
                  <a:srgbClr val="333399"/>
                </a:solidFill>
                <a:latin typeface="Times New Roman"/>
                <a:cs typeface="Times New Roman"/>
              </a:rPr>
              <a:t>Г.</a:t>
            </a:r>
            <a:r>
              <a:rPr sz="2000" b="1" spc="-1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333399"/>
                </a:solidFill>
                <a:latin typeface="Times New Roman"/>
                <a:cs typeface="Times New Roman"/>
              </a:rPr>
              <a:t>Лоренц</a:t>
            </a:r>
            <a:r>
              <a:rPr sz="2000" b="1" spc="-5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333399"/>
                </a:solidFill>
                <a:latin typeface="Times New Roman"/>
                <a:cs typeface="Times New Roman"/>
              </a:rPr>
              <a:t>для</a:t>
            </a:r>
            <a:r>
              <a:rPr sz="2000" b="1" spc="-2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333399"/>
                </a:solidFill>
                <a:latin typeface="Times New Roman"/>
                <a:cs typeface="Times New Roman"/>
              </a:rPr>
              <a:t>вивчення </a:t>
            </a:r>
            <a:r>
              <a:rPr sz="2000" b="1" dirty="0">
                <a:solidFill>
                  <a:srgbClr val="333399"/>
                </a:solidFill>
                <a:latin typeface="Times New Roman"/>
                <a:cs typeface="Times New Roman"/>
              </a:rPr>
              <a:t>природи</a:t>
            </a:r>
            <a:r>
              <a:rPr sz="2000" b="1" spc="-5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333399"/>
                </a:solidFill>
                <a:latin typeface="Times New Roman"/>
                <a:cs typeface="Times New Roman"/>
              </a:rPr>
              <a:t>носіїв</a:t>
            </a:r>
            <a:r>
              <a:rPr sz="2000" b="1" spc="-4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333399"/>
                </a:solidFill>
                <a:latin typeface="Times New Roman"/>
                <a:cs typeface="Times New Roman"/>
              </a:rPr>
              <a:t>струму</a:t>
            </a:r>
            <a:r>
              <a:rPr sz="2000" b="1" spc="-6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333399"/>
                </a:solidFill>
                <a:latin typeface="Times New Roman"/>
                <a:cs typeface="Times New Roman"/>
              </a:rPr>
              <a:t>в</a:t>
            </a:r>
            <a:r>
              <a:rPr sz="2000" b="1" spc="-4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333399"/>
                </a:solidFill>
                <a:latin typeface="Times New Roman"/>
                <a:cs typeface="Times New Roman"/>
              </a:rPr>
              <a:t>металі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470903" y="0"/>
            <a:ext cx="2673350" cy="5941060"/>
            <a:chOff x="6470903" y="0"/>
            <a:chExt cx="2673350" cy="5941060"/>
          </a:xfrm>
        </p:grpSpPr>
        <p:pic>
          <p:nvPicPr>
            <p:cNvPr id="3" name="object 3">
              <a:hlinkClick r:id="rId2"/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70903" y="0"/>
              <a:ext cx="2673095" cy="5940552"/>
            </a:xfrm>
            <a:prstGeom prst="rect">
              <a:avLst/>
            </a:prstGeom>
          </p:spPr>
        </p:pic>
        <p:sp>
          <p:nvSpPr>
            <p:cNvPr id="4" name="object 4">
              <a:hlinkClick r:id="rId2"/>
            </p:cNvPr>
            <p:cNvSpPr/>
            <p:nvPr/>
          </p:nvSpPr>
          <p:spPr>
            <a:xfrm>
              <a:off x="8523731" y="873252"/>
              <a:ext cx="620395" cy="1716405"/>
            </a:xfrm>
            <a:custGeom>
              <a:avLst/>
              <a:gdLst/>
              <a:ahLst/>
              <a:cxnLst/>
              <a:rect l="l" t="t" r="r" b="b"/>
              <a:pathLst>
                <a:path w="620395" h="1716405">
                  <a:moveTo>
                    <a:pt x="620268" y="0"/>
                  </a:moveTo>
                  <a:lnTo>
                    <a:pt x="0" y="0"/>
                  </a:lnTo>
                  <a:lnTo>
                    <a:pt x="0" y="1716024"/>
                  </a:lnTo>
                  <a:lnTo>
                    <a:pt x="620268" y="1716024"/>
                  </a:lnTo>
                  <a:lnTo>
                    <a:pt x="620268" y="0"/>
                  </a:lnTo>
                  <a:close/>
                </a:path>
              </a:pathLst>
            </a:custGeom>
            <a:solidFill>
              <a:srgbClr val="FFFF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8574912" y="1355805"/>
            <a:ext cx="553085" cy="115570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065"/>
              </a:lnSpc>
            </a:pPr>
            <a:r>
              <a:rPr sz="1800" b="1" i="1" spc="-10" dirty="0">
                <a:latin typeface="Times New Roman"/>
                <a:cs typeface="Times New Roman"/>
              </a:rPr>
              <a:t>телефонна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b="1" i="1" spc="-10" dirty="0">
                <a:latin typeface="Times New Roman"/>
                <a:cs typeface="Times New Roman"/>
              </a:rPr>
              <a:t>трубка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555993" y="5992164"/>
            <a:ext cx="2282825" cy="818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" algn="ctr">
              <a:lnSpc>
                <a:spcPts val="2160"/>
              </a:lnSpc>
              <a:spcBef>
                <a:spcPts val="100"/>
              </a:spcBef>
            </a:pPr>
            <a:r>
              <a:rPr sz="2000" b="1" dirty="0">
                <a:latin typeface="Times New Roman"/>
                <a:cs typeface="Times New Roman"/>
              </a:rPr>
              <a:t>Дослід</a:t>
            </a:r>
            <a:r>
              <a:rPr sz="2000" b="1" spc="-15" dirty="0">
                <a:latin typeface="Times New Roman"/>
                <a:cs typeface="Times New Roman"/>
              </a:rPr>
              <a:t> </a:t>
            </a:r>
            <a:r>
              <a:rPr sz="2000" b="1" spc="-25" dirty="0">
                <a:latin typeface="Times New Roman"/>
                <a:cs typeface="Times New Roman"/>
              </a:rPr>
              <a:t>Л.</a:t>
            </a:r>
            <a:endParaRPr sz="2000">
              <a:latin typeface="Times New Roman"/>
              <a:cs typeface="Times New Roman"/>
            </a:endParaRPr>
          </a:p>
          <a:p>
            <a:pPr marL="12700" marR="5080" algn="ctr">
              <a:lnSpc>
                <a:spcPts val="1920"/>
              </a:lnSpc>
              <a:spcBef>
                <a:spcPts val="225"/>
              </a:spcBef>
            </a:pPr>
            <a:r>
              <a:rPr sz="2000" b="1" dirty="0">
                <a:latin typeface="Times New Roman"/>
                <a:cs typeface="Times New Roman"/>
              </a:rPr>
              <a:t>Мандельштама</a:t>
            </a:r>
            <a:r>
              <a:rPr sz="2000" b="1" spc="-4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і</a:t>
            </a:r>
            <a:r>
              <a:rPr sz="2000" b="1" spc="-30" dirty="0">
                <a:latin typeface="Times New Roman"/>
                <a:cs typeface="Times New Roman"/>
              </a:rPr>
              <a:t> </a:t>
            </a:r>
            <a:r>
              <a:rPr sz="2000" b="1" spc="-25" dirty="0">
                <a:latin typeface="Times New Roman"/>
                <a:cs typeface="Times New Roman"/>
              </a:rPr>
              <a:t>Н. </a:t>
            </a:r>
            <a:r>
              <a:rPr sz="2000" b="1" spc="-10" dirty="0">
                <a:latin typeface="Times New Roman"/>
                <a:cs typeface="Times New Roman"/>
              </a:rPr>
              <a:t>Папалексі,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10616" y="1270"/>
            <a:ext cx="552577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0" dirty="0">
                <a:latin typeface="Times New Roman"/>
                <a:cs typeface="Times New Roman"/>
              </a:rPr>
              <a:t>Л.</a:t>
            </a:r>
            <a:r>
              <a:rPr sz="3200" b="0" spc="-5" dirty="0">
                <a:latin typeface="Times New Roman"/>
                <a:cs typeface="Times New Roman"/>
              </a:rPr>
              <a:t> </a:t>
            </a:r>
            <a:r>
              <a:rPr sz="3200" b="0" dirty="0">
                <a:latin typeface="Times New Roman"/>
                <a:cs typeface="Times New Roman"/>
              </a:rPr>
              <a:t>Мандельштам і</a:t>
            </a:r>
            <a:r>
              <a:rPr sz="3200" b="0" spc="-5" dirty="0">
                <a:latin typeface="Times New Roman"/>
                <a:cs typeface="Times New Roman"/>
              </a:rPr>
              <a:t> </a:t>
            </a:r>
            <a:r>
              <a:rPr sz="3200" b="0" dirty="0">
                <a:latin typeface="Times New Roman"/>
                <a:cs typeface="Times New Roman"/>
              </a:rPr>
              <a:t>Н.</a:t>
            </a:r>
            <a:r>
              <a:rPr sz="3200" b="0" spc="-10" dirty="0">
                <a:latin typeface="Times New Roman"/>
                <a:cs typeface="Times New Roman"/>
              </a:rPr>
              <a:t> Папалексі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8739" y="439877"/>
            <a:ext cx="6059170" cy="4904740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12700" marR="5080" algn="just">
              <a:lnSpc>
                <a:spcPct val="90000"/>
              </a:lnSpc>
              <a:spcBef>
                <a:spcPts val="490"/>
              </a:spcBef>
            </a:pP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виконали</a:t>
            </a:r>
            <a:r>
              <a:rPr sz="3200" spc="310" dirty="0">
                <a:solidFill>
                  <a:srgbClr val="333399"/>
                </a:solidFill>
                <a:latin typeface="Times New Roman"/>
                <a:cs typeface="Times New Roman"/>
              </a:rPr>
              <a:t>  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такий</a:t>
            </a:r>
            <a:r>
              <a:rPr sz="3200" spc="315" dirty="0">
                <a:solidFill>
                  <a:srgbClr val="333399"/>
                </a:solidFill>
                <a:latin typeface="Times New Roman"/>
                <a:cs typeface="Times New Roman"/>
              </a:rPr>
              <a:t>  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дослід.</a:t>
            </a:r>
            <a:r>
              <a:rPr sz="3200" spc="310" dirty="0">
                <a:solidFill>
                  <a:srgbClr val="333399"/>
                </a:solidFill>
                <a:latin typeface="Times New Roman"/>
                <a:cs typeface="Times New Roman"/>
              </a:rPr>
              <a:t>   </a:t>
            </a:r>
            <a:r>
              <a:rPr sz="3200" spc="-20" dirty="0">
                <a:solidFill>
                  <a:srgbClr val="333399"/>
                </a:solidFill>
                <a:latin typeface="Times New Roman"/>
                <a:cs typeface="Times New Roman"/>
              </a:rPr>
              <a:t>Вони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взяли</a:t>
            </a:r>
            <a:r>
              <a:rPr sz="3200" spc="114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котушку</a:t>
            </a:r>
            <a:r>
              <a:rPr sz="3200" spc="12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з</a:t>
            </a:r>
            <a:r>
              <a:rPr sz="3200" spc="9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намотаним</a:t>
            </a:r>
            <a:r>
              <a:rPr sz="3200" spc="114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на</a:t>
            </a:r>
            <a:r>
              <a:rPr sz="3200" spc="11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spc="-25" dirty="0">
                <a:solidFill>
                  <a:srgbClr val="333399"/>
                </a:solidFill>
                <a:latin typeface="Times New Roman"/>
                <a:cs typeface="Times New Roman"/>
              </a:rPr>
              <a:t>неї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дротом,</a:t>
            </a:r>
            <a:r>
              <a:rPr sz="3200" spc="32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кінці</a:t>
            </a:r>
            <a:r>
              <a:rPr sz="3200" spc="32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якої</a:t>
            </a:r>
            <a:r>
              <a:rPr sz="3200" spc="32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були</a:t>
            </a:r>
            <a:r>
              <a:rPr sz="3200" spc="32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з’єднані</a:t>
            </a:r>
            <a:r>
              <a:rPr sz="3200" spc="32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spc="-50" dirty="0">
                <a:solidFill>
                  <a:srgbClr val="333399"/>
                </a:solidFill>
                <a:latin typeface="Times New Roman"/>
                <a:cs typeface="Times New Roman"/>
              </a:rPr>
              <a:t>з </a:t>
            </a: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нерухомою</a:t>
            </a:r>
            <a:r>
              <a:rPr sz="3200" spc="-14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телефонною</a:t>
            </a:r>
            <a:r>
              <a:rPr sz="3200" spc="-114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трубкою.</a:t>
            </a:r>
            <a:endParaRPr sz="3200">
              <a:latin typeface="Times New Roman"/>
              <a:cs typeface="Times New Roman"/>
            </a:endParaRPr>
          </a:p>
          <a:p>
            <a:pPr marL="12700" marR="5080" indent="531495" algn="just">
              <a:lnSpc>
                <a:spcPct val="90000"/>
              </a:lnSpc>
            </a:pP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При</a:t>
            </a:r>
            <a:r>
              <a:rPr sz="3200" spc="790" dirty="0">
                <a:solidFill>
                  <a:srgbClr val="333399"/>
                </a:solidFill>
                <a:latin typeface="Times New Roman"/>
                <a:cs typeface="Times New Roman"/>
              </a:rPr>
              <a:t>  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швидких</a:t>
            </a:r>
            <a:r>
              <a:rPr sz="3200" spc="795" dirty="0">
                <a:solidFill>
                  <a:srgbClr val="333399"/>
                </a:solidFill>
                <a:latin typeface="Times New Roman"/>
                <a:cs typeface="Times New Roman"/>
              </a:rPr>
              <a:t>   </a:t>
            </a: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крутильних коливаннях</a:t>
            </a:r>
            <a:r>
              <a:rPr sz="3200" spc="-8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котушки</a:t>
            </a:r>
            <a:r>
              <a:rPr sz="3200" spc="-7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навколо</a:t>
            </a:r>
            <a:r>
              <a:rPr sz="3200" spc="-8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її</a:t>
            </a:r>
            <a:r>
              <a:rPr sz="3200" spc="-9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spc="-25" dirty="0">
                <a:solidFill>
                  <a:srgbClr val="333399"/>
                </a:solidFill>
                <a:latin typeface="Times New Roman"/>
                <a:cs typeface="Times New Roman"/>
              </a:rPr>
              <a:t>осі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в</a:t>
            </a:r>
            <a:r>
              <a:rPr sz="3200" spc="22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колі</a:t>
            </a:r>
            <a:r>
              <a:rPr sz="3200" spc="22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виникав</a:t>
            </a:r>
            <a:r>
              <a:rPr sz="3200" spc="21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змінний</a:t>
            </a:r>
            <a:r>
              <a:rPr sz="3200" spc="204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струм,</a:t>
            </a:r>
            <a:r>
              <a:rPr sz="3200" spc="204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spc="-25" dirty="0">
                <a:solidFill>
                  <a:srgbClr val="333399"/>
                </a:solidFill>
                <a:latin typeface="Times New Roman"/>
                <a:cs typeface="Times New Roman"/>
              </a:rPr>
              <a:t>що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викликав</a:t>
            </a:r>
            <a:r>
              <a:rPr sz="3200" spc="409" dirty="0">
                <a:solidFill>
                  <a:srgbClr val="333399"/>
                </a:solidFill>
                <a:latin typeface="Times New Roman"/>
                <a:cs typeface="Times New Roman"/>
              </a:rPr>
              <a:t>  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тріск</a:t>
            </a:r>
            <a:r>
              <a:rPr sz="3200" spc="409" dirty="0">
                <a:solidFill>
                  <a:srgbClr val="333399"/>
                </a:solidFill>
                <a:latin typeface="Times New Roman"/>
                <a:cs typeface="Times New Roman"/>
              </a:rPr>
              <a:t>  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в</a:t>
            </a:r>
            <a:r>
              <a:rPr sz="3200" spc="409" dirty="0">
                <a:solidFill>
                  <a:srgbClr val="333399"/>
                </a:solidFill>
                <a:latin typeface="Times New Roman"/>
                <a:cs typeface="Times New Roman"/>
              </a:rPr>
              <a:t>   </a:t>
            </a: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телефонній трубці.</a:t>
            </a:r>
            <a:endParaRPr sz="3200">
              <a:latin typeface="Times New Roman"/>
              <a:cs typeface="Times New Roman"/>
            </a:endParaRPr>
          </a:p>
          <a:p>
            <a:pPr marL="12700" marR="7620" indent="531495" algn="just">
              <a:lnSpc>
                <a:spcPts val="3460"/>
              </a:lnSpc>
              <a:spcBef>
                <a:spcPts val="50"/>
              </a:spcBef>
            </a:pP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Цей</a:t>
            </a:r>
            <a:r>
              <a:rPr sz="3200" spc="605" dirty="0">
                <a:solidFill>
                  <a:srgbClr val="333399"/>
                </a:solidFill>
                <a:latin typeface="Times New Roman"/>
                <a:cs typeface="Times New Roman"/>
              </a:rPr>
              <a:t>    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дослід</a:t>
            </a:r>
            <a:r>
              <a:rPr sz="3200" spc="605" dirty="0">
                <a:solidFill>
                  <a:srgbClr val="333399"/>
                </a:solidFill>
                <a:latin typeface="Times New Roman"/>
                <a:cs typeface="Times New Roman"/>
              </a:rPr>
              <a:t>     </a:t>
            </a: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підтвердив </a:t>
            </a:r>
            <a:r>
              <a:rPr sz="3200" dirty="0">
                <a:latin typeface="Times New Roman"/>
                <a:cs typeface="Times New Roman"/>
              </a:rPr>
              <a:t>наявність</a:t>
            </a:r>
            <a:r>
              <a:rPr sz="3200" spc="114" dirty="0">
                <a:latin typeface="Times New Roman"/>
                <a:cs typeface="Times New Roman"/>
              </a:rPr>
              <a:t>  </a:t>
            </a:r>
            <a:r>
              <a:rPr sz="3200" dirty="0">
                <a:latin typeface="Times New Roman"/>
                <a:cs typeface="Times New Roman"/>
              </a:rPr>
              <a:t>носіїв</a:t>
            </a:r>
            <a:r>
              <a:rPr sz="3200" spc="110" dirty="0">
                <a:latin typeface="Times New Roman"/>
                <a:cs typeface="Times New Roman"/>
              </a:rPr>
              <a:t>  </a:t>
            </a:r>
            <a:r>
              <a:rPr sz="3200" dirty="0">
                <a:latin typeface="Times New Roman"/>
                <a:cs typeface="Times New Roman"/>
              </a:rPr>
              <a:t>струму</a:t>
            </a:r>
            <a:r>
              <a:rPr sz="3200" spc="110" dirty="0">
                <a:latin typeface="Times New Roman"/>
                <a:cs typeface="Times New Roman"/>
              </a:rPr>
              <a:t>  </a:t>
            </a:r>
            <a:r>
              <a:rPr sz="3200" dirty="0">
                <a:latin typeface="Times New Roman"/>
                <a:cs typeface="Times New Roman"/>
              </a:rPr>
              <a:t>в</a:t>
            </a:r>
            <a:r>
              <a:rPr sz="3200" spc="110" dirty="0">
                <a:latin typeface="Times New Roman"/>
                <a:cs typeface="Times New Roman"/>
              </a:rPr>
              <a:t>  </a:t>
            </a:r>
            <a:r>
              <a:rPr sz="3200" spc="-10" dirty="0">
                <a:latin typeface="Times New Roman"/>
                <a:cs typeface="Times New Roman"/>
              </a:rPr>
              <a:t>дроті.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8739" y="5269484"/>
            <a:ext cx="6057265" cy="95313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 marR="5080">
              <a:lnSpc>
                <a:spcPts val="3460"/>
              </a:lnSpc>
              <a:spcBef>
                <a:spcPts val="535"/>
              </a:spcBef>
            </a:pPr>
            <a:r>
              <a:rPr sz="3200" dirty="0">
                <a:latin typeface="Times New Roman"/>
                <a:cs typeface="Times New Roman"/>
              </a:rPr>
              <a:t>Проте</a:t>
            </a:r>
            <a:r>
              <a:rPr sz="3200" spc="27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він</a:t>
            </a:r>
            <a:r>
              <a:rPr sz="3200" spc="28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не</a:t>
            </a:r>
            <a:r>
              <a:rPr sz="3200" spc="26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дав</a:t>
            </a:r>
            <a:r>
              <a:rPr sz="3200" spc="28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змоги</a:t>
            </a:r>
            <a:r>
              <a:rPr sz="3200" spc="285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визначити </a:t>
            </a:r>
            <a:r>
              <a:rPr sz="3200" dirty="0">
                <a:latin typeface="Times New Roman"/>
                <a:cs typeface="Times New Roman"/>
              </a:rPr>
              <a:t>напрямок</a:t>
            </a:r>
            <a:r>
              <a:rPr sz="3200" spc="-6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струму</a:t>
            </a:r>
            <a:r>
              <a:rPr sz="3200" spc="-6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і</a:t>
            </a:r>
            <a:r>
              <a:rPr sz="3200" spc="-2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знак</a:t>
            </a:r>
            <a:r>
              <a:rPr sz="3200" spc="-50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заряду.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4427982"/>
            <a:ext cx="8987790" cy="2312035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marL="12700" marR="5080" indent="621665" algn="just">
              <a:lnSpc>
                <a:spcPct val="80000"/>
              </a:lnSpc>
              <a:spcBef>
                <a:spcPts val="820"/>
              </a:spcBef>
            </a:pPr>
            <a:r>
              <a:rPr sz="3000" spc="-50" dirty="0">
                <a:latin typeface="Times New Roman"/>
                <a:cs typeface="Times New Roman"/>
              </a:rPr>
              <a:t>Т.</a:t>
            </a:r>
            <a:r>
              <a:rPr sz="3000" spc="-4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Стюарт</a:t>
            </a:r>
            <a:r>
              <a:rPr sz="3000" spc="-3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і</a:t>
            </a:r>
            <a:r>
              <a:rPr sz="3000" spc="-40" dirty="0">
                <a:latin typeface="Times New Roman"/>
                <a:cs typeface="Times New Roman"/>
              </a:rPr>
              <a:t> </a:t>
            </a:r>
            <a:r>
              <a:rPr sz="3000" spc="-120" dirty="0">
                <a:latin typeface="Times New Roman"/>
                <a:cs typeface="Times New Roman"/>
              </a:rPr>
              <a:t>Р.</a:t>
            </a:r>
            <a:r>
              <a:rPr sz="3000" spc="-35" dirty="0">
                <a:latin typeface="Times New Roman"/>
                <a:cs typeface="Times New Roman"/>
              </a:rPr>
              <a:t> </a:t>
            </a:r>
            <a:r>
              <a:rPr sz="3000" spc="-20" dirty="0">
                <a:latin typeface="Times New Roman"/>
                <a:cs typeface="Times New Roman"/>
              </a:rPr>
              <a:t>Толмен</a:t>
            </a:r>
            <a:r>
              <a:rPr sz="3000" spc="-30" dirty="0">
                <a:latin typeface="Times New Roman"/>
                <a:cs typeface="Times New Roman"/>
              </a:rPr>
              <a:t> </a:t>
            </a:r>
            <a:r>
              <a:rPr sz="3000" spc="-20" dirty="0">
                <a:latin typeface="Times New Roman"/>
                <a:cs typeface="Times New Roman"/>
              </a:rPr>
              <a:t>удосконалили</a:t>
            </a:r>
            <a:r>
              <a:rPr sz="3000" spc="-2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цей</a:t>
            </a:r>
            <a:r>
              <a:rPr sz="3000" spc="-3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дослід,</a:t>
            </a:r>
            <a:r>
              <a:rPr sz="3000" spc="-25" dirty="0">
                <a:latin typeface="Times New Roman"/>
                <a:cs typeface="Times New Roman"/>
              </a:rPr>
              <a:t> за- </a:t>
            </a:r>
            <a:r>
              <a:rPr sz="3000" dirty="0">
                <a:latin typeface="Times New Roman"/>
                <a:cs typeface="Times New Roman"/>
              </a:rPr>
              <a:t>мінивши</a:t>
            </a:r>
            <a:r>
              <a:rPr sz="3000" spc="70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телефон</a:t>
            </a:r>
            <a:r>
              <a:rPr sz="3000" spc="71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чутливим</a:t>
            </a:r>
            <a:r>
              <a:rPr sz="3000" spc="67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гальванометром.</a:t>
            </a:r>
            <a:r>
              <a:rPr sz="3000" spc="700" dirty="0">
                <a:latin typeface="Times New Roman"/>
                <a:cs typeface="Times New Roman"/>
              </a:rPr>
              <a:t> </a:t>
            </a:r>
            <a:r>
              <a:rPr sz="3000" spc="-10" dirty="0">
                <a:latin typeface="Times New Roman"/>
                <a:cs typeface="Times New Roman"/>
              </a:rPr>
              <a:t>Дослід </a:t>
            </a:r>
            <a:r>
              <a:rPr sz="3000" dirty="0">
                <a:latin typeface="Times New Roman"/>
                <a:cs typeface="Times New Roman"/>
              </a:rPr>
              <a:t>показав,</a:t>
            </a:r>
            <a:r>
              <a:rPr sz="3000" spc="204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що</a:t>
            </a:r>
            <a:r>
              <a:rPr sz="3000" spc="19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носії</a:t>
            </a:r>
            <a:r>
              <a:rPr sz="3000" spc="21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струму</a:t>
            </a:r>
            <a:r>
              <a:rPr sz="3000" spc="204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заряджені</a:t>
            </a:r>
            <a:r>
              <a:rPr sz="3000" spc="19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негативно.</a:t>
            </a:r>
            <a:r>
              <a:rPr sz="3000" spc="195" dirty="0">
                <a:latin typeface="Times New Roman"/>
                <a:cs typeface="Times New Roman"/>
              </a:rPr>
              <a:t> </a:t>
            </a:r>
            <a:r>
              <a:rPr sz="3000" spc="-10" dirty="0">
                <a:latin typeface="Times New Roman"/>
                <a:cs typeface="Times New Roman"/>
              </a:rPr>
              <a:t>Відно- </a:t>
            </a:r>
            <a:r>
              <a:rPr sz="3000" dirty="0">
                <a:latin typeface="Times New Roman"/>
                <a:cs typeface="Times New Roman"/>
              </a:rPr>
              <a:t>шення</a:t>
            </a:r>
            <a:r>
              <a:rPr sz="3000" spc="730" dirty="0">
                <a:latin typeface="Times New Roman"/>
                <a:cs typeface="Times New Roman"/>
              </a:rPr>
              <a:t> </a:t>
            </a:r>
            <a:r>
              <a:rPr sz="3000" i="1" dirty="0">
                <a:latin typeface="Times New Roman"/>
                <a:cs typeface="Times New Roman"/>
              </a:rPr>
              <a:t>q/m</a:t>
            </a:r>
            <a:r>
              <a:rPr sz="3000" i="1" spc="71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виявилось</a:t>
            </a:r>
            <a:r>
              <a:rPr sz="3000" spc="74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близьким</a:t>
            </a:r>
            <a:r>
              <a:rPr sz="3000" spc="72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до</a:t>
            </a:r>
            <a:r>
              <a:rPr sz="3000" spc="72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питомого</a:t>
            </a:r>
            <a:r>
              <a:rPr sz="3000" spc="730" dirty="0">
                <a:latin typeface="Times New Roman"/>
                <a:cs typeface="Times New Roman"/>
              </a:rPr>
              <a:t> </a:t>
            </a:r>
            <a:r>
              <a:rPr sz="3000" spc="-10" dirty="0">
                <a:latin typeface="Times New Roman"/>
                <a:cs typeface="Times New Roman"/>
              </a:rPr>
              <a:t>заряду </a:t>
            </a:r>
            <a:r>
              <a:rPr sz="3000" dirty="0">
                <a:latin typeface="Times New Roman"/>
                <a:cs typeface="Times New Roman"/>
              </a:rPr>
              <a:t>електрона.</a:t>
            </a:r>
            <a:r>
              <a:rPr sz="3000" spc="90" dirty="0">
                <a:latin typeface="Times New Roman"/>
                <a:cs typeface="Times New Roman"/>
              </a:rPr>
              <a:t>  </a:t>
            </a:r>
            <a:r>
              <a:rPr sz="3000" dirty="0">
                <a:latin typeface="Times New Roman"/>
                <a:cs typeface="Times New Roman"/>
              </a:rPr>
              <a:t>Отже,</a:t>
            </a:r>
            <a:r>
              <a:rPr sz="3000" spc="105" dirty="0">
                <a:latin typeface="Times New Roman"/>
                <a:cs typeface="Times New Roman"/>
              </a:rPr>
              <a:t>  </a:t>
            </a:r>
            <a:r>
              <a:rPr sz="3000" dirty="0">
                <a:latin typeface="Times New Roman"/>
                <a:cs typeface="Times New Roman"/>
              </a:rPr>
              <a:t>було</a:t>
            </a:r>
            <a:r>
              <a:rPr sz="3000" spc="100" dirty="0">
                <a:latin typeface="Times New Roman"/>
                <a:cs typeface="Times New Roman"/>
              </a:rPr>
              <a:t>  </a:t>
            </a:r>
            <a:r>
              <a:rPr sz="3000" dirty="0">
                <a:latin typeface="Times New Roman"/>
                <a:cs typeface="Times New Roman"/>
              </a:rPr>
              <a:t>експериментально</a:t>
            </a:r>
            <a:r>
              <a:rPr sz="3000" spc="110" dirty="0">
                <a:latin typeface="Times New Roman"/>
                <a:cs typeface="Times New Roman"/>
              </a:rPr>
              <a:t>  </a:t>
            </a:r>
            <a:r>
              <a:rPr sz="3000" spc="-10" dirty="0">
                <a:latin typeface="Times New Roman"/>
                <a:cs typeface="Times New Roman"/>
              </a:rPr>
              <a:t>доведено, </a:t>
            </a:r>
            <a:r>
              <a:rPr sz="3000" dirty="0">
                <a:latin typeface="Times New Roman"/>
                <a:cs typeface="Times New Roman"/>
              </a:rPr>
              <a:t>що</a:t>
            </a:r>
            <a:r>
              <a:rPr sz="3000" spc="-5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носіями</a:t>
            </a:r>
            <a:r>
              <a:rPr sz="3000" spc="-3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струму</a:t>
            </a:r>
            <a:r>
              <a:rPr sz="3000" spc="-3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в</a:t>
            </a:r>
            <a:r>
              <a:rPr sz="3000" spc="-4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металах</a:t>
            </a:r>
            <a:r>
              <a:rPr sz="3000" spc="-1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насправді</a:t>
            </a:r>
            <a:r>
              <a:rPr sz="3000" spc="-4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є</a:t>
            </a:r>
            <a:r>
              <a:rPr sz="3000" spc="-40" dirty="0">
                <a:latin typeface="Times New Roman"/>
                <a:cs typeface="Times New Roman"/>
              </a:rPr>
              <a:t> </a:t>
            </a:r>
            <a:r>
              <a:rPr sz="3000" spc="-10" dirty="0">
                <a:latin typeface="Times New Roman"/>
                <a:cs typeface="Times New Roman"/>
              </a:rPr>
              <a:t>електрони.</a:t>
            </a:r>
            <a:endParaRPr sz="3000">
              <a:latin typeface="Times New Roman"/>
              <a:cs typeface="Times New Roman"/>
            </a:endParaRPr>
          </a:p>
        </p:txBody>
      </p:sp>
      <p:pic>
        <p:nvPicPr>
          <p:cNvPr id="3" name="object 3">
            <a:hlinkClick r:id="rId2"/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03375" y="0"/>
            <a:ext cx="7010400" cy="427177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352544" y="1208532"/>
            <a:ext cx="1899285" cy="337185"/>
          </a:xfrm>
          <a:prstGeom prst="rect">
            <a:avLst/>
          </a:prstGeom>
          <a:solidFill>
            <a:srgbClr val="DAE7F6"/>
          </a:solidFill>
        </p:spPr>
        <p:txBody>
          <a:bodyPr vert="horz" wrap="square" lIns="0" tIns="31114" rIns="0" bIns="0" rtlCol="0">
            <a:spAutoFit/>
          </a:bodyPr>
          <a:lstStyle/>
          <a:p>
            <a:pPr marL="202565">
              <a:lnSpc>
                <a:spcPct val="100000"/>
              </a:lnSpc>
              <a:spcBef>
                <a:spcPts val="244"/>
              </a:spcBef>
            </a:pPr>
            <a:r>
              <a:rPr sz="1800" b="1" i="1" spc="-10" dirty="0">
                <a:latin typeface="Calibri"/>
                <a:cs typeface="Calibri"/>
                <a:hlinkClick r:id="rId2"/>
              </a:rPr>
              <a:t>контакти,</a:t>
            </a:r>
            <a:r>
              <a:rPr sz="1800" b="1" i="1" spc="-25" dirty="0">
                <a:latin typeface="Calibri"/>
                <a:cs typeface="Calibri"/>
                <a:hlinkClick r:id="rId2"/>
              </a:rPr>
              <a:t> що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74438" y="1504315"/>
            <a:ext cx="10553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10" dirty="0">
                <a:latin typeface="Calibri"/>
                <a:cs typeface="Calibri"/>
                <a:hlinkClick r:id="rId2"/>
              </a:rPr>
              <a:t>ковзають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66800" y="3800855"/>
            <a:ext cx="2336800" cy="504825"/>
          </a:xfrm>
          <a:prstGeom prst="rect">
            <a:avLst/>
          </a:prstGeom>
          <a:solidFill>
            <a:srgbClr val="DAE7F6"/>
          </a:solidFill>
        </p:spPr>
        <p:txBody>
          <a:bodyPr vert="horz" wrap="square" lIns="0" tIns="0" rIns="0" bIns="0" rtlCol="0">
            <a:spAutoFit/>
          </a:bodyPr>
          <a:lstStyle/>
          <a:p>
            <a:pPr marL="1905" algn="ctr">
              <a:lnSpc>
                <a:spcPts val="1825"/>
              </a:lnSpc>
            </a:pPr>
            <a:r>
              <a:rPr sz="1800" b="1" i="1" spc="-10" dirty="0">
                <a:latin typeface="Calibri"/>
                <a:cs typeface="Calibri"/>
                <a:hlinkClick r:id="rId2"/>
              </a:rPr>
              <a:t>котушка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ts val="2065"/>
              </a:lnSpc>
            </a:pPr>
            <a:r>
              <a:rPr sz="1800" b="1" i="1" spc="-10" dirty="0">
                <a:latin typeface="Calibri"/>
                <a:cs typeface="Calibri"/>
                <a:hlinkClick r:id="rId2"/>
              </a:rPr>
              <a:t>обертається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>
            <a:hlinkClick r:id="rId2"/>
          </p:cNvPr>
          <p:cNvSpPr/>
          <p:nvPr/>
        </p:nvSpPr>
        <p:spPr>
          <a:xfrm>
            <a:off x="3403091" y="3800855"/>
            <a:ext cx="1679575" cy="370840"/>
          </a:xfrm>
          <a:custGeom>
            <a:avLst/>
            <a:gdLst/>
            <a:ahLst/>
            <a:cxnLst/>
            <a:rect l="l" t="t" r="r" b="b"/>
            <a:pathLst>
              <a:path w="1679575" h="370839">
                <a:moveTo>
                  <a:pt x="1679448" y="0"/>
                </a:moveTo>
                <a:lnTo>
                  <a:pt x="0" y="0"/>
                </a:lnTo>
                <a:lnTo>
                  <a:pt x="0" y="370332"/>
                </a:lnTo>
                <a:lnTo>
                  <a:pt x="1679448" y="370332"/>
                </a:lnTo>
                <a:lnTo>
                  <a:pt x="1679448" y="0"/>
                </a:lnTo>
                <a:close/>
              </a:path>
            </a:pathLst>
          </a:custGeom>
          <a:solidFill>
            <a:srgbClr val="DAE7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584194" y="4041775"/>
            <a:ext cx="13169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10" dirty="0">
                <a:latin typeface="Calibri"/>
                <a:cs typeface="Calibri"/>
              </a:rPr>
              <a:t>зупиняється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>
            <a:hlinkClick r:id="rId2"/>
          </p:cNvPr>
          <p:cNvSpPr/>
          <p:nvPr/>
        </p:nvSpPr>
        <p:spPr>
          <a:xfrm>
            <a:off x="5484876" y="3800855"/>
            <a:ext cx="2155190" cy="403860"/>
          </a:xfrm>
          <a:custGeom>
            <a:avLst/>
            <a:gdLst/>
            <a:ahLst/>
            <a:cxnLst/>
            <a:rect l="l" t="t" r="r" b="b"/>
            <a:pathLst>
              <a:path w="2155190" h="403860">
                <a:moveTo>
                  <a:pt x="2154935" y="0"/>
                </a:moveTo>
                <a:lnTo>
                  <a:pt x="0" y="0"/>
                </a:lnTo>
                <a:lnTo>
                  <a:pt x="0" y="403860"/>
                </a:lnTo>
                <a:lnTo>
                  <a:pt x="2154935" y="403860"/>
                </a:lnTo>
                <a:lnTo>
                  <a:pt x="2154935" y="0"/>
                </a:lnTo>
                <a:close/>
              </a:path>
            </a:pathLst>
          </a:custGeom>
          <a:solidFill>
            <a:srgbClr val="DAE7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979667" y="3791839"/>
            <a:ext cx="1166495" cy="549910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12700" marR="5080" indent="103505">
              <a:lnSpc>
                <a:spcPts val="1970"/>
              </a:lnSpc>
              <a:spcBef>
                <a:spcPts val="325"/>
              </a:spcBef>
            </a:pPr>
            <a:r>
              <a:rPr sz="1800" b="1" i="1" spc="-10" dirty="0">
                <a:latin typeface="Calibri"/>
                <a:cs typeface="Calibri"/>
                <a:hlinkClick r:id="rId2"/>
              </a:rPr>
              <a:t>котушка</a:t>
            </a:r>
            <a:r>
              <a:rPr sz="1800" b="1" i="1" spc="-10" dirty="0">
                <a:latin typeface="Calibri"/>
                <a:cs typeface="Calibri"/>
              </a:rPr>
              <a:t> зупинилася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389120" y="3363467"/>
            <a:ext cx="1899285" cy="335280"/>
          </a:xfrm>
          <a:prstGeom prst="rect">
            <a:avLst/>
          </a:prstGeom>
          <a:solidFill>
            <a:srgbClr val="DAE7F6"/>
          </a:solidFill>
        </p:spPr>
        <p:txBody>
          <a:bodyPr vert="horz" wrap="square" lIns="0" tIns="30480" rIns="0" bIns="0" rtlCol="0">
            <a:spAutoFit/>
          </a:bodyPr>
          <a:lstStyle/>
          <a:p>
            <a:pPr marL="202565">
              <a:lnSpc>
                <a:spcPct val="100000"/>
              </a:lnSpc>
              <a:spcBef>
                <a:spcPts val="240"/>
              </a:spcBef>
            </a:pPr>
            <a:r>
              <a:rPr sz="1800" b="1" i="1" spc="-10" dirty="0">
                <a:latin typeface="Calibri"/>
                <a:cs typeface="Calibri"/>
                <a:hlinkClick r:id="rId2"/>
              </a:rPr>
              <a:t>контакти,</a:t>
            </a:r>
            <a:r>
              <a:rPr sz="1800" b="1" i="1" spc="-25" dirty="0">
                <a:latin typeface="Calibri"/>
                <a:cs typeface="Calibri"/>
                <a:hlinkClick r:id="rId2"/>
              </a:rPr>
              <a:t> що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738626" y="3658870"/>
            <a:ext cx="21532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700" b="1" i="1" baseline="-32407" dirty="0">
                <a:latin typeface="Calibri"/>
                <a:cs typeface="Calibri"/>
                <a:hlinkClick r:id="rId2"/>
              </a:rPr>
              <a:t>котушка</a:t>
            </a:r>
            <a:r>
              <a:rPr sz="2700" b="1" i="1" spc="532" baseline="-32407" dirty="0">
                <a:latin typeface="Calibri"/>
                <a:cs typeface="Calibri"/>
                <a:hlinkClick r:id="rId2"/>
              </a:rPr>
              <a:t> </a:t>
            </a:r>
            <a:r>
              <a:rPr sz="1800" b="1" i="1" spc="-10" dirty="0">
                <a:latin typeface="Calibri"/>
                <a:cs typeface="Calibri"/>
                <a:hlinkClick r:id="rId2"/>
              </a:rPr>
              <a:t>ковзають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-45338"/>
            <a:ext cx="8986520" cy="2159000"/>
          </a:xfrm>
          <a:prstGeom prst="rect">
            <a:avLst/>
          </a:prstGeom>
        </p:spPr>
        <p:txBody>
          <a:bodyPr vert="horz" wrap="square" lIns="0" tIns="97155" rIns="0" bIns="0" rtlCol="0">
            <a:spAutoFit/>
          </a:bodyPr>
          <a:lstStyle/>
          <a:p>
            <a:pPr marL="12700" marR="6985" indent="541020" algn="just">
              <a:lnSpc>
                <a:spcPct val="80000"/>
              </a:lnSpc>
              <a:spcBef>
                <a:spcPts val="765"/>
              </a:spcBef>
            </a:pPr>
            <a:r>
              <a:rPr sz="2800" b="1" dirty="0">
                <a:latin typeface="Times New Roman"/>
                <a:cs typeface="Times New Roman"/>
              </a:rPr>
              <a:t>Класичну</a:t>
            </a:r>
            <a:r>
              <a:rPr sz="2800" b="1" spc="35" dirty="0">
                <a:latin typeface="Times New Roman"/>
                <a:cs typeface="Times New Roman"/>
              </a:rPr>
              <a:t>  </a:t>
            </a:r>
            <a:r>
              <a:rPr sz="2800" b="1" dirty="0">
                <a:latin typeface="Times New Roman"/>
                <a:cs typeface="Times New Roman"/>
              </a:rPr>
              <a:t>електронну</a:t>
            </a:r>
            <a:r>
              <a:rPr sz="2800" b="1" spc="40" dirty="0">
                <a:latin typeface="Times New Roman"/>
                <a:cs typeface="Times New Roman"/>
              </a:rPr>
              <a:t>  </a:t>
            </a:r>
            <a:r>
              <a:rPr sz="2800" b="1" dirty="0">
                <a:latin typeface="Times New Roman"/>
                <a:cs typeface="Times New Roman"/>
              </a:rPr>
              <a:t>теорію</a:t>
            </a:r>
            <a:r>
              <a:rPr sz="2800" b="1" spc="35" dirty="0">
                <a:latin typeface="Times New Roman"/>
                <a:cs typeface="Times New Roman"/>
              </a:rPr>
              <a:t>  </a:t>
            </a:r>
            <a:r>
              <a:rPr sz="2800" b="1" dirty="0">
                <a:latin typeface="Times New Roman"/>
                <a:cs typeface="Times New Roman"/>
              </a:rPr>
              <a:t>провідності</a:t>
            </a:r>
            <a:r>
              <a:rPr sz="2800" b="1" spc="30" dirty="0">
                <a:latin typeface="Times New Roman"/>
                <a:cs typeface="Times New Roman"/>
              </a:rPr>
              <a:t>  </a:t>
            </a:r>
            <a:r>
              <a:rPr sz="2800" b="1" spc="-10" dirty="0">
                <a:latin typeface="Times New Roman"/>
                <a:cs typeface="Times New Roman"/>
              </a:rPr>
              <a:t>металів </a:t>
            </a:r>
            <a:r>
              <a:rPr sz="2800" dirty="0">
                <a:latin typeface="Times New Roman"/>
                <a:cs typeface="Times New Roman"/>
              </a:rPr>
              <a:t>створив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П.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Друде,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а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розвинув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у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своїх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працях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110" dirty="0">
                <a:latin typeface="Times New Roman"/>
                <a:cs typeface="Times New Roman"/>
              </a:rPr>
              <a:t>Г.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Лоренц,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що </a:t>
            </a:r>
            <a:r>
              <a:rPr sz="2800" spc="-10" dirty="0">
                <a:latin typeface="Times New Roman"/>
                <a:cs typeface="Times New Roman"/>
              </a:rPr>
              <a:t>ґрунтується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на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таких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b="1" spc="-10" dirty="0">
                <a:latin typeface="Times New Roman"/>
                <a:cs typeface="Times New Roman"/>
              </a:rPr>
              <a:t>фундаментальних</a:t>
            </a:r>
            <a:r>
              <a:rPr sz="2800" b="1" spc="-30" dirty="0">
                <a:latin typeface="Times New Roman"/>
                <a:cs typeface="Times New Roman"/>
              </a:rPr>
              <a:t> </a:t>
            </a:r>
            <a:r>
              <a:rPr sz="2800" b="1" spc="-10" dirty="0">
                <a:latin typeface="Times New Roman"/>
                <a:cs typeface="Times New Roman"/>
              </a:rPr>
              <a:t>положеннях</a:t>
            </a:r>
            <a:r>
              <a:rPr sz="2800" spc="-10" dirty="0">
                <a:latin typeface="Times New Roman"/>
                <a:cs typeface="Times New Roman"/>
              </a:rPr>
              <a:t>:</a:t>
            </a:r>
            <a:endParaRPr sz="2800">
              <a:latin typeface="Times New Roman"/>
              <a:cs typeface="Times New Roman"/>
            </a:endParaRPr>
          </a:p>
          <a:p>
            <a:pPr marL="553085" indent="-540385">
              <a:lnSpc>
                <a:spcPts val="2355"/>
              </a:lnSpc>
              <a:buFont typeface="Arial MT"/>
              <a:buChar char="•"/>
              <a:tabLst>
                <a:tab pos="553085" algn="l"/>
                <a:tab pos="1288415" algn="l"/>
                <a:tab pos="2660015" algn="l"/>
                <a:tab pos="3919220" algn="l"/>
                <a:tab pos="6061710" algn="l"/>
                <a:tab pos="7433945" algn="l"/>
                <a:tab pos="7987030" algn="l"/>
              </a:tabLst>
            </a:pPr>
            <a:r>
              <a:rPr sz="2800" spc="-25" dirty="0">
                <a:latin typeface="Times New Roman"/>
                <a:cs typeface="Times New Roman"/>
              </a:rPr>
              <a:t>усі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метали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Times New Roman"/>
                <a:cs typeface="Times New Roman"/>
              </a:rPr>
              <a:t>мають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кристалічну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будову.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0" dirty="0">
                <a:latin typeface="Times New Roman"/>
                <a:cs typeface="Times New Roman"/>
              </a:rPr>
              <a:t>У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вузлах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ts val="2690"/>
              </a:lnSpc>
            </a:pPr>
            <a:r>
              <a:rPr sz="2800" dirty="0">
                <a:latin typeface="Times New Roman"/>
                <a:cs typeface="Times New Roman"/>
              </a:rPr>
              <a:t>кристалічної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ґратки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розміщуються</a:t>
            </a:r>
            <a:r>
              <a:rPr sz="2800" spc="-10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іони</a:t>
            </a:r>
            <a:r>
              <a:rPr sz="2800" spc="-9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металу;</a:t>
            </a:r>
            <a:endParaRPr sz="2800">
              <a:latin typeface="Times New Roman"/>
              <a:cs typeface="Times New Roman"/>
            </a:endParaRPr>
          </a:p>
          <a:p>
            <a:pPr marL="553085" indent="-540385">
              <a:lnSpc>
                <a:spcPts val="3025"/>
              </a:lnSpc>
              <a:buFont typeface="Arial MT"/>
              <a:buChar char="•"/>
              <a:tabLst>
                <a:tab pos="553085" algn="l"/>
                <a:tab pos="1862455" algn="l"/>
                <a:tab pos="2593975" algn="l"/>
                <a:tab pos="3982720" algn="l"/>
                <a:tab pos="6089650" algn="l"/>
                <a:tab pos="7221855" algn="l"/>
              </a:tabLst>
            </a:pPr>
            <a:r>
              <a:rPr sz="2800" spc="-10" dirty="0">
                <a:latin typeface="Times New Roman"/>
                <a:cs typeface="Times New Roman"/>
              </a:rPr>
              <a:t>простір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5" dirty="0">
                <a:latin typeface="Times New Roman"/>
                <a:cs typeface="Times New Roman"/>
              </a:rPr>
              <a:t>між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вузлами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кристалічної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ґратки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заповнений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9" y="2003298"/>
            <a:ext cx="19970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latin typeface="Times New Roman"/>
                <a:cs typeface="Times New Roman"/>
              </a:rPr>
              <a:t>електронним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57957" y="2003298"/>
            <a:ext cx="953769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latin typeface="Times New Roman"/>
                <a:cs typeface="Times New Roman"/>
              </a:rPr>
              <a:t>газом,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793363" y="2003298"/>
            <a:ext cx="7423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20" dirty="0">
                <a:latin typeface="Times New Roman"/>
                <a:cs typeface="Times New Roman"/>
              </a:rPr>
              <a:t>який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919853" y="2003298"/>
            <a:ext cx="19354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latin typeface="Times New Roman"/>
                <a:cs typeface="Times New Roman"/>
              </a:rPr>
              <a:t>утворюється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238238" y="2003298"/>
            <a:ext cx="182626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latin typeface="Times New Roman"/>
                <a:cs typeface="Times New Roman"/>
              </a:rPr>
              <a:t>валентними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8739" y="2344369"/>
            <a:ext cx="8986520" cy="355536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12700" marR="5080" algn="just">
              <a:lnSpc>
                <a:spcPct val="80000"/>
              </a:lnSpc>
              <a:spcBef>
                <a:spcPts val="770"/>
              </a:spcBef>
            </a:pPr>
            <a:r>
              <a:rPr sz="2800" dirty="0">
                <a:latin typeface="Times New Roman"/>
                <a:cs typeface="Times New Roman"/>
              </a:rPr>
              <a:t>електронами,</a:t>
            </a:r>
            <a:r>
              <a:rPr sz="2800" spc="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що</a:t>
            </a:r>
            <a:r>
              <a:rPr sz="2800" spc="1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порівняно</a:t>
            </a:r>
            <a:r>
              <a:rPr sz="2800" spc="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слабко</a:t>
            </a:r>
            <a:r>
              <a:rPr sz="2800" spc="1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зв’язані  з</a:t>
            </a:r>
            <a:r>
              <a:rPr sz="2800" spc="69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атомними </a:t>
            </a:r>
            <a:r>
              <a:rPr sz="2800" dirty="0">
                <a:latin typeface="Times New Roman"/>
                <a:cs typeface="Times New Roman"/>
              </a:rPr>
              <a:t>ядрами</a:t>
            </a:r>
            <a:r>
              <a:rPr sz="2800" spc="260" dirty="0">
                <a:latin typeface="Times New Roman"/>
                <a:cs typeface="Times New Roman"/>
              </a:rPr>
              <a:t>   </a:t>
            </a:r>
            <a:r>
              <a:rPr sz="2800" dirty="0">
                <a:latin typeface="Times New Roman"/>
                <a:cs typeface="Times New Roman"/>
              </a:rPr>
              <a:t>і</a:t>
            </a:r>
            <a:r>
              <a:rPr sz="2800" spc="260" dirty="0">
                <a:latin typeface="Times New Roman"/>
                <a:cs typeface="Times New Roman"/>
              </a:rPr>
              <a:t>   </a:t>
            </a:r>
            <a:r>
              <a:rPr sz="2800" dirty="0">
                <a:latin typeface="Times New Roman"/>
                <a:cs typeface="Times New Roman"/>
              </a:rPr>
              <a:t>відриваються</a:t>
            </a:r>
            <a:r>
              <a:rPr sz="2800" spc="260" dirty="0">
                <a:latin typeface="Times New Roman"/>
                <a:cs typeface="Times New Roman"/>
              </a:rPr>
              <a:t>   </a:t>
            </a:r>
            <a:r>
              <a:rPr sz="2800" dirty="0">
                <a:latin typeface="Times New Roman"/>
                <a:cs typeface="Times New Roman"/>
              </a:rPr>
              <a:t>від</a:t>
            </a:r>
            <a:r>
              <a:rPr sz="2800" spc="260" dirty="0">
                <a:latin typeface="Times New Roman"/>
                <a:cs typeface="Times New Roman"/>
              </a:rPr>
              <a:t>   </a:t>
            </a:r>
            <a:r>
              <a:rPr sz="2800" dirty="0">
                <a:latin typeface="Times New Roman"/>
                <a:cs typeface="Times New Roman"/>
              </a:rPr>
              <a:t>атомів</a:t>
            </a:r>
            <a:r>
              <a:rPr sz="2800" spc="260" dirty="0">
                <a:latin typeface="Times New Roman"/>
                <a:cs typeface="Times New Roman"/>
              </a:rPr>
              <a:t>   </a:t>
            </a:r>
            <a:r>
              <a:rPr sz="2800" dirty="0">
                <a:latin typeface="Times New Roman"/>
                <a:cs typeface="Times New Roman"/>
              </a:rPr>
              <a:t>при</a:t>
            </a:r>
            <a:r>
              <a:rPr sz="2800" spc="260" dirty="0">
                <a:latin typeface="Times New Roman"/>
                <a:cs typeface="Times New Roman"/>
              </a:rPr>
              <a:t>   </a:t>
            </a:r>
            <a:r>
              <a:rPr sz="2800" spc="-10" dirty="0">
                <a:latin typeface="Times New Roman"/>
                <a:cs typeface="Times New Roman"/>
              </a:rPr>
              <a:t>утворенні </a:t>
            </a:r>
            <a:r>
              <a:rPr sz="2800" dirty="0">
                <a:latin typeface="Times New Roman"/>
                <a:cs typeface="Times New Roman"/>
              </a:rPr>
              <a:t>кристалічної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ґратки,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вільні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електрони</a:t>
            </a:r>
            <a:r>
              <a:rPr sz="2800" spc="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рухаються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хаотично </a:t>
            </a:r>
            <a:r>
              <a:rPr sz="2800" dirty="0">
                <a:latin typeface="Times New Roman"/>
                <a:cs typeface="Times New Roman"/>
              </a:rPr>
              <a:t>між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іонами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металу;</a:t>
            </a:r>
            <a:endParaRPr sz="2800">
              <a:latin typeface="Times New Roman"/>
              <a:cs typeface="Times New Roman"/>
            </a:endParaRPr>
          </a:p>
          <a:p>
            <a:pPr marL="12700" marR="4358005" indent="538480" algn="just">
              <a:lnSpc>
                <a:spcPct val="80000"/>
              </a:lnSpc>
              <a:spcBef>
                <a:spcPts val="240"/>
              </a:spcBef>
              <a:buFont typeface="Arial MT"/>
              <a:buChar char="•"/>
              <a:tabLst>
                <a:tab pos="551180" algn="l"/>
              </a:tabLst>
            </a:pPr>
            <a:r>
              <a:rPr sz="2800" dirty="0">
                <a:latin typeface="Times New Roman"/>
                <a:cs typeface="Times New Roman"/>
              </a:rPr>
              <a:t>в</a:t>
            </a:r>
            <a:r>
              <a:rPr sz="2800" spc="5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середньому</a:t>
            </a:r>
            <a:r>
              <a:rPr sz="2800" spc="5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кожен</a:t>
            </a:r>
            <a:r>
              <a:rPr sz="2800" spc="52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атом </a:t>
            </a:r>
            <a:r>
              <a:rPr sz="2800" dirty="0">
                <a:latin typeface="Times New Roman"/>
                <a:cs typeface="Times New Roman"/>
              </a:rPr>
              <a:t>металу</a:t>
            </a:r>
            <a:r>
              <a:rPr sz="2800" spc="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втрачає</a:t>
            </a:r>
            <a:r>
              <a:rPr sz="2800" spc="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один</a:t>
            </a:r>
            <a:r>
              <a:rPr sz="2800" spc="3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електрон </a:t>
            </a:r>
            <a:r>
              <a:rPr sz="2800" dirty="0">
                <a:latin typeface="Times New Roman"/>
                <a:cs typeface="Times New Roman"/>
              </a:rPr>
              <a:t>і</a:t>
            </a:r>
            <a:r>
              <a:rPr sz="2800" spc="390" dirty="0">
                <a:latin typeface="Times New Roman"/>
                <a:cs typeface="Times New Roman"/>
              </a:rPr>
              <a:t>   </a:t>
            </a:r>
            <a:r>
              <a:rPr sz="2800" dirty="0">
                <a:latin typeface="Times New Roman"/>
                <a:cs typeface="Times New Roman"/>
              </a:rPr>
              <a:t>концентрація</a:t>
            </a:r>
            <a:r>
              <a:rPr sz="2800" spc="395" dirty="0">
                <a:latin typeface="Times New Roman"/>
                <a:cs typeface="Times New Roman"/>
              </a:rPr>
              <a:t>   </a:t>
            </a:r>
            <a:r>
              <a:rPr sz="2800" spc="-10" dirty="0">
                <a:latin typeface="Times New Roman"/>
                <a:cs typeface="Times New Roman"/>
              </a:rPr>
              <a:t>електронів </a:t>
            </a:r>
            <a:r>
              <a:rPr sz="2800" dirty="0">
                <a:latin typeface="Times New Roman"/>
                <a:cs typeface="Times New Roman"/>
              </a:rPr>
              <a:t>провідності</a:t>
            </a:r>
            <a:r>
              <a:rPr sz="2800" spc="425" dirty="0">
                <a:latin typeface="Times New Roman"/>
                <a:cs typeface="Times New Roman"/>
              </a:rPr>
              <a:t>     </a:t>
            </a:r>
            <a:r>
              <a:rPr sz="2800" dirty="0">
                <a:latin typeface="Times New Roman"/>
                <a:cs typeface="Times New Roman"/>
              </a:rPr>
              <a:t>в</a:t>
            </a:r>
            <a:r>
              <a:rPr sz="2800" spc="430" dirty="0">
                <a:latin typeface="Times New Roman"/>
                <a:cs typeface="Times New Roman"/>
              </a:rPr>
              <a:t>     </a:t>
            </a:r>
            <a:r>
              <a:rPr sz="2800" spc="-10" dirty="0">
                <a:latin typeface="Times New Roman"/>
                <a:cs typeface="Times New Roman"/>
              </a:rPr>
              <a:t>металах </a:t>
            </a:r>
            <a:r>
              <a:rPr sz="2800" dirty="0">
                <a:latin typeface="Times New Roman"/>
                <a:cs typeface="Times New Roman"/>
              </a:rPr>
              <a:t>дорівнює</a:t>
            </a:r>
            <a:r>
              <a:rPr sz="2800" spc="13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кількості</a:t>
            </a:r>
            <a:r>
              <a:rPr sz="2800" spc="14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атомів</a:t>
            </a:r>
            <a:r>
              <a:rPr sz="2800" spc="140" dirty="0">
                <a:latin typeface="Times New Roman"/>
                <a:cs typeface="Times New Roman"/>
              </a:rPr>
              <a:t>  </a:t>
            </a:r>
            <a:r>
              <a:rPr sz="2800" spc="-50" dirty="0">
                <a:latin typeface="Times New Roman"/>
                <a:cs typeface="Times New Roman"/>
              </a:rPr>
              <a:t>в </a:t>
            </a:r>
            <a:r>
              <a:rPr sz="2800" spc="-10" dirty="0">
                <a:latin typeface="Times New Roman"/>
                <a:cs typeface="Times New Roman"/>
              </a:rPr>
              <a:t>одиниці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об’єму</a:t>
            </a:r>
            <a:r>
              <a:rPr sz="2800" spc="-10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металу.</a:t>
            </a:r>
            <a:endParaRPr sz="2800">
              <a:latin typeface="Times New Roman"/>
              <a:cs typeface="Times New Roman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45964" y="3685032"/>
            <a:ext cx="3872484" cy="26289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37666" y="132334"/>
            <a:ext cx="726948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4675" marR="5080" indent="-1832610">
              <a:lnSpc>
                <a:spcPct val="100000"/>
              </a:lnSpc>
              <a:spcBef>
                <a:spcPts val="100"/>
              </a:spcBef>
            </a:pPr>
            <a:r>
              <a:rPr dirty="0">
                <a:latin typeface="Times New Roman"/>
                <a:cs typeface="Times New Roman"/>
              </a:rPr>
              <a:t>1.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Робота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та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потужність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постійного </a:t>
            </a:r>
            <a:r>
              <a:rPr dirty="0">
                <a:latin typeface="Times New Roman"/>
                <a:cs typeface="Times New Roman"/>
              </a:rPr>
              <a:t>електричного</a:t>
            </a:r>
            <a:r>
              <a:rPr spc="-70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струму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3530600"/>
            <a:ext cx="3281679" cy="185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>
              <a:lnSpc>
                <a:spcPct val="100000"/>
              </a:lnSpc>
              <a:spcBef>
                <a:spcPts val="100"/>
              </a:spcBef>
            </a:pPr>
            <a:r>
              <a:rPr sz="3000" spc="-20" dirty="0">
                <a:solidFill>
                  <a:srgbClr val="333399"/>
                </a:solidFill>
                <a:latin typeface="Times New Roman"/>
                <a:cs typeface="Times New Roman"/>
              </a:rPr>
              <a:t>тоді</a:t>
            </a:r>
            <a:endParaRPr sz="3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0"/>
              </a:spcBef>
            </a:pPr>
            <a:endParaRPr sz="3000">
              <a:latin typeface="Times New Roman"/>
              <a:cs typeface="Times New Roman"/>
            </a:endParaRPr>
          </a:p>
          <a:p>
            <a:pPr marL="12700" marR="5080" indent="457200">
              <a:lnSpc>
                <a:spcPct val="100000"/>
              </a:lnSpc>
              <a:tabLst>
                <a:tab pos="1402715" algn="l"/>
                <a:tab pos="1967864" algn="l"/>
                <a:tab pos="2959100" algn="l"/>
              </a:tabLst>
            </a:pPr>
            <a:r>
              <a:rPr sz="3000" spc="-25" dirty="0">
                <a:solidFill>
                  <a:srgbClr val="333399"/>
                </a:solidFill>
                <a:latin typeface="Times New Roman"/>
                <a:cs typeface="Times New Roman"/>
              </a:rPr>
              <a:t>При</a:t>
            </a:r>
            <a:r>
              <a:rPr sz="3000" dirty="0">
                <a:solidFill>
                  <a:srgbClr val="333399"/>
                </a:solidFill>
                <a:latin typeface="Times New Roman"/>
                <a:cs typeface="Times New Roman"/>
              </a:rPr>
              <a:t>	</a:t>
            </a:r>
            <a:r>
              <a:rPr sz="3000" spc="-10" dirty="0">
                <a:solidFill>
                  <a:srgbClr val="333399"/>
                </a:solidFill>
                <a:latin typeface="Times New Roman"/>
                <a:cs typeface="Times New Roman"/>
              </a:rPr>
              <a:t>постійному </a:t>
            </a:r>
            <a:r>
              <a:rPr sz="3000" spc="-25" dirty="0">
                <a:solidFill>
                  <a:srgbClr val="333399"/>
                </a:solidFill>
                <a:latin typeface="Times New Roman"/>
                <a:cs typeface="Times New Roman"/>
              </a:rPr>
              <a:t>промі-жок</a:t>
            </a:r>
            <a:r>
              <a:rPr sz="3000" dirty="0">
                <a:solidFill>
                  <a:srgbClr val="333399"/>
                </a:solidFill>
                <a:latin typeface="Times New Roman"/>
                <a:cs typeface="Times New Roman"/>
              </a:rPr>
              <a:t>	</a:t>
            </a:r>
            <a:r>
              <a:rPr sz="3000" spc="-20" dirty="0">
                <a:solidFill>
                  <a:srgbClr val="333399"/>
                </a:solidFill>
                <a:latin typeface="Times New Roman"/>
                <a:cs typeface="Times New Roman"/>
              </a:rPr>
              <a:t>часу</a:t>
            </a:r>
            <a:r>
              <a:rPr sz="3000" dirty="0">
                <a:solidFill>
                  <a:srgbClr val="333399"/>
                </a:solidFill>
                <a:latin typeface="Times New Roman"/>
                <a:cs typeface="Times New Roman"/>
              </a:rPr>
              <a:t>	</a:t>
            </a:r>
            <a:r>
              <a:rPr sz="3000" i="1" spc="-50" dirty="0">
                <a:solidFill>
                  <a:srgbClr val="333399"/>
                </a:solidFill>
                <a:latin typeface="Times New Roman"/>
                <a:cs typeface="Times New Roman"/>
              </a:rPr>
              <a:t>t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04742" y="4445000"/>
            <a:ext cx="297370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5740">
              <a:lnSpc>
                <a:spcPct val="100000"/>
              </a:lnSpc>
              <a:spcBef>
                <a:spcPts val="100"/>
              </a:spcBef>
              <a:tabLst>
                <a:tab pos="1529080" algn="l"/>
                <a:tab pos="2833370" algn="l"/>
              </a:tabLst>
            </a:pPr>
            <a:r>
              <a:rPr sz="3000" spc="-10" dirty="0">
                <a:solidFill>
                  <a:srgbClr val="333399"/>
                </a:solidFill>
                <a:latin typeface="Times New Roman"/>
                <a:cs typeface="Times New Roman"/>
              </a:rPr>
              <a:t>струмі</a:t>
            </a:r>
            <a:r>
              <a:rPr sz="3000" dirty="0">
                <a:solidFill>
                  <a:srgbClr val="333399"/>
                </a:solidFill>
                <a:latin typeface="Times New Roman"/>
                <a:cs typeface="Times New Roman"/>
              </a:rPr>
              <a:t>	</a:t>
            </a:r>
            <a:r>
              <a:rPr sz="3000" spc="-20" dirty="0">
                <a:solidFill>
                  <a:srgbClr val="333399"/>
                </a:solidFill>
                <a:latin typeface="Times New Roman"/>
                <a:cs typeface="Times New Roman"/>
              </a:rPr>
              <a:t>силою</a:t>
            </a:r>
            <a:r>
              <a:rPr sz="3000" dirty="0">
                <a:solidFill>
                  <a:srgbClr val="333399"/>
                </a:solidFill>
                <a:latin typeface="Times New Roman"/>
                <a:cs typeface="Times New Roman"/>
              </a:rPr>
              <a:t>	</a:t>
            </a:r>
            <a:r>
              <a:rPr sz="3000" i="1" spc="-50" dirty="0">
                <a:solidFill>
                  <a:srgbClr val="333399"/>
                </a:solidFill>
                <a:latin typeface="Times New Roman"/>
                <a:cs typeface="Times New Roman"/>
              </a:rPr>
              <a:t>І</a:t>
            </a:r>
            <a:endParaRPr sz="3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3000" spc="-10" dirty="0">
                <a:solidFill>
                  <a:srgbClr val="333399"/>
                </a:solidFill>
                <a:latin typeface="Times New Roman"/>
                <a:cs typeface="Times New Roman"/>
              </a:rPr>
              <a:t>робота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79645" y="4902453"/>
            <a:ext cx="222250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10" dirty="0">
                <a:solidFill>
                  <a:srgbClr val="333399"/>
                </a:solidFill>
                <a:latin typeface="Times New Roman"/>
                <a:cs typeface="Times New Roman"/>
              </a:rPr>
              <a:t>електричного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614921" y="4445000"/>
            <a:ext cx="245110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47700" marR="5080" indent="-635635">
              <a:lnSpc>
                <a:spcPct val="100000"/>
              </a:lnSpc>
              <a:spcBef>
                <a:spcPts val="100"/>
              </a:spcBef>
              <a:tabLst>
                <a:tab pos="596265" algn="l"/>
                <a:tab pos="2063750" algn="l"/>
              </a:tabLst>
            </a:pPr>
            <a:r>
              <a:rPr sz="3000" spc="-25" dirty="0">
                <a:solidFill>
                  <a:srgbClr val="333399"/>
                </a:solidFill>
                <a:latin typeface="Times New Roman"/>
                <a:cs typeface="Times New Roman"/>
              </a:rPr>
              <a:t>за</a:t>
            </a:r>
            <a:r>
              <a:rPr sz="3000" dirty="0">
                <a:solidFill>
                  <a:srgbClr val="333399"/>
                </a:solidFill>
                <a:latin typeface="Times New Roman"/>
                <a:cs typeface="Times New Roman"/>
              </a:rPr>
              <a:t>	</a:t>
            </a:r>
            <a:r>
              <a:rPr sz="3000" spc="-10" dirty="0">
                <a:solidFill>
                  <a:srgbClr val="333399"/>
                </a:solidFill>
                <a:latin typeface="Times New Roman"/>
                <a:cs typeface="Times New Roman"/>
              </a:rPr>
              <a:t>скінченний струму</a:t>
            </a:r>
            <a:r>
              <a:rPr sz="3000" dirty="0">
                <a:solidFill>
                  <a:srgbClr val="333399"/>
                </a:solidFill>
                <a:latin typeface="Times New Roman"/>
                <a:cs typeface="Times New Roman"/>
              </a:rPr>
              <a:t>	</a:t>
            </a:r>
            <a:r>
              <a:rPr sz="3000" spc="-25" dirty="0">
                <a:solidFill>
                  <a:srgbClr val="333399"/>
                </a:solidFill>
                <a:latin typeface="Times New Roman"/>
                <a:cs typeface="Times New Roman"/>
              </a:rPr>
              <a:t>на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739" y="5359704"/>
            <a:ext cx="384492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dirty="0">
                <a:solidFill>
                  <a:srgbClr val="333399"/>
                </a:solidFill>
                <a:latin typeface="Times New Roman"/>
                <a:cs typeface="Times New Roman"/>
              </a:rPr>
              <a:t>зовнішній</a:t>
            </a:r>
            <a:r>
              <a:rPr sz="3000" spc="-4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99"/>
                </a:solidFill>
                <a:latin typeface="Times New Roman"/>
                <a:cs typeface="Times New Roman"/>
              </a:rPr>
              <a:t>ділянці</a:t>
            </a:r>
            <a:r>
              <a:rPr sz="3000" spc="-4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000" spc="-25" dirty="0">
                <a:solidFill>
                  <a:srgbClr val="333399"/>
                </a:solidFill>
                <a:latin typeface="Times New Roman"/>
                <a:cs typeface="Times New Roman"/>
              </a:rPr>
              <a:t>кола: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8739" y="1243965"/>
            <a:ext cx="8988425" cy="185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57200">
              <a:lnSpc>
                <a:spcPct val="100000"/>
              </a:lnSpc>
              <a:spcBef>
                <a:spcPts val="100"/>
              </a:spcBef>
              <a:tabLst>
                <a:tab pos="1321435" algn="l"/>
                <a:tab pos="3477260" algn="l"/>
                <a:tab pos="4730115" algn="l"/>
                <a:tab pos="5293995" algn="l"/>
                <a:tab pos="6985634" algn="l"/>
              </a:tabLst>
            </a:pPr>
            <a:r>
              <a:rPr sz="3000" spc="-25" dirty="0">
                <a:solidFill>
                  <a:srgbClr val="333399"/>
                </a:solidFill>
                <a:latin typeface="Times New Roman"/>
                <a:cs typeface="Times New Roman"/>
              </a:rPr>
              <a:t>При</a:t>
            </a:r>
            <a:r>
              <a:rPr sz="3000" dirty="0">
                <a:solidFill>
                  <a:srgbClr val="333399"/>
                </a:solidFill>
                <a:latin typeface="Times New Roman"/>
                <a:cs typeface="Times New Roman"/>
              </a:rPr>
              <a:t>	</a:t>
            </a:r>
            <a:r>
              <a:rPr sz="3000" spc="-10" dirty="0">
                <a:solidFill>
                  <a:srgbClr val="333399"/>
                </a:solidFill>
                <a:latin typeface="Times New Roman"/>
                <a:cs typeface="Times New Roman"/>
              </a:rPr>
              <a:t>перенесенні</a:t>
            </a:r>
            <a:r>
              <a:rPr sz="3000" dirty="0">
                <a:solidFill>
                  <a:srgbClr val="333399"/>
                </a:solidFill>
                <a:latin typeface="Times New Roman"/>
                <a:cs typeface="Times New Roman"/>
              </a:rPr>
              <a:t>	</a:t>
            </a:r>
            <a:r>
              <a:rPr sz="3000" spc="-10" dirty="0">
                <a:solidFill>
                  <a:srgbClr val="333399"/>
                </a:solidFill>
                <a:latin typeface="Times New Roman"/>
                <a:cs typeface="Times New Roman"/>
              </a:rPr>
              <a:t>заряду</a:t>
            </a:r>
            <a:r>
              <a:rPr sz="3000" dirty="0">
                <a:solidFill>
                  <a:srgbClr val="333399"/>
                </a:solidFill>
                <a:latin typeface="Times New Roman"/>
                <a:cs typeface="Times New Roman"/>
              </a:rPr>
              <a:t>	</a:t>
            </a:r>
            <a:r>
              <a:rPr sz="3000" i="1" spc="-25" dirty="0">
                <a:solidFill>
                  <a:srgbClr val="333399"/>
                </a:solidFill>
                <a:latin typeface="Times New Roman"/>
                <a:cs typeface="Times New Roman"/>
              </a:rPr>
              <a:t>dq</a:t>
            </a:r>
            <a:r>
              <a:rPr sz="3000" i="1" dirty="0">
                <a:solidFill>
                  <a:srgbClr val="333399"/>
                </a:solidFill>
                <a:latin typeface="Times New Roman"/>
                <a:cs typeface="Times New Roman"/>
              </a:rPr>
              <a:t>	</a:t>
            </a:r>
            <a:r>
              <a:rPr sz="3000" spc="-10" dirty="0">
                <a:solidFill>
                  <a:srgbClr val="333399"/>
                </a:solidFill>
                <a:latin typeface="Times New Roman"/>
                <a:cs typeface="Times New Roman"/>
              </a:rPr>
              <a:t>ділянкою</a:t>
            </a:r>
            <a:r>
              <a:rPr sz="3000" dirty="0">
                <a:solidFill>
                  <a:srgbClr val="333399"/>
                </a:solidFill>
                <a:latin typeface="Times New Roman"/>
                <a:cs typeface="Times New Roman"/>
              </a:rPr>
              <a:t>	</a:t>
            </a:r>
            <a:r>
              <a:rPr sz="3000" spc="-25" dirty="0">
                <a:solidFill>
                  <a:srgbClr val="333399"/>
                </a:solidFill>
                <a:latin typeface="Times New Roman"/>
                <a:cs typeface="Times New Roman"/>
              </a:rPr>
              <a:t>однорідного </a:t>
            </a:r>
            <a:r>
              <a:rPr sz="3000" dirty="0">
                <a:solidFill>
                  <a:srgbClr val="333399"/>
                </a:solidFill>
                <a:latin typeface="Times New Roman"/>
                <a:cs typeface="Times New Roman"/>
              </a:rPr>
              <a:t>провідника</a:t>
            </a:r>
            <a:r>
              <a:rPr sz="3000" spc="-10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99"/>
                </a:solidFill>
                <a:latin typeface="Times New Roman"/>
                <a:cs typeface="Times New Roman"/>
              </a:rPr>
              <a:t>виконується</a:t>
            </a:r>
            <a:r>
              <a:rPr sz="3000" spc="-11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99"/>
                </a:solidFill>
                <a:latin typeface="Times New Roman"/>
                <a:cs typeface="Times New Roman"/>
              </a:rPr>
              <a:t>елементарна</a:t>
            </a:r>
            <a:r>
              <a:rPr sz="3000" spc="-8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99"/>
                </a:solidFill>
                <a:latin typeface="Times New Roman"/>
                <a:cs typeface="Times New Roman"/>
              </a:rPr>
              <a:t>робота</a:t>
            </a:r>
            <a:r>
              <a:rPr sz="3000" spc="-9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000" i="1" spc="-25" dirty="0">
                <a:solidFill>
                  <a:srgbClr val="333399"/>
                </a:solidFill>
                <a:latin typeface="Times New Roman"/>
                <a:cs typeface="Times New Roman"/>
              </a:rPr>
              <a:t>dA</a:t>
            </a:r>
            <a:r>
              <a:rPr sz="3000" spc="-25" dirty="0">
                <a:solidFill>
                  <a:srgbClr val="333399"/>
                </a:solidFill>
                <a:latin typeface="Times New Roman"/>
                <a:cs typeface="Times New Roman"/>
              </a:rPr>
              <a:t>:</a:t>
            </a:r>
            <a:endParaRPr sz="3000">
              <a:latin typeface="Times New Roman"/>
              <a:cs typeface="Times New Roman"/>
            </a:endParaRPr>
          </a:p>
          <a:p>
            <a:pPr marL="840740" algn="ctr">
              <a:lnSpc>
                <a:spcPts val="3675"/>
              </a:lnSpc>
            </a:pPr>
            <a:r>
              <a:rPr sz="3250" i="1" dirty="0">
                <a:latin typeface="Times New Roman"/>
                <a:cs typeface="Times New Roman"/>
              </a:rPr>
              <a:t>dA</a:t>
            </a:r>
            <a:r>
              <a:rPr sz="3250" i="1" spc="-100" dirty="0">
                <a:latin typeface="Times New Roman"/>
                <a:cs typeface="Times New Roman"/>
              </a:rPr>
              <a:t> </a:t>
            </a:r>
            <a:r>
              <a:rPr sz="3250" spc="70" dirty="0">
                <a:latin typeface="Symbol"/>
                <a:cs typeface="Symbol"/>
              </a:rPr>
              <a:t></a:t>
            </a:r>
            <a:r>
              <a:rPr sz="3250" spc="-305" dirty="0">
                <a:latin typeface="Times New Roman"/>
                <a:cs typeface="Times New Roman"/>
              </a:rPr>
              <a:t> </a:t>
            </a:r>
            <a:r>
              <a:rPr sz="3250" i="1" spc="-25" dirty="0">
                <a:latin typeface="Times New Roman"/>
                <a:cs typeface="Times New Roman"/>
              </a:rPr>
              <a:t>Udq</a:t>
            </a:r>
            <a:endParaRPr sz="3250">
              <a:latin typeface="Times New Roman"/>
              <a:cs typeface="Times New Roman"/>
            </a:endParaRPr>
          </a:p>
          <a:p>
            <a:pPr marL="469900">
              <a:lnSpc>
                <a:spcPts val="3525"/>
              </a:lnSpc>
            </a:pPr>
            <a:r>
              <a:rPr sz="3000" dirty="0">
                <a:solidFill>
                  <a:srgbClr val="333399"/>
                </a:solidFill>
                <a:latin typeface="Times New Roman"/>
                <a:cs typeface="Times New Roman"/>
              </a:rPr>
              <a:t>або</a:t>
            </a:r>
            <a:r>
              <a:rPr sz="3000" spc="-4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000" spc="-10" dirty="0">
                <a:solidFill>
                  <a:srgbClr val="333399"/>
                </a:solidFill>
                <a:latin typeface="Times New Roman"/>
                <a:cs typeface="Times New Roman"/>
              </a:rPr>
              <a:t>оскільки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089374" y="3230620"/>
            <a:ext cx="456565" cy="0"/>
          </a:xfrm>
          <a:custGeom>
            <a:avLst/>
            <a:gdLst/>
            <a:ahLst/>
            <a:cxnLst/>
            <a:rect l="l" t="t" r="r" b="b"/>
            <a:pathLst>
              <a:path w="456564">
                <a:moveTo>
                  <a:pt x="0" y="0"/>
                </a:moveTo>
                <a:lnTo>
                  <a:pt x="455947" y="0"/>
                </a:lnTo>
              </a:path>
            </a:pathLst>
          </a:custGeom>
          <a:ln w="164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438581" y="2848953"/>
            <a:ext cx="3463290" cy="5664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  <a:tabLst>
                <a:tab pos="1839595" algn="l"/>
              </a:tabLst>
            </a:pPr>
            <a:r>
              <a:rPr sz="4650" i="1" baseline="-2688" dirty="0">
                <a:latin typeface="Times New Roman"/>
                <a:cs typeface="Times New Roman"/>
              </a:rPr>
              <a:t>I</a:t>
            </a:r>
            <a:r>
              <a:rPr sz="4650" i="1" spc="600" baseline="-2688" dirty="0">
                <a:latin typeface="Times New Roman"/>
                <a:cs typeface="Times New Roman"/>
              </a:rPr>
              <a:t> </a:t>
            </a:r>
            <a:r>
              <a:rPr sz="4650" spc="75" baseline="-2688" dirty="0">
                <a:latin typeface="Symbol"/>
                <a:cs typeface="Symbol"/>
              </a:rPr>
              <a:t></a:t>
            </a:r>
            <a:r>
              <a:rPr sz="4650" spc="487" baseline="-2688" dirty="0">
                <a:latin typeface="Times New Roman"/>
                <a:cs typeface="Times New Roman"/>
              </a:rPr>
              <a:t> </a:t>
            </a:r>
            <a:r>
              <a:rPr sz="4650" i="1" baseline="32258" dirty="0">
                <a:latin typeface="Times New Roman"/>
                <a:cs typeface="Times New Roman"/>
              </a:rPr>
              <a:t>dq</a:t>
            </a:r>
            <a:r>
              <a:rPr sz="4650" i="1" spc="419" baseline="32258" dirty="0">
                <a:latin typeface="Times New Roman"/>
                <a:cs typeface="Times New Roman"/>
              </a:rPr>
              <a:t> </a:t>
            </a:r>
            <a:r>
              <a:rPr sz="4650" spc="60" baseline="-2688" dirty="0">
                <a:latin typeface="Symbol"/>
                <a:cs typeface="Symbol"/>
              </a:rPr>
              <a:t></a:t>
            </a:r>
            <a:r>
              <a:rPr sz="4650" baseline="-2688" dirty="0">
                <a:latin typeface="Times New Roman"/>
                <a:cs typeface="Times New Roman"/>
              </a:rPr>
              <a:t>	</a:t>
            </a:r>
            <a:r>
              <a:rPr sz="3550" i="1" dirty="0">
                <a:latin typeface="Times New Roman"/>
                <a:cs typeface="Times New Roman"/>
              </a:rPr>
              <a:t>dq</a:t>
            </a:r>
            <a:r>
              <a:rPr sz="3550" i="1" spc="-10" dirty="0">
                <a:latin typeface="Times New Roman"/>
                <a:cs typeface="Times New Roman"/>
              </a:rPr>
              <a:t> </a:t>
            </a:r>
            <a:r>
              <a:rPr sz="3550" spc="75" dirty="0">
                <a:latin typeface="Symbol"/>
                <a:cs typeface="Symbol"/>
              </a:rPr>
              <a:t></a:t>
            </a:r>
            <a:r>
              <a:rPr sz="3550" spc="35" dirty="0">
                <a:latin typeface="Times New Roman"/>
                <a:cs typeface="Times New Roman"/>
              </a:rPr>
              <a:t> </a:t>
            </a:r>
            <a:r>
              <a:rPr sz="3550" i="1" spc="30" dirty="0">
                <a:latin typeface="Times New Roman"/>
                <a:cs typeface="Times New Roman"/>
              </a:rPr>
              <a:t>Idt</a:t>
            </a:r>
            <a:r>
              <a:rPr sz="3550" spc="30" dirty="0">
                <a:latin typeface="Times New Roman"/>
                <a:cs typeface="Times New Roman"/>
              </a:rPr>
              <a:t>,</a:t>
            </a:r>
            <a:endParaRPr sz="355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839671" y="3175764"/>
            <a:ext cx="2345055" cy="1147445"/>
          </a:xfrm>
          <a:prstGeom prst="rect">
            <a:avLst/>
          </a:prstGeom>
        </p:spPr>
        <p:txBody>
          <a:bodyPr vert="horz" wrap="square" lIns="0" tIns="68580" rIns="0" bIns="0" rtlCol="0">
            <a:spAutoFit/>
          </a:bodyPr>
          <a:lstStyle/>
          <a:p>
            <a:pPr marL="314325">
              <a:lnSpc>
                <a:spcPct val="100000"/>
              </a:lnSpc>
              <a:spcBef>
                <a:spcPts val="540"/>
              </a:spcBef>
            </a:pPr>
            <a:r>
              <a:rPr sz="3100" i="1" spc="-25" dirty="0">
                <a:latin typeface="Times New Roman"/>
                <a:cs typeface="Times New Roman"/>
              </a:rPr>
              <a:t>dt</a:t>
            </a:r>
            <a:endParaRPr sz="3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70"/>
              </a:spcBef>
            </a:pPr>
            <a:r>
              <a:rPr sz="3500" i="1" spc="-50" dirty="0">
                <a:latin typeface="Times New Roman"/>
                <a:cs typeface="Times New Roman"/>
              </a:rPr>
              <a:t>dA</a:t>
            </a:r>
            <a:r>
              <a:rPr sz="3500" i="1" spc="-300" dirty="0">
                <a:latin typeface="Times New Roman"/>
                <a:cs typeface="Times New Roman"/>
              </a:rPr>
              <a:t> </a:t>
            </a:r>
            <a:r>
              <a:rPr sz="3500" dirty="0">
                <a:latin typeface="Symbol"/>
                <a:cs typeface="Symbol"/>
              </a:rPr>
              <a:t></a:t>
            </a:r>
            <a:r>
              <a:rPr sz="3500" spc="-75" dirty="0">
                <a:latin typeface="Times New Roman"/>
                <a:cs typeface="Times New Roman"/>
              </a:rPr>
              <a:t> </a:t>
            </a:r>
            <a:r>
              <a:rPr sz="3500" i="1" dirty="0">
                <a:latin typeface="Times New Roman"/>
                <a:cs typeface="Times New Roman"/>
              </a:rPr>
              <a:t>I</a:t>
            </a:r>
            <a:r>
              <a:rPr sz="3500" i="1" spc="-100" dirty="0">
                <a:latin typeface="Times New Roman"/>
                <a:cs typeface="Times New Roman"/>
              </a:rPr>
              <a:t> </a:t>
            </a:r>
            <a:r>
              <a:rPr sz="3500" spc="55" dirty="0">
                <a:latin typeface="Symbol"/>
                <a:cs typeface="Symbol"/>
              </a:rPr>
              <a:t></a:t>
            </a:r>
            <a:r>
              <a:rPr sz="3500" i="1" spc="55" dirty="0">
                <a:latin typeface="Times New Roman"/>
                <a:cs typeface="Times New Roman"/>
              </a:rPr>
              <a:t>U</a:t>
            </a:r>
            <a:r>
              <a:rPr sz="3500" i="1" spc="-105" dirty="0">
                <a:latin typeface="Times New Roman"/>
                <a:cs typeface="Times New Roman"/>
              </a:rPr>
              <a:t> </a:t>
            </a:r>
            <a:r>
              <a:rPr sz="3500" dirty="0">
                <a:latin typeface="Symbol"/>
                <a:cs typeface="Symbol"/>
              </a:rPr>
              <a:t></a:t>
            </a:r>
            <a:r>
              <a:rPr sz="3500" spc="-440" dirty="0">
                <a:latin typeface="Times New Roman"/>
                <a:cs typeface="Times New Roman"/>
              </a:rPr>
              <a:t> </a:t>
            </a:r>
            <a:r>
              <a:rPr sz="3500" i="1" spc="-25" dirty="0">
                <a:latin typeface="Times New Roman"/>
                <a:cs typeface="Times New Roman"/>
              </a:rPr>
              <a:t>dt</a:t>
            </a:r>
            <a:r>
              <a:rPr sz="3500" spc="-25" dirty="0">
                <a:latin typeface="Times New Roman"/>
                <a:cs typeface="Times New Roman"/>
              </a:rPr>
              <a:t>.</a:t>
            </a:r>
            <a:endParaRPr sz="35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953529" y="5498558"/>
            <a:ext cx="97790" cy="3340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000" i="1" spc="-50" dirty="0">
                <a:latin typeface="Times New Roman"/>
                <a:cs typeface="Times New Roman"/>
              </a:rPr>
              <a:t>t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611679" y="5372665"/>
            <a:ext cx="3041650" cy="1441450"/>
          </a:xfrm>
          <a:prstGeom prst="rect">
            <a:avLst/>
          </a:prstGeom>
        </p:spPr>
        <p:txBody>
          <a:bodyPr vert="horz" wrap="square" lIns="0" tIns="23939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885"/>
              </a:spcBef>
            </a:pPr>
            <a:r>
              <a:rPr sz="3450" i="1" dirty="0">
                <a:latin typeface="Times New Roman"/>
                <a:cs typeface="Times New Roman"/>
              </a:rPr>
              <a:t>A</a:t>
            </a:r>
            <a:r>
              <a:rPr sz="3450" i="1" spc="-100" dirty="0">
                <a:latin typeface="Times New Roman"/>
                <a:cs typeface="Times New Roman"/>
              </a:rPr>
              <a:t> </a:t>
            </a:r>
            <a:r>
              <a:rPr sz="3450" dirty="0">
                <a:latin typeface="Symbol"/>
                <a:cs typeface="Symbol"/>
              </a:rPr>
              <a:t></a:t>
            </a:r>
            <a:r>
              <a:rPr sz="3450" spc="145" dirty="0">
                <a:latin typeface="Times New Roman"/>
                <a:cs typeface="Times New Roman"/>
              </a:rPr>
              <a:t> </a:t>
            </a:r>
            <a:r>
              <a:rPr sz="3450" i="1" dirty="0">
                <a:latin typeface="Times New Roman"/>
                <a:cs typeface="Times New Roman"/>
              </a:rPr>
              <a:t>IU</a:t>
            </a:r>
            <a:r>
              <a:rPr sz="3450" i="1" spc="-330" dirty="0">
                <a:latin typeface="Times New Roman"/>
                <a:cs typeface="Times New Roman"/>
              </a:rPr>
              <a:t> </a:t>
            </a:r>
            <a:r>
              <a:rPr sz="7800" baseline="-13354" dirty="0">
                <a:latin typeface="Symbol"/>
                <a:cs typeface="Symbol"/>
              </a:rPr>
              <a:t></a:t>
            </a:r>
            <a:r>
              <a:rPr sz="7800" spc="-1192" baseline="-13354" dirty="0">
                <a:latin typeface="Times New Roman"/>
                <a:cs typeface="Times New Roman"/>
              </a:rPr>
              <a:t> </a:t>
            </a:r>
            <a:r>
              <a:rPr sz="3450" i="1" dirty="0">
                <a:latin typeface="Times New Roman"/>
                <a:cs typeface="Times New Roman"/>
              </a:rPr>
              <a:t>dt</a:t>
            </a:r>
            <a:r>
              <a:rPr sz="3450" i="1" spc="235" dirty="0">
                <a:latin typeface="Times New Roman"/>
                <a:cs typeface="Times New Roman"/>
              </a:rPr>
              <a:t> </a:t>
            </a:r>
            <a:r>
              <a:rPr sz="3450" dirty="0">
                <a:latin typeface="Symbol"/>
                <a:cs typeface="Symbol"/>
              </a:rPr>
              <a:t></a:t>
            </a:r>
            <a:r>
              <a:rPr sz="3450" spc="140" dirty="0">
                <a:latin typeface="Times New Roman"/>
                <a:cs typeface="Times New Roman"/>
              </a:rPr>
              <a:t> </a:t>
            </a:r>
            <a:r>
              <a:rPr sz="3450" i="1" spc="-25" dirty="0">
                <a:latin typeface="Times New Roman"/>
                <a:cs typeface="Times New Roman"/>
              </a:rPr>
              <a:t>IUt</a:t>
            </a:r>
            <a:endParaRPr sz="3450">
              <a:latin typeface="Times New Roman"/>
              <a:cs typeface="Times New Roman"/>
            </a:endParaRPr>
          </a:p>
          <a:p>
            <a:pPr marR="231140" algn="ctr">
              <a:lnSpc>
                <a:spcPct val="100000"/>
              </a:lnSpc>
              <a:spcBef>
                <a:spcPts val="720"/>
              </a:spcBef>
            </a:pPr>
            <a:r>
              <a:rPr sz="2000" spc="-50" dirty="0">
                <a:latin typeface="Times New Roman"/>
                <a:cs typeface="Times New Roman"/>
              </a:rPr>
              <a:t>0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95071"/>
            <a:ext cx="9144000" cy="6466332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95071"/>
            <a:ext cx="9144000" cy="6466332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33908"/>
            <a:ext cx="8989060" cy="2952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41020" algn="just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solidFill>
                  <a:srgbClr val="333399"/>
                </a:solidFill>
                <a:latin typeface="Times New Roman"/>
                <a:cs typeface="Times New Roman"/>
              </a:rPr>
              <a:t>Електроліти</a:t>
            </a:r>
            <a:r>
              <a:rPr sz="3200" b="1" spc="55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–</a:t>
            </a:r>
            <a:r>
              <a:rPr sz="3200" spc="55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речовини,</a:t>
            </a:r>
            <a:r>
              <a:rPr sz="3200" spc="53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в</a:t>
            </a:r>
            <a:r>
              <a:rPr sz="3200" spc="54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яких</a:t>
            </a:r>
            <a:r>
              <a:rPr sz="3200" spc="535" dirty="0">
                <a:latin typeface="Times New Roman"/>
                <a:cs typeface="Times New Roman"/>
              </a:rPr>
              <a:t> </a:t>
            </a:r>
            <a:r>
              <a:rPr sz="3200" spc="-20" dirty="0">
                <a:latin typeface="Times New Roman"/>
                <a:cs typeface="Times New Roman"/>
              </a:rPr>
              <a:t>проходження </a:t>
            </a:r>
            <a:r>
              <a:rPr sz="3200" dirty="0">
                <a:latin typeface="Times New Roman"/>
                <a:cs typeface="Times New Roman"/>
              </a:rPr>
              <a:t>електричного</a:t>
            </a:r>
            <a:r>
              <a:rPr sz="3200" spc="565" dirty="0">
                <a:latin typeface="Times New Roman"/>
                <a:cs typeface="Times New Roman"/>
              </a:rPr>
              <a:t>  </a:t>
            </a:r>
            <a:r>
              <a:rPr sz="3200" dirty="0">
                <a:latin typeface="Times New Roman"/>
                <a:cs typeface="Times New Roman"/>
              </a:rPr>
              <a:t>струму</a:t>
            </a:r>
            <a:r>
              <a:rPr sz="3200" spc="555" dirty="0">
                <a:latin typeface="Times New Roman"/>
                <a:cs typeface="Times New Roman"/>
              </a:rPr>
              <a:t>  </a:t>
            </a:r>
            <a:r>
              <a:rPr sz="3200" dirty="0">
                <a:latin typeface="Times New Roman"/>
                <a:cs typeface="Times New Roman"/>
              </a:rPr>
              <a:t>зумовлене</a:t>
            </a:r>
            <a:r>
              <a:rPr sz="3200" spc="555" dirty="0">
                <a:latin typeface="Times New Roman"/>
                <a:cs typeface="Times New Roman"/>
              </a:rPr>
              <a:t>  </a:t>
            </a:r>
            <a:r>
              <a:rPr sz="3200" spc="-10" dirty="0">
                <a:latin typeface="Times New Roman"/>
                <a:cs typeface="Times New Roman"/>
              </a:rPr>
              <a:t>переміщенням </a:t>
            </a:r>
            <a:r>
              <a:rPr sz="3200" dirty="0">
                <a:latin typeface="Times New Roman"/>
                <a:cs typeface="Times New Roman"/>
              </a:rPr>
              <a:t>іонів  і</a:t>
            </a:r>
            <a:r>
              <a:rPr sz="3200" spc="78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супроводжується</a:t>
            </a:r>
            <a:r>
              <a:rPr sz="3200" spc="79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електролізом,  </a:t>
            </a:r>
            <a:r>
              <a:rPr sz="3200" spc="-10" dirty="0">
                <a:latin typeface="Times New Roman"/>
                <a:cs typeface="Times New Roman"/>
              </a:rPr>
              <a:t>являються </a:t>
            </a:r>
            <a:r>
              <a:rPr sz="3200" dirty="0">
                <a:latin typeface="Times New Roman"/>
                <a:cs typeface="Times New Roman"/>
              </a:rPr>
              <a:t>провідниками</a:t>
            </a:r>
            <a:r>
              <a:rPr sz="3200" spc="60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електричного</a:t>
            </a:r>
            <a:r>
              <a:rPr sz="3200" spc="60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струму</a:t>
            </a:r>
            <a:r>
              <a:rPr sz="3200" spc="61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другого</a:t>
            </a:r>
            <a:r>
              <a:rPr sz="3200" spc="610" dirty="0">
                <a:latin typeface="Times New Roman"/>
                <a:cs typeface="Times New Roman"/>
              </a:rPr>
              <a:t> </a:t>
            </a:r>
            <a:r>
              <a:rPr sz="3200" spc="-55" dirty="0">
                <a:latin typeface="Times New Roman"/>
                <a:cs typeface="Times New Roman"/>
              </a:rPr>
              <a:t>роду.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Електролітами</a:t>
            </a:r>
            <a:r>
              <a:rPr sz="3200" spc="210" dirty="0">
                <a:solidFill>
                  <a:srgbClr val="333399"/>
                </a:solidFill>
                <a:latin typeface="Times New Roman"/>
                <a:cs typeface="Times New Roman"/>
              </a:rPr>
              <a:t>  </a:t>
            </a:r>
            <a:r>
              <a:rPr sz="3200" dirty="0">
                <a:latin typeface="Times New Roman"/>
                <a:cs typeface="Times New Roman"/>
              </a:rPr>
              <a:t>можуть</a:t>
            </a:r>
            <a:r>
              <a:rPr sz="3200" spc="204" dirty="0">
                <a:latin typeface="Times New Roman"/>
                <a:cs typeface="Times New Roman"/>
              </a:rPr>
              <a:t>  </a:t>
            </a:r>
            <a:r>
              <a:rPr sz="3200" dirty="0">
                <a:latin typeface="Times New Roman"/>
                <a:cs typeface="Times New Roman"/>
              </a:rPr>
              <a:t>бути</a:t>
            </a:r>
            <a:r>
              <a:rPr sz="3200" spc="200" dirty="0">
                <a:latin typeface="Times New Roman"/>
                <a:cs typeface="Times New Roman"/>
              </a:rPr>
              <a:t>  </a:t>
            </a:r>
            <a:r>
              <a:rPr sz="3200" dirty="0">
                <a:latin typeface="Times New Roman"/>
                <a:cs typeface="Times New Roman"/>
              </a:rPr>
              <a:t>розчини</a:t>
            </a:r>
            <a:r>
              <a:rPr sz="3200" spc="200" dirty="0">
                <a:latin typeface="Times New Roman"/>
                <a:cs typeface="Times New Roman"/>
              </a:rPr>
              <a:t>  </a:t>
            </a:r>
            <a:r>
              <a:rPr sz="3200" spc="-10" dirty="0">
                <a:latin typeface="Times New Roman"/>
                <a:cs typeface="Times New Roman"/>
              </a:rPr>
              <a:t>(найкраще </a:t>
            </a:r>
            <a:r>
              <a:rPr sz="3200" dirty="0">
                <a:latin typeface="Times New Roman"/>
                <a:cs typeface="Times New Roman"/>
              </a:rPr>
              <a:t>водні)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неорганічних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spc="-20" dirty="0">
                <a:latin typeface="Times New Roman"/>
                <a:cs typeface="Times New Roman"/>
              </a:rPr>
              <a:t>кислот,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лугів,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солей.</a:t>
            </a:r>
            <a:endParaRPr sz="3200">
              <a:latin typeface="Times New Roman"/>
              <a:cs typeface="Times New Roman"/>
            </a:endParaRPr>
          </a:p>
        </p:txBody>
      </p:sp>
      <p:pic>
        <p:nvPicPr>
          <p:cNvPr id="3" name="object 3">
            <a:hlinkClick r:id="rId2"/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162555" y="3209544"/>
            <a:ext cx="4454652" cy="3395472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-39243"/>
            <a:ext cx="8987155" cy="1214120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12700" marR="5080" indent="541020" algn="just">
              <a:lnSpc>
                <a:spcPts val="2880"/>
              </a:lnSpc>
              <a:spcBef>
                <a:spcPts val="795"/>
              </a:spcBef>
            </a:pPr>
            <a:r>
              <a:rPr sz="3000" dirty="0">
                <a:latin typeface="Times New Roman"/>
                <a:cs typeface="Times New Roman"/>
              </a:rPr>
              <a:t>Електроліз</a:t>
            </a:r>
            <a:r>
              <a:rPr sz="3000" spc="195" dirty="0">
                <a:latin typeface="Times New Roman"/>
                <a:cs typeface="Times New Roman"/>
              </a:rPr>
              <a:t> </a:t>
            </a:r>
            <a:r>
              <a:rPr sz="3000" b="0" dirty="0">
                <a:latin typeface="Times New Roman"/>
                <a:cs typeface="Times New Roman"/>
              </a:rPr>
              <a:t>–</a:t>
            </a:r>
            <a:r>
              <a:rPr sz="3000" b="0" spc="200" dirty="0">
                <a:latin typeface="Times New Roman"/>
                <a:cs typeface="Times New Roman"/>
              </a:rPr>
              <a:t> </a:t>
            </a:r>
            <a:r>
              <a:rPr sz="3000" b="0" dirty="0">
                <a:solidFill>
                  <a:srgbClr val="000000"/>
                </a:solidFill>
                <a:latin typeface="Times New Roman"/>
                <a:cs typeface="Times New Roman"/>
              </a:rPr>
              <a:t>явище</a:t>
            </a:r>
            <a:r>
              <a:rPr sz="3000" b="0" spc="2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000" b="0" dirty="0">
                <a:solidFill>
                  <a:srgbClr val="000000"/>
                </a:solidFill>
                <a:latin typeface="Times New Roman"/>
                <a:cs typeface="Times New Roman"/>
              </a:rPr>
              <a:t>виділення</a:t>
            </a:r>
            <a:r>
              <a:rPr sz="3000" b="0" spc="18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000" b="0" dirty="0">
                <a:solidFill>
                  <a:srgbClr val="000000"/>
                </a:solidFill>
                <a:latin typeface="Times New Roman"/>
                <a:cs typeface="Times New Roman"/>
              </a:rPr>
              <a:t>речовини</a:t>
            </a:r>
            <a:r>
              <a:rPr sz="3000" b="0" spc="18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000" b="0" dirty="0">
                <a:solidFill>
                  <a:srgbClr val="000000"/>
                </a:solidFill>
                <a:latin typeface="Times New Roman"/>
                <a:cs typeface="Times New Roman"/>
              </a:rPr>
              <a:t>на</a:t>
            </a:r>
            <a:r>
              <a:rPr sz="3000" b="0" spc="18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000" b="0" spc="-10" dirty="0">
                <a:solidFill>
                  <a:srgbClr val="000000"/>
                </a:solidFill>
                <a:latin typeface="Times New Roman"/>
                <a:cs typeface="Times New Roman"/>
              </a:rPr>
              <a:t>елект- </a:t>
            </a:r>
            <a:r>
              <a:rPr sz="3000" b="0" dirty="0">
                <a:solidFill>
                  <a:srgbClr val="000000"/>
                </a:solidFill>
                <a:latin typeface="Times New Roman"/>
                <a:cs typeface="Times New Roman"/>
              </a:rPr>
              <a:t>родах,</a:t>
            </a:r>
            <a:r>
              <a:rPr sz="3000" b="0" spc="64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000" b="0" dirty="0">
                <a:solidFill>
                  <a:srgbClr val="000000"/>
                </a:solidFill>
                <a:latin typeface="Times New Roman"/>
                <a:cs typeface="Times New Roman"/>
              </a:rPr>
              <a:t>при</a:t>
            </a:r>
            <a:r>
              <a:rPr sz="3000" b="0" spc="6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000" b="0" dirty="0">
                <a:solidFill>
                  <a:srgbClr val="000000"/>
                </a:solidFill>
                <a:latin typeface="Times New Roman"/>
                <a:cs typeface="Times New Roman"/>
              </a:rPr>
              <a:t>проходженні</a:t>
            </a:r>
            <a:r>
              <a:rPr sz="3000" b="0" spc="6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000" b="0" dirty="0">
                <a:solidFill>
                  <a:srgbClr val="000000"/>
                </a:solidFill>
                <a:latin typeface="Times New Roman"/>
                <a:cs typeface="Times New Roman"/>
              </a:rPr>
              <a:t>крізь</a:t>
            </a:r>
            <a:r>
              <a:rPr sz="3000" b="0" spc="64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000" b="0" dirty="0">
                <a:solidFill>
                  <a:srgbClr val="000000"/>
                </a:solidFill>
                <a:latin typeface="Times New Roman"/>
                <a:cs typeface="Times New Roman"/>
              </a:rPr>
              <a:t>електроліт</a:t>
            </a:r>
            <a:r>
              <a:rPr sz="3000" b="0" spc="6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000" b="0" spc="-10" dirty="0">
                <a:solidFill>
                  <a:srgbClr val="000000"/>
                </a:solidFill>
                <a:latin typeface="Times New Roman"/>
                <a:cs typeface="Times New Roman"/>
              </a:rPr>
              <a:t>постійного </a:t>
            </a:r>
            <a:r>
              <a:rPr sz="3000" b="0" dirty="0">
                <a:solidFill>
                  <a:srgbClr val="000000"/>
                </a:solidFill>
                <a:latin typeface="Times New Roman"/>
                <a:cs typeface="Times New Roman"/>
              </a:rPr>
              <a:t>електричного</a:t>
            </a:r>
            <a:r>
              <a:rPr sz="3000" b="0" spc="-16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000" b="0" spc="-10" dirty="0">
                <a:solidFill>
                  <a:srgbClr val="000000"/>
                </a:solidFill>
                <a:latin typeface="Times New Roman"/>
                <a:cs typeface="Times New Roman"/>
              </a:rPr>
              <a:t>струму.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9" y="3985005"/>
            <a:ext cx="8987790" cy="2677795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marL="12700" marR="5080" indent="541020" algn="just">
              <a:lnSpc>
                <a:spcPct val="80000"/>
              </a:lnSpc>
              <a:spcBef>
                <a:spcPts val="820"/>
              </a:spcBef>
            </a:pPr>
            <a:r>
              <a:rPr sz="3000" dirty="0">
                <a:solidFill>
                  <a:srgbClr val="333399"/>
                </a:solidFill>
                <a:latin typeface="Times New Roman"/>
                <a:cs typeface="Times New Roman"/>
              </a:rPr>
              <a:t>При</a:t>
            </a:r>
            <a:r>
              <a:rPr sz="3000" spc="55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99"/>
                </a:solidFill>
                <a:latin typeface="Times New Roman"/>
                <a:cs typeface="Times New Roman"/>
              </a:rPr>
              <a:t>електролізі</a:t>
            </a:r>
            <a:r>
              <a:rPr sz="3000" spc="55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99"/>
                </a:solidFill>
                <a:latin typeface="Times New Roman"/>
                <a:cs typeface="Times New Roman"/>
              </a:rPr>
              <a:t>позитивно</a:t>
            </a:r>
            <a:r>
              <a:rPr sz="3000" spc="53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99"/>
                </a:solidFill>
                <a:latin typeface="Times New Roman"/>
                <a:cs typeface="Times New Roman"/>
              </a:rPr>
              <a:t>заряджені</a:t>
            </a:r>
            <a:r>
              <a:rPr sz="3000" spc="54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99"/>
                </a:solidFill>
                <a:latin typeface="Times New Roman"/>
                <a:cs typeface="Times New Roman"/>
              </a:rPr>
              <a:t>іони</a:t>
            </a:r>
            <a:r>
              <a:rPr sz="3000" spc="54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000" spc="-10" dirty="0">
                <a:solidFill>
                  <a:srgbClr val="333399"/>
                </a:solidFill>
                <a:latin typeface="Times New Roman"/>
                <a:cs typeface="Times New Roman"/>
              </a:rPr>
              <a:t>(катіо- </a:t>
            </a:r>
            <a:r>
              <a:rPr sz="3000" dirty="0">
                <a:solidFill>
                  <a:srgbClr val="333399"/>
                </a:solidFill>
                <a:latin typeface="Times New Roman"/>
                <a:cs typeface="Times New Roman"/>
              </a:rPr>
              <a:t>ни)</a:t>
            </a:r>
            <a:r>
              <a:rPr sz="3000" spc="315" dirty="0">
                <a:solidFill>
                  <a:srgbClr val="333399"/>
                </a:solidFill>
                <a:latin typeface="Times New Roman"/>
                <a:cs typeface="Times New Roman"/>
              </a:rPr>
              <a:t>  </a:t>
            </a:r>
            <a:r>
              <a:rPr sz="3000" dirty="0">
                <a:solidFill>
                  <a:srgbClr val="333399"/>
                </a:solidFill>
                <a:latin typeface="Times New Roman"/>
                <a:cs typeface="Times New Roman"/>
              </a:rPr>
              <a:t>рухаються</a:t>
            </a:r>
            <a:r>
              <a:rPr sz="3000" spc="330" dirty="0">
                <a:solidFill>
                  <a:srgbClr val="333399"/>
                </a:solidFill>
                <a:latin typeface="Times New Roman"/>
                <a:cs typeface="Times New Roman"/>
              </a:rPr>
              <a:t>  </a:t>
            </a:r>
            <a:r>
              <a:rPr sz="3000" dirty="0">
                <a:solidFill>
                  <a:srgbClr val="333399"/>
                </a:solidFill>
                <a:latin typeface="Times New Roman"/>
                <a:cs typeface="Times New Roman"/>
              </a:rPr>
              <a:t>до</a:t>
            </a:r>
            <a:r>
              <a:rPr sz="3000" spc="325" dirty="0">
                <a:solidFill>
                  <a:srgbClr val="333399"/>
                </a:solidFill>
                <a:latin typeface="Times New Roman"/>
                <a:cs typeface="Times New Roman"/>
              </a:rPr>
              <a:t>  </a:t>
            </a:r>
            <a:r>
              <a:rPr sz="3000" dirty="0">
                <a:latin typeface="Times New Roman"/>
                <a:cs typeface="Times New Roman"/>
              </a:rPr>
              <a:t>катода.</a:t>
            </a:r>
            <a:r>
              <a:rPr sz="3000" spc="325" dirty="0">
                <a:latin typeface="Times New Roman"/>
                <a:cs typeface="Times New Roman"/>
              </a:rPr>
              <a:t>  </a:t>
            </a:r>
            <a:r>
              <a:rPr sz="3000" dirty="0">
                <a:solidFill>
                  <a:srgbClr val="333399"/>
                </a:solidFill>
                <a:latin typeface="Times New Roman"/>
                <a:cs typeface="Times New Roman"/>
              </a:rPr>
              <a:t>На</a:t>
            </a:r>
            <a:r>
              <a:rPr sz="3000" spc="325" dirty="0">
                <a:solidFill>
                  <a:srgbClr val="333399"/>
                </a:solidFill>
                <a:latin typeface="Times New Roman"/>
                <a:cs typeface="Times New Roman"/>
              </a:rPr>
              <a:t>  </a:t>
            </a:r>
            <a:r>
              <a:rPr sz="3000" dirty="0">
                <a:solidFill>
                  <a:srgbClr val="333399"/>
                </a:solidFill>
                <a:latin typeface="Times New Roman"/>
                <a:cs typeface="Times New Roman"/>
              </a:rPr>
              <a:t>катоді</a:t>
            </a:r>
            <a:r>
              <a:rPr sz="3000" spc="325" dirty="0">
                <a:solidFill>
                  <a:srgbClr val="333399"/>
                </a:solidFill>
                <a:latin typeface="Times New Roman"/>
                <a:cs typeface="Times New Roman"/>
              </a:rPr>
              <a:t>  </a:t>
            </a:r>
            <a:r>
              <a:rPr sz="3000" spc="-10" dirty="0">
                <a:solidFill>
                  <a:srgbClr val="333399"/>
                </a:solidFill>
                <a:latin typeface="Times New Roman"/>
                <a:cs typeface="Times New Roman"/>
              </a:rPr>
              <a:t>відбувається </a:t>
            </a:r>
            <a:r>
              <a:rPr sz="3000" dirty="0">
                <a:latin typeface="Times New Roman"/>
                <a:cs typeface="Times New Roman"/>
              </a:rPr>
              <a:t>відновлення</a:t>
            </a:r>
            <a:r>
              <a:rPr sz="3000" spc="14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катіонів,</a:t>
            </a:r>
            <a:r>
              <a:rPr sz="3000" spc="15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пов’язане</a:t>
            </a:r>
            <a:r>
              <a:rPr sz="3000" spc="16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з</a:t>
            </a:r>
            <a:r>
              <a:rPr sz="3000" spc="13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приєднанням</a:t>
            </a:r>
            <a:r>
              <a:rPr sz="3000" spc="15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до</a:t>
            </a:r>
            <a:r>
              <a:rPr sz="3000" spc="145" dirty="0">
                <a:latin typeface="Times New Roman"/>
                <a:cs typeface="Times New Roman"/>
              </a:rPr>
              <a:t> </a:t>
            </a:r>
            <a:r>
              <a:rPr sz="3000" spc="-25" dirty="0">
                <a:latin typeface="Times New Roman"/>
                <a:cs typeface="Times New Roman"/>
              </a:rPr>
              <a:t>них </a:t>
            </a:r>
            <a:r>
              <a:rPr sz="3000" dirty="0">
                <a:latin typeface="Times New Roman"/>
                <a:cs typeface="Times New Roman"/>
              </a:rPr>
              <a:t>електронів.</a:t>
            </a:r>
            <a:r>
              <a:rPr sz="3000" spc="380" dirty="0">
                <a:latin typeface="Times New Roman"/>
                <a:cs typeface="Times New Roman"/>
              </a:rPr>
              <a:t>   </a:t>
            </a:r>
            <a:r>
              <a:rPr sz="3000" dirty="0">
                <a:solidFill>
                  <a:srgbClr val="333399"/>
                </a:solidFill>
                <a:latin typeface="Times New Roman"/>
                <a:cs typeface="Times New Roman"/>
              </a:rPr>
              <a:t>Негативно</a:t>
            </a:r>
            <a:r>
              <a:rPr sz="3000" spc="370" dirty="0">
                <a:solidFill>
                  <a:srgbClr val="333399"/>
                </a:solidFill>
                <a:latin typeface="Times New Roman"/>
                <a:cs typeface="Times New Roman"/>
              </a:rPr>
              <a:t>   </a:t>
            </a:r>
            <a:r>
              <a:rPr sz="3000" dirty="0">
                <a:solidFill>
                  <a:srgbClr val="333399"/>
                </a:solidFill>
                <a:latin typeface="Times New Roman"/>
                <a:cs typeface="Times New Roman"/>
              </a:rPr>
              <a:t>заряджені</a:t>
            </a:r>
            <a:r>
              <a:rPr sz="3000" spc="370" dirty="0">
                <a:solidFill>
                  <a:srgbClr val="333399"/>
                </a:solidFill>
                <a:latin typeface="Times New Roman"/>
                <a:cs typeface="Times New Roman"/>
              </a:rPr>
              <a:t>   </a:t>
            </a:r>
            <a:r>
              <a:rPr sz="3000" dirty="0">
                <a:solidFill>
                  <a:srgbClr val="333399"/>
                </a:solidFill>
                <a:latin typeface="Times New Roman"/>
                <a:cs typeface="Times New Roman"/>
              </a:rPr>
              <a:t>іони</a:t>
            </a:r>
            <a:r>
              <a:rPr sz="3000" spc="380" dirty="0">
                <a:solidFill>
                  <a:srgbClr val="333399"/>
                </a:solidFill>
                <a:latin typeface="Times New Roman"/>
                <a:cs typeface="Times New Roman"/>
              </a:rPr>
              <a:t>   </a:t>
            </a:r>
            <a:r>
              <a:rPr sz="3000" spc="-10" dirty="0">
                <a:solidFill>
                  <a:srgbClr val="333399"/>
                </a:solidFill>
                <a:latin typeface="Times New Roman"/>
                <a:cs typeface="Times New Roman"/>
              </a:rPr>
              <a:t>(аніони) </a:t>
            </a:r>
            <a:r>
              <a:rPr sz="3000" dirty="0">
                <a:solidFill>
                  <a:srgbClr val="333399"/>
                </a:solidFill>
                <a:latin typeface="Times New Roman"/>
                <a:cs typeface="Times New Roman"/>
              </a:rPr>
              <a:t>рухаються</a:t>
            </a:r>
            <a:r>
              <a:rPr sz="3000" spc="55" dirty="0">
                <a:solidFill>
                  <a:srgbClr val="333399"/>
                </a:solidFill>
                <a:latin typeface="Times New Roman"/>
                <a:cs typeface="Times New Roman"/>
              </a:rPr>
              <a:t>  </a:t>
            </a:r>
            <a:r>
              <a:rPr sz="3000" dirty="0">
                <a:solidFill>
                  <a:srgbClr val="333399"/>
                </a:solidFill>
                <a:latin typeface="Times New Roman"/>
                <a:cs typeface="Times New Roman"/>
              </a:rPr>
              <a:t>до</a:t>
            </a:r>
            <a:r>
              <a:rPr sz="3000" spc="50" dirty="0">
                <a:solidFill>
                  <a:srgbClr val="333399"/>
                </a:solidFill>
                <a:latin typeface="Times New Roman"/>
                <a:cs typeface="Times New Roman"/>
              </a:rPr>
              <a:t>  </a:t>
            </a:r>
            <a:r>
              <a:rPr sz="3000" dirty="0">
                <a:latin typeface="Times New Roman"/>
                <a:cs typeface="Times New Roman"/>
              </a:rPr>
              <a:t>анода.</a:t>
            </a:r>
            <a:r>
              <a:rPr sz="3000" spc="55" dirty="0">
                <a:latin typeface="Times New Roman"/>
                <a:cs typeface="Times New Roman"/>
              </a:rPr>
              <a:t>  </a:t>
            </a:r>
            <a:r>
              <a:rPr sz="3000" dirty="0">
                <a:solidFill>
                  <a:srgbClr val="333399"/>
                </a:solidFill>
                <a:latin typeface="Times New Roman"/>
                <a:cs typeface="Times New Roman"/>
              </a:rPr>
              <a:t>На</a:t>
            </a:r>
            <a:r>
              <a:rPr sz="3000" spc="60" dirty="0">
                <a:solidFill>
                  <a:srgbClr val="333399"/>
                </a:solidFill>
                <a:latin typeface="Times New Roman"/>
                <a:cs typeface="Times New Roman"/>
              </a:rPr>
              <a:t>  </a:t>
            </a:r>
            <a:r>
              <a:rPr sz="3000" dirty="0">
                <a:solidFill>
                  <a:srgbClr val="333399"/>
                </a:solidFill>
                <a:latin typeface="Times New Roman"/>
                <a:cs typeface="Times New Roman"/>
              </a:rPr>
              <a:t>аноді</a:t>
            </a:r>
            <a:r>
              <a:rPr sz="3000" spc="50" dirty="0">
                <a:solidFill>
                  <a:srgbClr val="333399"/>
                </a:solidFill>
                <a:latin typeface="Times New Roman"/>
                <a:cs typeface="Times New Roman"/>
              </a:rPr>
              <a:t>  </a:t>
            </a:r>
            <a:r>
              <a:rPr sz="3000" dirty="0">
                <a:latin typeface="Times New Roman"/>
                <a:cs typeface="Times New Roman"/>
              </a:rPr>
              <a:t>відбувається</a:t>
            </a:r>
            <a:r>
              <a:rPr sz="3000" spc="60" dirty="0">
                <a:latin typeface="Times New Roman"/>
                <a:cs typeface="Times New Roman"/>
              </a:rPr>
              <a:t>  </a:t>
            </a:r>
            <a:r>
              <a:rPr sz="3000" spc="-10" dirty="0">
                <a:latin typeface="Times New Roman"/>
                <a:cs typeface="Times New Roman"/>
              </a:rPr>
              <a:t>реакція </a:t>
            </a:r>
            <a:r>
              <a:rPr sz="3000" dirty="0">
                <a:latin typeface="Times New Roman"/>
                <a:cs typeface="Times New Roman"/>
              </a:rPr>
              <a:t>окислення</a:t>
            </a:r>
            <a:r>
              <a:rPr sz="3000" spc="65" dirty="0">
                <a:latin typeface="Times New Roman"/>
                <a:cs typeface="Times New Roman"/>
              </a:rPr>
              <a:t>  </a:t>
            </a:r>
            <a:r>
              <a:rPr sz="3000" dirty="0">
                <a:latin typeface="Times New Roman"/>
                <a:cs typeface="Times New Roman"/>
              </a:rPr>
              <a:t>аніонів,</a:t>
            </a:r>
            <a:r>
              <a:rPr sz="3000" spc="65" dirty="0">
                <a:latin typeface="Times New Roman"/>
                <a:cs typeface="Times New Roman"/>
              </a:rPr>
              <a:t>  </a:t>
            </a:r>
            <a:r>
              <a:rPr sz="3000" dirty="0">
                <a:latin typeface="Times New Roman"/>
                <a:cs typeface="Times New Roman"/>
              </a:rPr>
              <a:t>пов’язана</a:t>
            </a:r>
            <a:r>
              <a:rPr sz="3000" spc="60" dirty="0">
                <a:latin typeface="Times New Roman"/>
                <a:cs typeface="Times New Roman"/>
              </a:rPr>
              <a:t>  </a:t>
            </a:r>
            <a:r>
              <a:rPr sz="3000" dirty="0">
                <a:latin typeface="Times New Roman"/>
                <a:cs typeface="Times New Roman"/>
              </a:rPr>
              <a:t>з</a:t>
            </a:r>
            <a:r>
              <a:rPr sz="3000" spc="60" dirty="0">
                <a:latin typeface="Times New Roman"/>
                <a:cs typeface="Times New Roman"/>
              </a:rPr>
              <a:t>  </a:t>
            </a:r>
            <a:r>
              <a:rPr sz="3000" dirty="0">
                <a:latin typeface="Times New Roman"/>
                <a:cs typeface="Times New Roman"/>
              </a:rPr>
              <a:t>віддачею</a:t>
            </a:r>
            <a:r>
              <a:rPr sz="3000" spc="70" dirty="0">
                <a:latin typeface="Times New Roman"/>
                <a:cs typeface="Times New Roman"/>
              </a:rPr>
              <a:t>  </a:t>
            </a:r>
            <a:r>
              <a:rPr sz="3000" spc="-10" dirty="0">
                <a:latin typeface="Times New Roman"/>
                <a:cs typeface="Times New Roman"/>
              </a:rPr>
              <a:t>електронів аніонами.</a:t>
            </a:r>
            <a:endParaRPr sz="30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30067" y="1239011"/>
            <a:ext cx="3840479" cy="26289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hlinkClick r:id="rId2"/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63595" y="2625851"/>
            <a:ext cx="6022848" cy="3979164"/>
          </a:xfrm>
          <a:prstGeom prst="rect">
            <a:avLst/>
          </a:prstGeom>
        </p:spPr>
      </p:pic>
      <p:pic>
        <p:nvPicPr>
          <p:cNvPr id="3" name="object 3">
            <a:hlinkClick r:id="rId4"/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19683" y="2625851"/>
            <a:ext cx="2129028" cy="297180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35940" y="29337"/>
            <a:ext cx="326326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661795" algn="l"/>
              </a:tabLst>
            </a:pPr>
            <a:r>
              <a:rPr sz="3200" b="1" spc="-10" dirty="0">
                <a:solidFill>
                  <a:srgbClr val="333399"/>
                </a:solidFill>
                <a:latin typeface="Times New Roman"/>
                <a:cs typeface="Times New Roman"/>
              </a:rPr>
              <a:t>Закони</a:t>
            </a:r>
            <a:r>
              <a:rPr sz="3200" b="1" dirty="0">
                <a:solidFill>
                  <a:srgbClr val="333399"/>
                </a:solidFill>
                <a:latin typeface="Times New Roman"/>
                <a:cs typeface="Times New Roman"/>
              </a:rPr>
              <a:t>	</a:t>
            </a:r>
            <a:r>
              <a:rPr sz="3200" b="1" spc="-10" dirty="0">
                <a:solidFill>
                  <a:srgbClr val="333399"/>
                </a:solidFill>
                <a:latin typeface="Times New Roman"/>
                <a:cs typeface="Times New Roman"/>
              </a:rPr>
              <a:t>Фарадея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102734" y="29337"/>
            <a:ext cx="22923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0" dirty="0">
                <a:latin typeface="Times New Roman"/>
                <a:cs typeface="Times New Roman"/>
              </a:rPr>
              <a:t>–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636389" y="29337"/>
            <a:ext cx="118237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25" dirty="0">
                <a:latin typeface="Times New Roman"/>
                <a:cs typeface="Times New Roman"/>
              </a:rPr>
              <a:t>закони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122289" y="29337"/>
            <a:ext cx="294132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413000" algn="l"/>
              </a:tabLst>
            </a:pPr>
            <a:r>
              <a:rPr sz="3200" spc="-10" dirty="0">
                <a:latin typeface="Times New Roman"/>
                <a:cs typeface="Times New Roman"/>
              </a:rPr>
              <a:t>електролізу,</a:t>
            </a:r>
            <a:r>
              <a:rPr sz="3200" dirty="0">
                <a:latin typeface="Times New Roman"/>
                <a:cs typeface="Times New Roman"/>
              </a:rPr>
              <a:t>	</a:t>
            </a:r>
            <a:r>
              <a:rPr sz="3200" spc="-25" dirty="0">
                <a:latin typeface="Times New Roman"/>
                <a:cs typeface="Times New Roman"/>
              </a:rPr>
              <a:t>що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8739" y="517397"/>
            <a:ext cx="551370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098800" algn="l"/>
              </a:tabLst>
            </a:pPr>
            <a:r>
              <a:rPr sz="3200" spc="-10" dirty="0">
                <a:latin typeface="Times New Roman"/>
                <a:cs typeface="Times New Roman"/>
              </a:rPr>
              <a:t>встановлюють</a:t>
            </a:r>
            <a:r>
              <a:rPr sz="3200" dirty="0">
                <a:latin typeface="Times New Roman"/>
                <a:cs typeface="Times New Roman"/>
              </a:rPr>
              <a:t>	</a:t>
            </a:r>
            <a:r>
              <a:rPr sz="3200" spc="-10" dirty="0">
                <a:latin typeface="Times New Roman"/>
                <a:cs typeface="Times New Roman"/>
              </a:rPr>
              <a:t>взаємозв’язок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143625" y="517397"/>
            <a:ext cx="292354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239520" algn="l"/>
              </a:tabLst>
            </a:pPr>
            <a:r>
              <a:rPr sz="3200" spc="-25" dirty="0">
                <a:latin typeface="Times New Roman"/>
                <a:cs typeface="Times New Roman"/>
              </a:rPr>
              <a:t>між</a:t>
            </a:r>
            <a:r>
              <a:rPr sz="3200" dirty="0">
                <a:latin typeface="Times New Roman"/>
                <a:cs typeface="Times New Roman"/>
              </a:rPr>
              <a:t>	</a:t>
            </a:r>
            <a:r>
              <a:rPr sz="3200" spc="-10" dirty="0">
                <a:latin typeface="Times New Roman"/>
                <a:cs typeface="Times New Roman"/>
              </a:rPr>
              <a:t>кількістю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8739" y="1005077"/>
            <a:ext cx="8988425" cy="100139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  <a:tabLst>
                <a:tab pos="2248535" algn="l"/>
                <a:tab pos="3164840" algn="l"/>
                <a:tab pos="5304790" algn="l"/>
                <a:tab pos="6597015" algn="l"/>
                <a:tab pos="8862060" algn="l"/>
              </a:tabLst>
            </a:pPr>
            <a:r>
              <a:rPr sz="3200" spc="-10" dirty="0">
                <a:latin typeface="Times New Roman"/>
                <a:cs typeface="Times New Roman"/>
              </a:rPr>
              <a:t>електрики,</a:t>
            </a:r>
            <a:r>
              <a:rPr sz="3200" dirty="0">
                <a:latin typeface="Times New Roman"/>
                <a:cs typeface="Times New Roman"/>
              </a:rPr>
              <a:t>	</a:t>
            </a:r>
            <a:r>
              <a:rPr sz="3200" spc="-25" dirty="0">
                <a:latin typeface="Times New Roman"/>
                <a:cs typeface="Times New Roman"/>
              </a:rPr>
              <a:t>яка</a:t>
            </a:r>
            <a:r>
              <a:rPr sz="3200" dirty="0">
                <a:latin typeface="Times New Roman"/>
                <a:cs typeface="Times New Roman"/>
              </a:rPr>
              <a:t>	</a:t>
            </a:r>
            <a:r>
              <a:rPr sz="3200" spc="-10" dirty="0">
                <a:latin typeface="Times New Roman"/>
                <a:cs typeface="Times New Roman"/>
              </a:rPr>
              <a:t>проходить</a:t>
            </a:r>
            <a:r>
              <a:rPr sz="3200" dirty="0">
                <a:latin typeface="Times New Roman"/>
                <a:cs typeface="Times New Roman"/>
              </a:rPr>
              <a:t>	</a:t>
            </a:r>
            <a:r>
              <a:rPr sz="3200" spc="-10" dirty="0">
                <a:latin typeface="Times New Roman"/>
                <a:cs typeface="Times New Roman"/>
              </a:rPr>
              <a:t>через</a:t>
            </a:r>
            <a:r>
              <a:rPr sz="3200" dirty="0">
                <a:latin typeface="Times New Roman"/>
                <a:cs typeface="Times New Roman"/>
              </a:rPr>
              <a:t>	</a:t>
            </a:r>
            <a:r>
              <a:rPr sz="3200" spc="-10" dirty="0">
                <a:latin typeface="Times New Roman"/>
                <a:cs typeface="Times New Roman"/>
              </a:rPr>
              <a:t>електроліт,</a:t>
            </a:r>
            <a:r>
              <a:rPr sz="3200" dirty="0">
                <a:latin typeface="Times New Roman"/>
                <a:cs typeface="Times New Roman"/>
              </a:rPr>
              <a:t>	</a:t>
            </a:r>
            <a:r>
              <a:rPr sz="3200" spc="-50" dirty="0">
                <a:latin typeface="Times New Roman"/>
                <a:cs typeface="Times New Roman"/>
              </a:rPr>
              <a:t>і </a:t>
            </a:r>
            <a:r>
              <a:rPr sz="3200" dirty="0">
                <a:latin typeface="Times New Roman"/>
                <a:cs typeface="Times New Roman"/>
              </a:rPr>
              <a:t>кількістю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речовини,</a:t>
            </a:r>
            <a:r>
              <a:rPr sz="3200" spc="-7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яка</a:t>
            </a:r>
            <a:r>
              <a:rPr sz="3200" spc="-5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виділяється</a:t>
            </a:r>
            <a:r>
              <a:rPr sz="3200" spc="-7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на</a:t>
            </a:r>
            <a:r>
              <a:rPr sz="3200" spc="-45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електродах.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08456" y="5640425"/>
            <a:ext cx="1630045" cy="10020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58115">
              <a:lnSpc>
                <a:spcPct val="100000"/>
              </a:lnSpc>
              <a:spcBef>
                <a:spcPts val="100"/>
              </a:spcBef>
            </a:pPr>
            <a:r>
              <a:rPr sz="3200" b="1" spc="-10" dirty="0">
                <a:latin typeface="Times New Roman"/>
                <a:cs typeface="Times New Roman"/>
              </a:rPr>
              <a:t>Майкл Фарадей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8319" y="-60198"/>
            <a:ext cx="853821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solidFill>
                  <a:srgbClr val="333399"/>
                </a:solidFill>
                <a:latin typeface="Times New Roman"/>
                <a:cs typeface="Times New Roman"/>
              </a:rPr>
              <a:t>Перший закон</a:t>
            </a:r>
            <a:r>
              <a:rPr sz="3200" b="1" spc="1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333399"/>
                </a:solidFill>
                <a:latin typeface="Times New Roman"/>
                <a:cs typeface="Times New Roman"/>
              </a:rPr>
              <a:t>Фарадея</a:t>
            </a:r>
            <a:r>
              <a:rPr sz="3200" b="1" spc="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333399"/>
                </a:solidFill>
                <a:latin typeface="Times New Roman"/>
                <a:cs typeface="Times New Roman"/>
              </a:rPr>
              <a:t>–</a:t>
            </a:r>
            <a:r>
              <a:rPr sz="3200" b="1" spc="2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маса</a:t>
            </a:r>
            <a:r>
              <a:rPr sz="3200" spc="1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речовини</a:t>
            </a:r>
            <a:r>
              <a:rPr sz="3200" spc="10" dirty="0">
                <a:latin typeface="Times New Roman"/>
                <a:cs typeface="Times New Roman"/>
              </a:rPr>
              <a:t> </a:t>
            </a:r>
            <a:r>
              <a:rPr sz="3200" i="1" dirty="0">
                <a:latin typeface="Times New Roman"/>
                <a:cs typeface="Times New Roman"/>
              </a:rPr>
              <a:t>m</a:t>
            </a:r>
            <a:r>
              <a:rPr sz="3200" dirty="0">
                <a:latin typeface="Times New Roman"/>
                <a:cs typeface="Times New Roman"/>
              </a:rPr>
              <a:t>,</a:t>
            </a:r>
            <a:r>
              <a:rPr sz="3200" spc="5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Times New Roman"/>
                <a:cs typeface="Times New Roman"/>
              </a:rPr>
              <a:t>яка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8739" y="329641"/>
            <a:ext cx="898842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239010" algn="l"/>
                <a:tab pos="2961640" algn="l"/>
                <a:tab pos="4941570" algn="l"/>
                <a:tab pos="5804535" algn="l"/>
                <a:tab pos="6696075" algn="l"/>
              </a:tabLst>
            </a:pPr>
            <a:r>
              <a:rPr sz="3200" b="0" spc="-10" dirty="0">
                <a:solidFill>
                  <a:srgbClr val="000000"/>
                </a:solidFill>
                <a:latin typeface="Times New Roman"/>
                <a:cs typeface="Times New Roman"/>
              </a:rPr>
              <a:t>виділилась</a:t>
            </a:r>
            <a:r>
              <a:rPr sz="3200" b="0" dirty="0">
                <a:solidFill>
                  <a:srgbClr val="000000"/>
                </a:solidFill>
                <a:latin typeface="Times New Roman"/>
                <a:cs typeface="Times New Roman"/>
              </a:rPr>
              <a:t>	</a:t>
            </a:r>
            <a:r>
              <a:rPr sz="3200" b="0" spc="-25" dirty="0">
                <a:solidFill>
                  <a:srgbClr val="000000"/>
                </a:solidFill>
                <a:latin typeface="Times New Roman"/>
                <a:cs typeface="Times New Roman"/>
              </a:rPr>
              <a:t>на</a:t>
            </a:r>
            <a:r>
              <a:rPr sz="3200" b="0" dirty="0">
                <a:solidFill>
                  <a:srgbClr val="000000"/>
                </a:solidFill>
                <a:latin typeface="Times New Roman"/>
                <a:cs typeface="Times New Roman"/>
              </a:rPr>
              <a:t>	</a:t>
            </a:r>
            <a:r>
              <a:rPr sz="3200" b="0" spc="-10" dirty="0">
                <a:solidFill>
                  <a:srgbClr val="000000"/>
                </a:solidFill>
                <a:latin typeface="Times New Roman"/>
                <a:cs typeface="Times New Roman"/>
              </a:rPr>
              <a:t>електроді</a:t>
            </a:r>
            <a:r>
              <a:rPr sz="3200" b="0" dirty="0">
                <a:solidFill>
                  <a:srgbClr val="000000"/>
                </a:solidFill>
                <a:latin typeface="Times New Roman"/>
                <a:cs typeface="Times New Roman"/>
              </a:rPr>
              <a:t>	</a:t>
            </a:r>
            <a:r>
              <a:rPr sz="3200" b="0" spc="-25" dirty="0">
                <a:solidFill>
                  <a:srgbClr val="000000"/>
                </a:solidFill>
                <a:latin typeface="Times New Roman"/>
                <a:cs typeface="Times New Roman"/>
              </a:rPr>
              <a:t>під</a:t>
            </a:r>
            <a:r>
              <a:rPr sz="3200" b="0" dirty="0">
                <a:solidFill>
                  <a:srgbClr val="000000"/>
                </a:solidFill>
                <a:latin typeface="Times New Roman"/>
                <a:cs typeface="Times New Roman"/>
              </a:rPr>
              <a:t>	</a:t>
            </a:r>
            <a:r>
              <a:rPr sz="3200" b="0" spc="-25" dirty="0">
                <a:solidFill>
                  <a:srgbClr val="000000"/>
                </a:solidFill>
                <a:latin typeface="Times New Roman"/>
                <a:cs typeface="Times New Roman"/>
              </a:rPr>
              <a:t>час</a:t>
            </a:r>
            <a:r>
              <a:rPr sz="3200" b="0" dirty="0">
                <a:solidFill>
                  <a:srgbClr val="000000"/>
                </a:solidFill>
                <a:latin typeface="Times New Roman"/>
                <a:cs typeface="Times New Roman"/>
              </a:rPr>
              <a:t>	</a:t>
            </a:r>
            <a:r>
              <a:rPr sz="3200" b="0" spc="-25" dirty="0">
                <a:solidFill>
                  <a:srgbClr val="000000"/>
                </a:solidFill>
                <a:latin typeface="Times New Roman"/>
                <a:cs typeface="Times New Roman"/>
              </a:rPr>
              <a:t>проходження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39" y="720344"/>
            <a:ext cx="8988425" cy="2854960"/>
          </a:xfrm>
          <a:prstGeom prst="rect">
            <a:avLst/>
          </a:prstGeom>
        </p:spPr>
        <p:txBody>
          <a:bodyPr vert="horz" wrap="square" lIns="0" tIns="107314" rIns="0" bIns="0" rtlCol="0">
            <a:spAutoFit/>
          </a:bodyPr>
          <a:lstStyle/>
          <a:p>
            <a:pPr marL="12700" marR="5080" algn="just">
              <a:lnSpc>
                <a:spcPts val="3070"/>
              </a:lnSpc>
              <a:spcBef>
                <a:spcPts val="844"/>
              </a:spcBef>
            </a:pPr>
            <a:r>
              <a:rPr sz="3200" dirty="0">
                <a:latin typeface="Times New Roman"/>
                <a:cs typeface="Times New Roman"/>
              </a:rPr>
              <a:t>електричного</a:t>
            </a:r>
            <a:r>
              <a:rPr sz="3200" spc="505" dirty="0">
                <a:latin typeface="Times New Roman"/>
                <a:cs typeface="Times New Roman"/>
              </a:rPr>
              <a:t>    </a:t>
            </a:r>
            <a:r>
              <a:rPr sz="3200" dirty="0">
                <a:latin typeface="Times New Roman"/>
                <a:cs typeface="Times New Roman"/>
              </a:rPr>
              <a:t>струму,</a:t>
            </a:r>
            <a:r>
              <a:rPr sz="3200" spc="509" dirty="0">
                <a:latin typeface="Times New Roman"/>
                <a:cs typeface="Times New Roman"/>
              </a:rPr>
              <a:t>    </a:t>
            </a:r>
            <a:r>
              <a:rPr sz="3200" dirty="0">
                <a:latin typeface="Times New Roman"/>
                <a:cs typeface="Times New Roman"/>
              </a:rPr>
              <a:t>прямо</a:t>
            </a:r>
            <a:r>
              <a:rPr sz="3200" spc="505" dirty="0">
                <a:latin typeface="Times New Roman"/>
                <a:cs typeface="Times New Roman"/>
              </a:rPr>
              <a:t>    </a:t>
            </a:r>
            <a:r>
              <a:rPr sz="3200" spc="-10" dirty="0">
                <a:latin typeface="Times New Roman"/>
                <a:cs typeface="Times New Roman"/>
              </a:rPr>
              <a:t>пропорційна </a:t>
            </a:r>
            <a:r>
              <a:rPr sz="3200" dirty="0">
                <a:latin typeface="Times New Roman"/>
                <a:cs typeface="Times New Roman"/>
              </a:rPr>
              <a:t>значенню</a:t>
            </a:r>
            <a:r>
              <a:rPr sz="3200" spc="60" dirty="0">
                <a:latin typeface="Times New Roman"/>
                <a:cs typeface="Times New Roman"/>
              </a:rPr>
              <a:t>  </a:t>
            </a:r>
            <a:r>
              <a:rPr sz="3200" dirty="0">
                <a:latin typeface="Times New Roman"/>
                <a:cs typeface="Times New Roman"/>
              </a:rPr>
              <a:t>електричного</a:t>
            </a:r>
            <a:r>
              <a:rPr sz="3200" spc="60" dirty="0">
                <a:latin typeface="Times New Roman"/>
                <a:cs typeface="Times New Roman"/>
              </a:rPr>
              <a:t>  </a:t>
            </a:r>
            <a:r>
              <a:rPr sz="3200" dirty="0">
                <a:latin typeface="Times New Roman"/>
                <a:cs typeface="Times New Roman"/>
              </a:rPr>
              <a:t>заряду</a:t>
            </a:r>
            <a:r>
              <a:rPr sz="3200" spc="55" dirty="0">
                <a:latin typeface="Times New Roman"/>
                <a:cs typeface="Times New Roman"/>
              </a:rPr>
              <a:t>  </a:t>
            </a:r>
            <a:r>
              <a:rPr sz="3200" i="1" dirty="0">
                <a:latin typeface="Times New Roman"/>
                <a:cs typeface="Times New Roman"/>
              </a:rPr>
              <a:t>q</a:t>
            </a:r>
            <a:r>
              <a:rPr sz="3200" dirty="0">
                <a:latin typeface="Times New Roman"/>
                <a:cs typeface="Times New Roman"/>
              </a:rPr>
              <a:t>,</a:t>
            </a:r>
            <a:r>
              <a:rPr sz="3200" spc="60" dirty="0">
                <a:latin typeface="Times New Roman"/>
                <a:cs typeface="Times New Roman"/>
              </a:rPr>
              <a:t>  </a:t>
            </a:r>
            <a:r>
              <a:rPr sz="3200" dirty="0">
                <a:latin typeface="Times New Roman"/>
                <a:cs typeface="Times New Roman"/>
              </a:rPr>
              <a:t>який</a:t>
            </a:r>
            <a:r>
              <a:rPr sz="3200" spc="60" dirty="0">
                <a:latin typeface="Times New Roman"/>
                <a:cs typeface="Times New Roman"/>
              </a:rPr>
              <a:t>  </a:t>
            </a:r>
            <a:r>
              <a:rPr sz="3200" spc="-10" dirty="0">
                <a:latin typeface="Times New Roman"/>
                <a:cs typeface="Times New Roman"/>
              </a:rPr>
              <a:t>пройшов </a:t>
            </a:r>
            <a:r>
              <a:rPr sz="3200" dirty="0">
                <a:latin typeface="Times New Roman"/>
                <a:cs typeface="Times New Roman"/>
              </a:rPr>
              <a:t>через</a:t>
            </a:r>
            <a:r>
              <a:rPr sz="3200" spc="-30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електроліт:</a:t>
            </a:r>
            <a:endParaRPr sz="3200">
              <a:latin typeface="Times New Roman"/>
              <a:cs typeface="Times New Roman"/>
            </a:endParaRPr>
          </a:p>
          <a:p>
            <a:pPr marL="671830" algn="ctr">
              <a:lnSpc>
                <a:spcPct val="100000"/>
              </a:lnSpc>
              <a:spcBef>
                <a:spcPts val="300"/>
              </a:spcBef>
            </a:pPr>
            <a:r>
              <a:rPr sz="4100" i="1" spc="1390" dirty="0">
                <a:latin typeface="Times New Roman"/>
                <a:cs typeface="Times New Roman"/>
              </a:rPr>
              <a:t>m</a:t>
            </a:r>
            <a:r>
              <a:rPr sz="4100" i="1" spc="370" dirty="0">
                <a:latin typeface="Times New Roman"/>
                <a:cs typeface="Times New Roman"/>
              </a:rPr>
              <a:t> </a:t>
            </a:r>
            <a:r>
              <a:rPr sz="4100" spc="1080" dirty="0">
                <a:latin typeface="Symbol"/>
                <a:cs typeface="Symbol"/>
              </a:rPr>
              <a:t></a:t>
            </a:r>
            <a:r>
              <a:rPr sz="4100" spc="409" dirty="0">
                <a:latin typeface="Times New Roman"/>
                <a:cs typeface="Times New Roman"/>
              </a:rPr>
              <a:t> </a:t>
            </a:r>
            <a:r>
              <a:rPr sz="4100" i="1" spc="1125" dirty="0">
                <a:latin typeface="Times New Roman"/>
                <a:cs typeface="Times New Roman"/>
              </a:rPr>
              <a:t>kq</a:t>
            </a:r>
            <a:endParaRPr sz="4100">
              <a:latin typeface="Times New Roman"/>
              <a:cs typeface="Times New Roman"/>
            </a:endParaRPr>
          </a:p>
          <a:p>
            <a:pPr marL="94615" algn="just">
              <a:lnSpc>
                <a:spcPct val="100000"/>
              </a:lnSpc>
              <a:spcBef>
                <a:spcPts val="3260"/>
              </a:spcBef>
            </a:pP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де</a:t>
            </a:r>
            <a:r>
              <a:rPr sz="3200" spc="-4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i="1" dirty="0">
                <a:solidFill>
                  <a:srgbClr val="333399"/>
                </a:solidFill>
                <a:latin typeface="Times New Roman"/>
                <a:cs typeface="Times New Roman"/>
              </a:rPr>
              <a:t>k</a:t>
            </a:r>
            <a:r>
              <a:rPr sz="3200" i="1" spc="-4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–</a:t>
            </a:r>
            <a:r>
              <a:rPr sz="3200" spc="-4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електрохімічний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еквівалент</a:t>
            </a:r>
            <a:r>
              <a:rPr sz="3200" spc="-45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речовини.</a:t>
            </a:r>
            <a:endParaRPr sz="3200">
              <a:latin typeface="Times New Roman"/>
              <a:cs typeface="Times New Roman"/>
            </a:endParaRPr>
          </a:p>
        </p:txBody>
      </p:sp>
      <p:pic>
        <p:nvPicPr>
          <p:cNvPr id="5" name="object 5">
            <a:hlinkClick r:id="rId2"/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97508" y="3685032"/>
            <a:ext cx="6313932" cy="2939795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534415"/>
            <a:ext cx="569785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489200" algn="l"/>
                <a:tab pos="4615815" algn="l"/>
              </a:tabLst>
            </a:pPr>
            <a:r>
              <a:rPr sz="3200" spc="-10" dirty="0">
                <a:latin typeface="Times New Roman"/>
                <a:cs typeface="Times New Roman"/>
              </a:rPr>
              <a:t>еквіваленти</a:t>
            </a:r>
            <a:r>
              <a:rPr sz="3200" dirty="0">
                <a:latin typeface="Times New Roman"/>
                <a:cs typeface="Times New Roman"/>
              </a:rPr>
              <a:t>	</a:t>
            </a:r>
            <a:r>
              <a:rPr sz="3200" spc="-10" dirty="0">
                <a:latin typeface="Times New Roman"/>
                <a:cs typeface="Times New Roman"/>
              </a:rPr>
              <a:t>елементів</a:t>
            </a:r>
            <a:r>
              <a:rPr sz="3200" dirty="0">
                <a:latin typeface="Times New Roman"/>
                <a:cs typeface="Times New Roman"/>
              </a:rPr>
              <a:t>	</a:t>
            </a:r>
            <a:r>
              <a:rPr sz="3200" spc="-10" dirty="0">
                <a:latin typeface="Times New Roman"/>
                <a:cs typeface="Times New Roman"/>
              </a:rPr>
              <a:t>прямо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8319" y="144271"/>
            <a:ext cx="8537575" cy="904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715" algn="r">
              <a:lnSpc>
                <a:spcPts val="3454"/>
              </a:lnSpc>
              <a:spcBef>
                <a:spcPts val="100"/>
              </a:spcBef>
              <a:tabLst>
                <a:tab pos="1799589" algn="l"/>
                <a:tab pos="3276600" algn="l"/>
                <a:tab pos="5307330" algn="l"/>
                <a:tab pos="5955030" algn="l"/>
              </a:tabLst>
            </a:pPr>
            <a:r>
              <a:rPr sz="3200" b="1" spc="-10" dirty="0">
                <a:solidFill>
                  <a:srgbClr val="333399"/>
                </a:solidFill>
                <a:latin typeface="Times New Roman"/>
                <a:cs typeface="Times New Roman"/>
              </a:rPr>
              <a:t>Другий</a:t>
            </a:r>
            <a:r>
              <a:rPr sz="3200" b="1" dirty="0">
                <a:solidFill>
                  <a:srgbClr val="333399"/>
                </a:solidFill>
                <a:latin typeface="Times New Roman"/>
                <a:cs typeface="Times New Roman"/>
              </a:rPr>
              <a:t>	</a:t>
            </a:r>
            <a:r>
              <a:rPr sz="3200" b="1" spc="-20" dirty="0">
                <a:solidFill>
                  <a:srgbClr val="333399"/>
                </a:solidFill>
                <a:latin typeface="Times New Roman"/>
                <a:cs typeface="Times New Roman"/>
              </a:rPr>
              <a:t>закон</a:t>
            </a:r>
            <a:r>
              <a:rPr sz="3200" b="1" dirty="0">
                <a:solidFill>
                  <a:srgbClr val="333399"/>
                </a:solidFill>
                <a:latin typeface="Times New Roman"/>
                <a:cs typeface="Times New Roman"/>
              </a:rPr>
              <a:t>	</a:t>
            </a:r>
            <a:r>
              <a:rPr sz="3200" b="1" spc="-10" dirty="0">
                <a:solidFill>
                  <a:srgbClr val="333399"/>
                </a:solidFill>
                <a:latin typeface="Times New Roman"/>
                <a:cs typeface="Times New Roman"/>
              </a:rPr>
              <a:t>Фарадея</a:t>
            </a:r>
            <a:r>
              <a:rPr sz="3200" b="1" dirty="0">
                <a:solidFill>
                  <a:srgbClr val="333399"/>
                </a:solidFill>
                <a:latin typeface="Times New Roman"/>
                <a:cs typeface="Times New Roman"/>
              </a:rPr>
              <a:t>	</a:t>
            </a:r>
            <a:r>
              <a:rPr sz="3200" b="1" spc="-50" dirty="0">
                <a:latin typeface="Times New Roman"/>
                <a:cs typeface="Times New Roman"/>
              </a:rPr>
              <a:t>–</a:t>
            </a:r>
            <a:r>
              <a:rPr sz="3200" b="1" dirty="0">
                <a:latin typeface="Times New Roman"/>
                <a:cs typeface="Times New Roman"/>
              </a:rPr>
              <a:t>	</a:t>
            </a:r>
            <a:r>
              <a:rPr sz="3200" spc="-10" dirty="0">
                <a:latin typeface="Times New Roman"/>
                <a:cs typeface="Times New Roman"/>
              </a:rPr>
              <a:t>електрохімічні</a:t>
            </a:r>
            <a:endParaRPr sz="3200">
              <a:latin typeface="Times New Roman"/>
              <a:cs typeface="Times New Roman"/>
            </a:endParaRPr>
          </a:p>
          <a:p>
            <a:pPr marR="5080" algn="r">
              <a:lnSpc>
                <a:spcPts val="3454"/>
              </a:lnSpc>
              <a:tabLst>
                <a:tab pos="2550160" algn="l"/>
              </a:tabLst>
            </a:pPr>
            <a:r>
              <a:rPr sz="3200" spc="-10" dirty="0">
                <a:latin typeface="Times New Roman"/>
                <a:cs typeface="Times New Roman"/>
              </a:rPr>
              <a:t>пропорційні</a:t>
            </a:r>
            <a:r>
              <a:rPr sz="3200" dirty="0">
                <a:latin typeface="Times New Roman"/>
                <a:cs typeface="Times New Roman"/>
              </a:rPr>
              <a:t>	</a:t>
            </a:r>
            <a:r>
              <a:rPr sz="3200" spc="-25" dirty="0">
                <a:latin typeface="Times New Roman"/>
                <a:cs typeface="Times New Roman"/>
              </a:rPr>
              <a:t>їх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846013" y="2081162"/>
            <a:ext cx="416559" cy="0"/>
          </a:xfrm>
          <a:custGeom>
            <a:avLst/>
            <a:gdLst/>
            <a:ahLst/>
            <a:cxnLst/>
            <a:rect l="l" t="t" r="r" b="b"/>
            <a:pathLst>
              <a:path w="416560">
                <a:moveTo>
                  <a:pt x="0" y="0"/>
                </a:moveTo>
                <a:lnTo>
                  <a:pt x="416313" y="0"/>
                </a:lnTo>
              </a:path>
            </a:pathLst>
          </a:custGeom>
          <a:ln w="204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354272" y="2081162"/>
            <a:ext cx="379095" cy="0"/>
          </a:xfrm>
          <a:custGeom>
            <a:avLst/>
            <a:gdLst/>
            <a:ahLst/>
            <a:cxnLst/>
            <a:rect l="l" t="t" r="r" b="b"/>
            <a:pathLst>
              <a:path w="379095">
                <a:moveTo>
                  <a:pt x="0" y="0"/>
                </a:moveTo>
                <a:lnTo>
                  <a:pt x="378534" y="0"/>
                </a:lnTo>
              </a:path>
            </a:pathLst>
          </a:custGeom>
          <a:ln w="204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3339" y="924255"/>
            <a:ext cx="5735955" cy="1779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ts val="3725"/>
              </a:lnSpc>
              <a:spcBef>
                <a:spcPts val="105"/>
              </a:spcBef>
            </a:pPr>
            <a:r>
              <a:rPr sz="3200" dirty="0">
                <a:latin typeface="Times New Roman"/>
                <a:cs typeface="Times New Roman"/>
              </a:rPr>
              <a:t>хімічним</a:t>
            </a:r>
            <a:r>
              <a:rPr sz="3200" spc="-40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еквівалентам:</a:t>
            </a:r>
            <a:endParaRPr sz="3200">
              <a:latin typeface="Times New Roman"/>
              <a:cs typeface="Times New Roman"/>
            </a:endParaRPr>
          </a:p>
          <a:p>
            <a:pPr marR="55880" algn="r">
              <a:lnSpc>
                <a:spcPts val="4565"/>
              </a:lnSpc>
              <a:tabLst>
                <a:tab pos="870585" algn="l"/>
                <a:tab pos="1362710" algn="l"/>
              </a:tabLst>
            </a:pPr>
            <a:r>
              <a:rPr sz="5850" i="1" baseline="-34900" dirty="0">
                <a:latin typeface="Times New Roman"/>
                <a:cs typeface="Times New Roman"/>
              </a:rPr>
              <a:t>k</a:t>
            </a:r>
            <a:r>
              <a:rPr sz="5850" i="1" spc="419" baseline="-34900" dirty="0">
                <a:latin typeface="Times New Roman"/>
                <a:cs typeface="Times New Roman"/>
              </a:rPr>
              <a:t> </a:t>
            </a:r>
            <a:r>
              <a:rPr sz="5850" spc="-75" baseline="-34900" dirty="0">
                <a:latin typeface="Symbol"/>
                <a:cs typeface="Symbol"/>
              </a:rPr>
              <a:t></a:t>
            </a:r>
            <a:r>
              <a:rPr sz="5850" baseline="-34900" dirty="0">
                <a:latin typeface="Times New Roman"/>
                <a:cs typeface="Times New Roman"/>
              </a:rPr>
              <a:t>	</a:t>
            </a:r>
            <a:r>
              <a:rPr sz="3900" spc="-50" dirty="0">
                <a:latin typeface="Times New Roman"/>
                <a:cs typeface="Times New Roman"/>
              </a:rPr>
              <a:t>1</a:t>
            </a:r>
            <a:r>
              <a:rPr sz="3900" dirty="0">
                <a:latin typeface="Times New Roman"/>
                <a:cs typeface="Times New Roman"/>
              </a:rPr>
              <a:t>	</a:t>
            </a:r>
            <a:r>
              <a:rPr sz="3900" i="1" spc="-50" dirty="0">
                <a:latin typeface="Times New Roman"/>
                <a:cs typeface="Times New Roman"/>
              </a:rPr>
              <a:t>A</a:t>
            </a:r>
            <a:endParaRPr sz="3900">
              <a:latin typeface="Times New Roman"/>
              <a:cs typeface="Times New Roman"/>
            </a:endParaRPr>
          </a:p>
          <a:p>
            <a:pPr marR="133350" algn="r">
              <a:lnSpc>
                <a:spcPct val="100000"/>
              </a:lnSpc>
              <a:spcBef>
                <a:spcPts val="830"/>
              </a:spcBef>
              <a:tabLst>
                <a:tab pos="561340" algn="l"/>
              </a:tabLst>
            </a:pPr>
            <a:r>
              <a:rPr sz="3900" i="1" spc="-50" dirty="0">
                <a:latin typeface="Times New Roman"/>
                <a:cs typeface="Times New Roman"/>
              </a:rPr>
              <a:t>F</a:t>
            </a:r>
            <a:r>
              <a:rPr sz="3900" i="1" dirty="0">
                <a:latin typeface="Times New Roman"/>
                <a:cs typeface="Times New Roman"/>
              </a:rPr>
              <a:t>	</a:t>
            </a:r>
            <a:r>
              <a:rPr sz="3900" i="1" spc="-50" dirty="0">
                <a:latin typeface="Times New Roman"/>
                <a:cs typeface="Times New Roman"/>
              </a:rPr>
              <a:t>z</a:t>
            </a:r>
            <a:endParaRPr sz="39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739" y="3698824"/>
            <a:ext cx="6903084" cy="10026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i="1" dirty="0">
                <a:solidFill>
                  <a:srgbClr val="333399"/>
                </a:solidFill>
                <a:latin typeface="Times New Roman"/>
                <a:cs typeface="Times New Roman"/>
              </a:rPr>
              <a:t>A</a:t>
            </a:r>
            <a:r>
              <a:rPr sz="3200" i="1" spc="-5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–</a:t>
            </a:r>
            <a:r>
              <a:rPr sz="3200" spc="-4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атомна</a:t>
            </a:r>
            <a:r>
              <a:rPr sz="3200" spc="-6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маса</a:t>
            </a:r>
            <a:r>
              <a:rPr sz="3200" spc="-40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речовини,</a:t>
            </a:r>
            <a:endParaRPr sz="3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3200" i="1" dirty="0">
                <a:solidFill>
                  <a:srgbClr val="333399"/>
                </a:solidFill>
                <a:latin typeface="Times New Roman"/>
                <a:cs typeface="Times New Roman"/>
              </a:rPr>
              <a:t>z</a:t>
            </a:r>
            <a:r>
              <a:rPr sz="3200" i="1" spc="-2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–</a:t>
            </a:r>
            <a:r>
              <a:rPr sz="3200" spc="-2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заряд</a:t>
            </a:r>
            <a:r>
              <a:rPr sz="3200" spc="-3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її</a:t>
            </a:r>
            <a:r>
              <a:rPr sz="3200" spc="-2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іона</a:t>
            </a:r>
            <a:r>
              <a:rPr sz="3200" spc="-3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(валентність</a:t>
            </a:r>
            <a:r>
              <a:rPr sz="3200" spc="-35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речовини),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355975" y="4827270"/>
            <a:ext cx="300799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Times New Roman"/>
                <a:cs typeface="Times New Roman"/>
              </a:rPr>
              <a:t>–</a:t>
            </a:r>
            <a:r>
              <a:rPr sz="3200" spc="-4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число</a:t>
            </a:r>
            <a:r>
              <a:rPr sz="3200" spc="-40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Фарадея.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55942" y="3377379"/>
            <a:ext cx="339725" cy="0"/>
          </a:xfrm>
          <a:custGeom>
            <a:avLst/>
            <a:gdLst/>
            <a:ahLst/>
            <a:cxnLst/>
            <a:rect l="l" t="t" r="r" b="b"/>
            <a:pathLst>
              <a:path w="339725">
                <a:moveTo>
                  <a:pt x="0" y="0"/>
                </a:moveTo>
                <a:lnTo>
                  <a:pt x="339342" y="0"/>
                </a:lnTo>
              </a:path>
            </a:pathLst>
          </a:custGeom>
          <a:ln w="184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34284" y="3378113"/>
            <a:ext cx="189865" cy="5378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350" i="1" spc="-50" dirty="0">
                <a:latin typeface="Times New Roman"/>
                <a:cs typeface="Times New Roman"/>
              </a:rPr>
              <a:t>z</a:t>
            </a:r>
            <a:endParaRPr sz="335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3339" y="3039121"/>
            <a:ext cx="4829175" cy="5378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де</a:t>
            </a:r>
            <a:r>
              <a:rPr sz="3200" spc="28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5025" i="1" baseline="33996" dirty="0">
                <a:latin typeface="Times New Roman"/>
                <a:cs typeface="Times New Roman"/>
              </a:rPr>
              <a:t>A</a:t>
            </a:r>
            <a:r>
              <a:rPr sz="5025" i="1" spc="7" baseline="33996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–</a:t>
            </a:r>
            <a:r>
              <a:rPr sz="3200" spc="-2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хімічний</a:t>
            </a:r>
            <a:r>
              <a:rPr sz="3200" spc="-20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еквівалент,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324259" y="5186970"/>
            <a:ext cx="895985" cy="0"/>
          </a:xfrm>
          <a:custGeom>
            <a:avLst/>
            <a:gdLst/>
            <a:ahLst/>
            <a:cxnLst/>
            <a:rect l="l" t="t" r="r" b="b"/>
            <a:pathLst>
              <a:path w="895985">
                <a:moveTo>
                  <a:pt x="0" y="0"/>
                </a:moveTo>
                <a:lnTo>
                  <a:pt x="895482" y="0"/>
                </a:lnTo>
              </a:path>
            </a:pathLst>
          </a:custGeom>
          <a:ln w="167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364821" y="5187021"/>
            <a:ext cx="860425" cy="5111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150" i="1" spc="-20" dirty="0">
                <a:latin typeface="Times New Roman"/>
                <a:cs typeface="Times New Roman"/>
              </a:rPr>
              <a:t>моль</a:t>
            </a:r>
            <a:endParaRPr sz="315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543414" y="4614917"/>
            <a:ext cx="474980" cy="5111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150" i="1" spc="-25" dirty="0">
                <a:latin typeface="Times New Roman"/>
                <a:cs typeface="Times New Roman"/>
              </a:rPr>
              <a:t>Кл</a:t>
            </a:r>
            <a:endParaRPr sz="315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6453" y="4829409"/>
            <a:ext cx="118745" cy="5111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</a:pPr>
            <a:r>
              <a:rPr sz="4725" i="1" spc="-2767" baseline="-6172" dirty="0">
                <a:latin typeface="Times New Roman"/>
                <a:cs typeface="Times New Roman"/>
              </a:rPr>
              <a:t>F</a:t>
            </a:r>
            <a:r>
              <a:rPr sz="800" spc="-25" dirty="0">
                <a:latin typeface="Times New Roman"/>
                <a:cs typeface="Times New Roman"/>
              </a:rPr>
              <a:t>.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077252" y="4857945"/>
            <a:ext cx="146685" cy="3086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850" spc="-50" dirty="0">
                <a:latin typeface="Times New Roman"/>
                <a:cs typeface="Times New Roman"/>
              </a:rPr>
              <a:t>4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56752" y="4870686"/>
            <a:ext cx="1617345" cy="5111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150" spc="65" dirty="0">
                <a:latin typeface="Symbol"/>
                <a:cs typeface="Symbol"/>
              </a:rPr>
              <a:t></a:t>
            </a:r>
            <a:r>
              <a:rPr sz="3150" spc="-70" dirty="0">
                <a:latin typeface="Times New Roman"/>
                <a:cs typeface="Times New Roman"/>
              </a:rPr>
              <a:t> </a:t>
            </a:r>
            <a:r>
              <a:rPr sz="3150" spc="-10" dirty="0">
                <a:latin typeface="Times New Roman"/>
                <a:cs typeface="Times New Roman"/>
              </a:rPr>
              <a:t>9</a:t>
            </a:r>
            <a:r>
              <a:rPr sz="3150" i="1" spc="-10" dirty="0">
                <a:latin typeface="Times New Roman"/>
                <a:cs typeface="Times New Roman"/>
              </a:rPr>
              <a:t>,</a:t>
            </a:r>
            <a:r>
              <a:rPr sz="3150" spc="-10" dirty="0">
                <a:latin typeface="Times New Roman"/>
                <a:cs typeface="Times New Roman"/>
              </a:rPr>
              <a:t>65</a:t>
            </a:r>
            <a:r>
              <a:rPr sz="3150" spc="-415" dirty="0">
                <a:latin typeface="Times New Roman"/>
                <a:cs typeface="Times New Roman"/>
              </a:rPr>
              <a:t> </a:t>
            </a:r>
            <a:r>
              <a:rPr sz="3150" spc="45" dirty="0">
                <a:latin typeface="Symbol"/>
                <a:cs typeface="Symbol"/>
              </a:rPr>
              <a:t></a:t>
            </a:r>
            <a:r>
              <a:rPr sz="3150" spc="45" dirty="0">
                <a:latin typeface="Times New Roman"/>
                <a:cs typeface="Times New Roman"/>
              </a:rPr>
              <a:t>10</a:t>
            </a:r>
            <a:endParaRPr sz="31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9759" y="-58419"/>
            <a:ext cx="844486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198370" algn="l"/>
                <a:tab pos="3818254" algn="l"/>
                <a:tab pos="6823075" algn="l"/>
                <a:tab pos="7316470" algn="l"/>
              </a:tabLst>
            </a:pP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Електроліз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	</a:t>
            </a: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широко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	</a:t>
            </a: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застосовуються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	</a:t>
            </a:r>
            <a:r>
              <a:rPr sz="3200" spc="-50" dirty="0">
                <a:solidFill>
                  <a:srgbClr val="333399"/>
                </a:solidFill>
                <a:latin typeface="Times New Roman"/>
                <a:cs typeface="Times New Roman"/>
              </a:rPr>
              <a:t>в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	</a:t>
            </a: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різних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9" y="331724"/>
            <a:ext cx="314198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647825" algn="l"/>
              </a:tabLst>
            </a:pP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галузях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	</a:t>
            </a: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сучасної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20566" y="331724"/>
            <a:ext cx="554609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742439" algn="l"/>
                <a:tab pos="2258695" algn="l"/>
                <a:tab pos="4632325" algn="l"/>
              </a:tabLst>
            </a:pP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техніки,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	</a:t>
            </a:r>
            <a:r>
              <a:rPr sz="3200" spc="-50" dirty="0">
                <a:solidFill>
                  <a:srgbClr val="333399"/>
                </a:solidFill>
                <a:latin typeface="Times New Roman"/>
                <a:cs typeface="Times New Roman"/>
              </a:rPr>
              <a:t>в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	</a:t>
            </a: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аналітичній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	</a:t>
            </a: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хімії,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739" y="721563"/>
            <a:ext cx="8987790" cy="32461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just">
              <a:lnSpc>
                <a:spcPts val="3454"/>
              </a:lnSpc>
              <a:spcBef>
                <a:spcPts val="105"/>
              </a:spcBef>
            </a:pP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біохімії</a:t>
            </a:r>
            <a:r>
              <a:rPr sz="3200" spc="-10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і</a:t>
            </a:r>
            <a:r>
              <a:rPr sz="3200" spc="-8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spc="-55" dirty="0">
                <a:solidFill>
                  <a:srgbClr val="333399"/>
                </a:solidFill>
                <a:latin typeface="Times New Roman"/>
                <a:cs typeface="Times New Roman"/>
              </a:rPr>
              <a:t>т.</a:t>
            </a:r>
            <a:r>
              <a:rPr sz="3200" spc="-8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spc="-25" dirty="0">
                <a:solidFill>
                  <a:srgbClr val="333399"/>
                </a:solidFill>
                <a:latin typeface="Times New Roman"/>
                <a:cs typeface="Times New Roman"/>
              </a:rPr>
              <a:t>д.</a:t>
            </a:r>
            <a:endParaRPr sz="3200">
              <a:latin typeface="Times New Roman"/>
              <a:cs typeface="Times New Roman"/>
            </a:endParaRPr>
          </a:p>
          <a:p>
            <a:pPr marL="12700" marR="5080" indent="541020" algn="just">
              <a:lnSpc>
                <a:spcPct val="80000"/>
              </a:lnSpc>
              <a:spcBef>
                <a:spcPts val="385"/>
              </a:spcBef>
            </a:pP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У</a:t>
            </a:r>
            <a:r>
              <a:rPr sz="3200" spc="425" dirty="0">
                <a:solidFill>
                  <a:srgbClr val="333399"/>
                </a:solidFill>
                <a:latin typeface="Times New Roman"/>
                <a:cs typeface="Times New Roman"/>
              </a:rPr>
              <a:t>    </a:t>
            </a:r>
            <a:r>
              <a:rPr sz="3200" i="1" dirty="0">
                <a:solidFill>
                  <a:srgbClr val="333399"/>
                </a:solidFill>
                <a:latin typeface="Times New Roman"/>
                <a:cs typeface="Times New Roman"/>
              </a:rPr>
              <a:t>хімічній</a:t>
            </a:r>
            <a:r>
              <a:rPr sz="3200" i="1" spc="430" dirty="0">
                <a:solidFill>
                  <a:srgbClr val="333399"/>
                </a:solidFill>
                <a:latin typeface="Times New Roman"/>
                <a:cs typeface="Times New Roman"/>
              </a:rPr>
              <a:t>    </a:t>
            </a:r>
            <a:r>
              <a:rPr sz="3200" i="1" dirty="0">
                <a:solidFill>
                  <a:srgbClr val="333399"/>
                </a:solidFill>
                <a:latin typeface="Times New Roman"/>
                <a:cs typeface="Times New Roman"/>
              </a:rPr>
              <a:t>промисловості</a:t>
            </a:r>
            <a:r>
              <a:rPr sz="3200" i="1" spc="430" dirty="0">
                <a:solidFill>
                  <a:srgbClr val="333399"/>
                </a:solidFill>
                <a:latin typeface="Times New Roman"/>
                <a:cs typeface="Times New Roman"/>
              </a:rPr>
              <a:t>    </a:t>
            </a: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електролізом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одержують</a:t>
            </a:r>
            <a:r>
              <a:rPr sz="3200" spc="45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хлор</a:t>
            </a:r>
            <a:r>
              <a:rPr sz="3200" spc="459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і</a:t>
            </a:r>
            <a:r>
              <a:rPr sz="3200" spc="45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фтор,</a:t>
            </a:r>
            <a:r>
              <a:rPr sz="3200" spc="46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луги,</a:t>
            </a:r>
            <a:r>
              <a:rPr sz="3200" spc="44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хлорат</a:t>
            </a:r>
            <a:r>
              <a:rPr sz="3200" spc="459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і</a:t>
            </a:r>
            <a:r>
              <a:rPr sz="3200" spc="459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spc="-30" dirty="0">
                <a:solidFill>
                  <a:srgbClr val="333399"/>
                </a:solidFill>
                <a:latin typeface="Times New Roman"/>
                <a:cs typeface="Times New Roman"/>
              </a:rPr>
              <a:t>перхлорат,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надсірчану  кислоту</a:t>
            </a:r>
            <a:r>
              <a:rPr sz="3200" spc="5" dirty="0">
                <a:solidFill>
                  <a:srgbClr val="333399"/>
                </a:solidFill>
                <a:latin typeface="Times New Roman"/>
                <a:cs typeface="Times New Roman"/>
              </a:rPr>
              <a:t> 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і  персульфати,  хімічно  </a:t>
            </a: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чисті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водень</a:t>
            </a:r>
            <a:r>
              <a:rPr sz="3200" spc="-6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і</a:t>
            </a:r>
            <a:r>
              <a:rPr sz="3200" spc="-6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кисень</a:t>
            </a:r>
            <a:r>
              <a:rPr sz="3200" spc="-6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і</a:t>
            </a:r>
            <a:r>
              <a:rPr sz="3200" spc="-7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spc="-50" dirty="0">
                <a:solidFill>
                  <a:srgbClr val="333399"/>
                </a:solidFill>
                <a:latin typeface="Times New Roman"/>
                <a:cs typeface="Times New Roman"/>
              </a:rPr>
              <a:t>т.</a:t>
            </a:r>
            <a:r>
              <a:rPr sz="3200" spc="-6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spc="-25" dirty="0">
                <a:solidFill>
                  <a:srgbClr val="333399"/>
                </a:solidFill>
                <a:latin typeface="Times New Roman"/>
                <a:cs typeface="Times New Roman"/>
              </a:rPr>
              <a:t>д.</a:t>
            </a:r>
            <a:endParaRPr sz="3200">
              <a:latin typeface="Times New Roman"/>
              <a:cs typeface="Times New Roman"/>
            </a:endParaRPr>
          </a:p>
          <a:p>
            <a:pPr marL="12700" marR="6350" indent="541020" algn="just">
              <a:lnSpc>
                <a:spcPct val="80000"/>
              </a:lnSpc>
            </a:pP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Електроліз</a:t>
            </a:r>
            <a:r>
              <a:rPr sz="3200" spc="39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в</a:t>
            </a:r>
            <a:r>
              <a:rPr sz="3200" spc="40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i="1" dirty="0">
                <a:solidFill>
                  <a:srgbClr val="333399"/>
                </a:solidFill>
                <a:latin typeface="Times New Roman"/>
                <a:cs typeface="Times New Roman"/>
              </a:rPr>
              <a:t>гідрометалургії</a:t>
            </a:r>
            <a:r>
              <a:rPr sz="3200" i="1" spc="39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є</a:t>
            </a:r>
            <a:r>
              <a:rPr sz="3200" spc="40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однією</a:t>
            </a:r>
            <a:r>
              <a:rPr sz="3200" spc="40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з</a:t>
            </a:r>
            <a:r>
              <a:rPr sz="3200" spc="39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стадій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переробки</a:t>
            </a:r>
            <a:r>
              <a:rPr sz="3200" spc="660" dirty="0">
                <a:solidFill>
                  <a:srgbClr val="333399"/>
                </a:solidFill>
                <a:latin typeface="Times New Roman"/>
                <a:cs typeface="Times New Roman"/>
              </a:rPr>
              <a:t>   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металовмісткої</a:t>
            </a:r>
            <a:r>
              <a:rPr sz="3200" spc="660" dirty="0">
                <a:solidFill>
                  <a:srgbClr val="333399"/>
                </a:solidFill>
                <a:latin typeface="Times New Roman"/>
                <a:cs typeface="Times New Roman"/>
              </a:rPr>
              <a:t>   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сировини,</a:t>
            </a:r>
            <a:r>
              <a:rPr sz="3200" spc="660" dirty="0">
                <a:solidFill>
                  <a:srgbClr val="333399"/>
                </a:solidFill>
                <a:latin typeface="Times New Roman"/>
                <a:cs typeface="Times New Roman"/>
              </a:rPr>
              <a:t>    </a:t>
            </a:r>
            <a:r>
              <a:rPr sz="3200" spc="-25" dirty="0">
                <a:solidFill>
                  <a:srgbClr val="333399"/>
                </a:solidFill>
                <a:latin typeface="Times New Roman"/>
                <a:cs typeface="Times New Roman"/>
              </a:rPr>
              <a:t>що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забезпечує</a:t>
            </a:r>
            <a:r>
              <a:rPr sz="3200" spc="-9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отримання</a:t>
            </a:r>
            <a:r>
              <a:rPr sz="3200" spc="-11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товарних</a:t>
            </a:r>
            <a:r>
              <a:rPr sz="3200" spc="-10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металів.</a:t>
            </a:r>
            <a:endParaRPr sz="3200">
              <a:latin typeface="Times New Roman"/>
              <a:cs typeface="Times New Roman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55976" y="4049267"/>
            <a:ext cx="3395472" cy="2592324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0531" y="-62737"/>
            <a:ext cx="31369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0" dirty="0">
                <a:solidFill>
                  <a:srgbClr val="333399"/>
                </a:solidFill>
                <a:latin typeface="Times New Roman"/>
                <a:cs typeface="Times New Roman"/>
              </a:rPr>
              <a:t>У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33117" y="-62737"/>
            <a:ext cx="1856739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i="1" spc="-25" dirty="0">
                <a:solidFill>
                  <a:srgbClr val="333399"/>
                </a:solidFill>
                <a:latin typeface="Times New Roman"/>
                <a:cs typeface="Times New Roman"/>
              </a:rPr>
              <a:t>кольоровій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08119" y="-62737"/>
            <a:ext cx="189865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i="1" spc="-10" dirty="0">
                <a:solidFill>
                  <a:srgbClr val="333399"/>
                </a:solidFill>
                <a:latin typeface="Times New Roman"/>
                <a:cs typeface="Times New Roman"/>
              </a:rPr>
              <a:t>металургії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222997" y="-62737"/>
            <a:ext cx="184340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електроліз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739" y="327406"/>
            <a:ext cx="8988425" cy="2855595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12700" marR="5080" algn="just">
              <a:lnSpc>
                <a:spcPct val="80000"/>
              </a:lnSpc>
              <a:spcBef>
                <a:spcPts val="869"/>
              </a:spcBef>
            </a:pPr>
            <a:r>
              <a:rPr sz="3200" spc="-20" dirty="0">
                <a:solidFill>
                  <a:srgbClr val="333399"/>
                </a:solidFill>
                <a:latin typeface="Times New Roman"/>
                <a:cs typeface="Times New Roman"/>
              </a:rPr>
              <a:t>використовується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 для добування</a:t>
            </a:r>
            <a:r>
              <a:rPr sz="3200" spc="-1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металів</a:t>
            </a:r>
            <a:r>
              <a:rPr sz="3200" spc="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з</a:t>
            </a:r>
            <a:r>
              <a:rPr sz="3200" spc="-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руд та</a:t>
            </a:r>
            <a:r>
              <a:rPr sz="3200" spc="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spc="-25" dirty="0">
                <a:solidFill>
                  <a:srgbClr val="333399"/>
                </a:solidFill>
                <a:latin typeface="Times New Roman"/>
                <a:cs typeface="Times New Roman"/>
              </a:rPr>
              <a:t>їх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очищення.</a:t>
            </a:r>
            <a:r>
              <a:rPr sz="3200" spc="655" dirty="0">
                <a:solidFill>
                  <a:srgbClr val="333399"/>
                </a:solidFill>
                <a:latin typeface="Times New Roman"/>
                <a:cs typeface="Times New Roman"/>
              </a:rPr>
              <a:t>   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Електролізом</a:t>
            </a:r>
            <a:r>
              <a:rPr sz="3200" spc="650" dirty="0">
                <a:solidFill>
                  <a:srgbClr val="333399"/>
                </a:solidFill>
                <a:latin typeface="Times New Roman"/>
                <a:cs typeface="Times New Roman"/>
              </a:rPr>
              <a:t>   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з</a:t>
            </a:r>
            <a:r>
              <a:rPr sz="3200" spc="660" dirty="0">
                <a:solidFill>
                  <a:srgbClr val="333399"/>
                </a:solidFill>
                <a:latin typeface="Times New Roman"/>
                <a:cs typeface="Times New Roman"/>
              </a:rPr>
              <a:t>    </a:t>
            </a: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розплавлених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середовищ</a:t>
            </a:r>
            <a:r>
              <a:rPr sz="3200" spc="260" dirty="0">
                <a:solidFill>
                  <a:srgbClr val="333399"/>
                </a:solidFill>
                <a:latin typeface="Times New Roman"/>
                <a:cs typeface="Times New Roman"/>
              </a:rPr>
              <a:t> 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отримують</a:t>
            </a:r>
            <a:r>
              <a:rPr sz="3200" spc="275" dirty="0">
                <a:solidFill>
                  <a:srgbClr val="333399"/>
                </a:solidFill>
                <a:latin typeface="Times New Roman"/>
                <a:cs typeface="Times New Roman"/>
              </a:rPr>
              <a:t> 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алюміній,</a:t>
            </a:r>
            <a:r>
              <a:rPr sz="3200" spc="275" dirty="0">
                <a:solidFill>
                  <a:srgbClr val="333399"/>
                </a:solidFill>
                <a:latin typeface="Times New Roman"/>
                <a:cs typeface="Times New Roman"/>
              </a:rPr>
              <a:t> 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магній,</a:t>
            </a:r>
            <a:r>
              <a:rPr sz="3200" spc="265" dirty="0">
                <a:solidFill>
                  <a:srgbClr val="333399"/>
                </a:solidFill>
                <a:latin typeface="Times New Roman"/>
                <a:cs typeface="Times New Roman"/>
              </a:rPr>
              <a:t>  </a:t>
            </a: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титан,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цирконій,</a:t>
            </a:r>
            <a:r>
              <a:rPr sz="3200" spc="95" dirty="0">
                <a:solidFill>
                  <a:srgbClr val="333399"/>
                </a:solidFill>
                <a:latin typeface="Times New Roman"/>
                <a:cs typeface="Times New Roman"/>
              </a:rPr>
              <a:t> 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уран,</a:t>
            </a:r>
            <a:r>
              <a:rPr sz="3200" spc="100" dirty="0">
                <a:solidFill>
                  <a:srgbClr val="333399"/>
                </a:solidFill>
                <a:latin typeface="Times New Roman"/>
                <a:cs typeface="Times New Roman"/>
              </a:rPr>
              <a:t> 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берилій</a:t>
            </a:r>
            <a:r>
              <a:rPr sz="3200" spc="100" dirty="0">
                <a:solidFill>
                  <a:srgbClr val="333399"/>
                </a:solidFill>
                <a:latin typeface="Times New Roman"/>
                <a:cs typeface="Times New Roman"/>
              </a:rPr>
              <a:t> 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та</a:t>
            </a:r>
            <a:r>
              <a:rPr sz="3200" spc="105" dirty="0">
                <a:solidFill>
                  <a:srgbClr val="333399"/>
                </a:solidFill>
                <a:latin typeface="Times New Roman"/>
                <a:cs typeface="Times New Roman"/>
              </a:rPr>
              <a:t> 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ін.</a:t>
            </a:r>
            <a:r>
              <a:rPr sz="3200" spc="100" dirty="0">
                <a:solidFill>
                  <a:srgbClr val="333399"/>
                </a:solidFill>
                <a:latin typeface="Times New Roman"/>
                <a:cs typeface="Times New Roman"/>
              </a:rPr>
              <a:t> 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Для</a:t>
            </a:r>
            <a:r>
              <a:rPr sz="3200" spc="105" dirty="0">
                <a:solidFill>
                  <a:srgbClr val="333399"/>
                </a:solidFill>
                <a:latin typeface="Times New Roman"/>
                <a:cs typeface="Times New Roman"/>
              </a:rPr>
              <a:t>  </a:t>
            </a: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рафінування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(очищення)</a:t>
            </a:r>
            <a:r>
              <a:rPr sz="3200" spc="725" dirty="0">
                <a:solidFill>
                  <a:srgbClr val="333399"/>
                </a:solidFill>
                <a:latin typeface="Times New Roman"/>
                <a:cs typeface="Times New Roman"/>
              </a:rPr>
              <a:t>  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металу</a:t>
            </a:r>
            <a:r>
              <a:rPr sz="3200" spc="720" dirty="0">
                <a:solidFill>
                  <a:srgbClr val="333399"/>
                </a:solidFill>
                <a:latin typeface="Times New Roman"/>
                <a:cs typeface="Times New Roman"/>
              </a:rPr>
              <a:t>  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електролізом</a:t>
            </a:r>
            <a:r>
              <a:rPr sz="3200" spc="720" dirty="0">
                <a:solidFill>
                  <a:srgbClr val="333399"/>
                </a:solidFill>
                <a:latin typeface="Times New Roman"/>
                <a:cs typeface="Times New Roman"/>
              </a:rPr>
              <a:t>  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з</a:t>
            </a:r>
            <a:r>
              <a:rPr sz="3200" spc="720" dirty="0">
                <a:solidFill>
                  <a:srgbClr val="333399"/>
                </a:solidFill>
                <a:latin typeface="Times New Roman"/>
                <a:cs typeface="Times New Roman"/>
              </a:rPr>
              <a:t>   </a:t>
            </a: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нього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відливають</a:t>
            </a:r>
            <a:r>
              <a:rPr sz="3200" spc="75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пластини</a:t>
            </a:r>
            <a:r>
              <a:rPr sz="3200" spc="74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і</a:t>
            </a:r>
            <a:r>
              <a:rPr sz="3200" spc="73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поміщають</a:t>
            </a:r>
            <a:r>
              <a:rPr sz="3200" spc="74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їх</a:t>
            </a:r>
            <a:r>
              <a:rPr sz="3200" spc="74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як</a:t>
            </a:r>
            <a:r>
              <a:rPr sz="3200" spc="74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аноди</a:t>
            </a:r>
            <a:r>
              <a:rPr sz="3200" spc="75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spc="-50" dirty="0">
                <a:solidFill>
                  <a:srgbClr val="333399"/>
                </a:solidFill>
                <a:latin typeface="Times New Roman"/>
                <a:cs typeface="Times New Roman"/>
              </a:rPr>
              <a:t>в </a:t>
            </a: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електролізер.</a:t>
            </a:r>
            <a:endParaRPr sz="3200">
              <a:latin typeface="Times New Roman"/>
              <a:cs typeface="Times New Roman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7075" y="3502152"/>
            <a:ext cx="4527804" cy="281178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64608" y="3502152"/>
            <a:ext cx="4088891" cy="281178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9759" y="-64515"/>
            <a:ext cx="310896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30" dirty="0">
                <a:latin typeface="Times New Roman"/>
                <a:cs typeface="Times New Roman"/>
              </a:rPr>
              <a:t>Гальванотехніка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83734" y="-64515"/>
            <a:ext cx="192849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0" dirty="0">
                <a:latin typeface="Times New Roman"/>
                <a:cs typeface="Times New Roman"/>
              </a:rPr>
              <a:t>займається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163561" y="-64515"/>
            <a:ext cx="189992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0" dirty="0">
                <a:latin typeface="Times New Roman"/>
                <a:cs typeface="Times New Roman"/>
              </a:rPr>
              <a:t>процесами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739" y="325627"/>
            <a:ext cx="8987155" cy="904240"/>
          </a:xfrm>
          <a:prstGeom prst="rect">
            <a:avLst/>
          </a:prstGeom>
        </p:spPr>
        <p:txBody>
          <a:bodyPr vert="horz" wrap="square" lIns="0" tIns="107314" rIns="0" bIns="0" rtlCol="0">
            <a:spAutoFit/>
          </a:bodyPr>
          <a:lstStyle/>
          <a:p>
            <a:pPr marL="12700" marR="5080">
              <a:lnSpc>
                <a:spcPts val="3070"/>
              </a:lnSpc>
              <a:spcBef>
                <a:spcPts val="844"/>
              </a:spcBef>
              <a:tabLst>
                <a:tab pos="2042795" algn="l"/>
                <a:tab pos="2360930" algn="l"/>
                <a:tab pos="3364229" algn="l"/>
                <a:tab pos="3920490" algn="l"/>
                <a:tab pos="4077335" algn="l"/>
                <a:tab pos="6008370" algn="l"/>
                <a:tab pos="6566534" algn="l"/>
                <a:tab pos="6640195" algn="l"/>
                <a:tab pos="8336280" algn="l"/>
                <a:tab pos="8590915" algn="l"/>
              </a:tabLst>
            </a:pPr>
            <a:r>
              <a:rPr sz="3200" spc="-10" dirty="0">
                <a:latin typeface="Times New Roman"/>
                <a:cs typeface="Times New Roman"/>
              </a:rPr>
              <a:t>нанесення</a:t>
            </a:r>
            <a:r>
              <a:rPr sz="3200" dirty="0">
                <a:latin typeface="Times New Roman"/>
                <a:cs typeface="Times New Roman"/>
              </a:rPr>
              <a:t>	</a:t>
            </a:r>
            <a:r>
              <a:rPr sz="3200" spc="-10" dirty="0">
                <a:latin typeface="Times New Roman"/>
                <a:cs typeface="Times New Roman"/>
              </a:rPr>
              <a:t>металевих</a:t>
            </a:r>
            <a:r>
              <a:rPr sz="3200" dirty="0">
                <a:latin typeface="Times New Roman"/>
                <a:cs typeface="Times New Roman"/>
              </a:rPr>
              <a:t>		</a:t>
            </a:r>
            <a:r>
              <a:rPr sz="3200" spc="-10" dirty="0">
                <a:latin typeface="Times New Roman"/>
                <a:cs typeface="Times New Roman"/>
              </a:rPr>
              <a:t>покриттів</a:t>
            </a:r>
            <a:r>
              <a:rPr sz="3200" dirty="0">
                <a:latin typeface="Times New Roman"/>
                <a:cs typeface="Times New Roman"/>
              </a:rPr>
              <a:t>	</a:t>
            </a:r>
            <a:r>
              <a:rPr sz="3200" spc="-25" dirty="0">
                <a:latin typeface="Times New Roman"/>
                <a:cs typeface="Times New Roman"/>
              </a:rPr>
              <a:t>на</a:t>
            </a:r>
            <a:r>
              <a:rPr sz="3200" dirty="0">
                <a:latin typeface="Times New Roman"/>
                <a:cs typeface="Times New Roman"/>
              </a:rPr>
              <a:t>		</a:t>
            </a:r>
            <a:r>
              <a:rPr sz="3200" spc="-10" dirty="0">
                <a:latin typeface="Times New Roman"/>
                <a:cs typeface="Times New Roman"/>
              </a:rPr>
              <a:t>поверхню</a:t>
            </a:r>
            <a:r>
              <a:rPr sz="3200" dirty="0">
                <a:latin typeface="Times New Roman"/>
                <a:cs typeface="Times New Roman"/>
              </a:rPr>
              <a:t>	</a:t>
            </a:r>
            <a:r>
              <a:rPr sz="3200" spc="-25" dirty="0">
                <a:latin typeface="Times New Roman"/>
                <a:cs typeface="Times New Roman"/>
              </a:rPr>
              <a:t>як </a:t>
            </a:r>
            <a:r>
              <a:rPr sz="3200" spc="-10" dirty="0">
                <a:latin typeface="Times New Roman"/>
                <a:cs typeface="Times New Roman"/>
              </a:rPr>
              <a:t>металевих,</a:t>
            </a:r>
            <a:r>
              <a:rPr sz="3200" dirty="0">
                <a:latin typeface="Times New Roman"/>
                <a:cs typeface="Times New Roman"/>
              </a:rPr>
              <a:t>		</a:t>
            </a:r>
            <a:r>
              <a:rPr sz="3200" spc="-25" dirty="0">
                <a:latin typeface="Times New Roman"/>
                <a:cs typeface="Times New Roman"/>
              </a:rPr>
              <a:t>так</a:t>
            </a:r>
            <a:r>
              <a:rPr sz="3200" dirty="0">
                <a:latin typeface="Times New Roman"/>
                <a:cs typeface="Times New Roman"/>
              </a:rPr>
              <a:t>	</a:t>
            </a:r>
            <a:r>
              <a:rPr sz="3200" spc="-50" dirty="0">
                <a:latin typeface="Times New Roman"/>
                <a:cs typeface="Times New Roman"/>
              </a:rPr>
              <a:t>і</a:t>
            </a:r>
            <a:r>
              <a:rPr sz="3200" dirty="0">
                <a:latin typeface="Times New Roman"/>
                <a:cs typeface="Times New Roman"/>
              </a:rPr>
              <a:t>	</a:t>
            </a:r>
            <a:r>
              <a:rPr sz="3200" spc="-10" dirty="0">
                <a:latin typeface="Times New Roman"/>
                <a:cs typeface="Times New Roman"/>
              </a:rPr>
              <a:t>неметалевих</a:t>
            </a:r>
            <a:r>
              <a:rPr sz="3200" dirty="0">
                <a:latin typeface="Times New Roman"/>
                <a:cs typeface="Times New Roman"/>
              </a:rPr>
              <a:t>	</a:t>
            </a:r>
            <a:r>
              <a:rPr sz="3200" spc="-10" dirty="0">
                <a:latin typeface="Times New Roman"/>
                <a:cs typeface="Times New Roman"/>
              </a:rPr>
              <a:t>виробів</a:t>
            </a:r>
            <a:r>
              <a:rPr sz="3200" dirty="0">
                <a:latin typeface="Times New Roman"/>
                <a:cs typeface="Times New Roman"/>
              </a:rPr>
              <a:t>	</a:t>
            </a:r>
            <a:r>
              <a:rPr sz="3200" spc="-25" dirty="0">
                <a:latin typeface="Times New Roman"/>
                <a:cs typeface="Times New Roman"/>
              </a:rPr>
              <a:t>при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739" y="1106170"/>
            <a:ext cx="223012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35" dirty="0">
                <a:latin typeface="Times New Roman"/>
                <a:cs typeface="Times New Roman"/>
              </a:rPr>
              <a:t>проходженні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714370" y="1106170"/>
            <a:ext cx="192468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10" dirty="0">
                <a:latin typeface="Times New Roman"/>
                <a:cs typeface="Times New Roman"/>
              </a:rPr>
              <a:t>постійного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044821" y="1106170"/>
            <a:ext cx="236982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10" dirty="0">
                <a:latin typeface="Times New Roman"/>
                <a:cs typeface="Times New Roman"/>
              </a:rPr>
              <a:t>електричного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820406" y="1106170"/>
            <a:ext cx="124523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10" dirty="0">
                <a:latin typeface="Times New Roman"/>
                <a:cs typeface="Times New Roman"/>
              </a:rPr>
              <a:t>струму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8739" y="1496313"/>
            <a:ext cx="8989695" cy="12941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3454"/>
              </a:lnSpc>
              <a:spcBef>
                <a:spcPts val="105"/>
              </a:spcBef>
            </a:pPr>
            <a:r>
              <a:rPr sz="3200" dirty="0">
                <a:latin typeface="Times New Roman"/>
                <a:cs typeface="Times New Roman"/>
              </a:rPr>
              <a:t>через</a:t>
            </a:r>
            <a:r>
              <a:rPr sz="3200" spc="-4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розчини</a:t>
            </a:r>
            <a:r>
              <a:rPr sz="3200" spc="-5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їх</a:t>
            </a:r>
            <a:r>
              <a:rPr sz="3200" spc="-35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солей.</a:t>
            </a:r>
            <a:endParaRPr sz="3200">
              <a:latin typeface="Times New Roman"/>
              <a:cs typeface="Times New Roman"/>
            </a:endParaRPr>
          </a:p>
          <a:p>
            <a:pPr marL="12700" marR="5080" indent="541020">
              <a:lnSpc>
                <a:spcPts val="3070"/>
              </a:lnSpc>
              <a:spcBef>
                <a:spcPts val="359"/>
              </a:spcBef>
              <a:tabLst>
                <a:tab pos="1148080" algn="l"/>
                <a:tab pos="4194810" algn="l"/>
                <a:tab pos="7310755" algn="l"/>
              </a:tabLst>
            </a:pPr>
            <a:r>
              <a:rPr sz="3200" spc="-50" dirty="0">
                <a:solidFill>
                  <a:srgbClr val="333399"/>
                </a:solidFill>
                <a:latin typeface="Times New Roman"/>
                <a:cs typeface="Times New Roman"/>
              </a:rPr>
              <a:t>У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	</a:t>
            </a: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гальванотехніці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	</a:t>
            </a: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використовують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	</a:t>
            </a: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гальвано-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стегію</a:t>
            </a:r>
            <a:r>
              <a:rPr sz="3200" spc="-5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і</a:t>
            </a:r>
            <a:r>
              <a:rPr sz="3200" spc="-2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гальванопластику.</a:t>
            </a:r>
            <a:endParaRPr sz="3200">
              <a:latin typeface="Times New Roman"/>
              <a:cs typeface="Times New Roman"/>
            </a:endParaRPr>
          </a:p>
        </p:txBody>
      </p:sp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16251" y="2950464"/>
            <a:ext cx="5184648" cy="3654552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2705100" y="2988564"/>
            <a:ext cx="3785870" cy="41783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873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05"/>
              </a:spcBef>
            </a:pPr>
            <a:r>
              <a:rPr sz="1800" b="1" i="1" spc="-10" dirty="0">
                <a:latin typeface="Times New Roman"/>
                <a:cs typeface="Times New Roman"/>
              </a:rPr>
              <a:t>Джерело</a:t>
            </a:r>
            <a:r>
              <a:rPr sz="1800" b="1" i="1" spc="-40" dirty="0">
                <a:latin typeface="Times New Roman"/>
                <a:cs typeface="Times New Roman"/>
              </a:rPr>
              <a:t> </a:t>
            </a:r>
            <a:r>
              <a:rPr sz="1800" b="1" i="1" dirty="0">
                <a:latin typeface="Times New Roman"/>
                <a:cs typeface="Times New Roman"/>
              </a:rPr>
              <a:t>постійного</a:t>
            </a:r>
            <a:r>
              <a:rPr sz="1800" b="1" i="1" spc="-30" dirty="0">
                <a:latin typeface="Times New Roman"/>
                <a:cs typeface="Times New Roman"/>
              </a:rPr>
              <a:t> </a:t>
            </a:r>
            <a:r>
              <a:rPr sz="1800" b="1" i="1" spc="-10" dirty="0">
                <a:latin typeface="Times New Roman"/>
                <a:cs typeface="Times New Roman"/>
              </a:rPr>
              <a:t>струму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066544" y="4370832"/>
            <a:ext cx="1222375" cy="39624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937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10"/>
              </a:spcBef>
            </a:pPr>
            <a:r>
              <a:rPr sz="1800" b="1" i="1" spc="-10" dirty="0">
                <a:latin typeface="Times New Roman"/>
                <a:cs typeface="Times New Roman"/>
              </a:rPr>
              <a:t>Срібло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772911" y="4198620"/>
            <a:ext cx="1316990" cy="67564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9369" rIns="0" bIns="0" rtlCol="0">
            <a:spAutoFit/>
          </a:bodyPr>
          <a:lstStyle/>
          <a:p>
            <a:pPr marL="92710" marR="302895">
              <a:lnSpc>
                <a:spcPct val="100000"/>
              </a:lnSpc>
              <a:spcBef>
                <a:spcPts val="309"/>
              </a:spcBef>
            </a:pPr>
            <a:r>
              <a:rPr sz="1800" b="1" i="1" spc="-20" dirty="0">
                <a:latin typeface="Times New Roman"/>
                <a:cs typeface="Times New Roman"/>
              </a:rPr>
              <a:t>Латунна </a:t>
            </a:r>
            <a:r>
              <a:rPr sz="1800" b="1" i="1" spc="-10" dirty="0">
                <a:latin typeface="Times New Roman"/>
                <a:cs typeface="Times New Roman"/>
              </a:rPr>
              <a:t>ложка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606796" y="3406140"/>
            <a:ext cx="1559560" cy="58420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4925" rIns="0" bIns="0" rtlCol="0">
            <a:spAutoFit/>
          </a:bodyPr>
          <a:lstStyle/>
          <a:p>
            <a:pPr marL="92075" marR="313055">
              <a:lnSpc>
                <a:spcPct val="100000"/>
              </a:lnSpc>
              <a:spcBef>
                <a:spcPts val="275"/>
              </a:spcBef>
            </a:pPr>
            <a:r>
              <a:rPr sz="1800" b="1" i="1" spc="-20" dirty="0">
                <a:latin typeface="Times New Roman"/>
                <a:cs typeface="Times New Roman"/>
              </a:rPr>
              <a:t>Розчин</a:t>
            </a:r>
            <a:r>
              <a:rPr sz="1800" b="1" i="1" spc="-55" dirty="0">
                <a:latin typeface="Times New Roman"/>
                <a:cs typeface="Times New Roman"/>
              </a:rPr>
              <a:t> </a:t>
            </a:r>
            <a:r>
              <a:rPr sz="1800" b="1" i="1" spc="-25" dirty="0">
                <a:latin typeface="Times New Roman"/>
                <a:cs typeface="Times New Roman"/>
              </a:rPr>
              <a:t>солі </a:t>
            </a:r>
            <a:r>
              <a:rPr sz="1800" b="1" i="1" spc="-10" dirty="0">
                <a:latin typeface="Times New Roman"/>
                <a:cs typeface="Times New Roman"/>
              </a:rPr>
              <a:t>срібла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49784"/>
            <a:ext cx="898842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sz="3000" dirty="0">
                <a:solidFill>
                  <a:srgbClr val="333399"/>
                </a:solidFill>
                <a:latin typeface="Times New Roman"/>
                <a:cs typeface="Times New Roman"/>
              </a:rPr>
              <a:t>На</a:t>
            </a:r>
            <a:r>
              <a:rPr sz="3000" spc="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99"/>
                </a:solidFill>
                <a:latin typeface="Times New Roman"/>
                <a:cs typeface="Times New Roman"/>
              </a:rPr>
              <a:t>підставі</a:t>
            </a:r>
            <a:r>
              <a:rPr sz="3000" spc="2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99"/>
                </a:solidFill>
                <a:latin typeface="Times New Roman"/>
                <a:cs typeface="Times New Roman"/>
              </a:rPr>
              <a:t>закону</a:t>
            </a:r>
            <a:r>
              <a:rPr sz="3000" spc="1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99"/>
                </a:solidFill>
                <a:latin typeface="Times New Roman"/>
                <a:cs typeface="Times New Roman"/>
              </a:rPr>
              <a:t>Ома</a:t>
            </a:r>
            <a:r>
              <a:rPr sz="3000" spc="2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99"/>
                </a:solidFill>
                <a:latin typeface="Times New Roman"/>
                <a:cs typeface="Times New Roman"/>
              </a:rPr>
              <a:t>для</a:t>
            </a:r>
            <a:r>
              <a:rPr sz="3000" spc="1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99"/>
                </a:solidFill>
                <a:latin typeface="Times New Roman"/>
                <a:cs typeface="Times New Roman"/>
              </a:rPr>
              <a:t>однорідної</a:t>
            </a:r>
            <a:r>
              <a:rPr sz="3000" spc="2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99"/>
                </a:solidFill>
                <a:latin typeface="Times New Roman"/>
                <a:cs typeface="Times New Roman"/>
              </a:rPr>
              <a:t>ділянки</a:t>
            </a:r>
            <a:r>
              <a:rPr sz="3000" spc="2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000" spc="-20" dirty="0">
                <a:solidFill>
                  <a:srgbClr val="333399"/>
                </a:solidFill>
                <a:latin typeface="Times New Roman"/>
                <a:cs typeface="Times New Roman"/>
              </a:rPr>
              <a:t>кола</a:t>
            </a:r>
            <a:endParaRPr sz="300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  <a:tabLst>
                <a:tab pos="1321435" algn="l"/>
                <a:tab pos="3860800" algn="l"/>
                <a:tab pos="5229225" algn="l"/>
                <a:tab pos="5803900" algn="l"/>
                <a:tab pos="7700009" algn="l"/>
              </a:tabLst>
            </a:pPr>
            <a:r>
              <a:rPr sz="3000" b="1" spc="-10" dirty="0">
                <a:solidFill>
                  <a:srgbClr val="333399"/>
                </a:solidFill>
                <a:latin typeface="Times New Roman"/>
                <a:cs typeface="Times New Roman"/>
              </a:rPr>
              <a:t>робота</a:t>
            </a:r>
            <a:r>
              <a:rPr sz="3000" b="1" dirty="0">
                <a:solidFill>
                  <a:srgbClr val="333399"/>
                </a:solidFill>
                <a:latin typeface="Times New Roman"/>
                <a:cs typeface="Times New Roman"/>
              </a:rPr>
              <a:t>	</a:t>
            </a:r>
            <a:r>
              <a:rPr sz="3000" b="1" spc="-10" dirty="0">
                <a:solidFill>
                  <a:srgbClr val="333399"/>
                </a:solidFill>
                <a:latin typeface="Times New Roman"/>
                <a:cs typeface="Times New Roman"/>
              </a:rPr>
              <a:t>електричного</a:t>
            </a:r>
            <a:r>
              <a:rPr sz="3000" b="1" dirty="0">
                <a:solidFill>
                  <a:srgbClr val="333399"/>
                </a:solidFill>
                <a:latin typeface="Times New Roman"/>
                <a:cs typeface="Times New Roman"/>
              </a:rPr>
              <a:t>	</a:t>
            </a:r>
            <a:r>
              <a:rPr sz="3000" b="1" spc="-10" dirty="0">
                <a:solidFill>
                  <a:srgbClr val="333399"/>
                </a:solidFill>
                <a:latin typeface="Times New Roman"/>
                <a:cs typeface="Times New Roman"/>
              </a:rPr>
              <a:t>струму</a:t>
            </a:r>
            <a:r>
              <a:rPr sz="3000" b="1" dirty="0">
                <a:solidFill>
                  <a:srgbClr val="333399"/>
                </a:solidFill>
                <a:latin typeface="Times New Roman"/>
                <a:cs typeface="Times New Roman"/>
              </a:rPr>
              <a:t>	</a:t>
            </a:r>
            <a:r>
              <a:rPr sz="3000" b="1" spc="-25" dirty="0">
                <a:solidFill>
                  <a:srgbClr val="333399"/>
                </a:solidFill>
                <a:latin typeface="Times New Roman"/>
                <a:cs typeface="Times New Roman"/>
              </a:rPr>
              <a:t>на</a:t>
            </a:r>
            <a:r>
              <a:rPr sz="3000" b="1" dirty="0">
                <a:solidFill>
                  <a:srgbClr val="333399"/>
                </a:solidFill>
                <a:latin typeface="Times New Roman"/>
                <a:cs typeface="Times New Roman"/>
              </a:rPr>
              <a:t>	</a:t>
            </a:r>
            <a:r>
              <a:rPr sz="3000" b="1" spc="-10" dirty="0">
                <a:solidFill>
                  <a:srgbClr val="333399"/>
                </a:solidFill>
                <a:latin typeface="Times New Roman"/>
                <a:cs typeface="Times New Roman"/>
              </a:rPr>
              <a:t>зовнішній</a:t>
            </a:r>
            <a:r>
              <a:rPr sz="3000" b="1" dirty="0">
                <a:solidFill>
                  <a:srgbClr val="333399"/>
                </a:solidFill>
                <a:latin typeface="Times New Roman"/>
                <a:cs typeface="Times New Roman"/>
              </a:rPr>
              <a:t>	</a:t>
            </a:r>
            <a:r>
              <a:rPr sz="3000" b="1" spc="-10" dirty="0">
                <a:solidFill>
                  <a:srgbClr val="333399"/>
                </a:solidFill>
                <a:latin typeface="Times New Roman"/>
                <a:cs typeface="Times New Roman"/>
              </a:rPr>
              <a:t>ділянці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9" y="964438"/>
            <a:ext cx="93662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10" dirty="0">
                <a:solidFill>
                  <a:srgbClr val="333399"/>
                </a:solidFill>
                <a:latin typeface="Times New Roman"/>
                <a:cs typeface="Times New Roman"/>
              </a:rPr>
              <a:t>кола</a:t>
            </a:r>
            <a:r>
              <a:rPr sz="3000" spc="-10" dirty="0">
                <a:solidFill>
                  <a:srgbClr val="333399"/>
                </a:solidFill>
                <a:latin typeface="Times New Roman"/>
                <a:cs typeface="Times New Roman"/>
              </a:rPr>
              <a:t>: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7651" y="2061413"/>
            <a:ext cx="8547100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06805" algn="l"/>
                <a:tab pos="2232025" algn="l"/>
                <a:tab pos="2553335" algn="l"/>
                <a:tab pos="3677920" algn="l"/>
                <a:tab pos="5775325" algn="l"/>
                <a:tab pos="6911340" algn="l"/>
                <a:tab pos="7433945" algn="l"/>
              </a:tabLst>
            </a:pPr>
            <a:r>
              <a:rPr sz="3000" spc="-20" dirty="0">
                <a:solidFill>
                  <a:srgbClr val="333399"/>
                </a:solidFill>
                <a:latin typeface="Times New Roman"/>
                <a:cs typeface="Times New Roman"/>
              </a:rPr>
              <a:t>Якщо</a:t>
            </a:r>
            <a:r>
              <a:rPr sz="3000" dirty="0">
                <a:solidFill>
                  <a:srgbClr val="333399"/>
                </a:solidFill>
                <a:latin typeface="Times New Roman"/>
                <a:cs typeface="Times New Roman"/>
              </a:rPr>
              <a:t>	</a:t>
            </a:r>
            <a:r>
              <a:rPr sz="3000" spc="-20" dirty="0">
                <a:solidFill>
                  <a:srgbClr val="333399"/>
                </a:solidFill>
                <a:latin typeface="Times New Roman"/>
                <a:cs typeface="Times New Roman"/>
              </a:rPr>
              <a:t>струм</a:t>
            </a:r>
            <a:r>
              <a:rPr sz="3000" dirty="0">
                <a:solidFill>
                  <a:srgbClr val="333399"/>
                </a:solidFill>
                <a:latin typeface="Times New Roman"/>
                <a:cs typeface="Times New Roman"/>
              </a:rPr>
              <a:t>	</a:t>
            </a:r>
            <a:r>
              <a:rPr sz="3000" spc="-50" dirty="0">
                <a:solidFill>
                  <a:srgbClr val="333399"/>
                </a:solidFill>
                <a:latin typeface="Times New Roman"/>
                <a:cs typeface="Times New Roman"/>
              </a:rPr>
              <a:t>з</a:t>
            </a:r>
            <a:r>
              <a:rPr sz="3000" dirty="0">
                <a:solidFill>
                  <a:srgbClr val="333399"/>
                </a:solidFill>
                <a:latin typeface="Times New Roman"/>
                <a:cs typeface="Times New Roman"/>
              </a:rPr>
              <a:t>	</a:t>
            </a:r>
            <a:r>
              <a:rPr sz="3000" spc="-10" dirty="0">
                <a:solidFill>
                  <a:srgbClr val="333399"/>
                </a:solidFill>
                <a:latin typeface="Times New Roman"/>
                <a:cs typeface="Times New Roman"/>
              </a:rPr>
              <a:t>часом</a:t>
            </a:r>
            <a:r>
              <a:rPr sz="3000" dirty="0">
                <a:solidFill>
                  <a:srgbClr val="333399"/>
                </a:solidFill>
                <a:latin typeface="Times New Roman"/>
                <a:cs typeface="Times New Roman"/>
              </a:rPr>
              <a:t>	</a:t>
            </a:r>
            <a:r>
              <a:rPr sz="3000" spc="-10" dirty="0">
                <a:solidFill>
                  <a:srgbClr val="333399"/>
                </a:solidFill>
                <a:latin typeface="Times New Roman"/>
                <a:cs typeface="Times New Roman"/>
              </a:rPr>
              <a:t>змінюється,</a:t>
            </a:r>
            <a:r>
              <a:rPr sz="3000" dirty="0">
                <a:solidFill>
                  <a:srgbClr val="333399"/>
                </a:solidFill>
                <a:latin typeface="Times New Roman"/>
                <a:cs typeface="Times New Roman"/>
              </a:rPr>
              <a:t>	</a:t>
            </a:r>
            <a:r>
              <a:rPr sz="3000" i="1" spc="-10" dirty="0">
                <a:solidFill>
                  <a:srgbClr val="333399"/>
                </a:solidFill>
                <a:latin typeface="Times New Roman"/>
                <a:cs typeface="Times New Roman"/>
              </a:rPr>
              <a:t>I=I(t)</a:t>
            </a:r>
            <a:r>
              <a:rPr sz="3000" spc="-10" dirty="0">
                <a:solidFill>
                  <a:srgbClr val="333399"/>
                </a:solidFill>
                <a:latin typeface="Times New Roman"/>
                <a:cs typeface="Times New Roman"/>
              </a:rPr>
              <a:t>,</a:t>
            </a:r>
            <a:r>
              <a:rPr sz="3000" dirty="0">
                <a:solidFill>
                  <a:srgbClr val="333399"/>
                </a:solidFill>
                <a:latin typeface="Times New Roman"/>
                <a:cs typeface="Times New Roman"/>
              </a:rPr>
              <a:t>	</a:t>
            </a:r>
            <a:r>
              <a:rPr sz="3000" spc="-25" dirty="0">
                <a:solidFill>
                  <a:srgbClr val="333399"/>
                </a:solidFill>
                <a:latin typeface="Times New Roman"/>
                <a:cs typeface="Times New Roman"/>
              </a:rPr>
              <a:t>то</a:t>
            </a:r>
            <a:r>
              <a:rPr sz="3000" dirty="0">
                <a:solidFill>
                  <a:srgbClr val="333399"/>
                </a:solidFill>
                <a:latin typeface="Times New Roman"/>
                <a:cs typeface="Times New Roman"/>
              </a:rPr>
              <a:t>	</a:t>
            </a:r>
            <a:r>
              <a:rPr sz="3000" spc="-10" dirty="0">
                <a:solidFill>
                  <a:srgbClr val="333399"/>
                </a:solidFill>
                <a:latin typeface="Times New Roman"/>
                <a:cs typeface="Times New Roman"/>
              </a:rPr>
              <a:t>робота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739" y="2519298"/>
            <a:ext cx="251968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dirty="0">
                <a:solidFill>
                  <a:srgbClr val="333399"/>
                </a:solidFill>
                <a:latin typeface="Times New Roman"/>
                <a:cs typeface="Times New Roman"/>
              </a:rPr>
              <a:t>струму</a:t>
            </a:r>
            <a:r>
              <a:rPr sz="3000" spc="-5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99"/>
                </a:solidFill>
                <a:latin typeface="Times New Roman"/>
                <a:cs typeface="Times New Roman"/>
              </a:rPr>
              <a:t>за</a:t>
            </a:r>
            <a:r>
              <a:rPr sz="3000" spc="-5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99"/>
                </a:solidFill>
                <a:latin typeface="Times New Roman"/>
                <a:cs typeface="Times New Roman"/>
              </a:rPr>
              <a:t>час</a:t>
            </a:r>
            <a:r>
              <a:rPr sz="3000" spc="-4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000" i="1" spc="-25" dirty="0">
                <a:solidFill>
                  <a:srgbClr val="333399"/>
                </a:solidFill>
                <a:latin typeface="Times New Roman"/>
                <a:cs typeface="Times New Roman"/>
              </a:rPr>
              <a:t>t</a:t>
            </a:r>
            <a:r>
              <a:rPr sz="3000" spc="-25" dirty="0">
                <a:solidFill>
                  <a:srgbClr val="333399"/>
                </a:solidFill>
                <a:latin typeface="Times New Roman"/>
                <a:cs typeface="Times New Roman"/>
              </a:rPr>
              <a:t>: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982138" y="1552358"/>
            <a:ext cx="570865" cy="0"/>
          </a:xfrm>
          <a:custGeom>
            <a:avLst/>
            <a:gdLst/>
            <a:ahLst/>
            <a:cxnLst/>
            <a:rect l="l" t="t" r="r" b="b"/>
            <a:pathLst>
              <a:path w="570865">
                <a:moveTo>
                  <a:pt x="0" y="0"/>
                </a:moveTo>
                <a:lnTo>
                  <a:pt x="570733" y="0"/>
                </a:lnTo>
              </a:path>
            </a:pathLst>
          </a:custGeom>
          <a:ln w="173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593460" y="1225588"/>
            <a:ext cx="151130" cy="5270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300" i="1" spc="20" dirty="0">
                <a:latin typeface="Times New Roman"/>
                <a:cs typeface="Times New Roman"/>
              </a:rPr>
              <a:t>t</a:t>
            </a:r>
            <a:endParaRPr sz="33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127040" y="1547903"/>
            <a:ext cx="301625" cy="5270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300" i="1" spc="90" dirty="0">
                <a:latin typeface="Times New Roman"/>
                <a:cs typeface="Times New Roman"/>
              </a:rPr>
              <a:t>R</a:t>
            </a:r>
            <a:endParaRPr sz="33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932468" y="779640"/>
            <a:ext cx="600710" cy="5270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r>
              <a:rPr sz="4950" i="1" spc="247" baseline="-24410" dirty="0">
                <a:latin typeface="Times New Roman"/>
                <a:cs typeface="Times New Roman"/>
              </a:rPr>
              <a:t>U</a:t>
            </a:r>
            <a:r>
              <a:rPr sz="4950" i="1" spc="-457" baseline="-24410" dirty="0">
                <a:latin typeface="Times New Roman"/>
                <a:cs typeface="Times New Roman"/>
              </a:rPr>
              <a:t> </a:t>
            </a:r>
            <a:r>
              <a:rPr sz="1900" spc="35" dirty="0">
                <a:latin typeface="Times New Roman"/>
                <a:cs typeface="Times New Roman"/>
              </a:rPr>
              <a:t>2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929439" y="1212408"/>
            <a:ext cx="157480" cy="3187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900" spc="35" dirty="0">
                <a:latin typeface="Times New Roman"/>
                <a:cs typeface="Times New Roman"/>
              </a:rPr>
              <a:t>2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908206" y="1225588"/>
            <a:ext cx="2977515" cy="5270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2192655" algn="l"/>
              </a:tabLst>
            </a:pPr>
            <a:r>
              <a:rPr sz="3300" i="1" spc="140" dirty="0">
                <a:latin typeface="Times New Roman"/>
                <a:cs typeface="Times New Roman"/>
              </a:rPr>
              <a:t>A</a:t>
            </a:r>
            <a:r>
              <a:rPr sz="3300" i="1" spc="-130" dirty="0">
                <a:latin typeface="Times New Roman"/>
                <a:cs typeface="Times New Roman"/>
              </a:rPr>
              <a:t> </a:t>
            </a:r>
            <a:r>
              <a:rPr sz="3300" spc="125" dirty="0">
                <a:latin typeface="Symbol"/>
                <a:cs typeface="Symbol"/>
              </a:rPr>
              <a:t></a:t>
            </a:r>
            <a:r>
              <a:rPr sz="3300" spc="85" dirty="0">
                <a:latin typeface="Times New Roman"/>
                <a:cs typeface="Times New Roman"/>
              </a:rPr>
              <a:t> </a:t>
            </a:r>
            <a:r>
              <a:rPr sz="3300" i="1" spc="105" dirty="0">
                <a:latin typeface="Times New Roman"/>
                <a:cs typeface="Times New Roman"/>
              </a:rPr>
              <a:t>IUt</a:t>
            </a:r>
            <a:r>
              <a:rPr sz="3300" i="1" spc="65" dirty="0">
                <a:latin typeface="Times New Roman"/>
                <a:cs typeface="Times New Roman"/>
              </a:rPr>
              <a:t> </a:t>
            </a:r>
            <a:r>
              <a:rPr sz="3300" spc="125" dirty="0">
                <a:latin typeface="Symbol"/>
                <a:cs typeface="Symbol"/>
              </a:rPr>
              <a:t></a:t>
            </a:r>
            <a:r>
              <a:rPr sz="3300" spc="85" dirty="0">
                <a:latin typeface="Times New Roman"/>
                <a:cs typeface="Times New Roman"/>
              </a:rPr>
              <a:t> </a:t>
            </a:r>
            <a:r>
              <a:rPr sz="3300" i="1" spc="25" dirty="0">
                <a:latin typeface="Times New Roman"/>
                <a:cs typeface="Times New Roman"/>
              </a:rPr>
              <a:t>I</a:t>
            </a:r>
            <a:r>
              <a:rPr sz="3300" i="1" dirty="0">
                <a:latin typeface="Times New Roman"/>
                <a:cs typeface="Times New Roman"/>
              </a:rPr>
              <a:t>	Rt</a:t>
            </a:r>
            <a:r>
              <a:rPr sz="3300" i="1" spc="365" dirty="0">
                <a:latin typeface="Times New Roman"/>
                <a:cs typeface="Times New Roman"/>
              </a:rPr>
              <a:t> </a:t>
            </a:r>
            <a:r>
              <a:rPr sz="3300" spc="75" dirty="0">
                <a:latin typeface="Symbol"/>
                <a:cs typeface="Symbol"/>
              </a:rPr>
              <a:t></a:t>
            </a:r>
            <a:endParaRPr sz="3300">
              <a:latin typeface="Symbol"/>
              <a:cs typeface="Symbo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200540" y="2655407"/>
            <a:ext cx="96520" cy="3079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50" i="1" spc="-50" dirty="0">
                <a:latin typeface="Times New Roman"/>
                <a:cs typeface="Times New Roman"/>
              </a:rPr>
              <a:t>t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427113" y="2747856"/>
            <a:ext cx="2416175" cy="7505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3150" i="1" spc="170" dirty="0">
                <a:latin typeface="Times New Roman"/>
                <a:cs typeface="Times New Roman"/>
              </a:rPr>
              <a:t>A</a:t>
            </a:r>
            <a:r>
              <a:rPr sz="3150" i="1" spc="-90" dirty="0">
                <a:latin typeface="Times New Roman"/>
                <a:cs typeface="Times New Roman"/>
              </a:rPr>
              <a:t> </a:t>
            </a:r>
            <a:r>
              <a:rPr sz="3150" spc="155" dirty="0">
                <a:latin typeface="Symbol"/>
                <a:cs typeface="Symbol"/>
              </a:rPr>
              <a:t></a:t>
            </a:r>
            <a:r>
              <a:rPr sz="3150" spc="75" dirty="0">
                <a:latin typeface="Times New Roman"/>
                <a:cs typeface="Times New Roman"/>
              </a:rPr>
              <a:t> </a:t>
            </a:r>
            <a:r>
              <a:rPr sz="7125" spc="150" baseline="-13450" dirty="0">
                <a:latin typeface="Symbol"/>
                <a:cs typeface="Symbol"/>
              </a:rPr>
              <a:t></a:t>
            </a:r>
            <a:r>
              <a:rPr sz="7125" spc="-937" baseline="-13450" dirty="0">
                <a:latin typeface="Times New Roman"/>
                <a:cs typeface="Times New Roman"/>
              </a:rPr>
              <a:t> </a:t>
            </a:r>
            <a:r>
              <a:rPr sz="3150" i="1" spc="90" dirty="0">
                <a:latin typeface="Times New Roman"/>
                <a:cs typeface="Times New Roman"/>
              </a:rPr>
              <a:t>I</a:t>
            </a:r>
            <a:r>
              <a:rPr sz="3150" i="1" spc="-300" dirty="0">
                <a:latin typeface="Times New Roman"/>
                <a:cs typeface="Times New Roman"/>
              </a:rPr>
              <a:t> </a:t>
            </a:r>
            <a:r>
              <a:rPr sz="2775" spc="104" baseline="42042" dirty="0">
                <a:latin typeface="Times New Roman"/>
                <a:cs typeface="Times New Roman"/>
              </a:rPr>
              <a:t>2</a:t>
            </a:r>
            <a:r>
              <a:rPr sz="2775" spc="-202" baseline="42042" dirty="0">
                <a:latin typeface="Times New Roman"/>
                <a:cs typeface="Times New Roman"/>
              </a:rPr>
              <a:t> </a:t>
            </a:r>
            <a:r>
              <a:rPr sz="4200" spc="-195" dirty="0">
                <a:latin typeface="Symbol"/>
                <a:cs typeface="Symbol"/>
              </a:rPr>
              <a:t></a:t>
            </a:r>
            <a:r>
              <a:rPr sz="3150" i="1" spc="-195" dirty="0">
                <a:latin typeface="Times New Roman"/>
                <a:cs typeface="Times New Roman"/>
              </a:rPr>
              <a:t>t</a:t>
            </a:r>
            <a:r>
              <a:rPr sz="3150" i="1" spc="-475" dirty="0">
                <a:latin typeface="Times New Roman"/>
                <a:cs typeface="Times New Roman"/>
              </a:rPr>
              <a:t> </a:t>
            </a:r>
            <a:r>
              <a:rPr sz="4200" spc="-20" dirty="0">
                <a:latin typeface="Symbol"/>
                <a:cs typeface="Symbol"/>
              </a:rPr>
              <a:t></a:t>
            </a:r>
            <a:r>
              <a:rPr sz="3150" i="1" spc="-20" dirty="0">
                <a:latin typeface="Times New Roman"/>
                <a:cs typeface="Times New Roman"/>
              </a:rPr>
              <a:t>Rdt</a:t>
            </a:r>
            <a:endParaRPr sz="315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775686" y="6296083"/>
            <a:ext cx="843280" cy="0"/>
          </a:xfrm>
          <a:custGeom>
            <a:avLst/>
            <a:gdLst/>
            <a:ahLst/>
            <a:cxnLst/>
            <a:rect l="l" t="t" r="r" b="b"/>
            <a:pathLst>
              <a:path w="843279">
                <a:moveTo>
                  <a:pt x="0" y="0"/>
                </a:moveTo>
                <a:lnTo>
                  <a:pt x="842883" y="0"/>
                </a:lnTo>
              </a:path>
            </a:pathLst>
          </a:custGeom>
          <a:ln w="186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906163" y="5646641"/>
            <a:ext cx="552450" cy="589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3700" spc="-235" dirty="0">
                <a:latin typeface="Symbol"/>
                <a:cs typeface="Symbol"/>
              </a:rPr>
              <a:t></a:t>
            </a:r>
            <a:r>
              <a:rPr sz="3700" spc="-415" dirty="0">
                <a:latin typeface="Times New Roman"/>
                <a:cs typeface="Times New Roman"/>
              </a:rPr>
              <a:t> </a:t>
            </a:r>
            <a:r>
              <a:rPr sz="3075" spc="-52" baseline="43360" dirty="0">
                <a:latin typeface="Times New Roman"/>
                <a:cs typeface="Times New Roman"/>
              </a:rPr>
              <a:t>2</a:t>
            </a:r>
            <a:r>
              <a:rPr sz="3550" i="1" spc="-35" dirty="0">
                <a:latin typeface="Times New Roman"/>
                <a:cs typeface="Times New Roman"/>
              </a:rPr>
              <a:t>t</a:t>
            </a:r>
            <a:endParaRPr sz="355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3339" y="3518998"/>
            <a:ext cx="9039225" cy="2995930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R="619760" algn="ctr">
              <a:lnSpc>
                <a:spcPct val="100000"/>
              </a:lnSpc>
              <a:spcBef>
                <a:spcPts val="370"/>
              </a:spcBef>
            </a:pPr>
            <a:r>
              <a:rPr sz="1850" spc="20" dirty="0">
                <a:latin typeface="Times New Roman"/>
                <a:cs typeface="Times New Roman"/>
              </a:rPr>
              <a:t>0</a:t>
            </a:r>
            <a:endParaRPr sz="1850">
              <a:latin typeface="Times New Roman"/>
              <a:cs typeface="Times New Roman"/>
            </a:endParaRPr>
          </a:p>
          <a:p>
            <a:pPr marL="38100" marR="30480" indent="438784" algn="just">
              <a:lnSpc>
                <a:spcPct val="100000"/>
              </a:lnSpc>
              <a:spcBef>
                <a:spcPts val="440"/>
              </a:spcBef>
            </a:pPr>
            <a:r>
              <a:rPr sz="3000" dirty="0">
                <a:solidFill>
                  <a:srgbClr val="333399"/>
                </a:solidFill>
                <a:latin typeface="Times New Roman"/>
                <a:cs typeface="Times New Roman"/>
              </a:rPr>
              <a:t>Оскільки</a:t>
            </a:r>
            <a:r>
              <a:rPr sz="3000" spc="50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99"/>
                </a:solidFill>
                <a:latin typeface="Times New Roman"/>
                <a:cs typeface="Times New Roman"/>
              </a:rPr>
              <a:t>ЕРС</a:t>
            </a:r>
            <a:r>
              <a:rPr sz="3000" spc="50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99"/>
                </a:solidFill>
                <a:latin typeface="Times New Roman"/>
                <a:cs typeface="Times New Roman"/>
              </a:rPr>
              <a:t>джерела</a:t>
            </a:r>
            <a:r>
              <a:rPr sz="3000" spc="50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99"/>
                </a:solidFill>
                <a:latin typeface="Times New Roman"/>
                <a:cs typeface="Times New Roman"/>
              </a:rPr>
              <a:t>струму</a:t>
            </a:r>
            <a:r>
              <a:rPr sz="3000" spc="49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99"/>
                </a:solidFill>
                <a:latin typeface="Times New Roman"/>
                <a:cs typeface="Times New Roman"/>
              </a:rPr>
              <a:t>чисельно</a:t>
            </a:r>
            <a:r>
              <a:rPr sz="3000" spc="51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000" spc="-10" dirty="0">
                <a:solidFill>
                  <a:srgbClr val="333399"/>
                </a:solidFill>
                <a:latin typeface="Times New Roman"/>
                <a:cs typeface="Times New Roman"/>
              </a:rPr>
              <a:t>дорівнює </a:t>
            </a:r>
            <a:r>
              <a:rPr sz="3000" dirty="0">
                <a:solidFill>
                  <a:srgbClr val="333399"/>
                </a:solidFill>
                <a:latin typeface="Times New Roman"/>
                <a:cs typeface="Times New Roman"/>
              </a:rPr>
              <a:t>роботі,</a:t>
            </a:r>
            <a:r>
              <a:rPr sz="3000" spc="60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99"/>
                </a:solidFill>
                <a:latin typeface="Times New Roman"/>
                <a:cs typeface="Times New Roman"/>
              </a:rPr>
              <a:t>що</a:t>
            </a:r>
            <a:r>
              <a:rPr sz="3000" spc="59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99"/>
                </a:solidFill>
                <a:latin typeface="Times New Roman"/>
                <a:cs typeface="Times New Roman"/>
              </a:rPr>
              <a:t>виконується</a:t>
            </a:r>
            <a:r>
              <a:rPr sz="3000" spc="59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99"/>
                </a:solidFill>
                <a:latin typeface="Times New Roman"/>
                <a:cs typeface="Times New Roman"/>
              </a:rPr>
              <a:t>при</a:t>
            </a:r>
            <a:r>
              <a:rPr sz="3000" spc="59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99"/>
                </a:solidFill>
                <a:latin typeface="Times New Roman"/>
                <a:cs typeface="Times New Roman"/>
              </a:rPr>
              <a:t>перенесенні</a:t>
            </a:r>
            <a:r>
              <a:rPr sz="3000" spc="60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000" spc="-10" dirty="0">
                <a:solidFill>
                  <a:srgbClr val="333399"/>
                </a:solidFill>
                <a:latin typeface="Times New Roman"/>
                <a:cs typeface="Times New Roman"/>
              </a:rPr>
              <a:t>одиничного </a:t>
            </a:r>
            <a:r>
              <a:rPr sz="3000" dirty="0">
                <a:solidFill>
                  <a:srgbClr val="333399"/>
                </a:solidFill>
                <a:latin typeface="Times New Roman"/>
                <a:cs typeface="Times New Roman"/>
              </a:rPr>
              <a:t>заряду</a:t>
            </a:r>
            <a:r>
              <a:rPr sz="3000" spc="15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99"/>
                </a:solidFill>
                <a:latin typeface="Times New Roman"/>
                <a:cs typeface="Times New Roman"/>
              </a:rPr>
              <a:t>по</a:t>
            </a:r>
            <a:r>
              <a:rPr sz="3000" spc="16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99"/>
                </a:solidFill>
                <a:latin typeface="Times New Roman"/>
                <a:cs typeface="Times New Roman"/>
              </a:rPr>
              <a:t>замкненому</a:t>
            </a:r>
            <a:r>
              <a:rPr sz="3000" spc="16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000" spc="-25" dirty="0">
                <a:solidFill>
                  <a:srgbClr val="333399"/>
                </a:solidFill>
                <a:latin typeface="Times New Roman"/>
                <a:cs typeface="Times New Roman"/>
              </a:rPr>
              <a:t>колу,</a:t>
            </a:r>
            <a:r>
              <a:rPr sz="3000" spc="16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99"/>
                </a:solidFill>
                <a:latin typeface="Times New Roman"/>
                <a:cs typeface="Times New Roman"/>
              </a:rPr>
              <a:t>то</a:t>
            </a:r>
            <a:r>
              <a:rPr sz="3000" spc="14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99"/>
                </a:solidFill>
                <a:latin typeface="Times New Roman"/>
                <a:cs typeface="Times New Roman"/>
              </a:rPr>
              <a:t>при</a:t>
            </a:r>
            <a:r>
              <a:rPr sz="3000" spc="15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99"/>
                </a:solidFill>
                <a:latin typeface="Times New Roman"/>
                <a:cs typeface="Times New Roman"/>
              </a:rPr>
              <a:t>постійному</a:t>
            </a:r>
            <a:r>
              <a:rPr sz="3000" spc="16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000" spc="-10" dirty="0">
                <a:solidFill>
                  <a:srgbClr val="333399"/>
                </a:solidFill>
                <a:latin typeface="Times New Roman"/>
                <a:cs typeface="Times New Roman"/>
              </a:rPr>
              <a:t>струмі </a:t>
            </a:r>
            <a:r>
              <a:rPr sz="3000" dirty="0">
                <a:solidFill>
                  <a:srgbClr val="333399"/>
                </a:solidFill>
                <a:latin typeface="Times New Roman"/>
                <a:cs typeface="Times New Roman"/>
              </a:rPr>
              <a:t>силою</a:t>
            </a:r>
            <a:r>
              <a:rPr sz="3000" spc="-3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000" i="1" dirty="0">
                <a:solidFill>
                  <a:srgbClr val="333399"/>
                </a:solidFill>
                <a:latin typeface="Times New Roman"/>
                <a:cs typeface="Times New Roman"/>
              </a:rPr>
              <a:t>I</a:t>
            </a:r>
            <a:r>
              <a:rPr sz="3000" i="1" spc="-3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99"/>
                </a:solidFill>
                <a:latin typeface="Times New Roman"/>
                <a:cs typeface="Times New Roman"/>
              </a:rPr>
              <a:t>за</a:t>
            </a:r>
            <a:r>
              <a:rPr sz="3000" spc="-3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99"/>
                </a:solidFill>
                <a:latin typeface="Times New Roman"/>
                <a:cs typeface="Times New Roman"/>
              </a:rPr>
              <a:t>час</a:t>
            </a:r>
            <a:r>
              <a:rPr sz="3000" spc="-3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000" i="1" dirty="0">
                <a:solidFill>
                  <a:srgbClr val="333399"/>
                </a:solidFill>
                <a:latin typeface="Times New Roman"/>
                <a:cs typeface="Times New Roman"/>
              </a:rPr>
              <a:t>t</a:t>
            </a:r>
            <a:r>
              <a:rPr sz="3000" i="1" spc="-3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000" b="1" dirty="0">
                <a:solidFill>
                  <a:srgbClr val="333399"/>
                </a:solidFill>
                <a:latin typeface="Times New Roman"/>
                <a:cs typeface="Times New Roman"/>
              </a:rPr>
              <a:t>повна</a:t>
            </a:r>
            <a:r>
              <a:rPr sz="3000" b="1" spc="-5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000" b="1" spc="-10" dirty="0">
                <a:solidFill>
                  <a:srgbClr val="333399"/>
                </a:solidFill>
                <a:latin typeface="Times New Roman"/>
                <a:cs typeface="Times New Roman"/>
              </a:rPr>
              <a:t>робота</a:t>
            </a:r>
            <a:r>
              <a:rPr sz="3000" spc="-10" dirty="0">
                <a:solidFill>
                  <a:srgbClr val="333399"/>
                </a:solidFill>
                <a:latin typeface="Times New Roman"/>
                <a:cs typeface="Times New Roman"/>
              </a:rPr>
              <a:t>:</a:t>
            </a:r>
            <a:endParaRPr sz="3000">
              <a:latin typeface="Times New Roman"/>
              <a:cs typeface="Times New Roman"/>
            </a:endParaRPr>
          </a:p>
          <a:p>
            <a:pPr marL="236854" algn="ctr">
              <a:lnSpc>
                <a:spcPct val="100000"/>
              </a:lnSpc>
              <a:spcBef>
                <a:spcPts val="1614"/>
              </a:spcBef>
            </a:pPr>
            <a:r>
              <a:rPr sz="3550" i="1" spc="-70" dirty="0">
                <a:latin typeface="Times New Roman"/>
                <a:cs typeface="Times New Roman"/>
              </a:rPr>
              <a:t>A</a:t>
            </a:r>
            <a:r>
              <a:rPr sz="3075" i="1" spc="-104" baseline="-24390" dirty="0">
                <a:latin typeface="Times New Roman"/>
                <a:cs typeface="Times New Roman"/>
              </a:rPr>
              <a:t>пов</a:t>
            </a:r>
            <a:r>
              <a:rPr sz="3075" i="1" spc="97" baseline="-24390" dirty="0">
                <a:latin typeface="Times New Roman"/>
                <a:cs typeface="Times New Roman"/>
              </a:rPr>
              <a:t> </a:t>
            </a:r>
            <a:r>
              <a:rPr sz="3550" spc="-220" dirty="0">
                <a:latin typeface="Symbol"/>
                <a:cs typeface="Symbol"/>
              </a:rPr>
              <a:t></a:t>
            </a:r>
            <a:r>
              <a:rPr sz="3550" spc="-260" dirty="0">
                <a:latin typeface="Times New Roman"/>
                <a:cs typeface="Times New Roman"/>
              </a:rPr>
              <a:t> </a:t>
            </a:r>
            <a:r>
              <a:rPr sz="3700" dirty="0">
                <a:latin typeface="Symbol"/>
                <a:cs typeface="Symbol"/>
              </a:rPr>
              <a:t></a:t>
            </a:r>
            <a:r>
              <a:rPr sz="3700" spc="-120" dirty="0">
                <a:latin typeface="Times New Roman"/>
                <a:cs typeface="Times New Roman"/>
              </a:rPr>
              <a:t> </a:t>
            </a:r>
            <a:r>
              <a:rPr sz="3550" i="1" spc="-204" dirty="0">
                <a:latin typeface="Times New Roman"/>
                <a:cs typeface="Times New Roman"/>
              </a:rPr>
              <a:t>q</a:t>
            </a:r>
            <a:r>
              <a:rPr sz="3550" i="1" spc="-55" dirty="0">
                <a:latin typeface="Times New Roman"/>
                <a:cs typeface="Times New Roman"/>
              </a:rPr>
              <a:t> </a:t>
            </a:r>
            <a:r>
              <a:rPr sz="3550" spc="-220" dirty="0">
                <a:latin typeface="Symbol"/>
                <a:cs typeface="Symbol"/>
              </a:rPr>
              <a:t></a:t>
            </a:r>
            <a:r>
              <a:rPr sz="3550" spc="-254" dirty="0">
                <a:latin typeface="Times New Roman"/>
                <a:cs typeface="Times New Roman"/>
              </a:rPr>
              <a:t> </a:t>
            </a:r>
            <a:r>
              <a:rPr sz="3700" dirty="0">
                <a:latin typeface="Symbol"/>
                <a:cs typeface="Symbol"/>
              </a:rPr>
              <a:t></a:t>
            </a:r>
            <a:r>
              <a:rPr sz="3700" spc="195" dirty="0">
                <a:latin typeface="Times New Roman"/>
                <a:cs typeface="Times New Roman"/>
              </a:rPr>
              <a:t> </a:t>
            </a:r>
            <a:r>
              <a:rPr sz="3550" i="1" dirty="0">
                <a:latin typeface="Times New Roman"/>
                <a:cs typeface="Times New Roman"/>
              </a:rPr>
              <a:t>It</a:t>
            </a:r>
            <a:r>
              <a:rPr sz="3550" i="1" spc="-70" dirty="0">
                <a:latin typeface="Times New Roman"/>
                <a:cs typeface="Times New Roman"/>
              </a:rPr>
              <a:t> </a:t>
            </a:r>
            <a:r>
              <a:rPr sz="3550" dirty="0">
                <a:latin typeface="Symbol"/>
                <a:cs typeface="Symbol"/>
              </a:rPr>
              <a:t></a:t>
            </a:r>
            <a:r>
              <a:rPr sz="3550" spc="90" dirty="0">
                <a:latin typeface="Times New Roman"/>
                <a:cs typeface="Times New Roman"/>
              </a:rPr>
              <a:t> </a:t>
            </a:r>
            <a:r>
              <a:rPr sz="5325" i="1" spc="-337" baseline="-43035" dirty="0">
                <a:latin typeface="Times New Roman"/>
                <a:cs typeface="Times New Roman"/>
              </a:rPr>
              <a:t>R</a:t>
            </a:r>
            <a:r>
              <a:rPr sz="5325" i="1" spc="-509" baseline="-43035" dirty="0">
                <a:latin typeface="Times New Roman"/>
                <a:cs typeface="Times New Roman"/>
              </a:rPr>
              <a:t> </a:t>
            </a:r>
            <a:r>
              <a:rPr sz="5325" spc="-330" baseline="-43035" dirty="0">
                <a:latin typeface="Symbol"/>
                <a:cs typeface="Symbol"/>
              </a:rPr>
              <a:t></a:t>
            </a:r>
            <a:r>
              <a:rPr sz="5325" spc="-509" baseline="-43035" dirty="0">
                <a:latin typeface="Times New Roman"/>
                <a:cs typeface="Times New Roman"/>
              </a:rPr>
              <a:t> </a:t>
            </a:r>
            <a:r>
              <a:rPr sz="5325" i="1" spc="-75" baseline="-43035" dirty="0">
                <a:latin typeface="Times New Roman"/>
                <a:cs typeface="Times New Roman"/>
              </a:rPr>
              <a:t>r</a:t>
            </a:r>
            <a:endParaRPr sz="5325" baseline="-43035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327406"/>
            <a:ext cx="531431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121535" algn="l"/>
                <a:tab pos="4150360" algn="l"/>
              </a:tabLst>
            </a:pPr>
            <a:r>
              <a:rPr sz="3200" spc="-10" dirty="0">
                <a:latin typeface="Times New Roman"/>
                <a:cs typeface="Times New Roman"/>
              </a:rPr>
              <a:t>металевих</a:t>
            </a:r>
            <a:r>
              <a:rPr sz="3200" dirty="0">
                <a:latin typeface="Times New Roman"/>
                <a:cs typeface="Times New Roman"/>
              </a:rPr>
              <a:t>	</a:t>
            </a:r>
            <a:r>
              <a:rPr sz="3200" spc="-10" dirty="0">
                <a:latin typeface="Times New Roman"/>
                <a:cs typeface="Times New Roman"/>
              </a:rPr>
              <a:t>предметів</a:t>
            </a:r>
            <a:r>
              <a:rPr sz="3200" dirty="0">
                <a:latin typeface="Times New Roman"/>
                <a:cs typeface="Times New Roman"/>
              </a:rPr>
              <a:t>	</a:t>
            </a:r>
            <a:r>
              <a:rPr sz="3200" spc="-10" dirty="0">
                <a:latin typeface="Times New Roman"/>
                <a:cs typeface="Times New Roman"/>
              </a:rPr>
              <a:t>шаром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9759" y="-62737"/>
            <a:ext cx="6316345" cy="904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ts val="3454"/>
              </a:lnSpc>
              <a:spcBef>
                <a:spcPts val="100"/>
              </a:spcBef>
              <a:tabLst>
                <a:tab pos="3368040" algn="l"/>
                <a:tab pos="4126229" algn="l"/>
                <a:tab pos="5078730" algn="l"/>
              </a:tabLst>
            </a:pPr>
            <a:r>
              <a:rPr sz="3200" b="1" spc="-10" dirty="0">
                <a:solidFill>
                  <a:srgbClr val="333399"/>
                </a:solidFill>
                <a:latin typeface="Times New Roman"/>
                <a:cs typeface="Times New Roman"/>
              </a:rPr>
              <a:t>Гальваностегія</a:t>
            </a:r>
            <a:r>
              <a:rPr sz="3200" b="1" dirty="0">
                <a:solidFill>
                  <a:srgbClr val="333399"/>
                </a:solidFill>
                <a:latin typeface="Times New Roman"/>
                <a:cs typeface="Times New Roman"/>
              </a:rPr>
              <a:t>	</a:t>
            </a:r>
            <a:r>
              <a:rPr sz="3200" spc="-50" dirty="0">
                <a:solidFill>
                  <a:srgbClr val="333399"/>
                </a:solidFill>
                <a:latin typeface="Times New Roman"/>
                <a:cs typeface="Times New Roman"/>
              </a:rPr>
              <a:t>–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	</a:t>
            </a:r>
            <a:r>
              <a:rPr sz="3200" spc="-25" dirty="0">
                <a:solidFill>
                  <a:srgbClr val="333399"/>
                </a:solidFill>
                <a:latin typeface="Times New Roman"/>
                <a:cs typeface="Times New Roman"/>
              </a:rPr>
              <a:t>це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	</a:t>
            </a:r>
            <a:r>
              <a:rPr sz="3200" spc="-10" dirty="0">
                <a:latin typeface="Times New Roman"/>
                <a:cs typeface="Times New Roman"/>
              </a:rPr>
              <a:t>процес</a:t>
            </a:r>
            <a:endParaRPr sz="3200">
              <a:latin typeface="Times New Roman"/>
              <a:cs typeface="Times New Roman"/>
            </a:endParaRPr>
          </a:p>
          <a:p>
            <a:pPr marR="36830" algn="r">
              <a:lnSpc>
                <a:spcPts val="3454"/>
              </a:lnSpc>
            </a:pPr>
            <a:r>
              <a:rPr sz="3200" spc="-10" dirty="0">
                <a:latin typeface="Times New Roman"/>
                <a:cs typeface="Times New Roman"/>
              </a:rPr>
              <a:t>іншого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184897" y="-62737"/>
            <a:ext cx="1881505" cy="904240"/>
          </a:xfrm>
          <a:prstGeom prst="rect">
            <a:avLst/>
          </a:prstGeom>
        </p:spPr>
        <p:txBody>
          <a:bodyPr vert="horz" wrap="square" lIns="0" tIns="107314" rIns="0" bIns="0" rtlCol="0">
            <a:spAutoFit/>
          </a:bodyPr>
          <a:lstStyle/>
          <a:p>
            <a:pPr marL="12700" marR="5080" indent="280035">
              <a:lnSpc>
                <a:spcPts val="3070"/>
              </a:lnSpc>
              <a:spcBef>
                <a:spcPts val="844"/>
              </a:spcBef>
              <a:tabLst>
                <a:tab pos="1529080" algn="l"/>
              </a:tabLst>
            </a:pPr>
            <a:r>
              <a:rPr sz="3200" spc="-10" dirty="0">
                <a:latin typeface="Times New Roman"/>
                <a:cs typeface="Times New Roman"/>
              </a:rPr>
              <a:t>покриття металу</a:t>
            </a:r>
            <a:r>
              <a:rPr sz="3200" dirty="0">
                <a:latin typeface="Times New Roman"/>
                <a:cs typeface="Times New Roman"/>
              </a:rPr>
              <a:t>	</a:t>
            </a:r>
            <a:r>
              <a:rPr sz="3200" spc="-35" dirty="0">
                <a:latin typeface="Times New Roman"/>
                <a:cs typeface="Times New Roman"/>
              </a:rPr>
              <a:t>за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739" y="717550"/>
            <a:ext cx="8988425" cy="2465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just">
              <a:lnSpc>
                <a:spcPts val="3454"/>
              </a:lnSpc>
              <a:spcBef>
                <a:spcPts val="105"/>
              </a:spcBef>
            </a:pPr>
            <a:r>
              <a:rPr sz="3200" dirty="0">
                <a:latin typeface="Times New Roman"/>
                <a:cs typeface="Times New Roman"/>
              </a:rPr>
              <a:t>допомогою</a:t>
            </a:r>
            <a:r>
              <a:rPr sz="3200" spc="-190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електролізу.</a:t>
            </a:r>
            <a:endParaRPr sz="3200">
              <a:latin typeface="Times New Roman"/>
              <a:cs typeface="Times New Roman"/>
            </a:endParaRPr>
          </a:p>
          <a:p>
            <a:pPr marL="12700" marR="5080" indent="541020" algn="just">
              <a:lnSpc>
                <a:spcPct val="80000"/>
              </a:lnSpc>
              <a:spcBef>
                <a:spcPts val="380"/>
              </a:spcBef>
            </a:pP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Металевий</a:t>
            </a:r>
            <a:r>
              <a:rPr sz="3200" spc="37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предмет</a:t>
            </a:r>
            <a:r>
              <a:rPr sz="3200" spc="36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при</a:t>
            </a:r>
            <a:r>
              <a:rPr sz="3200" spc="36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цьому</a:t>
            </a:r>
            <a:r>
              <a:rPr sz="3200" spc="37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виступає</a:t>
            </a:r>
            <a:r>
              <a:rPr sz="3200" spc="37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у</a:t>
            </a:r>
            <a:r>
              <a:rPr sz="3200" spc="36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spc="-20" dirty="0">
                <a:solidFill>
                  <a:srgbClr val="333399"/>
                </a:solidFill>
                <a:latin typeface="Times New Roman"/>
                <a:cs typeface="Times New Roman"/>
              </a:rPr>
              <a:t>ролі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катоду,</a:t>
            </a:r>
            <a:r>
              <a:rPr sz="3200" spc="65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розміщеного</a:t>
            </a:r>
            <a:r>
              <a:rPr sz="3200" spc="66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у</a:t>
            </a:r>
            <a:r>
              <a:rPr sz="3200" spc="65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розчину</a:t>
            </a:r>
            <a:r>
              <a:rPr sz="3200" spc="66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солі</a:t>
            </a:r>
            <a:r>
              <a:rPr sz="3200" spc="66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того</a:t>
            </a:r>
            <a:r>
              <a:rPr sz="3200" spc="67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spc="-25" dirty="0">
                <a:solidFill>
                  <a:srgbClr val="333399"/>
                </a:solidFill>
                <a:latin typeface="Times New Roman"/>
                <a:cs typeface="Times New Roman"/>
              </a:rPr>
              <a:t>металу,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покриття</a:t>
            </a:r>
            <a:r>
              <a:rPr sz="3200" spc="140" dirty="0">
                <a:solidFill>
                  <a:srgbClr val="333399"/>
                </a:solidFill>
                <a:latin typeface="Times New Roman"/>
                <a:cs typeface="Times New Roman"/>
              </a:rPr>
              <a:t> 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з</a:t>
            </a:r>
            <a:r>
              <a:rPr sz="3200" spc="140" dirty="0">
                <a:solidFill>
                  <a:srgbClr val="333399"/>
                </a:solidFill>
                <a:latin typeface="Times New Roman"/>
                <a:cs typeface="Times New Roman"/>
              </a:rPr>
              <a:t> 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якого</a:t>
            </a:r>
            <a:r>
              <a:rPr sz="3200" spc="145" dirty="0">
                <a:solidFill>
                  <a:srgbClr val="333399"/>
                </a:solidFill>
                <a:latin typeface="Times New Roman"/>
                <a:cs typeface="Times New Roman"/>
              </a:rPr>
              <a:t> 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необхідно</a:t>
            </a:r>
            <a:r>
              <a:rPr sz="3200" spc="140" dirty="0">
                <a:solidFill>
                  <a:srgbClr val="333399"/>
                </a:solidFill>
                <a:latin typeface="Times New Roman"/>
                <a:cs typeface="Times New Roman"/>
              </a:rPr>
              <a:t> 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отримати.</a:t>
            </a:r>
            <a:r>
              <a:rPr sz="3200" spc="135" dirty="0">
                <a:solidFill>
                  <a:srgbClr val="333399"/>
                </a:solidFill>
                <a:latin typeface="Times New Roman"/>
                <a:cs typeface="Times New Roman"/>
              </a:rPr>
              <a:t> 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В</a:t>
            </a:r>
            <a:r>
              <a:rPr sz="3200" spc="140" dirty="0">
                <a:solidFill>
                  <a:srgbClr val="333399"/>
                </a:solidFill>
                <a:latin typeface="Times New Roman"/>
                <a:cs typeface="Times New Roman"/>
              </a:rPr>
              <a:t>  </a:t>
            </a: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якості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анода</a:t>
            </a:r>
            <a:r>
              <a:rPr sz="3200" spc="390" dirty="0">
                <a:solidFill>
                  <a:srgbClr val="333399"/>
                </a:solidFill>
                <a:latin typeface="Times New Roman"/>
                <a:cs typeface="Times New Roman"/>
              </a:rPr>
              <a:t>  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використовують</a:t>
            </a:r>
            <a:r>
              <a:rPr sz="3200" spc="390" dirty="0">
                <a:solidFill>
                  <a:srgbClr val="333399"/>
                </a:solidFill>
                <a:latin typeface="Times New Roman"/>
                <a:cs typeface="Times New Roman"/>
              </a:rPr>
              <a:t>  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пластинка</a:t>
            </a:r>
            <a:r>
              <a:rPr sz="3200" spc="395" dirty="0">
                <a:solidFill>
                  <a:srgbClr val="333399"/>
                </a:solidFill>
                <a:latin typeface="Times New Roman"/>
                <a:cs typeface="Times New Roman"/>
              </a:rPr>
              <a:t>  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з</a:t>
            </a:r>
            <a:r>
              <a:rPr sz="3200" spc="385" dirty="0">
                <a:solidFill>
                  <a:srgbClr val="333399"/>
                </a:solidFill>
                <a:latin typeface="Times New Roman"/>
                <a:cs typeface="Times New Roman"/>
              </a:rPr>
              <a:t>   </a:t>
            </a: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металу- покриття.</a:t>
            </a:r>
            <a:endParaRPr sz="3200">
              <a:latin typeface="Times New Roman"/>
              <a:cs typeface="Times New Roman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246120"/>
            <a:ext cx="9144000" cy="3250692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-58419"/>
            <a:ext cx="8988425" cy="4025900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12700" marR="5080" indent="627380" algn="just">
              <a:lnSpc>
                <a:spcPct val="80000"/>
              </a:lnSpc>
              <a:spcBef>
                <a:spcPts val="869"/>
              </a:spcBef>
            </a:pPr>
            <a:r>
              <a:rPr sz="3200" b="1" dirty="0">
                <a:solidFill>
                  <a:srgbClr val="333399"/>
                </a:solidFill>
                <a:latin typeface="Times New Roman"/>
                <a:cs typeface="Times New Roman"/>
              </a:rPr>
              <a:t>Гальванопластика</a:t>
            </a:r>
            <a:r>
              <a:rPr sz="3200" b="1" spc="545" dirty="0">
                <a:solidFill>
                  <a:srgbClr val="333399"/>
                </a:solidFill>
                <a:latin typeface="Times New Roman"/>
                <a:cs typeface="Times New Roman"/>
              </a:rPr>
              <a:t>  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–</a:t>
            </a:r>
            <a:r>
              <a:rPr sz="3200" spc="545" dirty="0">
                <a:solidFill>
                  <a:srgbClr val="333399"/>
                </a:solidFill>
                <a:latin typeface="Times New Roman"/>
                <a:cs typeface="Times New Roman"/>
              </a:rPr>
              <a:t>   </a:t>
            </a:r>
            <a:r>
              <a:rPr sz="3200" dirty="0">
                <a:latin typeface="Times New Roman"/>
                <a:cs typeface="Times New Roman"/>
              </a:rPr>
              <a:t>процес</a:t>
            </a:r>
            <a:r>
              <a:rPr sz="3200" spc="545" dirty="0">
                <a:latin typeface="Times New Roman"/>
                <a:cs typeface="Times New Roman"/>
              </a:rPr>
              <a:t>   </a:t>
            </a:r>
            <a:r>
              <a:rPr sz="3200" spc="-10" dirty="0">
                <a:latin typeface="Times New Roman"/>
                <a:cs typeface="Times New Roman"/>
              </a:rPr>
              <a:t>одержання </a:t>
            </a:r>
            <a:r>
              <a:rPr sz="3200" dirty="0">
                <a:latin typeface="Times New Roman"/>
                <a:cs typeface="Times New Roman"/>
              </a:rPr>
              <a:t>шляхом</a:t>
            </a:r>
            <a:r>
              <a:rPr sz="3200" spc="235" dirty="0">
                <a:latin typeface="Times New Roman"/>
                <a:cs typeface="Times New Roman"/>
              </a:rPr>
              <a:t>  </a:t>
            </a:r>
            <a:r>
              <a:rPr sz="3200" dirty="0">
                <a:latin typeface="Times New Roman"/>
                <a:cs typeface="Times New Roman"/>
              </a:rPr>
              <a:t>електролізу</a:t>
            </a:r>
            <a:r>
              <a:rPr sz="3200" spc="245" dirty="0">
                <a:latin typeface="Times New Roman"/>
                <a:cs typeface="Times New Roman"/>
              </a:rPr>
              <a:t>  </a:t>
            </a:r>
            <a:r>
              <a:rPr sz="3200" dirty="0">
                <a:latin typeface="Times New Roman"/>
                <a:cs typeface="Times New Roman"/>
              </a:rPr>
              <a:t>точних,</a:t>
            </a:r>
            <a:r>
              <a:rPr sz="3200" spc="245" dirty="0">
                <a:latin typeface="Times New Roman"/>
                <a:cs typeface="Times New Roman"/>
              </a:rPr>
              <a:t>  </a:t>
            </a:r>
            <a:r>
              <a:rPr sz="3200" dirty="0">
                <a:latin typeface="Times New Roman"/>
                <a:cs typeface="Times New Roman"/>
              </a:rPr>
              <a:t>металевих</a:t>
            </a:r>
            <a:r>
              <a:rPr sz="3200" spc="245" dirty="0">
                <a:latin typeface="Times New Roman"/>
                <a:cs typeface="Times New Roman"/>
              </a:rPr>
              <a:t>  </a:t>
            </a:r>
            <a:r>
              <a:rPr sz="3200" dirty="0">
                <a:latin typeface="Times New Roman"/>
                <a:cs typeface="Times New Roman"/>
              </a:rPr>
              <a:t>копій</a:t>
            </a:r>
            <a:r>
              <a:rPr sz="3200" spc="240" dirty="0">
                <a:latin typeface="Times New Roman"/>
                <a:cs typeface="Times New Roman"/>
              </a:rPr>
              <a:t>  </a:t>
            </a:r>
            <a:r>
              <a:rPr sz="3200" spc="-50" dirty="0">
                <a:latin typeface="Times New Roman"/>
                <a:cs typeface="Times New Roman"/>
              </a:rPr>
              <a:t>з </a:t>
            </a:r>
            <a:r>
              <a:rPr sz="3200" dirty="0">
                <a:latin typeface="Times New Roman"/>
                <a:cs typeface="Times New Roman"/>
              </a:rPr>
              <a:t>різних</a:t>
            </a:r>
            <a:r>
              <a:rPr sz="3200" spc="33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як</a:t>
            </a:r>
            <a:r>
              <a:rPr sz="3200" spc="33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неметалевих,</a:t>
            </a:r>
            <a:r>
              <a:rPr sz="3200" spc="35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так</a:t>
            </a:r>
            <a:r>
              <a:rPr sz="3200" spc="34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і</a:t>
            </a:r>
            <a:r>
              <a:rPr sz="3200" spc="31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металевих</a:t>
            </a:r>
            <a:r>
              <a:rPr sz="3200" spc="345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предметів, </a:t>
            </a:r>
            <a:r>
              <a:rPr sz="3200" dirty="0">
                <a:latin typeface="Times New Roman"/>
                <a:cs typeface="Times New Roman"/>
              </a:rPr>
              <a:t>які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називають</a:t>
            </a:r>
            <a:r>
              <a:rPr sz="3200" spc="-90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матрицями.</a:t>
            </a:r>
            <a:endParaRPr sz="3200">
              <a:latin typeface="Times New Roman"/>
              <a:cs typeface="Times New Roman"/>
            </a:endParaRPr>
          </a:p>
          <a:p>
            <a:pPr marL="12700" marR="5080" indent="627380" algn="just">
              <a:lnSpc>
                <a:spcPct val="80000"/>
              </a:lnSpc>
            </a:pP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Гальванопластику</a:t>
            </a:r>
            <a:r>
              <a:rPr sz="3200" spc="12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використовують</a:t>
            </a:r>
            <a:r>
              <a:rPr sz="3200" spc="12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при</a:t>
            </a:r>
            <a:r>
              <a:rPr sz="3200" spc="12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вигото-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вленні</a:t>
            </a:r>
            <a:r>
              <a:rPr sz="3200" spc="-5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статуй,</a:t>
            </a:r>
            <a:r>
              <a:rPr sz="3200" spc="-5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бюстів;</a:t>
            </a:r>
            <a:r>
              <a:rPr sz="3200" spc="-5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для</a:t>
            </a:r>
            <a:r>
              <a:rPr sz="3200" spc="-5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отримання</a:t>
            </a:r>
            <a:r>
              <a:rPr sz="3200" spc="-4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захисних</a:t>
            </a:r>
            <a:r>
              <a:rPr sz="3200" spc="-4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spc="-20" dirty="0">
                <a:solidFill>
                  <a:srgbClr val="333399"/>
                </a:solidFill>
                <a:latin typeface="Times New Roman"/>
                <a:cs typeface="Times New Roman"/>
              </a:rPr>
              <a:t>плі-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вок</a:t>
            </a:r>
            <a:r>
              <a:rPr sz="3200" spc="28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на</a:t>
            </a:r>
            <a:r>
              <a:rPr sz="3200" spc="29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металах;</a:t>
            </a:r>
            <a:r>
              <a:rPr sz="3200" spc="27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для</a:t>
            </a:r>
            <a:r>
              <a:rPr sz="3200" spc="29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поліровки</a:t>
            </a:r>
            <a:r>
              <a:rPr sz="3200" spc="29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металів;</a:t>
            </a:r>
            <a:r>
              <a:rPr sz="3200" spc="28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при</a:t>
            </a:r>
            <a:r>
              <a:rPr sz="3200" spc="30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елект-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рохімічному</a:t>
            </a:r>
            <a:r>
              <a:rPr sz="3200" spc="31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фарбуванні</a:t>
            </a:r>
            <a:r>
              <a:rPr sz="3200" spc="29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металів;</a:t>
            </a:r>
            <a:r>
              <a:rPr sz="3200" spc="30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в</a:t>
            </a:r>
            <a:r>
              <a:rPr sz="3200" spc="31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очищенні</a:t>
            </a:r>
            <a:r>
              <a:rPr sz="3200" spc="30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spc="-20" dirty="0">
                <a:solidFill>
                  <a:srgbClr val="333399"/>
                </a:solidFill>
                <a:latin typeface="Times New Roman"/>
                <a:cs typeface="Times New Roman"/>
              </a:rPr>
              <a:t>води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–</a:t>
            </a:r>
            <a:r>
              <a:rPr sz="3200" spc="12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видаленні</a:t>
            </a:r>
            <a:r>
              <a:rPr sz="3200" spc="114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з</a:t>
            </a:r>
            <a:r>
              <a:rPr sz="3200" spc="114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неї</a:t>
            </a:r>
            <a:r>
              <a:rPr sz="3200" spc="114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розчинних</a:t>
            </a:r>
            <a:r>
              <a:rPr sz="3200" spc="114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домішок;</a:t>
            </a:r>
            <a:r>
              <a:rPr sz="3200" spc="10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для</a:t>
            </a:r>
            <a:r>
              <a:rPr sz="3200" spc="11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електро-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хімічної</a:t>
            </a:r>
            <a:r>
              <a:rPr sz="3200" spc="-9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заточки</a:t>
            </a:r>
            <a:r>
              <a:rPr sz="3200" spc="-7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ріжучих</a:t>
            </a:r>
            <a:r>
              <a:rPr sz="3200" spc="-7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інструментів</a:t>
            </a:r>
            <a:endParaRPr sz="3200">
              <a:latin typeface="Times New Roman"/>
              <a:cs typeface="Times New Roman"/>
            </a:endParaRPr>
          </a:p>
        </p:txBody>
      </p:sp>
      <p:pic>
        <p:nvPicPr>
          <p:cNvPr id="3" name="object 3">
            <a:hlinkClick r:id="rId2"/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7075" y="4012691"/>
            <a:ext cx="4315968" cy="2628900"/>
          </a:xfrm>
          <a:prstGeom prst="rect">
            <a:avLst/>
          </a:prstGeom>
        </p:spPr>
      </p:pic>
      <p:pic>
        <p:nvPicPr>
          <p:cNvPr id="4" name="object 4">
            <a:hlinkClick r:id="rId4"/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718303" y="4012691"/>
            <a:ext cx="4169663" cy="2592324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50545" marR="5080" indent="-538480">
              <a:lnSpc>
                <a:spcPct val="100000"/>
              </a:lnSpc>
              <a:spcBef>
                <a:spcPts val="100"/>
              </a:spcBef>
              <a:tabLst>
                <a:tab pos="558165" algn="l"/>
                <a:tab pos="3467735" algn="l"/>
                <a:tab pos="5293995" algn="l"/>
                <a:tab pos="7011670" algn="l"/>
              </a:tabLst>
            </a:pPr>
            <a:r>
              <a:rPr spc="-25" dirty="0">
                <a:latin typeface="Times New Roman"/>
                <a:cs typeface="Times New Roman"/>
              </a:rPr>
              <a:t>3</a:t>
            </a:r>
            <a:r>
              <a:rPr b="0" spc="-25" dirty="0">
                <a:latin typeface="Times New Roman"/>
                <a:cs typeface="Times New Roman"/>
              </a:rPr>
              <a:t>.</a:t>
            </a:r>
            <a:r>
              <a:rPr b="0" dirty="0">
                <a:latin typeface="Times New Roman"/>
                <a:cs typeface="Times New Roman"/>
              </a:rPr>
              <a:t>		</a:t>
            </a:r>
            <a:r>
              <a:rPr spc="-10" dirty="0">
                <a:latin typeface="Times New Roman"/>
                <a:cs typeface="Times New Roman"/>
              </a:rPr>
              <a:t>Самостійний</a:t>
            </a:r>
            <a:r>
              <a:rPr dirty="0">
                <a:latin typeface="Times New Roman"/>
                <a:cs typeface="Times New Roman"/>
              </a:rPr>
              <a:t>	</a:t>
            </a:r>
            <a:r>
              <a:rPr spc="-10" dirty="0">
                <a:latin typeface="Times New Roman"/>
                <a:cs typeface="Times New Roman"/>
              </a:rPr>
              <a:t>газовий</a:t>
            </a:r>
            <a:r>
              <a:rPr dirty="0">
                <a:latin typeface="Times New Roman"/>
                <a:cs typeface="Times New Roman"/>
              </a:rPr>
              <a:t>	</a:t>
            </a:r>
            <a:r>
              <a:rPr spc="-10" dirty="0">
                <a:latin typeface="Times New Roman"/>
                <a:cs typeface="Times New Roman"/>
              </a:rPr>
              <a:t>розряд,</a:t>
            </a:r>
            <a:r>
              <a:rPr dirty="0">
                <a:latin typeface="Times New Roman"/>
                <a:cs typeface="Times New Roman"/>
              </a:rPr>
              <a:t>	</a:t>
            </a:r>
            <a:r>
              <a:rPr spc="-10" dirty="0">
                <a:latin typeface="Times New Roman"/>
                <a:cs typeface="Times New Roman"/>
              </a:rPr>
              <a:t>уявлення </a:t>
            </a:r>
            <a:r>
              <a:rPr dirty="0">
                <a:latin typeface="Times New Roman"/>
                <a:cs typeface="Times New Roman"/>
              </a:rPr>
              <a:t>про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плазму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95983" y="3319271"/>
            <a:ext cx="3183636" cy="304495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78739" y="1351280"/>
            <a:ext cx="8988425" cy="1684655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12700" marR="5080" indent="541020" algn="just">
              <a:lnSpc>
                <a:spcPct val="80000"/>
              </a:lnSpc>
              <a:spcBef>
                <a:spcPts val="869"/>
              </a:spcBef>
            </a:pPr>
            <a:r>
              <a:rPr sz="3200" b="1" dirty="0">
                <a:solidFill>
                  <a:srgbClr val="333399"/>
                </a:solidFill>
                <a:latin typeface="Times New Roman"/>
                <a:cs typeface="Times New Roman"/>
              </a:rPr>
              <a:t>Гази</a:t>
            </a:r>
            <a:r>
              <a:rPr sz="3200" b="1" spc="175" dirty="0">
                <a:solidFill>
                  <a:srgbClr val="333399"/>
                </a:solidFill>
                <a:latin typeface="Times New Roman"/>
                <a:cs typeface="Times New Roman"/>
              </a:rPr>
              <a:t> 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складаються</a:t>
            </a:r>
            <a:r>
              <a:rPr sz="3200" spc="175" dirty="0">
                <a:solidFill>
                  <a:srgbClr val="333399"/>
                </a:solidFill>
                <a:latin typeface="Times New Roman"/>
                <a:cs typeface="Times New Roman"/>
              </a:rPr>
              <a:t> 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з</a:t>
            </a:r>
            <a:r>
              <a:rPr sz="3200" spc="170" dirty="0">
                <a:solidFill>
                  <a:srgbClr val="333399"/>
                </a:solidFill>
                <a:latin typeface="Times New Roman"/>
                <a:cs typeface="Times New Roman"/>
              </a:rPr>
              <a:t> 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електрично</a:t>
            </a:r>
            <a:r>
              <a:rPr sz="3200" spc="180" dirty="0">
                <a:solidFill>
                  <a:srgbClr val="333399"/>
                </a:solidFill>
                <a:latin typeface="Times New Roman"/>
                <a:cs typeface="Times New Roman"/>
              </a:rPr>
              <a:t>  </a:t>
            </a: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нейтральних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атомів</a:t>
            </a:r>
            <a:r>
              <a:rPr sz="3200" spc="10" dirty="0">
                <a:solidFill>
                  <a:srgbClr val="333399"/>
                </a:solidFill>
                <a:latin typeface="Times New Roman"/>
                <a:cs typeface="Times New Roman"/>
              </a:rPr>
              <a:t> 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і  молекул,  тобто</a:t>
            </a:r>
            <a:r>
              <a:rPr sz="3200" spc="5" dirty="0">
                <a:solidFill>
                  <a:srgbClr val="333399"/>
                </a:solidFill>
                <a:latin typeface="Times New Roman"/>
                <a:cs typeface="Times New Roman"/>
              </a:rPr>
              <a:t> 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при</a:t>
            </a:r>
            <a:r>
              <a:rPr sz="3200" spc="10" dirty="0">
                <a:solidFill>
                  <a:srgbClr val="333399"/>
                </a:solidFill>
                <a:latin typeface="Times New Roman"/>
                <a:cs typeface="Times New Roman"/>
              </a:rPr>
              <a:t> 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нормальних</a:t>
            </a:r>
            <a:r>
              <a:rPr sz="3200" spc="5" dirty="0">
                <a:solidFill>
                  <a:srgbClr val="333399"/>
                </a:solidFill>
                <a:latin typeface="Times New Roman"/>
                <a:cs typeface="Times New Roman"/>
              </a:rPr>
              <a:t>  </a:t>
            </a: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умовах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гази</a:t>
            </a:r>
            <a:r>
              <a:rPr sz="3200" spc="67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333399"/>
                </a:solidFill>
                <a:latin typeface="Times New Roman"/>
                <a:cs typeface="Times New Roman"/>
              </a:rPr>
              <a:t>є</a:t>
            </a:r>
            <a:r>
              <a:rPr sz="3200" b="1" spc="68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333399"/>
                </a:solidFill>
                <a:latin typeface="Times New Roman"/>
                <a:cs typeface="Times New Roman"/>
              </a:rPr>
              <a:t>ізоляторами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.</a:t>
            </a:r>
            <a:r>
              <a:rPr sz="3200" spc="68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Газ</a:t>
            </a:r>
            <a:r>
              <a:rPr sz="3200" spc="67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стає</a:t>
            </a:r>
            <a:r>
              <a:rPr sz="3200" spc="68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провідником,</a:t>
            </a:r>
            <a:r>
              <a:rPr sz="3200" spc="68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spc="-20" dirty="0">
                <a:solidFill>
                  <a:srgbClr val="333399"/>
                </a:solidFill>
                <a:latin typeface="Times New Roman"/>
                <a:cs typeface="Times New Roman"/>
              </a:rPr>
              <a:t>якщо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частина</a:t>
            </a:r>
            <a:r>
              <a:rPr sz="3200" spc="-11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його</a:t>
            </a:r>
            <a:r>
              <a:rPr sz="3200" spc="-114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молекул</a:t>
            </a:r>
            <a:r>
              <a:rPr sz="3200" spc="-12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іонізується.</a:t>
            </a:r>
            <a:endParaRPr sz="320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74335" y="3355847"/>
            <a:ext cx="3029712" cy="2999232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146050"/>
            <a:ext cx="8987790" cy="1684655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12700" marR="5080" indent="541020" algn="just">
              <a:lnSpc>
                <a:spcPct val="80000"/>
              </a:lnSpc>
              <a:spcBef>
                <a:spcPts val="869"/>
              </a:spcBef>
            </a:pPr>
            <a:r>
              <a:rPr sz="3200" dirty="0">
                <a:latin typeface="Times New Roman"/>
                <a:cs typeface="Times New Roman"/>
              </a:rPr>
              <a:t>Іонізацією</a:t>
            </a:r>
            <a:r>
              <a:rPr sz="3200" spc="75" dirty="0">
                <a:latin typeface="Times New Roman"/>
                <a:cs typeface="Times New Roman"/>
              </a:rPr>
              <a:t>  </a:t>
            </a:r>
            <a:r>
              <a:rPr sz="3200" dirty="0">
                <a:latin typeface="Times New Roman"/>
                <a:cs typeface="Times New Roman"/>
              </a:rPr>
              <a:t>газу</a:t>
            </a:r>
            <a:r>
              <a:rPr sz="3200" spc="85" dirty="0">
                <a:latin typeface="Times New Roman"/>
                <a:cs typeface="Times New Roman"/>
              </a:rPr>
              <a:t>  </a:t>
            </a:r>
            <a:r>
              <a:rPr sz="3200" b="0" dirty="0">
                <a:latin typeface="Times New Roman"/>
                <a:cs typeface="Times New Roman"/>
              </a:rPr>
              <a:t>називають</a:t>
            </a:r>
            <a:r>
              <a:rPr sz="3200" b="0" spc="80" dirty="0">
                <a:latin typeface="Times New Roman"/>
                <a:cs typeface="Times New Roman"/>
              </a:rPr>
              <a:t>  </a:t>
            </a:r>
            <a:r>
              <a:rPr sz="3200" b="0" dirty="0">
                <a:solidFill>
                  <a:srgbClr val="000000"/>
                </a:solidFill>
                <a:latin typeface="Times New Roman"/>
                <a:cs typeface="Times New Roman"/>
              </a:rPr>
              <a:t>явище</a:t>
            </a:r>
            <a:r>
              <a:rPr sz="3200" b="0" spc="85" dirty="0">
                <a:solidFill>
                  <a:srgbClr val="000000"/>
                </a:solidFill>
                <a:latin typeface="Times New Roman"/>
                <a:cs typeface="Times New Roman"/>
              </a:rPr>
              <a:t>  </a:t>
            </a:r>
            <a:r>
              <a:rPr sz="3200" b="0" spc="-10" dirty="0">
                <a:solidFill>
                  <a:srgbClr val="000000"/>
                </a:solidFill>
                <a:latin typeface="Times New Roman"/>
                <a:cs typeface="Times New Roman"/>
              </a:rPr>
              <a:t>відривання </a:t>
            </a:r>
            <a:r>
              <a:rPr sz="3200" b="0" dirty="0">
                <a:solidFill>
                  <a:srgbClr val="000000"/>
                </a:solidFill>
                <a:latin typeface="Times New Roman"/>
                <a:cs typeface="Times New Roman"/>
              </a:rPr>
              <a:t>електронів</a:t>
            </a:r>
            <a:r>
              <a:rPr sz="3200" b="0" spc="220" dirty="0">
                <a:solidFill>
                  <a:srgbClr val="000000"/>
                </a:solidFill>
                <a:latin typeface="Times New Roman"/>
                <a:cs typeface="Times New Roman"/>
              </a:rPr>
              <a:t>  </a:t>
            </a:r>
            <a:r>
              <a:rPr sz="3200" b="0" dirty="0">
                <a:solidFill>
                  <a:srgbClr val="000000"/>
                </a:solidFill>
                <a:latin typeface="Times New Roman"/>
                <a:cs typeface="Times New Roman"/>
              </a:rPr>
              <a:t>від</a:t>
            </a:r>
            <a:r>
              <a:rPr sz="3200" b="0" spc="220" dirty="0">
                <a:solidFill>
                  <a:srgbClr val="000000"/>
                </a:solidFill>
                <a:latin typeface="Times New Roman"/>
                <a:cs typeface="Times New Roman"/>
              </a:rPr>
              <a:t>  </a:t>
            </a:r>
            <a:r>
              <a:rPr sz="3200" b="0" dirty="0">
                <a:solidFill>
                  <a:srgbClr val="000000"/>
                </a:solidFill>
                <a:latin typeface="Times New Roman"/>
                <a:cs typeface="Times New Roman"/>
              </a:rPr>
              <a:t>молекул</a:t>
            </a:r>
            <a:r>
              <a:rPr sz="3200" b="0" spc="220" dirty="0">
                <a:solidFill>
                  <a:srgbClr val="000000"/>
                </a:solidFill>
                <a:latin typeface="Times New Roman"/>
                <a:cs typeface="Times New Roman"/>
              </a:rPr>
              <a:t>  </a:t>
            </a:r>
            <a:r>
              <a:rPr sz="3200" b="0" dirty="0">
                <a:solidFill>
                  <a:srgbClr val="000000"/>
                </a:solidFill>
                <a:latin typeface="Times New Roman"/>
                <a:cs typeface="Times New Roman"/>
              </a:rPr>
              <a:t>газу,</a:t>
            </a:r>
            <a:r>
              <a:rPr sz="3200" b="0" spc="210" dirty="0">
                <a:solidFill>
                  <a:srgbClr val="000000"/>
                </a:solidFill>
                <a:latin typeface="Times New Roman"/>
                <a:cs typeface="Times New Roman"/>
              </a:rPr>
              <a:t>  </a:t>
            </a:r>
            <a:r>
              <a:rPr sz="3200" b="0" dirty="0">
                <a:solidFill>
                  <a:srgbClr val="000000"/>
                </a:solidFill>
                <a:latin typeface="Times New Roman"/>
                <a:cs typeface="Times New Roman"/>
              </a:rPr>
              <a:t>що</a:t>
            </a:r>
            <a:r>
              <a:rPr sz="3200" b="0" spc="215" dirty="0">
                <a:solidFill>
                  <a:srgbClr val="000000"/>
                </a:solidFill>
                <a:latin typeface="Times New Roman"/>
                <a:cs typeface="Times New Roman"/>
              </a:rPr>
              <a:t>  </a:t>
            </a:r>
            <a:r>
              <a:rPr sz="3200" b="0" dirty="0">
                <a:solidFill>
                  <a:srgbClr val="000000"/>
                </a:solidFill>
                <a:latin typeface="Times New Roman"/>
                <a:cs typeface="Times New Roman"/>
              </a:rPr>
              <a:t>приводить</a:t>
            </a:r>
            <a:r>
              <a:rPr sz="3200" b="0" spc="215" dirty="0">
                <a:solidFill>
                  <a:srgbClr val="000000"/>
                </a:solidFill>
                <a:latin typeface="Times New Roman"/>
                <a:cs typeface="Times New Roman"/>
              </a:rPr>
              <a:t>  </a:t>
            </a:r>
            <a:r>
              <a:rPr sz="3200" b="0" spc="-25" dirty="0">
                <a:solidFill>
                  <a:srgbClr val="000000"/>
                </a:solidFill>
                <a:latin typeface="Times New Roman"/>
                <a:cs typeface="Times New Roman"/>
              </a:rPr>
              <a:t>до </a:t>
            </a:r>
            <a:r>
              <a:rPr sz="3200" b="0" dirty="0">
                <a:solidFill>
                  <a:srgbClr val="000000"/>
                </a:solidFill>
                <a:latin typeface="Times New Roman"/>
                <a:cs typeface="Times New Roman"/>
              </a:rPr>
              <a:t>утворення</a:t>
            </a:r>
            <a:r>
              <a:rPr sz="3200" b="0" spc="2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b="0" dirty="0">
                <a:solidFill>
                  <a:srgbClr val="000000"/>
                </a:solidFill>
                <a:latin typeface="Times New Roman"/>
                <a:cs typeface="Times New Roman"/>
              </a:rPr>
              <a:t>в</a:t>
            </a:r>
            <a:r>
              <a:rPr sz="3200" b="0" spc="18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b="0" dirty="0">
                <a:solidFill>
                  <a:srgbClr val="000000"/>
                </a:solidFill>
                <a:latin typeface="Times New Roman"/>
                <a:cs typeface="Times New Roman"/>
              </a:rPr>
              <a:t>газі</a:t>
            </a:r>
            <a:r>
              <a:rPr sz="3200" b="0" spc="2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b="0" dirty="0">
                <a:solidFill>
                  <a:srgbClr val="000000"/>
                </a:solidFill>
                <a:latin typeface="Times New Roman"/>
                <a:cs typeface="Times New Roman"/>
              </a:rPr>
              <a:t>вільних</a:t>
            </a:r>
            <a:r>
              <a:rPr sz="3200" b="0" spc="20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b="0" dirty="0">
                <a:solidFill>
                  <a:srgbClr val="000000"/>
                </a:solidFill>
                <a:latin typeface="Times New Roman"/>
                <a:cs typeface="Times New Roman"/>
              </a:rPr>
              <a:t>електронів</a:t>
            </a:r>
            <a:r>
              <a:rPr sz="3200" b="0" spc="19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b="0" dirty="0">
                <a:solidFill>
                  <a:srgbClr val="000000"/>
                </a:solidFill>
                <a:latin typeface="Times New Roman"/>
                <a:cs typeface="Times New Roman"/>
              </a:rPr>
              <a:t>та</a:t>
            </a:r>
            <a:r>
              <a:rPr sz="3200" b="0" spc="20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b="0" spc="-10" dirty="0">
                <a:solidFill>
                  <a:srgbClr val="000000"/>
                </a:solidFill>
                <a:latin typeface="Times New Roman"/>
                <a:cs typeface="Times New Roman"/>
              </a:rPr>
              <a:t>позитивних </a:t>
            </a:r>
            <a:r>
              <a:rPr sz="3200" b="0" dirty="0">
                <a:solidFill>
                  <a:srgbClr val="000000"/>
                </a:solidFill>
                <a:latin typeface="Times New Roman"/>
                <a:cs typeface="Times New Roman"/>
              </a:rPr>
              <a:t>іонів,</a:t>
            </a:r>
            <a:r>
              <a:rPr sz="3200" b="0" spc="-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b="0" dirty="0">
                <a:solidFill>
                  <a:srgbClr val="000000"/>
                </a:solidFill>
                <a:latin typeface="Times New Roman"/>
                <a:cs typeface="Times New Roman"/>
              </a:rPr>
              <a:t>що</a:t>
            </a:r>
            <a:r>
              <a:rPr sz="3200" b="0" spc="-5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b="0" dirty="0">
                <a:solidFill>
                  <a:srgbClr val="000000"/>
                </a:solidFill>
                <a:latin typeface="Times New Roman"/>
                <a:cs typeface="Times New Roman"/>
              </a:rPr>
              <a:t>й</a:t>
            </a:r>
            <a:r>
              <a:rPr sz="3200" b="0" spc="-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b="0" dirty="0">
                <a:solidFill>
                  <a:srgbClr val="000000"/>
                </a:solidFill>
                <a:latin typeface="Times New Roman"/>
                <a:cs typeface="Times New Roman"/>
              </a:rPr>
              <a:t>зумовлює</a:t>
            </a:r>
            <a:r>
              <a:rPr sz="3200" b="0" spc="-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b="0" dirty="0">
                <a:solidFill>
                  <a:srgbClr val="000000"/>
                </a:solidFill>
                <a:latin typeface="Times New Roman"/>
                <a:cs typeface="Times New Roman"/>
              </a:rPr>
              <a:t>його</a:t>
            </a:r>
            <a:r>
              <a:rPr sz="3200" b="0" spc="-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b="0" spc="-10" dirty="0">
                <a:solidFill>
                  <a:srgbClr val="000000"/>
                </a:solidFill>
                <a:latin typeface="Times New Roman"/>
                <a:cs typeface="Times New Roman"/>
              </a:rPr>
              <a:t>електропровідність.</a:t>
            </a:r>
            <a:endParaRPr sz="3200">
              <a:latin typeface="Times New Roman"/>
              <a:cs typeface="Times New Roman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1636776"/>
            <a:ext cx="3700779" cy="5221605"/>
            <a:chOff x="0" y="1636776"/>
            <a:chExt cx="3700779" cy="522160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636776"/>
              <a:ext cx="3273552" cy="245364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4082795"/>
              <a:ext cx="3700272" cy="2775202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878579" y="2330195"/>
            <a:ext cx="5265419" cy="438150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4093464" y="4277867"/>
            <a:ext cx="1984375" cy="708660"/>
          </a:xfrm>
          <a:prstGeom prst="rect">
            <a:avLst/>
          </a:prstGeom>
          <a:solidFill>
            <a:srgbClr val="CCFFCC"/>
          </a:solidFill>
        </p:spPr>
        <p:txBody>
          <a:bodyPr vert="horz" wrap="square" lIns="0" tIns="38735" rIns="0" bIns="0" rtlCol="0">
            <a:spAutoFit/>
          </a:bodyPr>
          <a:lstStyle/>
          <a:p>
            <a:pPr marL="429895" marR="330200" indent="-91440">
              <a:lnSpc>
                <a:spcPct val="100000"/>
              </a:lnSpc>
              <a:spcBef>
                <a:spcPts val="305"/>
              </a:spcBef>
            </a:pPr>
            <a:r>
              <a:rPr sz="2000" b="1" i="1" spc="-10" dirty="0">
                <a:latin typeface="Times New Roman"/>
                <a:cs typeface="Times New Roman"/>
              </a:rPr>
              <a:t>нейтральні частинки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198108" y="4413503"/>
            <a:ext cx="2430780" cy="399415"/>
          </a:xfrm>
          <a:prstGeom prst="rect">
            <a:avLst/>
          </a:prstGeom>
          <a:solidFill>
            <a:srgbClr val="CCFFCC"/>
          </a:solidFill>
        </p:spPr>
        <p:txBody>
          <a:bodyPr vert="horz" wrap="square" lIns="0" tIns="37465" rIns="0" bIns="0" rtlCol="0">
            <a:spAutoFit/>
          </a:bodyPr>
          <a:lstStyle/>
          <a:p>
            <a:pPr marL="323850">
              <a:lnSpc>
                <a:spcPct val="100000"/>
              </a:lnSpc>
              <a:spcBef>
                <a:spcPts val="295"/>
              </a:spcBef>
            </a:pPr>
            <a:r>
              <a:rPr sz="2000" b="1" i="1" dirty="0">
                <a:latin typeface="Times New Roman"/>
                <a:cs typeface="Times New Roman"/>
              </a:rPr>
              <a:t>позитивний</a:t>
            </a:r>
            <a:r>
              <a:rPr sz="2000" b="1" i="1" spc="-90" dirty="0">
                <a:latin typeface="Times New Roman"/>
                <a:cs typeface="Times New Roman"/>
              </a:rPr>
              <a:t> </a:t>
            </a:r>
            <a:r>
              <a:rPr sz="2000" b="1" i="1" spc="-25" dirty="0">
                <a:latin typeface="Times New Roman"/>
                <a:cs typeface="Times New Roman"/>
              </a:rPr>
              <a:t>іон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158484" y="6144767"/>
            <a:ext cx="2490470" cy="399415"/>
          </a:xfrm>
          <a:prstGeom prst="rect">
            <a:avLst/>
          </a:prstGeom>
          <a:solidFill>
            <a:srgbClr val="CCFFCC"/>
          </a:solidFill>
        </p:spPr>
        <p:txBody>
          <a:bodyPr vert="horz" wrap="square" lIns="0" tIns="38100" rIns="0" bIns="0" rtlCol="0">
            <a:spAutoFit/>
          </a:bodyPr>
          <a:lstStyle/>
          <a:p>
            <a:pPr marL="370840">
              <a:lnSpc>
                <a:spcPct val="100000"/>
              </a:lnSpc>
              <a:spcBef>
                <a:spcPts val="300"/>
              </a:spcBef>
            </a:pPr>
            <a:r>
              <a:rPr sz="2000" b="1" i="1" dirty="0">
                <a:latin typeface="Times New Roman"/>
                <a:cs typeface="Times New Roman"/>
              </a:rPr>
              <a:t>негативний</a:t>
            </a:r>
            <a:r>
              <a:rPr sz="2000" b="1" i="1" spc="-80" dirty="0">
                <a:latin typeface="Times New Roman"/>
                <a:cs typeface="Times New Roman"/>
              </a:rPr>
              <a:t> </a:t>
            </a:r>
            <a:r>
              <a:rPr sz="2000" b="1" i="1" spc="-25" dirty="0">
                <a:latin typeface="Times New Roman"/>
                <a:cs typeface="Times New Roman"/>
              </a:rPr>
              <a:t>іон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582156" y="2461260"/>
            <a:ext cx="1584960" cy="399415"/>
          </a:xfrm>
          <a:prstGeom prst="rect">
            <a:avLst/>
          </a:prstGeom>
          <a:solidFill>
            <a:srgbClr val="CCFFCC"/>
          </a:solidFill>
        </p:spPr>
        <p:txBody>
          <a:bodyPr vert="horz" wrap="square" lIns="0" tIns="36830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290"/>
              </a:spcBef>
            </a:pPr>
            <a:r>
              <a:rPr sz="2000" b="1" i="1" spc="-10" dirty="0">
                <a:latin typeface="Times New Roman"/>
                <a:cs typeface="Times New Roman"/>
              </a:rPr>
              <a:t>електрон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-45643"/>
            <a:ext cx="69405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25" dirty="0">
                <a:solidFill>
                  <a:srgbClr val="333399"/>
                </a:solidFill>
                <a:latin typeface="Times New Roman"/>
                <a:cs typeface="Times New Roman"/>
              </a:rPr>
              <a:t>Для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32128" y="-45643"/>
            <a:ext cx="145859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іонізації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947542" y="-45643"/>
            <a:ext cx="100076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35" dirty="0">
                <a:solidFill>
                  <a:srgbClr val="333399"/>
                </a:solidFill>
                <a:latin typeface="Times New Roman"/>
                <a:cs typeface="Times New Roman"/>
              </a:rPr>
              <a:t>атома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306951" y="-45643"/>
            <a:ext cx="475678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988060" algn="l"/>
                <a:tab pos="3007360" algn="l"/>
              </a:tabLst>
            </a:pPr>
            <a:r>
              <a:rPr sz="3200" spc="-25" dirty="0">
                <a:solidFill>
                  <a:srgbClr val="333399"/>
                </a:solidFill>
                <a:latin typeface="Times New Roman"/>
                <a:cs typeface="Times New Roman"/>
              </a:rPr>
              <a:t>або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	</a:t>
            </a: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молекули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	</a:t>
            </a: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необхідно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739" y="345186"/>
            <a:ext cx="159956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30" dirty="0">
                <a:latin typeface="Times New Roman"/>
                <a:cs typeface="Times New Roman"/>
              </a:rPr>
              <a:t>виконати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121154" y="345186"/>
            <a:ext cx="121221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0" dirty="0">
                <a:latin typeface="Times New Roman"/>
                <a:cs typeface="Times New Roman"/>
              </a:rPr>
              <a:t>роботу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778122" y="345186"/>
            <a:ext cx="528828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495425" algn="l"/>
                <a:tab pos="2565400" algn="l"/>
                <a:tab pos="4624705" algn="l"/>
              </a:tabLst>
            </a:pPr>
            <a:r>
              <a:rPr sz="3200" spc="-10" dirty="0">
                <a:latin typeface="Times New Roman"/>
                <a:cs typeface="Times New Roman"/>
              </a:rPr>
              <a:t>проти</a:t>
            </a:r>
            <a:r>
              <a:rPr sz="3200" dirty="0">
                <a:latin typeface="Times New Roman"/>
                <a:cs typeface="Times New Roman"/>
              </a:rPr>
              <a:t>	</a:t>
            </a:r>
            <a:r>
              <a:rPr sz="3200" spc="-25" dirty="0">
                <a:latin typeface="Times New Roman"/>
                <a:cs typeface="Times New Roman"/>
              </a:rPr>
              <a:t>сил</a:t>
            </a:r>
            <a:r>
              <a:rPr sz="3200" dirty="0">
                <a:latin typeface="Times New Roman"/>
                <a:cs typeface="Times New Roman"/>
              </a:rPr>
              <a:t>	</a:t>
            </a:r>
            <a:r>
              <a:rPr sz="3200" spc="-10" dirty="0">
                <a:latin typeface="Times New Roman"/>
                <a:cs typeface="Times New Roman"/>
              </a:rPr>
              <a:t>взаємодії</a:t>
            </a:r>
            <a:r>
              <a:rPr sz="3200" dirty="0">
                <a:latin typeface="Times New Roman"/>
                <a:cs typeface="Times New Roman"/>
              </a:rPr>
              <a:t>	</a:t>
            </a:r>
            <a:r>
              <a:rPr sz="3200" spc="-25" dirty="0">
                <a:latin typeface="Times New Roman"/>
                <a:cs typeface="Times New Roman"/>
              </a:rPr>
              <a:t>між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8739" y="735330"/>
            <a:ext cx="214312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10" dirty="0">
                <a:latin typeface="Times New Roman"/>
                <a:cs typeface="Times New Roman"/>
              </a:rPr>
              <a:t>електроном,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802763" y="735330"/>
            <a:ext cx="626427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135380" algn="l"/>
                <a:tab pos="3947795" algn="l"/>
                <a:tab pos="4915535" algn="l"/>
              </a:tabLst>
            </a:pPr>
            <a:r>
              <a:rPr sz="3200" spc="-25" dirty="0">
                <a:latin typeface="Times New Roman"/>
                <a:cs typeface="Times New Roman"/>
              </a:rPr>
              <a:t>що</a:t>
            </a:r>
            <a:r>
              <a:rPr sz="3200" dirty="0">
                <a:latin typeface="Times New Roman"/>
                <a:cs typeface="Times New Roman"/>
              </a:rPr>
              <a:t>	</a:t>
            </a:r>
            <a:r>
              <a:rPr sz="3200" spc="-10" dirty="0">
                <a:latin typeface="Times New Roman"/>
                <a:cs typeface="Times New Roman"/>
              </a:rPr>
              <a:t>виривається,</a:t>
            </a:r>
            <a:r>
              <a:rPr sz="3200" dirty="0">
                <a:latin typeface="Times New Roman"/>
                <a:cs typeface="Times New Roman"/>
              </a:rPr>
              <a:t>	</a:t>
            </a:r>
            <a:r>
              <a:rPr sz="3200" spc="-25" dirty="0">
                <a:latin typeface="Times New Roman"/>
                <a:cs typeface="Times New Roman"/>
              </a:rPr>
              <a:t>та</a:t>
            </a:r>
            <a:r>
              <a:rPr sz="3200" dirty="0">
                <a:latin typeface="Times New Roman"/>
                <a:cs typeface="Times New Roman"/>
              </a:rPr>
              <a:t>	</a:t>
            </a:r>
            <a:r>
              <a:rPr sz="3200" spc="-10" dirty="0">
                <a:latin typeface="Times New Roman"/>
                <a:cs typeface="Times New Roman"/>
              </a:rPr>
              <a:t>іншими</a:t>
            </a:r>
            <a:endParaRPr sz="3200">
              <a:latin typeface="Times New Roman"/>
              <a:cs typeface="Times New Roman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2199132" y="2479548"/>
            <a:ext cx="5229225" cy="1586865"/>
            <a:chOff x="2199132" y="2479548"/>
            <a:chExt cx="5229225" cy="1586865"/>
          </a:xfrm>
        </p:grpSpPr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99132" y="2479548"/>
              <a:ext cx="5228844" cy="1586483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4936236" y="2884932"/>
              <a:ext cx="2182495" cy="524510"/>
            </a:xfrm>
            <a:custGeom>
              <a:avLst/>
              <a:gdLst/>
              <a:ahLst/>
              <a:cxnLst/>
              <a:rect l="l" t="t" r="r" b="b"/>
              <a:pathLst>
                <a:path w="2182495" h="524510">
                  <a:moveTo>
                    <a:pt x="2182367" y="0"/>
                  </a:moveTo>
                  <a:lnTo>
                    <a:pt x="0" y="0"/>
                  </a:lnTo>
                  <a:lnTo>
                    <a:pt x="0" y="524256"/>
                  </a:lnTo>
                  <a:lnTo>
                    <a:pt x="2182367" y="524256"/>
                  </a:lnTo>
                  <a:lnTo>
                    <a:pt x="2182367" y="0"/>
                  </a:lnTo>
                  <a:close/>
                </a:path>
              </a:pathLst>
            </a:custGeom>
            <a:solidFill>
              <a:srgbClr val="EAEA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-10160" y="1125474"/>
            <a:ext cx="9137015" cy="55867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1600" algn="just">
              <a:lnSpc>
                <a:spcPts val="3454"/>
              </a:lnSpc>
              <a:spcBef>
                <a:spcPts val="105"/>
              </a:spcBef>
            </a:pPr>
            <a:r>
              <a:rPr sz="3200" dirty="0">
                <a:latin typeface="Times New Roman"/>
                <a:cs typeface="Times New Roman"/>
              </a:rPr>
              <a:t>частинками</a:t>
            </a:r>
            <a:r>
              <a:rPr sz="3200" spc="-105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атома</a:t>
            </a:r>
            <a:r>
              <a:rPr sz="3200" spc="-95" dirty="0"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–</a:t>
            </a:r>
            <a:r>
              <a:rPr sz="3200" spc="-9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b="1" i="1" dirty="0">
                <a:solidFill>
                  <a:srgbClr val="333399"/>
                </a:solidFill>
                <a:latin typeface="Times New Roman"/>
                <a:cs typeface="Times New Roman"/>
              </a:rPr>
              <a:t>роботу</a:t>
            </a:r>
            <a:r>
              <a:rPr sz="3200" b="1" i="1" spc="-12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b="1" i="1" dirty="0">
                <a:solidFill>
                  <a:srgbClr val="333399"/>
                </a:solidFill>
                <a:latin typeface="Times New Roman"/>
                <a:cs typeface="Times New Roman"/>
              </a:rPr>
              <a:t>іонізації</a:t>
            </a:r>
            <a:r>
              <a:rPr sz="3200" b="1" i="1" spc="-10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i="1" spc="-25" dirty="0">
                <a:solidFill>
                  <a:srgbClr val="333399"/>
                </a:solidFill>
                <a:latin typeface="Times New Roman"/>
                <a:cs typeface="Times New Roman"/>
              </a:rPr>
              <a:t>A</a:t>
            </a:r>
            <a:r>
              <a:rPr sz="3150" i="1" spc="-37" baseline="-21164" dirty="0">
                <a:solidFill>
                  <a:srgbClr val="333399"/>
                </a:solidFill>
                <a:latin typeface="Times New Roman"/>
                <a:cs typeface="Times New Roman"/>
              </a:rPr>
              <a:t>i</a:t>
            </a:r>
            <a:r>
              <a:rPr sz="3200" spc="-25" dirty="0">
                <a:solidFill>
                  <a:srgbClr val="333399"/>
                </a:solidFill>
                <a:latin typeface="Times New Roman"/>
                <a:cs typeface="Times New Roman"/>
              </a:rPr>
              <a:t>.</a:t>
            </a:r>
            <a:endParaRPr sz="3200">
              <a:latin typeface="Times New Roman"/>
              <a:cs typeface="Times New Roman"/>
            </a:endParaRPr>
          </a:p>
          <a:p>
            <a:pPr marL="101600" marR="64769" algn="just">
              <a:lnSpc>
                <a:spcPts val="3070"/>
              </a:lnSpc>
              <a:spcBef>
                <a:spcPts val="359"/>
              </a:spcBef>
            </a:pP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Робота</a:t>
            </a:r>
            <a:r>
              <a:rPr sz="3200" spc="1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іонізації</a:t>
            </a:r>
            <a:r>
              <a:rPr sz="3200" spc="-2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залежить</a:t>
            </a:r>
            <a:r>
              <a:rPr sz="3200" spc="2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від</a:t>
            </a:r>
            <a:r>
              <a:rPr sz="3200" spc="-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хімічної</a:t>
            </a:r>
            <a:r>
              <a:rPr sz="3200" spc="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природи</a:t>
            </a:r>
            <a:r>
              <a:rPr sz="3200" spc="10" dirty="0">
                <a:latin typeface="Times New Roman"/>
                <a:cs typeface="Times New Roman"/>
              </a:rPr>
              <a:t> </a:t>
            </a:r>
            <a:r>
              <a:rPr sz="3200" spc="-20" dirty="0">
                <a:latin typeface="Times New Roman"/>
                <a:cs typeface="Times New Roman"/>
              </a:rPr>
              <a:t>газу </a:t>
            </a:r>
            <a:r>
              <a:rPr sz="3200" dirty="0">
                <a:latin typeface="Times New Roman"/>
                <a:cs typeface="Times New Roman"/>
              </a:rPr>
              <a:t>і</a:t>
            </a:r>
            <a:r>
              <a:rPr sz="3200" spc="434" dirty="0">
                <a:latin typeface="Times New Roman"/>
                <a:cs typeface="Times New Roman"/>
              </a:rPr>
              <a:t>  </a:t>
            </a:r>
            <a:r>
              <a:rPr sz="3200" dirty="0">
                <a:latin typeface="Times New Roman"/>
                <a:cs typeface="Times New Roman"/>
              </a:rPr>
              <a:t>енергетичного</a:t>
            </a:r>
            <a:r>
              <a:rPr sz="3200" spc="445" dirty="0">
                <a:latin typeface="Times New Roman"/>
                <a:cs typeface="Times New Roman"/>
              </a:rPr>
              <a:t>  </a:t>
            </a:r>
            <a:r>
              <a:rPr sz="3200" dirty="0">
                <a:latin typeface="Times New Roman"/>
                <a:cs typeface="Times New Roman"/>
              </a:rPr>
              <a:t>стану</a:t>
            </a:r>
            <a:r>
              <a:rPr sz="3200" spc="440" dirty="0">
                <a:latin typeface="Times New Roman"/>
                <a:cs typeface="Times New Roman"/>
              </a:rPr>
              <a:t>  </a:t>
            </a:r>
            <a:r>
              <a:rPr sz="3200" dirty="0">
                <a:latin typeface="Times New Roman"/>
                <a:cs typeface="Times New Roman"/>
              </a:rPr>
              <a:t>електрона</a:t>
            </a:r>
            <a:r>
              <a:rPr sz="3200" spc="440" dirty="0">
                <a:latin typeface="Times New Roman"/>
                <a:cs typeface="Times New Roman"/>
              </a:rPr>
              <a:t>  </a:t>
            </a:r>
            <a:r>
              <a:rPr sz="3200" dirty="0">
                <a:latin typeface="Times New Roman"/>
                <a:cs typeface="Times New Roman"/>
              </a:rPr>
              <a:t>в</a:t>
            </a:r>
            <a:r>
              <a:rPr sz="3200" spc="430" dirty="0">
                <a:latin typeface="Times New Roman"/>
                <a:cs typeface="Times New Roman"/>
              </a:rPr>
              <a:t>  </a:t>
            </a:r>
            <a:r>
              <a:rPr sz="3200" dirty="0">
                <a:latin typeface="Times New Roman"/>
                <a:cs typeface="Times New Roman"/>
              </a:rPr>
              <a:t>атомі</a:t>
            </a:r>
            <a:r>
              <a:rPr sz="3200" spc="434" dirty="0">
                <a:latin typeface="Times New Roman"/>
                <a:cs typeface="Times New Roman"/>
              </a:rPr>
              <a:t>  </a:t>
            </a:r>
            <a:r>
              <a:rPr sz="3200" spc="-25" dirty="0">
                <a:latin typeface="Times New Roman"/>
                <a:cs typeface="Times New Roman"/>
              </a:rPr>
              <a:t>або </a:t>
            </a:r>
            <a:r>
              <a:rPr sz="3200" spc="-10" dirty="0">
                <a:latin typeface="Times New Roman"/>
                <a:cs typeface="Times New Roman"/>
              </a:rPr>
              <a:t>молекулі.</a:t>
            </a:r>
            <a:endParaRPr sz="3200">
              <a:latin typeface="Times New Roman"/>
              <a:cs typeface="Times New Roman"/>
            </a:endParaRPr>
          </a:p>
          <a:p>
            <a:pPr marL="4929505">
              <a:lnSpc>
                <a:spcPct val="100000"/>
              </a:lnSpc>
              <a:spcBef>
                <a:spcPts val="1540"/>
              </a:spcBef>
            </a:pPr>
            <a:r>
              <a:rPr sz="3200" b="1" i="1" spc="-10" dirty="0">
                <a:latin typeface="Arial"/>
                <a:cs typeface="Arial"/>
              </a:rPr>
              <a:t>іонізація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260"/>
              </a:spcBef>
            </a:pPr>
            <a:endParaRPr sz="3200">
              <a:latin typeface="Arial"/>
              <a:cs typeface="Arial"/>
            </a:endParaRPr>
          </a:p>
          <a:p>
            <a:pPr marL="101600" marR="64769" algn="just">
              <a:lnSpc>
                <a:spcPct val="80000"/>
              </a:lnSpc>
            </a:pP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Найслабше</a:t>
            </a:r>
            <a:r>
              <a:rPr sz="3200" spc="100" dirty="0">
                <a:solidFill>
                  <a:srgbClr val="333399"/>
                </a:solidFill>
                <a:latin typeface="Times New Roman"/>
                <a:cs typeface="Times New Roman"/>
              </a:rPr>
              <a:t> 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зв’язані</a:t>
            </a:r>
            <a:r>
              <a:rPr sz="3200" spc="95" dirty="0">
                <a:solidFill>
                  <a:srgbClr val="333399"/>
                </a:solidFill>
                <a:latin typeface="Times New Roman"/>
                <a:cs typeface="Times New Roman"/>
              </a:rPr>
              <a:t> 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з</a:t>
            </a:r>
            <a:r>
              <a:rPr sz="3200" spc="100" dirty="0">
                <a:solidFill>
                  <a:srgbClr val="333399"/>
                </a:solidFill>
                <a:latin typeface="Times New Roman"/>
                <a:cs typeface="Times New Roman"/>
              </a:rPr>
              <a:t> 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ядром</a:t>
            </a:r>
            <a:r>
              <a:rPr sz="3200" spc="95" dirty="0">
                <a:solidFill>
                  <a:srgbClr val="333399"/>
                </a:solidFill>
                <a:latin typeface="Times New Roman"/>
                <a:cs typeface="Times New Roman"/>
              </a:rPr>
              <a:t> 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зовнішні</a:t>
            </a:r>
            <a:r>
              <a:rPr sz="3200" spc="95" dirty="0">
                <a:solidFill>
                  <a:srgbClr val="333399"/>
                </a:solidFill>
                <a:latin typeface="Times New Roman"/>
                <a:cs typeface="Times New Roman"/>
              </a:rPr>
              <a:t>  </a:t>
            </a: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(валентні)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електрони</a:t>
            </a:r>
            <a:r>
              <a:rPr sz="3200" spc="114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атома.</a:t>
            </a:r>
            <a:r>
              <a:rPr sz="3200" spc="11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Через</a:t>
            </a:r>
            <a:r>
              <a:rPr sz="3200" spc="9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те,</a:t>
            </a:r>
            <a:r>
              <a:rPr sz="3200" spc="11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щоб</a:t>
            </a:r>
            <a:r>
              <a:rPr sz="3200" spc="11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вирвати</a:t>
            </a:r>
            <a:r>
              <a:rPr sz="3200" spc="11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валентний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електрон</a:t>
            </a:r>
            <a:r>
              <a:rPr sz="3200" spc="69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з</a:t>
            </a:r>
            <a:r>
              <a:rPr sz="3200" spc="69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атома,</a:t>
            </a:r>
            <a:r>
              <a:rPr sz="3200" spc="70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треба</a:t>
            </a:r>
            <a:r>
              <a:rPr sz="3200" spc="70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виконати</a:t>
            </a:r>
            <a:r>
              <a:rPr sz="3200" spc="69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меншу</a:t>
            </a:r>
            <a:r>
              <a:rPr sz="3200" spc="69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spc="-40" dirty="0">
                <a:solidFill>
                  <a:srgbClr val="333399"/>
                </a:solidFill>
                <a:latin typeface="Times New Roman"/>
                <a:cs typeface="Times New Roman"/>
              </a:rPr>
              <a:t>роботу,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ніж</a:t>
            </a:r>
            <a:r>
              <a:rPr sz="3200" spc="76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для</a:t>
            </a:r>
            <a:r>
              <a:rPr sz="3200" spc="76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виривання</a:t>
            </a:r>
            <a:r>
              <a:rPr sz="3200" spc="76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spc="-80" dirty="0">
                <a:solidFill>
                  <a:srgbClr val="333399"/>
                </a:solidFill>
                <a:latin typeface="Times New Roman"/>
                <a:cs typeface="Times New Roman"/>
              </a:rPr>
              <a:t>будь-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якого</a:t>
            </a:r>
            <a:r>
              <a:rPr sz="3200" spc="77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іншого</a:t>
            </a:r>
            <a:r>
              <a:rPr sz="3200" spc="77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електрона.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Після</a:t>
            </a:r>
            <a:r>
              <a:rPr sz="3200" spc="180" dirty="0">
                <a:solidFill>
                  <a:srgbClr val="333399"/>
                </a:solidFill>
                <a:latin typeface="Times New Roman"/>
                <a:cs typeface="Times New Roman"/>
              </a:rPr>
              <a:t> 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того</a:t>
            </a:r>
            <a:r>
              <a:rPr sz="3200" spc="185" dirty="0">
                <a:solidFill>
                  <a:srgbClr val="333399"/>
                </a:solidFill>
                <a:latin typeface="Times New Roman"/>
                <a:cs typeface="Times New Roman"/>
              </a:rPr>
              <a:t> 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як</a:t>
            </a:r>
            <a:r>
              <a:rPr sz="3200" spc="175" dirty="0">
                <a:solidFill>
                  <a:srgbClr val="333399"/>
                </a:solidFill>
                <a:latin typeface="Times New Roman"/>
                <a:cs typeface="Times New Roman"/>
              </a:rPr>
              <a:t> 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з</a:t>
            </a:r>
            <a:r>
              <a:rPr sz="3200" spc="180" dirty="0">
                <a:solidFill>
                  <a:srgbClr val="333399"/>
                </a:solidFill>
                <a:latin typeface="Times New Roman"/>
                <a:cs typeface="Times New Roman"/>
              </a:rPr>
              <a:t> 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атома</a:t>
            </a:r>
            <a:r>
              <a:rPr sz="3200" spc="180" dirty="0">
                <a:solidFill>
                  <a:srgbClr val="333399"/>
                </a:solidFill>
                <a:latin typeface="Times New Roman"/>
                <a:cs typeface="Times New Roman"/>
              </a:rPr>
              <a:t> 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вирвали</a:t>
            </a:r>
            <a:r>
              <a:rPr sz="3200" spc="185" dirty="0">
                <a:solidFill>
                  <a:srgbClr val="333399"/>
                </a:solidFill>
                <a:latin typeface="Times New Roman"/>
                <a:cs typeface="Times New Roman"/>
              </a:rPr>
              <a:t> 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один</a:t>
            </a:r>
            <a:r>
              <a:rPr sz="3200" spc="170" dirty="0">
                <a:solidFill>
                  <a:srgbClr val="333399"/>
                </a:solidFill>
                <a:latin typeface="Times New Roman"/>
                <a:cs typeface="Times New Roman"/>
              </a:rPr>
              <a:t>  </a:t>
            </a: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електрон,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зміцнюється</a:t>
            </a:r>
            <a:r>
              <a:rPr sz="3200" spc="-5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зв’язок</a:t>
            </a:r>
            <a:r>
              <a:rPr sz="3200" spc="-4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з</a:t>
            </a:r>
            <a:r>
              <a:rPr sz="3200" spc="-4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ядром</a:t>
            </a:r>
            <a:r>
              <a:rPr sz="3200" spc="-5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інших</a:t>
            </a:r>
            <a:r>
              <a:rPr sz="3200" spc="-5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електронів.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78206" rIns="0" bIns="0" rtlCol="0">
            <a:spAutoFit/>
          </a:bodyPr>
          <a:lstStyle/>
          <a:p>
            <a:pPr marL="12700" marR="5080" indent="449580">
              <a:lnSpc>
                <a:spcPts val="3080"/>
              </a:lnSpc>
              <a:spcBef>
                <a:spcPts val="840"/>
              </a:spcBef>
            </a:pPr>
            <a:r>
              <a:rPr sz="3200" b="0" dirty="0">
                <a:solidFill>
                  <a:srgbClr val="000000"/>
                </a:solidFill>
                <a:latin typeface="Times New Roman"/>
                <a:cs typeface="Times New Roman"/>
              </a:rPr>
              <a:t>Процес</a:t>
            </a:r>
            <a:r>
              <a:rPr sz="3200" b="0" spc="-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b="0" spc="-10" dirty="0">
                <a:solidFill>
                  <a:srgbClr val="000000"/>
                </a:solidFill>
                <a:latin typeface="Times New Roman"/>
                <a:cs typeface="Times New Roman"/>
              </a:rPr>
              <a:t>проходження</a:t>
            </a:r>
            <a:r>
              <a:rPr sz="3200" b="0" spc="-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b="0" dirty="0">
                <a:solidFill>
                  <a:srgbClr val="000000"/>
                </a:solidFill>
                <a:latin typeface="Times New Roman"/>
                <a:cs typeface="Times New Roman"/>
              </a:rPr>
              <a:t>електричного</a:t>
            </a:r>
            <a:r>
              <a:rPr sz="3200" b="0" spc="-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b="0" dirty="0">
                <a:solidFill>
                  <a:srgbClr val="000000"/>
                </a:solidFill>
                <a:latin typeface="Times New Roman"/>
                <a:cs typeface="Times New Roman"/>
              </a:rPr>
              <a:t>струму</a:t>
            </a:r>
            <a:r>
              <a:rPr sz="3200" b="0" spc="-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b="0" spc="-10" dirty="0">
                <a:solidFill>
                  <a:srgbClr val="000000"/>
                </a:solidFill>
                <a:latin typeface="Times New Roman"/>
                <a:cs typeface="Times New Roman"/>
              </a:rPr>
              <a:t>через </a:t>
            </a:r>
            <a:r>
              <a:rPr sz="3200" b="0" dirty="0">
                <a:solidFill>
                  <a:srgbClr val="000000"/>
                </a:solidFill>
                <a:latin typeface="Times New Roman"/>
                <a:cs typeface="Times New Roman"/>
              </a:rPr>
              <a:t>газ</a:t>
            </a:r>
            <a:r>
              <a:rPr sz="3200" b="0" spc="-9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b="0" dirty="0">
                <a:latin typeface="Times New Roman"/>
                <a:cs typeface="Times New Roman"/>
              </a:rPr>
              <a:t>називають</a:t>
            </a:r>
            <a:r>
              <a:rPr sz="3200" b="0" spc="-10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газовим</a:t>
            </a:r>
            <a:r>
              <a:rPr sz="3200" spc="-90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розрядом.</a:t>
            </a:r>
            <a:endParaRPr sz="32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6800" y="1383791"/>
            <a:ext cx="6998208" cy="5248656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-55372"/>
            <a:ext cx="8988425" cy="4318635"/>
          </a:xfrm>
          <a:prstGeom prst="rect">
            <a:avLst/>
          </a:prstGeom>
        </p:spPr>
        <p:txBody>
          <a:bodyPr vert="horz" wrap="square" lIns="0" tIns="107314" rIns="0" bIns="0" rtlCol="0">
            <a:spAutoFit/>
          </a:bodyPr>
          <a:lstStyle/>
          <a:p>
            <a:pPr marL="12700" marR="6985" indent="449580" algn="just">
              <a:lnSpc>
                <a:spcPts val="3070"/>
              </a:lnSpc>
              <a:spcBef>
                <a:spcPts val="844"/>
              </a:spcBef>
            </a:pPr>
            <a:r>
              <a:rPr sz="3200" dirty="0">
                <a:latin typeface="Times New Roman"/>
                <a:cs typeface="Times New Roman"/>
              </a:rPr>
              <a:t>Розрізняють</a:t>
            </a:r>
            <a:r>
              <a:rPr sz="3200" spc="95" dirty="0">
                <a:latin typeface="Times New Roman"/>
                <a:cs typeface="Times New Roman"/>
              </a:rPr>
              <a:t>  </a:t>
            </a:r>
            <a:r>
              <a:rPr sz="3200" b="1" dirty="0">
                <a:latin typeface="Times New Roman"/>
                <a:cs typeface="Times New Roman"/>
              </a:rPr>
              <a:t>самостійні</a:t>
            </a:r>
            <a:r>
              <a:rPr sz="3200" b="1" spc="85" dirty="0">
                <a:latin typeface="Times New Roman"/>
                <a:cs typeface="Times New Roman"/>
              </a:rPr>
              <a:t>  </a:t>
            </a:r>
            <a:r>
              <a:rPr sz="3200" dirty="0">
                <a:latin typeface="Times New Roman"/>
                <a:cs typeface="Times New Roman"/>
              </a:rPr>
              <a:t>і</a:t>
            </a:r>
            <a:r>
              <a:rPr sz="3200" spc="90" dirty="0">
                <a:latin typeface="Times New Roman"/>
                <a:cs typeface="Times New Roman"/>
              </a:rPr>
              <a:t>  </a:t>
            </a:r>
            <a:r>
              <a:rPr sz="3200" b="1" dirty="0">
                <a:latin typeface="Times New Roman"/>
                <a:cs typeface="Times New Roman"/>
              </a:rPr>
              <a:t>несамостійні</a:t>
            </a:r>
            <a:r>
              <a:rPr sz="3200" b="1" spc="85" dirty="0">
                <a:latin typeface="Times New Roman"/>
                <a:cs typeface="Times New Roman"/>
              </a:rPr>
              <a:t>  </a:t>
            </a:r>
            <a:r>
              <a:rPr sz="3200" spc="-10" dirty="0">
                <a:latin typeface="Times New Roman"/>
                <a:cs typeface="Times New Roman"/>
              </a:rPr>
              <a:t>газові розряди</a:t>
            </a:r>
            <a:r>
              <a:rPr sz="3200" b="1" spc="-10" dirty="0">
                <a:latin typeface="Times New Roman"/>
                <a:cs typeface="Times New Roman"/>
              </a:rPr>
              <a:t>.</a:t>
            </a:r>
            <a:endParaRPr sz="32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  <a:spcBef>
                <a:spcPts val="30"/>
              </a:spcBef>
            </a:pPr>
            <a:r>
              <a:rPr sz="3200" b="1" i="1" dirty="0">
                <a:latin typeface="Times New Roman"/>
                <a:cs typeface="Times New Roman"/>
              </a:rPr>
              <a:t>Несамостійним</a:t>
            </a:r>
            <a:r>
              <a:rPr sz="3200" b="1" i="1" spc="700" dirty="0">
                <a:latin typeface="Times New Roman"/>
                <a:cs typeface="Times New Roman"/>
              </a:rPr>
              <a:t>  </a:t>
            </a:r>
            <a:r>
              <a:rPr sz="3200" b="1" i="1" dirty="0">
                <a:latin typeface="Times New Roman"/>
                <a:cs typeface="Times New Roman"/>
              </a:rPr>
              <a:t>газовим</a:t>
            </a:r>
            <a:r>
              <a:rPr sz="3200" b="1" i="1" spc="705" dirty="0">
                <a:latin typeface="Times New Roman"/>
                <a:cs typeface="Times New Roman"/>
              </a:rPr>
              <a:t>  </a:t>
            </a:r>
            <a:r>
              <a:rPr sz="3200" b="1" i="1" dirty="0">
                <a:latin typeface="Times New Roman"/>
                <a:cs typeface="Times New Roman"/>
              </a:rPr>
              <a:t>розрядом</a:t>
            </a:r>
            <a:r>
              <a:rPr sz="3200" b="1" i="1" spc="700" dirty="0">
                <a:latin typeface="Times New Roman"/>
                <a:cs typeface="Times New Roman"/>
              </a:rPr>
              <a:t>  </a:t>
            </a:r>
            <a:r>
              <a:rPr sz="3200" spc="-10" dirty="0">
                <a:latin typeface="Times New Roman"/>
                <a:cs typeface="Times New Roman"/>
              </a:rPr>
              <a:t>називають </a:t>
            </a:r>
            <a:r>
              <a:rPr sz="3200" dirty="0">
                <a:latin typeface="Times New Roman"/>
                <a:cs typeface="Times New Roman"/>
              </a:rPr>
              <a:t>електричний</a:t>
            </a:r>
            <a:r>
              <a:rPr sz="3200" spc="37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струм</a:t>
            </a:r>
            <a:r>
              <a:rPr sz="3200" spc="38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в</a:t>
            </a:r>
            <a:r>
              <a:rPr sz="3200" spc="36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газах,</a:t>
            </a:r>
            <a:r>
              <a:rPr sz="3200" spc="36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зумовлений</a:t>
            </a:r>
            <a:r>
              <a:rPr sz="3200" spc="360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неперерв- </a:t>
            </a:r>
            <a:r>
              <a:rPr sz="3200" dirty="0">
                <a:latin typeface="Times New Roman"/>
                <a:cs typeface="Times New Roman"/>
              </a:rPr>
              <a:t>ною</a:t>
            </a:r>
            <a:r>
              <a:rPr sz="3200" spc="57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дією</a:t>
            </a:r>
            <a:r>
              <a:rPr sz="3200" spc="58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іонізатора.</a:t>
            </a:r>
            <a:r>
              <a:rPr sz="3200" spc="59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Несамостійний</a:t>
            </a:r>
            <a:r>
              <a:rPr sz="3200" spc="59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газовий</a:t>
            </a:r>
            <a:r>
              <a:rPr sz="3200" spc="580" dirty="0">
                <a:latin typeface="Times New Roman"/>
                <a:cs typeface="Times New Roman"/>
              </a:rPr>
              <a:t> </a:t>
            </a:r>
            <a:r>
              <a:rPr sz="3200" spc="-20" dirty="0">
                <a:latin typeface="Times New Roman"/>
                <a:cs typeface="Times New Roman"/>
              </a:rPr>
              <a:t>роз- </a:t>
            </a:r>
            <a:r>
              <a:rPr sz="3200" dirty="0">
                <a:latin typeface="Times New Roman"/>
                <a:cs typeface="Times New Roman"/>
              </a:rPr>
              <a:t>ряд</a:t>
            </a:r>
            <a:r>
              <a:rPr sz="3200" spc="-4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зникає</a:t>
            </a:r>
            <a:r>
              <a:rPr sz="3200" spc="-5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відразу</a:t>
            </a:r>
            <a:r>
              <a:rPr sz="3200" spc="-4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після</a:t>
            </a:r>
            <a:r>
              <a:rPr sz="3200" spc="-2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припинення</a:t>
            </a:r>
            <a:r>
              <a:rPr sz="3200" spc="-5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дії</a:t>
            </a:r>
            <a:r>
              <a:rPr sz="3200" spc="-45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іонізатора. </a:t>
            </a:r>
            <a:r>
              <a:rPr sz="3200" b="1" i="1" dirty="0">
                <a:latin typeface="Times New Roman"/>
                <a:cs typeface="Times New Roman"/>
              </a:rPr>
              <a:t>Самостійним</a:t>
            </a:r>
            <a:r>
              <a:rPr sz="3200" b="1" i="1" spc="560" dirty="0">
                <a:latin typeface="Times New Roman"/>
                <a:cs typeface="Times New Roman"/>
              </a:rPr>
              <a:t>   </a:t>
            </a:r>
            <a:r>
              <a:rPr sz="3200" b="1" i="1" dirty="0">
                <a:latin typeface="Times New Roman"/>
                <a:cs typeface="Times New Roman"/>
              </a:rPr>
              <a:t>газовим</a:t>
            </a:r>
            <a:r>
              <a:rPr sz="3200" b="1" i="1" spc="555" dirty="0">
                <a:latin typeface="Times New Roman"/>
                <a:cs typeface="Times New Roman"/>
              </a:rPr>
              <a:t>   </a:t>
            </a:r>
            <a:r>
              <a:rPr sz="3200" b="1" i="1" dirty="0">
                <a:latin typeface="Times New Roman"/>
                <a:cs typeface="Times New Roman"/>
              </a:rPr>
              <a:t>розрядом</a:t>
            </a:r>
            <a:r>
              <a:rPr sz="3200" b="1" i="1" spc="560" dirty="0">
                <a:latin typeface="Times New Roman"/>
                <a:cs typeface="Times New Roman"/>
              </a:rPr>
              <a:t>   </a:t>
            </a:r>
            <a:r>
              <a:rPr sz="3200" spc="-10" dirty="0">
                <a:latin typeface="Times New Roman"/>
                <a:cs typeface="Times New Roman"/>
              </a:rPr>
              <a:t>називають </a:t>
            </a:r>
            <a:r>
              <a:rPr sz="3200" dirty="0">
                <a:latin typeface="Times New Roman"/>
                <a:cs typeface="Times New Roman"/>
              </a:rPr>
              <a:t>електричний</a:t>
            </a:r>
            <a:r>
              <a:rPr sz="3200" spc="28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розряд</a:t>
            </a:r>
            <a:r>
              <a:rPr sz="3200" spc="28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в</a:t>
            </a:r>
            <a:r>
              <a:rPr sz="3200" spc="27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газах,</a:t>
            </a:r>
            <a:r>
              <a:rPr sz="3200" spc="27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що</a:t>
            </a:r>
            <a:r>
              <a:rPr sz="3200" spc="28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зберігається</a:t>
            </a:r>
            <a:r>
              <a:rPr sz="3200" spc="290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після </a:t>
            </a:r>
            <a:r>
              <a:rPr sz="3200" dirty="0">
                <a:latin typeface="Times New Roman"/>
                <a:cs typeface="Times New Roman"/>
              </a:rPr>
              <a:t>припинення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дії</a:t>
            </a:r>
            <a:r>
              <a:rPr sz="3200" spc="-5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зовнішнього</a:t>
            </a:r>
            <a:r>
              <a:rPr sz="3200" spc="-70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іонізатора.</a:t>
            </a:r>
            <a:endParaRPr sz="32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70276" y="4305299"/>
            <a:ext cx="3910583" cy="2552698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990447"/>
            <a:ext cx="8108315" cy="3683635"/>
          </a:xfrm>
          <a:prstGeom prst="rect">
            <a:avLst/>
          </a:prstGeom>
        </p:spPr>
        <p:txBody>
          <a:bodyPr vert="horz" wrap="square" lIns="0" tIns="256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20"/>
              </a:spcBef>
            </a:pPr>
            <a:r>
              <a:rPr sz="3200" spc="-10" dirty="0">
                <a:latin typeface="Times New Roman"/>
                <a:cs typeface="Times New Roman"/>
              </a:rPr>
              <a:t>Розрізняють</a:t>
            </a:r>
            <a:r>
              <a:rPr sz="3200" spc="-9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такі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види</a:t>
            </a:r>
            <a:r>
              <a:rPr sz="3200" b="1" spc="-7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самостійного</a:t>
            </a:r>
            <a:r>
              <a:rPr sz="3200" b="1" spc="-95" dirty="0">
                <a:latin typeface="Times New Roman"/>
                <a:cs typeface="Times New Roman"/>
              </a:rPr>
              <a:t> </a:t>
            </a:r>
            <a:r>
              <a:rPr sz="3200" b="1" spc="-10" dirty="0">
                <a:latin typeface="Times New Roman"/>
                <a:cs typeface="Times New Roman"/>
              </a:rPr>
              <a:t>розряду:</a:t>
            </a:r>
            <a:endParaRPr sz="3200">
              <a:latin typeface="Times New Roman"/>
              <a:cs typeface="Times New Roman"/>
            </a:endParaRPr>
          </a:p>
          <a:p>
            <a:pPr marL="419100" indent="-406400">
              <a:lnSpc>
                <a:spcPct val="100000"/>
              </a:lnSpc>
              <a:spcBef>
                <a:spcPts val="1920"/>
              </a:spcBef>
              <a:buFont typeface="Times New Roman"/>
              <a:buAutoNum type="arabicPeriod"/>
              <a:tabLst>
                <a:tab pos="419100" algn="l"/>
              </a:tabLst>
            </a:pPr>
            <a:r>
              <a:rPr sz="3200" spc="-30" dirty="0">
                <a:latin typeface="Times New Roman"/>
                <a:cs typeface="Times New Roman"/>
              </a:rPr>
              <a:t>Тліючий</a:t>
            </a:r>
            <a:r>
              <a:rPr sz="3200" spc="-130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розряд.</a:t>
            </a:r>
            <a:endParaRPr sz="3200">
              <a:latin typeface="Times New Roman"/>
              <a:cs typeface="Times New Roman"/>
            </a:endParaRPr>
          </a:p>
          <a:p>
            <a:pPr marL="419100" indent="-406400">
              <a:lnSpc>
                <a:spcPct val="100000"/>
              </a:lnSpc>
              <a:spcBef>
                <a:spcPts val="1920"/>
              </a:spcBef>
              <a:buFont typeface="Times New Roman"/>
              <a:buAutoNum type="arabicPeriod"/>
              <a:tabLst>
                <a:tab pos="419100" algn="l"/>
              </a:tabLst>
            </a:pPr>
            <a:r>
              <a:rPr sz="3200" dirty="0">
                <a:latin typeface="Times New Roman"/>
                <a:cs typeface="Times New Roman"/>
              </a:rPr>
              <a:t>Іскровий</a:t>
            </a:r>
            <a:r>
              <a:rPr sz="3200" spc="-40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розряд.</a:t>
            </a:r>
            <a:endParaRPr sz="3200">
              <a:latin typeface="Times New Roman"/>
              <a:cs typeface="Times New Roman"/>
            </a:endParaRPr>
          </a:p>
          <a:p>
            <a:pPr marL="419100" indent="-406400">
              <a:lnSpc>
                <a:spcPct val="100000"/>
              </a:lnSpc>
              <a:spcBef>
                <a:spcPts val="1920"/>
              </a:spcBef>
              <a:buFont typeface="Times New Roman"/>
              <a:buAutoNum type="arabicPeriod"/>
              <a:tabLst>
                <a:tab pos="419100" algn="l"/>
              </a:tabLst>
            </a:pPr>
            <a:r>
              <a:rPr sz="3200" spc="-10" dirty="0">
                <a:latin typeface="Times New Roman"/>
                <a:cs typeface="Times New Roman"/>
              </a:rPr>
              <a:t>Коронний</a:t>
            </a:r>
            <a:r>
              <a:rPr sz="3200" spc="-155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розряд.</a:t>
            </a:r>
            <a:endParaRPr sz="3200">
              <a:latin typeface="Times New Roman"/>
              <a:cs typeface="Times New Roman"/>
            </a:endParaRPr>
          </a:p>
          <a:p>
            <a:pPr marL="419100" indent="-406400">
              <a:lnSpc>
                <a:spcPct val="100000"/>
              </a:lnSpc>
              <a:spcBef>
                <a:spcPts val="1920"/>
              </a:spcBef>
              <a:buFont typeface="Times New Roman"/>
              <a:buAutoNum type="arabicPeriod"/>
              <a:tabLst>
                <a:tab pos="419100" algn="l"/>
              </a:tabLst>
            </a:pPr>
            <a:r>
              <a:rPr sz="3200" dirty="0">
                <a:latin typeface="Times New Roman"/>
                <a:cs typeface="Times New Roman"/>
              </a:rPr>
              <a:t>Дуговий</a:t>
            </a:r>
            <a:r>
              <a:rPr sz="3200" spc="-114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розряд.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-16687"/>
            <a:ext cx="8988425" cy="27095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768600">
              <a:lnSpc>
                <a:spcPts val="3650"/>
              </a:lnSpc>
              <a:spcBef>
                <a:spcPts val="105"/>
              </a:spcBef>
              <a:tabLst>
                <a:tab pos="3283585" algn="l"/>
              </a:tabLst>
            </a:pPr>
            <a:r>
              <a:rPr sz="3200" b="1" spc="-25" dirty="0">
                <a:solidFill>
                  <a:srgbClr val="333399"/>
                </a:solidFill>
                <a:latin typeface="Times New Roman"/>
                <a:cs typeface="Times New Roman"/>
              </a:rPr>
              <a:t>1.</a:t>
            </a:r>
            <a:r>
              <a:rPr sz="3200" b="1" dirty="0">
                <a:solidFill>
                  <a:srgbClr val="333399"/>
                </a:solidFill>
                <a:latin typeface="Times New Roman"/>
                <a:cs typeface="Times New Roman"/>
              </a:rPr>
              <a:t>	</a:t>
            </a:r>
            <a:r>
              <a:rPr sz="3200" b="1" spc="-25" dirty="0">
                <a:solidFill>
                  <a:srgbClr val="333399"/>
                </a:solidFill>
                <a:latin typeface="Times New Roman"/>
                <a:cs typeface="Times New Roman"/>
              </a:rPr>
              <a:t>Тліючий</a:t>
            </a:r>
            <a:r>
              <a:rPr sz="3200" b="1" spc="-13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b="1" spc="-10" dirty="0">
                <a:solidFill>
                  <a:srgbClr val="333399"/>
                </a:solidFill>
                <a:latin typeface="Times New Roman"/>
                <a:cs typeface="Times New Roman"/>
              </a:rPr>
              <a:t>розряд</a:t>
            </a:r>
            <a:endParaRPr sz="3200">
              <a:latin typeface="Times New Roman"/>
              <a:cs typeface="Times New Roman"/>
            </a:endParaRPr>
          </a:p>
          <a:p>
            <a:pPr marL="12700" marR="5080" indent="723900">
              <a:lnSpc>
                <a:spcPts val="3460"/>
              </a:lnSpc>
              <a:spcBef>
                <a:spcPts val="240"/>
              </a:spcBef>
              <a:tabLst>
                <a:tab pos="3778885" algn="l"/>
                <a:tab pos="4201160" algn="l"/>
                <a:tab pos="5324475" algn="l"/>
                <a:tab pos="6194425" algn="l"/>
                <a:tab pos="7822565" algn="l"/>
              </a:tabLst>
            </a:pPr>
            <a:r>
              <a:rPr sz="3200" spc="-10" dirty="0">
                <a:latin typeface="Times New Roman"/>
                <a:cs typeface="Times New Roman"/>
              </a:rPr>
              <a:t>Спостерігається</a:t>
            </a:r>
            <a:r>
              <a:rPr sz="3200" dirty="0">
                <a:latin typeface="Times New Roman"/>
                <a:cs typeface="Times New Roman"/>
              </a:rPr>
              <a:t>	</a:t>
            </a:r>
            <a:r>
              <a:rPr sz="3200" spc="-50" dirty="0">
                <a:latin typeface="Times New Roman"/>
                <a:cs typeface="Times New Roman"/>
              </a:rPr>
              <a:t>в</a:t>
            </a:r>
            <a:r>
              <a:rPr sz="3200" dirty="0">
                <a:latin typeface="Times New Roman"/>
                <a:cs typeface="Times New Roman"/>
              </a:rPr>
              <a:t>	</a:t>
            </a:r>
            <a:r>
              <a:rPr sz="3200" spc="-10" dirty="0">
                <a:latin typeface="Times New Roman"/>
                <a:cs typeface="Times New Roman"/>
              </a:rPr>
              <a:t>газах</a:t>
            </a:r>
            <a:r>
              <a:rPr sz="3200" dirty="0">
                <a:latin typeface="Times New Roman"/>
                <a:cs typeface="Times New Roman"/>
              </a:rPr>
              <a:t>	</a:t>
            </a:r>
            <a:r>
              <a:rPr sz="3200" spc="-25" dirty="0">
                <a:latin typeface="Times New Roman"/>
                <a:cs typeface="Times New Roman"/>
              </a:rPr>
              <a:t>при</a:t>
            </a:r>
            <a:r>
              <a:rPr sz="3200" dirty="0">
                <a:latin typeface="Times New Roman"/>
                <a:cs typeface="Times New Roman"/>
              </a:rPr>
              <a:t>	</a:t>
            </a:r>
            <a:r>
              <a:rPr sz="3200" spc="-10" dirty="0">
                <a:latin typeface="Times New Roman"/>
                <a:cs typeface="Times New Roman"/>
              </a:rPr>
              <a:t>низьких</a:t>
            </a:r>
            <a:r>
              <a:rPr sz="3200" dirty="0">
                <a:latin typeface="Times New Roman"/>
                <a:cs typeface="Times New Roman"/>
              </a:rPr>
              <a:t>	</a:t>
            </a:r>
            <a:r>
              <a:rPr sz="3200" spc="-20" dirty="0">
                <a:latin typeface="Times New Roman"/>
                <a:cs typeface="Times New Roman"/>
              </a:rPr>
              <a:t>тисках </a:t>
            </a:r>
            <a:r>
              <a:rPr sz="3200" dirty="0">
                <a:latin typeface="Times New Roman"/>
                <a:cs typeface="Times New Roman"/>
              </a:rPr>
              <a:t>(декілька</a:t>
            </a:r>
            <a:r>
              <a:rPr sz="3200" spc="-6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десятків</a:t>
            </a:r>
            <a:r>
              <a:rPr sz="3200" spc="-6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міліметрів</a:t>
            </a:r>
            <a:r>
              <a:rPr sz="3200" spc="-5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ртутного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стовпа).</a:t>
            </a:r>
            <a:endParaRPr sz="3200">
              <a:latin typeface="Times New Roman"/>
              <a:cs typeface="Times New Roman"/>
            </a:endParaRPr>
          </a:p>
          <a:p>
            <a:pPr marL="736600">
              <a:lnSpc>
                <a:spcPts val="3210"/>
              </a:lnSpc>
              <a:tabLst>
                <a:tab pos="3973829" algn="l"/>
                <a:tab pos="4513580" algn="l"/>
                <a:tab pos="6102985" algn="l"/>
                <a:tab pos="7834630" algn="l"/>
              </a:tabLst>
            </a:pP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Використовують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	</a:t>
            </a:r>
            <a:r>
              <a:rPr sz="3200" spc="-50" dirty="0">
                <a:solidFill>
                  <a:srgbClr val="333399"/>
                </a:solidFill>
                <a:latin typeface="Times New Roman"/>
                <a:cs typeface="Times New Roman"/>
              </a:rPr>
              <a:t>в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	</a:t>
            </a: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лампах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	</a:t>
            </a: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денного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	</a:t>
            </a: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світла,</a:t>
            </a:r>
            <a:endParaRPr sz="3200">
              <a:latin typeface="Times New Roman"/>
              <a:cs typeface="Times New Roman"/>
            </a:endParaRPr>
          </a:p>
          <a:p>
            <a:pPr marL="12700" marR="6350">
              <a:lnSpc>
                <a:spcPts val="3460"/>
              </a:lnSpc>
              <a:spcBef>
                <a:spcPts val="240"/>
              </a:spcBef>
              <a:tabLst>
                <a:tab pos="2693670" algn="l"/>
                <a:tab pos="4396105" algn="l"/>
                <a:tab pos="6463030" algn="l"/>
              </a:tabLst>
            </a:pP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стабілізаторах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	</a:t>
            </a: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напруги,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	</a:t>
            </a: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рекламних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	</a:t>
            </a: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газорозрядних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трубках,</a:t>
            </a:r>
            <a:r>
              <a:rPr sz="3200" spc="-12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плазмових</a:t>
            </a:r>
            <a:r>
              <a:rPr sz="3200" spc="-9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телевізорах</a:t>
            </a:r>
            <a:r>
              <a:rPr sz="3200" spc="-10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тощо.</a:t>
            </a:r>
            <a:endParaRPr sz="3200">
              <a:latin typeface="Times New Roman"/>
              <a:cs typeface="Times New Roman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359408" y="2881883"/>
            <a:ext cx="6644640" cy="3976370"/>
            <a:chOff x="1359408" y="2881883"/>
            <a:chExt cx="6644640" cy="397637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59408" y="2881883"/>
              <a:ext cx="6644640" cy="397611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73780" y="4898135"/>
              <a:ext cx="2174748" cy="168402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95071"/>
            <a:ext cx="9144000" cy="646633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50114"/>
            <a:ext cx="8988425" cy="1489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457200" algn="just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solidFill>
                  <a:srgbClr val="333399"/>
                </a:solidFill>
                <a:latin typeface="Times New Roman"/>
                <a:cs typeface="Times New Roman"/>
              </a:rPr>
              <a:t>Потужністю</a:t>
            </a:r>
            <a:r>
              <a:rPr sz="3200" b="1" spc="67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333399"/>
                </a:solidFill>
                <a:latin typeface="Times New Roman"/>
                <a:cs typeface="Times New Roman"/>
              </a:rPr>
              <a:t>електричного</a:t>
            </a:r>
            <a:r>
              <a:rPr sz="3200" b="1" spc="69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333399"/>
                </a:solidFill>
                <a:latin typeface="Times New Roman"/>
                <a:cs typeface="Times New Roman"/>
              </a:rPr>
              <a:t>струму</a:t>
            </a:r>
            <a:r>
              <a:rPr sz="3200" b="1" spc="69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називають </a:t>
            </a:r>
            <a:r>
              <a:rPr sz="3200" dirty="0">
                <a:latin typeface="Times New Roman"/>
                <a:cs typeface="Times New Roman"/>
              </a:rPr>
              <a:t>скалярну</a:t>
            </a:r>
            <a:r>
              <a:rPr sz="3200" spc="4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фізичну</a:t>
            </a:r>
            <a:r>
              <a:rPr sz="3200" spc="40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величину,</a:t>
            </a:r>
            <a:r>
              <a:rPr sz="3200" spc="3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що</a:t>
            </a:r>
            <a:r>
              <a:rPr sz="3200" spc="3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чисельно</a:t>
            </a:r>
            <a:r>
              <a:rPr sz="3200" spc="35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дорівнює </a:t>
            </a:r>
            <a:r>
              <a:rPr sz="3200" dirty="0">
                <a:latin typeface="Times New Roman"/>
                <a:cs typeface="Times New Roman"/>
              </a:rPr>
              <a:t>роботі,</a:t>
            </a:r>
            <a:r>
              <a:rPr sz="3200" spc="-10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яку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виконує</a:t>
            </a:r>
            <a:r>
              <a:rPr sz="3200" spc="-9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струм</a:t>
            </a:r>
            <a:r>
              <a:rPr sz="3200" spc="-9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за</a:t>
            </a:r>
            <a:r>
              <a:rPr sz="3200" spc="-6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одиницю</a:t>
            </a:r>
            <a:r>
              <a:rPr sz="3200" spc="-95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часу: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9" y="4379721"/>
            <a:ext cx="8987790" cy="1489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88265" algn="just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або</a:t>
            </a:r>
            <a:r>
              <a:rPr sz="3200" spc="120" dirty="0">
                <a:solidFill>
                  <a:srgbClr val="333399"/>
                </a:solidFill>
                <a:latin typeface="Times New Roman"/>
                <a:cs typeface="Times New Roman"/>
              </a:rPr>
              <a:t> 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з</a:t>
            </a:r>
            <a:r>
              <a:rPr sz="3200" spc="114" dirty="0">
                <a:solidFill>
                  <a:srgbClr val="333399"/>
                </a:solidFill>
                <a:latin typeface="Times New Roman"/>
                <a:cs typeface="Times New Roman"/>
              </a:rPr>
              <a:t> 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урахуванням</a:t>
            </a:r>
            <a:r>
              <a:rPr sz="3200" spc="120" dirty="0">
                <a:solidFill>
                  <a:srgbClr val="333399"/>
                </a:solidFill>
                <a:latin typeface="Times New Roman"/>
                <a:cs typeface="Times New Roman"/>
              </a:rPr>
              <a:t> 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закону</a:t>
            </a:r>
            <a:r>
              <a:rPr sz="3200" spc="120" dirty="0">
                <a:solidFill>
                  <a:srgbClr val="333399"/>
                </a:solidFill>
                <a:latin typeface="Times New Roman"/>
                <a:cs typeface="Times New Roman"/>
              </a:rPr>
              <a:t> 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Ома</a:t>
            </a:r>
            <a:r>
              <a:rPr sz="3200" spc="120" dirty="0">
                <a:solidFill>
                  <a:srgbClr val="333399"/>
                </a:solidFill>
                <a:latin typeface="Times New Roman"/>
                <a:cs typeface="Times New Roman"/>
              </a:rPr>
              <a:t> 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для</a:t>
            </a:r>
            <a:r>
              <a:rPr sz="3200" spc="120" dirty="0">
                <a:solidFill>
                  <a:srgbClr val="333399"/>
                </a:solidFill>
                <a:latin typeface="Times New Roman"/>
                <a:cs typeface="Times New Roman"/>
              </a:rPr>
              <a:t>  </a:t>
            </a: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замкненого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кола</a:t>
            </a:r>
            <a:r>
              <a:rPr sz="3200" spc="45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повна</a:t>
            </a:r>
            <a:r>
              <a:rPr sz="3200" spc="45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потужність</a:t>
            </a:r>
            <a:r>
              <a:rPr sz="3200" spc="459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на</a:t>
            </a:r>
            <a:r>
              <a:rPr sz="3200" spc="459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зовнішній</a:t>
            </a:r>
            <a:r>
              <a:rPr sz="3200" spc="45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і</a:t>
            </a:r>
            <a:r>
              <a:rPr sz="3200" spc="45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внутрішній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частинах</a:t>
            </a:r>
            <a:r>
              <a:rPr sz="3200" spc="-7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електричного</a:t>
            </a:r>
            <a:r>
              <a:rPr sz="3200" spc="-8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кола: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814657" y="2086614"/>
            <a:ext cx="311150" cy="0"/>
          </a:xfrm>
          <a:custGeom>
            <a:avLst/>
            <a:gdLst/>
            <a:ahLst/>
            <a:cxnLst/>
            <a:rect l="l" t="t" r="r" b="b"/>
            <a:pathLst>
              <a:path w="311150">
                <a:moveTo>
                  <a:pt x="0" y="0"/>
                </a:moveTo>
                <a:lnTo>
                  <a:pt x="310911" y="0"/>
                </a:lnTo>
              </a:path>
            </a:pathLst>
          </a:custGeom>
          <a:ln w="133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8739" y="2083431"/>
            <a:ext cx="8988425" cy="14077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767080" algn="ctr">
              <a:lnSpc>
                <a:spcPts val="3604"/>
              </a:lnSpc>
              <a:spcBef>
                <a:spcPts val="105"/>
              </a:spcBef>
            </a:pPr>
            <a:r>
              <a:rPr sz="3350" i="1" spc="-50" dirty="0">
                <a:latin typeface="Times New Roman"/>
                <a:cs typeface="Times New Roman"/>
              </a:rPr>
              <a:t>t</a:t>
            </a:r>
            <a:endParaRPr sz="3350">
              <a:latin typeface="Times New Roman"/>
              <a:cs typeface="Times New Roman"/>
            </a:endParaRPr>
          </a:p>
          <a:p>
            <a:pPr marL="457200" algn="ctr">
              <a:lnSpc>
                <a:spcPts val="3425"/>
              </a:lnSpc>
              <a:tabLst>
                <a:tab pos="2075814" algn="l"/>
                <a:tab pos="4456430" algn="l"/>
                <a:tab pos="4828540" algn="l"/>
                <a:tab pos="6743065" algn="l"/>
                <a:tab pos="8203565" algn="l"/>
              </a:tabLst>
            </a:pPr>
            <a:r>
              <a:rPr sz="3200" i="1" spc="-10" dirty="0">
                <a:solidFill>
                  <a:srgbClr val="333399"/>
                </a:solidFill>
                <a:latin typeface="Times New Roman"/>
                <a:cs typeface="Times New Roman"/>
              </a:rPr>
              <a:t>Корисна</a:t>
            </a:r>
            <a:r>
              <a:rPr sz="3200" i="1" dirty="0">
                <a:solidFill>
                  <a:srgbClr val="333399"/>
                </a:solidFill>
                <a:latin typeface="Times New Roman"/>
                <a:cs typeface="Times New Roman"/>
              </a:rPr>
              <a:t>	</a:t>
            </a:r>
            <a:r>
              <a:rPr sz="3200" i="1" spc="-10" dirty="0">
                <a:solidFill>
                  <a:srgbClr val="333399"/>
                </a:solidFill>
                <a:latin typeface="Times New Roman"/>
                <a:cs typeface="Times New Roman"/>
              </a:rPr>
              <a:t>потужність</a:t>
            </a:r>
            <a:r>
              <a:rPr sz="3200" i="1" dirty="0">
                <a:solidFill>
                  <a:srgbClr val="333399"/>
                </a:solidFill>
                <a:latin typeface="Times New Roman"/>
                <a:cs typeface="Times New Roman"/>
              </a:rPr>
              <a:t>	</a:t>
            </a:r>
            <a:r>
              <a:rPr sz="3200" spc="-50" dirty="0">
                <a:solidFill>
                  <a:srgbClr val="333399"/>
                </a:solidFill>
                <a:latin typeface="Times New Roman"/>
                <a:cs typeface="Times New Roman"/>
              </a:rPr>
              <a:t>у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	</a:t>
            </a: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зовнішній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	</a:t>
            </a: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частині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	</a:t>
            </a:r>
            <a:r>
              <a:rPr sz="3200" spc="-20" dirty="0">
                <a:solidFill>
                  <a:srgbClr val="333399"/>
                </a:solidFill>
                <a:latin typeface="Times New Roman"/>
                <a:cs typeface="Times New Roman"/>
              </a:rPr>
              <a:t>кола</a:t>
            </a:r>
            <a:endParaRPr sz="3200">
              <a:latin typeface="Times New Roman"/>
              <a:cs typeface="Times New Roman"/>
            </a:endParaRPr>
          </a:p>
          <a:p>
            <a:pPr marR="3142615" algn="ctr">
              <a:lnSpc>
                <a:spcPct val="100000"/>
              </a:lnSpc>
              <a:spcBef>
                <a:spcPts val="5"/>
              </a:spcBef>
            </a:pP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опором</a:t>
            </a:r>
            <a:r>
              <a:rPr sz="3200" spc="-6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i="1" dirty="0">
                <a:solidFill>
                  <a:srgbClr val="333399"/>
                </a:solidFill>
                <a:latin typeface="Times New Roman"/>
                <a:cs typeface="Times New Roman"/>
              </a:rPr>
              <a:t>R</a:t>
            </a:r>
            <a:r>
              <a:rPr sz="3200" i="1" spc="-1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при</a:t>
            </a:r>
            <a:r>
              <a:rPr sz="3200" spc="-3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постійному</a:t>
            </a:r>
            <a:r>
              <a:rPr sz="3200" spc="-4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струмі: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075140" y="1753884"/>
            <a:ext cx="1231900" cy="5372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3350" i="1" dirty="0">
                <a:latin typeface="Times New Roman"/>
                <a:cs typeface="Times New Roman"/>
              </a:rPr>
              <a:t>P</a:t>
            </a:r>
            <a:r>
              <a:rPr sz="3350" i="1" spc="-40" dirty="0">
                <a:latin typeface="Times New Roman"/>
                <a:cs typeface="Times New Roman"/>
              </a:rPr>
              <a:t> </a:t>
            </a:r>
            <a:r>
              <a:rPr sz="3350" dirty="0">
                <a:latin typeface="Symbol"/>
                <a:cs typeface="Symbol"/>
              </a:rPr>
              <a:t></a:t>
            </a:r>
            <a:r>
              <a:rPr sz="3350" spc="385" dirty="0">
                <a:latin typeface="Times New Roman"/>
                <a:cs typeface="Times New Roman"/>
              </a:rPr>
              <a:t> </a:t>
            </a:r>
            <a:r>
              <a:rPr sz="5025" i="1" spc="142" baseline="34825" dirty="0">
                <a:latin typeface="Times New Roman"/>
                <a:cs typeface="Times New Roman"/>
              </a:rPr>
              <a:t>A</a:t>
            </a:r>
            <a:r>
              <a:rPr sz="3350" spc="95" dirty="0">
                <a:latin typeface="Times New Roman"/>
                <a:cs typeface="Times New Roman"/>
              </a:rPr>
              <a:t>.</a:t>
            </a:r>
            <a:endParaRPr sz="33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795560" y="3962148"/>
            <a:ext cx="479425" cy="0"/>
          </a:xfrm>
          <a:custGeom>
            <a:avLst/>
            <a:gdLst/>
            <a:ahLst/>
            <a:cxnLst/>
            <a:rect l="l" t="t" r="r" b="b"/>
            <a:pathLst>
              <a:path w="479425">
                <a:moveTo>
                  <a:pt x="0" y="0"/>
                </a:moveTo>
                <a:lnTo>
                  <a:pt x="479208" y="0"/>
                </a:lnTo>
              </a:path>
            </a:pathLst>
          </a:custGeom>
          <a:ln w="126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905244" y="3965764"/>
            <a:ext cx="27813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i="1" spc="-50" dirty="0">
                <a:latin typeface="Times New Roman"/>
                <a:cs typeface="Times New Roman"/>
              </a:rPr>
              <a:t>R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738574" y="3202540"/>
            <a:ext cx="52641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4800" i="1" baseline="-25173" dirty="0">
                <a:latin typeface="Times New Roman"/>
                <a:cs typeface="Times New Roman"/>
              </a:rPr>
              <a:t>U</a:t>
            </a:r>
            <a:r>
              <a:rPr sz="4800" i="1" spc="-450" baseline="-25173" dirty="0">
                <a:latin typeface="Times New Roman"/>
                <a:cs typeface="Times New Roman"/>
              </a:rPr>
              <a:t> </a:t>
            </a:r>
            <a:r>
              <a:rPr sz="1400" spc="-50" dirty="0">
                <a:latin typeface="Times New Roman"/>
                <a:cs typeface="Times New Roman"/>
              </a:rPr>
              <a:t>2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094464" y="3644527"/>
            <a:ext cx="262699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1336040" algn="l"/>
              </a:tabLst>
            </a:pPr>
            <a:r>
              <a:rPr sz="3200" i="1" dirty="0">
                <a:latin typeface="Times New Roman"/>
                <a:cs typeface="Times New Roman"/>
              </a:rPr>
              <a:t>P</a:t>
            </a:r>
            <a:r>
              <a:rPr sz="3200" i="1" spc="9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Symbol"/>
                <a:cs typeface="Symbol"/>
              </a:rPr>
              <a:t></a:t>
            </a:r>
            <a:r>
              <a:rPr sz="3200" spc="155" dirty="0">
                <a:latin typeface="Times New Roman"/>
                <a:cs typeface="Times New Roman"/>
              </a:rPr>
              <a:t> </a:t>
            </a:r>
            <a:r>
              <a:rPr sz="3200" i="1" spc="-25" dirty="0">
                <a:latin typeface="Times New Roman"/>
                <a:cs typeface="Times New Roman"/>
              </a:rPr>
              <a:t>IU</a:t>
            </a:r>
            <a:r>
              <a:rPr sz="3200" i="1" dirty="0">
                <a:latin typeface="Times New Roman"/>
                <a:cs typeface="Times New Roman"/>
              </a:rPr>
              <a:t>	</a:t>
            </a:r>
            <a:r>
              <a:rPr sz="3200" dirty="0">
                <a:latin typeface="Symbol"/>
                <a:cs typeface="Symbol"/>
              </a:rPr>
              <a:t></a:t>
            </a:r>
            <a:r>
              <a:rPr sz="3200" spc="155" dirty="0">
                <a:latin typeface="Times New Roman"/>
                <a:cs typeface="Times New Roman"/>
              </a:rPr>
              <a:t> </a:t>
            </a:r>
            <a:r>
              <a:rPr sz="3200" i="1" dirty="0">
                <a:latin typeface="Times New Roman"/>
                <a:cs typeface="Times New Roman"/>
              </a:rPr>
              <a:t>I</a:t>
            </a:r>
            <a:r>
              <a:rPr sz="3200" i="1" spc="-335" dirty="0">
                <a:latin typeface="Times New Roman"/>
                <a:cs typeface="Times New Roman"/>
              </a:rPr>
              <a:t> </a:t>
            </a:r>
            <a:r>
              <a:rPr sz="2100" baseline="57539" dirty="0">
                <a:latin typeface="Times New Roman"/>
                <a:cs typeface="Times New Roman"/>
              </a:rPr>
              <a:t>2</a:t>
            </a:r>
            <a:r>
              <a:rPr sz="2100" spc="-179" baseline="57539" dirty="0">
                <a:latin typeface="Times New Roman"/>
                <a:cs typeface="Times New Roman"/>
              </a:rPr>
              <a:t> </a:t>
            </a:r>
            <a:r>
              <a:rPr sz="3200" i="1" dirty="0">
                <a:latin typeface="Times New Roman"/>
                <a:cs typeface="Times New Roman"/>
              </a:rPr>
              <a:t>R</a:t>
            </a:r>
            <a:r>
              <a:rPr sz="3200" i="1" spc="105" dirty="0">
                <a:latin typeface="Times New Roman"/>
                <a:cs typeface="Times New Roman"/>
              </a:rPr>
              <a:t> </a:t>
            </a:r>
            <a:r>
              <a:rPr sz="3200" spc="-50" dirty="0">
                <a:latin typeface="Symbol"/>
                <a:cs typeface="Symbol"/>
              </a:rPr>
              <a:t></a:t>
            </a:r>
            <a:endParaRPr sz="3200">
              <a:latin typeface="Symbol"/>
              <a:cs typeface="Symbo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311569" y="6287176"/>
            <a:ext cx="1005205" cy="0"/>
          </a:xfrm>
          <a:custGeom>
            <a:avLst/>
            <a:gdLst/>
            <a:ahLst/>
            <a:cxnLst/>
            <a:rect l="l" t="t" r="r" b="b"/>
            <a:pathLst>
              <a:path w="1005204">
                <a:moveTo>
                  <a:pt x="0" y="0"/>
                </a:moveTo>
                <a:lnTo>
                  <a:pt x="1004871" y="0"/>
                </a:lnTo>
              </a:path>
            </a:pathLst>
          </a:custGeom>
          <a:ln w="1502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346186" y="6304522"/>
            <a:ext cx="368300" cy="2781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50" i="1" spc="80" dirty="0">
                <a:latin typeface="Times New Roman"/>
                <a:cs typeface="Times New Roman"/>
              </a:rPr>
              <a:t>пов</a:t>
            </a:r>
            <a:endParaRPr sz="165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336074" y="6293804"/>
            <a:ext cx="958850" cy="6032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800" i="1" spc="-30" dirty="0">
                <a:latin typeface="Times New Roman"/>
                <a:cs typeface="Times New Roman"/>
              </a:rPr>
              <a:t>R</a:t>
            </a:r>
            <a:r>
              <a:rPr sz="3800" i="1" spc="-220" dirty="0">
                <a:latin typeface="Times New Roman"/>
                <a:cs typeface="Times New Roman"/>
              </a:rPr>
              <a:t> </a:t>
            </a:r>
            <a:r>
              <a:rPr sz="3800" dirty="0">
                <a:latin typeface="Symbol"/>
                <a:cs typeface="Symbol"/>
              </a:rPr>
              <a:t></a:t>
            </a:r>
            <a:r>
              <a:rPr sz="3800" spc="-225" dirty="0">
                <a:latin typeface="Times New Roman"/>
                <a:cs typeface="Times New Roman"/>
              </a:rPr>
              <a:t> </a:t>
            </a:r>
            <a:r>
              <a:rPr sz="3800" i="1" spc="-50" dirty="0">
                <a:latin typeface="Times New Roman"/>
                <a:cs typeface="Times New Roman"/>
              </a:rPr>
              <a:t>r</a:t>
            </a:r>
            <a:endParaRPr sz="38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551916" y="5363556"/>
            <a:ext cx="468630" cy="6343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6000" spc="-142" baseline="-23611" dirty="0">
                <a:latin typeface="Symbol"/>
                <a:cs typeface="Symbol"/>
              </a:rPr>
              <a:t></a:t>
            </a:r>
            <a:r>
              <a:rPr sz="6000" spc="-607" baseline="-23611" dirty="0">
                <a:latin typeface="Times New Roman"/>
                <a:cs typeface="Times New Roman"/>
              </a:rPr>
              <a:t> </a:t>
            </a:r>
            <a:r>
              <a:rPr sz="1650" spc="-60" dirty="0">
                <a:latin typeface="Times New Roman"/>
                <a:cs typeface="Times New Roman"/>
              </a:rPr>
              <a:t>2</a:t>
            </a:r>
            <a:endParaRPr sz="165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129300" y="5887172"/>
            <a:ext cx="2063750" cy="6343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706120" algn="l"/>
              </a:tabLst>
            </a:pPr>
            <a:r>
              <a:rPr sz="3800" i="1" spc="-50" dirty="0">
                <a:latin typeface="Times New Roman"/>
                <a:cs typeface="Times New Roman"/>
              </a:rPr>
              <a:t>P</a:t>
            </a:r>
            <a:r>
              <a:rPr sz="3800" i="1" dirty="0">
                <a:latin typeface="Times New Roman"/>
                <a:cs typeface="Times New Roman"/>
              </a:rPr>
              <a:t>	</a:t>
            </a:r>
            <a:r>
              <a:rPr sz="3800" dirty="0">
                <a:latin typeface="Symbol"/>
                <a:cs typeface="Symbol"/>
              </a:rPr>
              <a:t></a:t>
            </a:r>
            <a:r>
              <a:rPr sz="3800" spc="-175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Symbol"/>
                <a:cs typeface="Symbol"/>
              </a:rPr>
              <a:t></a:t>
            </a:r>
            <a:r>
              <a:rPr sz="4000" spc="250" dirty="0">
                <a:latin typeface="Times New Roman"/>
                <a:cs typeface="Times New Roman"/>
              </a:rPr>
              <a:t> </a:t>
            </a:r>
            <a:r>
              <a:rPr sz="3800" i="1" dirty="0">
                <a:latin typeface="Times New Roman"/>
                <a:cs typeface="Times New Roman"/>
              </a:rPr>
              <a:t>I</a:t>
            </a:r>
            <a:r>
              <a:rPr sz="3800" i="1" spc="400" dirty="0">
                <a:latin typeface="Times New Roman"/>
                <a:cs typeface="Times New Roman"/>
              </a:rPr>
              <a:t> </a:t>
            </a:r>
            <a:r>
              <a:rPr sz="3800" spc="-50" dirty="0">
                <a:latin typeface="Symbol"/>
                <a:cs typeface="Symbol"/>
              </a:rPr>
              <a:t></a:t>
            </a:r>
            <a:endParaRPr sz="3800">
              <a:latin typeface="Symbol"/>
              <a:cs typeface="Symbo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42386" y="-3810"/>
            <a:ext cx="346075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Times New Roman"/>
                <a:cs typeface="Times New Roman"/>
              </a:rPr>
              <a:t>2.</a:t>
            </a:r>
            <a:r>
              <a:rPr sz="3200" spc="-70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Іскровий</a:t>
            </a:r>
            <a:r>
              <a:rPr sz="3200" spc="-70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розряд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6039" y="607567"/>
            <a:ext cx="9013190" cy="429323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5400" marR="17780" indent="723900" algn="just">
              <a:lnSpc>
                <a:spcPct val="90200"/>
              </a:lnSpc>
              <a:spcBef>
                <a:spcPts val="425"/>
              </a:spcBef>
            </a:pPr>
            <a:r>
              <a:rPr sz="2800" dirty="0">
                <a:latin typeface="Times New Roman"/>
                <a:cs typeface="Times New Roman"/>
              </a:rPr>
              <a:t>Це</a:t>
            </a:r>
            <a:r>
              <a:rPr sz="2800" spc="69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пробій  газового  діелектрика,  який</a:t>
            </a:r>
            <a:r>
              <a:rPr sz="2800" spc="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виникає</a:t>
            </a:r>
            <a:r>
              <a:rPr sz="2800" spc="5" dirty="0">
                <a:latin typeface="Times New Roman"/>
                <a:cs typeface="Times New Roman"/>
              </a:rPr>
              <a:t>  </a:t>
            </a:r>
            <a:r>
              <a:rPr sz="2800" spc="-25" dirty="0">
                <a:latin typeface="Times New Roman"/>
                <a:cs typeface="Times New Roman"/>
              </a:rPr>
              <a:t>при </a:t>
            </a:r>
            <a:r>
              <a:rPr sz="2800" dirty="0">
                <a:latin typeface="Times New Roman"/>
                <a:cs typeface="Times New Roman"/>
              </a:rPr>
              <a:t>нормальному</a:t>
            </a:r>
            <a:r>
              <a:rPr sz="2800" spc="2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тиску</a:t>
            </a:r>
            <a:r>
              <a:rPr sz="2800" spc="2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при</a:t>
            </a:r>
            <a:r>
              <a:rPr sz="2800" spc="2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напруженості</a:t>
            </a:r>
            <a:r>
              <a:rPr sz="2800" spc="2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електричного</a:t>
            </a:r>
            <a:r>
              <a:rPr sz="2800" spc="254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поля </a:t>
            </a:r>
            <a:r>
              <a:rPr sz="2800" dirty="0">
                <a:latin typeface="Times New Roman"/>
                <a:cs typeface="Times New Roman"/>
              </a:rPr>
              <a:t>не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меншою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за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пробивне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значення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(для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повітря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3</a:t>
            </a:r>
            <a:r>
              <a:rPr sz="2800" dirty="0">
                <a:latin typeface="Symbol"/>
                <a:cs typeface="Symbol"/>
              </a:rPr>
              <a:t></a:t>
            </a:r>
            <a:r>
              <a:rPr sz="2800" dirty="0">
                <a:latin typeface="Times New Roman"/>
                <a:cs typeface="Times New Roman"/>
              </a:rPr>
              <a:t>10</a:t>
            </a:r>
            <a:r>
              <a:rPr sz="2775" baseline="25525" dirty="0">
                <a:latin typeface="Times New Roman"/>
                <a:cs typeface="Times New Roman"/>
              </a:rPr>
              <a:t>6</a:t>
            </a:r>
            <a:r>
              <a:rPr sz="2775" spc="225" baseline="2552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В/м).</a:t>
            </a:r>
            <a:endParaRPr sz="2800">
              <a:latin typeface="Times New Roman"/>
              <a:cs typeface="Times New Roman"/>
            </a:endParaRPr>
          </a:p>
          <a:p>
            <a:pPr marL="25400" indent="723900">
              <a:lnSpc>
                <a:spcPts val="2845"/>
              </a:lnSpc>
            </a:pPr>
            <a:r>
              <a:rPr sz="2800" dirty="0">
                <a:solidFill>
                  <a:srgbClr val="333399"/>
                </a:solidFill>
                <a:latin typeface="Times New Roman"/>
                <a:cs typeface="Times New Roman"/>
              </a:rPr>
              <a:t>Іскровий</a:t>
            </a:r>
            <a:r>
              <a:rPr sz="2800" spc="-8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333399"/>
                </a:solidFill>
                <a:latin typeface="Times New Roman"/>
                <a:cs typeface="Times New Roman"/>
              </a:rPr>
              <a:t>розряд</a:t>
            </a:r>
            <a:r>
              <a:rPr sz="2800" spc="-10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333399"/>
                </a:solidFill>
                <a:latin typeface="Times New Roman"/>
                <a:cs typeface="Times New Roman"/>
              </a:rPr>
              <a:t>має</a:t>
            </a:r>
            <a:r>
              <a:rPr sz="2800" spc="-8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333399"/>
                </a:solidFill>
                <a:latin typeface="Times New Roman"/>
                <a:cs typeface="Times New Roman"/>
              </a:rPr>
              <a:t>вигляд</a:t>
            </a:r>
            <a:r>
              <a:rPr sz="2800" spc="-9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333399"/>
                </a:solidFill>
                <a:latin typeface="Times New Roman"/>
                <a:cs typeface="Times New Roman"/>
              </a:rPr>
              <a:t>пучка</a:t>
            </a:r>
            <a:r>
              <a:rPr sz="2800" spc="-8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333399"/>
                </a:solidFill>
                <a:latin typeface="Times New Roman"/>
                <a:cs typeface="Times New Roman"/>
              </a:rPr>
              <a:t>яскравих</a:t>
            </a:r>
            <a:r>
              <a:rPr sz="2800" spc="-12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333399"/>
                </a:solidFill>
                <a:latin typeface="Times New Roman"/>
                <a:cs typeface="Times New Roman"/>
              </a:rPr>
              <a:t>зигзаго-</a:t>
            </a:r>
            <a:endParaRPr sz="2800">
              <a:latin typeface="Times New Roman"/>
              <a:cs typeface="Times New Roman"/>
            </a:endParaRPr>
          </a:p>
          <a:p>
            <a:pPr marL="25400" marR="170180">
              <a:lnSpc>
                <a:spcPct val="90000"/>
              </a:lnSpc>
              <a:spcBef>
                <a:spcPts val="170"/>
              </a:spcBef>
            </a:pPr>
            <a:r>
              <a:rPr sz="2800" spc="-10" dirty="0">
                <a:solidFill>
                  <a:srgbClr val="333399"/>
                </a:solidFill>
                <a:latin typeface="Times New Roman"/>
                <a:cs typeface="Times New Roman"/>
              </a:rPr>
              <a:t>подібних</a:t>
            </a:r>
            <a:r>
              <a:rPr sz="2800" spc="-8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333399"/>
                </a:solidFill>
                <a:latin typeface="Times New Roman"/>
                <a:cs typeface="Times New Roman"/>
              </a:rPr>
              <a:t>розгалужених</a:t>
            </a:r>
            <a:r>
              <a:rPr sz="2800" spc="-8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333399"/>
                </a:solidFill>
                <a:latin typeface="Times New Roman"/>
                <a:cs typeface="Times New Roman"/>
              </a:rPr>
              <a:t>тонких</a:t>
            </a:r>
            <a:r>
              <a:rPr sz="2800" spc="-8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333399"/>
                </a:solidFill>
                <a:latin typeface="Times New Roman"/>
                <a:cs typeface="Times New Roman"/>
              </a:rPr>
              <a:t>ниток</a:t>
            </a:r>
            <a:r>
              <a:rPr sz="2800" spc="-7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333399"/>
                </a:solidFill>
                <a:latin typeface="Times New Roman"/>
                <a:cs typeface="Times New Roman"/>
              </a:rPr>
              <a:t>(рис.),</a:t>
            </a:r>
            <a:r>
              <a:rPr sz="2800" spc="-8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333399"/>
                </a:solidFill>
                <a:latin typeface="Times New Roman"/>
                <a:cs typeface="Times New Roman"/>
              </a:rPr>
              <a:t>які</a:t>
            </a:r>
            <a:r>
              <a:rPr sz="2800" spc="-6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333399"/>
                </a:solidFill>
                <a:latin typeface="Times New Roman"/>
                <a:cs typeface="Times New Roman"/>
              </a:rPr>
              <a:t>пронизу- </a:t>
            </a:r>
            <a:r>
              <a:rPr sz="2800" dirty="0">
                <a:solidFill>
                  <a:srgbClr val="333399"/>
                </a:solidFill>
                <a:latin typeface="Times New Roman"/>
                <a:cs typeface="Times New Roman"/>
              </a:rPr>
              <a:t>ють</a:t>
            </a:r>
            <a:r>
              <a:rPr sz="2800" spc="-7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333399"/>
                </a:solidFill>
                <a:latin typeface="Times New Roman"/>
                <a:cs typeface="Times New Roman"/>
              </a:rPr>
              <a:t>розрядний</a:t>
            </a:r>
            <a:r>
              <a:rPr sz="2800" spc="-8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333399"/>
                </a:solidFill>
                <a:latin typeface="Times New Roman"/>
                <a:cs typeface="Times New Roman"/>
              </a:rPr>
              <a:t>проміжок,</a:t>
            </a:r>
            <a:r>
              <a:rPr sz="2800" spc="-8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333399"/>
                </a:solidFill>
                <a:latin typeface="Times New Roman"/>
                <a:cs typeface="Times New Roman"/>
              </a:rPr>
              <a:t>швидко</a:t>
            </a:r>
            <a:r>
              <a:rPr sz="2800" spc="-6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333399"/>
                </a:solidFill>
                <a:latin typeface="Times New Roman"/>
                <a:cs typeface="Times New Roman"/>
              </a:rPr>
              <a:t>гаснуть</a:t>
            </a:r>
            <a:r>
              <a:rPr sz="2800" spc="-8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333399"/>
                </a:solidFill>
                <a:latin typeface="Times New Roman"/>
                <a:cs typeface="Times New Roman"/>
              </a:rPr>
              <a:t>і</a:t>
            </a:r>
            <a:r>
              <a:rPr sz="2800" spc="-8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333399"/>
                </a:solidFill>
                <a:latin typeface="Times New Roman"/>
                <a:cs typeface="Times New Roman"/>
              </a:rPr>
              <a:t>замінюються </a:t>
            </a:r>
            <a:r>
              <a:rPr sz="2800" dirty="0">
                <a:solidFill>
                  <a:srgbClr val="333399"/>
                </a:solidFill>
                <a:latin typeface="Times New Roman"/>
                <a:cs typeface="Times New Roman"/>
              </a:rPr>
              <a:t>новими.</a:t>
            </a:r>
            <a:r>
              <a:rPr sz="2800" spc="-7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333399"/>
                </a:solidFill>
                <a:latin typeface="Times New Roman"/>
                <a:cs typeface="Times New Roman"/>
              </a:rPr>
              <a:t>У</a:t>
            </a:r>
            <a:r>
              <a:rPr sz="2800" spc="-8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333399"/>
                </a:solidFill>
                <a:latin typeface="Times New Roman"/>
                <a:cs typeface="Times New Roman"/>
              </a:rPr>
              <a:t>природних</a:t>
            </a:r>
            <a:r>
              <a:rPr sz="2800" spc="-9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333399"/>
                </a:solidFill>
                <a:latin typeface="Times New Roman"/>
                <a:cs typeface="Times New Roman"/>
              </a:rPr>
              <a:t>умовах</a:t>
            </a:r>
            <a:r>
              <a:rPr sz="2800" spc="-8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333399"/>
                </a:solidFill>
                <a:latin typeface="Times New Roman"/>
                <a:cs typeface="Times New Roman"/>
              </a:rPr>
              <a:t>спостерігається</a:t>
            </a:r>
            <a:r>
              <a:rPr sz="2800" spc="-8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333399"/>
                </a:solidFill>
                <a:latin typeface="Times New Roman"/>
                <a:cs typeface="Times New Roman"/>
              </a:rPr>
              <a:t>у</a:t>
            </a:r>
            <a:r>
              <a:rPr sz="2800" spc="-8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333399"/>
                </a:solidFill>
                <a:latin typeface="Times New Roman"/>
                <a:cs typeface="Times New Roman"/>
              </a:rPr>
              <a:t>вигляді блискавки.</a:t>
            </a:r>
            <a:r>
              <a:rPr sz="2800" spc="-4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333399"/>
                </a:solidFill>
                <a:latin typeface="Times New Roman"/>
                <a:cs typeface="Times New Roman"/>
              </a:rPr>
              <a:t>Це</a:t>
            </a:r>
            <a:r>
              <a:rPr sz="2800" spc="-8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333399"/>
                </a:solidFill>
                <a:latin typeface="Times New Roman"/>
                <a:cs typeface="Times New Roman"/>
              </a:rPr>
              <a:t>явище</a:t>
            </a:r>
            <a:r>
              <a:rPr sz="2800" spc="-7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800" spc="-30" dirty="0">
                <a:solidFill>
                  <a:srgbClr val="333399"/>
                </a:solidFill>
                <a:latin typeface="Times New Roman"/>
                <a:cs typeface="Times New Roman"/>
              </a:rPr>
              <a:t>використовують</a:t>
            </a:r>
            <a:r>
              <a:rPr sz="2800" spc="-8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333399"/>
                </a:solidFill>
                <a:latin typeface="Times New Roman"/>
                <a:cs typeface="Times New Roman"/>
              </a:rPr>
              <a:t>в</a:t>
            </a:r>
            <a:r>
              <a:rPr sz="2800" spc="-7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333399"/>
                </a:solidFill>
                <a:latin typeface="Times New Roman"/>
                <a:cs typeface="Times New Roman"/>
              </a:rPr>
              <a:t>електроіскровому методі</a:t>
            </a:r>
            <a:r>
              <a:rPr sz="2800" spc="-6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333399"/>
                </a:solidFill>
                <a:latin typeface="Times New Roman"/>
                <a:cs typeface="Times New Roman"/>
              </a:rPr>
              <a:t>різання,</a:t>
            </a:r>
            <a:r>
              <a:rPr sz="2800" spc="-7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333399"/>
                </a:solidFill>
                <a:latin typeface="Times New Roman"/>
                <a:cs typeface="Times New Roman"/>
              </a:rPr>
              <a:t>свердління</a:t>
            </a:r>
            <a:r>
              <a:rPr sz="2800" spc="-8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333399"/>
                </a:solidFill>
                <a:latin typeface="Times New Roman"/>
                <a:cs typeface="Times New Roman"/>
              </a:rPr>
              <a:t>та</a:t>
            </a:r>
            <a:r>
              <a:rPr sz="2800" spc="-7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333399"/>
                </a:solidFill>
                <a:latin typeface="Times New Roman"/>
                <a:cs typeface="Times New Roman"/>
              </a:rPr>
              <a:t>інших</a:t>
            </a:r>
            <a:r>
              <a:rPr sz="2800" spc="-8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333399"/>
                </a:solidFill>
                <a:latin typeface="Times New Roman"/>
                <a:cs typeface="Times New Roman"/>
              </a:rPr>
              <a:t>видах</a:t>
            </a:r>
            <a:r>
              <a:rPr sz="2800" spc="-7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333399"/>
                </a:solidFill>
                <a:latin typeface="Times New Roman"/>
                <a:cs typeface="Times New Roman"/>
              </a:rPr>
              <a:t>точної</a:t>
            </a:r>
            <a:r>
              <a:rPr sz="2800" spc="-6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333399"/>
                </a:solidFill>
                <a:latin typeface="Times New Roman"/>
                <a:cs typeface="Times New Roman"/>
              </a:rPr>
              <a:t>обробки </a:t>
            </a:r>
            <a:r>
              <a:rPr sz="2800" spc="-25" dirty="0">
                <a:solidFill>
                  <a:srgbClr val="333399"/>
                </a:solidFill>
                <a:latin typeface="Times New Roman"/>
                <a:cs typeface="Times New Roman"/>
              </a:rPr>
              <a:t>металу.</a:t>
            </a:r>
            <a:r>
              <a:rPr sz="2800" spc="-11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333399"/>
                </a:solidFill>
                <a:latin typeface="Times New Roman"/>
                <a:cs typeface="Times New Roman"/>
              </a:rPr>
              <a:t>Іскровий</a:t>
            </a:r>
            <a:r>
              <a:rPr sz="2800" spc="-11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333399"/>
                </a:solidFill>
                <a:latin typeface="Times New Roman"/>
                <a:cs typeface="Times New Roman"/>
              </a:rPr>
              <a:t>проміжок</a:t>
            </a:r>
            <a:r>
              <a:rPr sz="2800" spc="-114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333399"/>
                </a:solidFill>
                <a:latin typeface="Times New Roman"/>
                <a:cs typeface="Times New Roman"/>
              </a:rPr>
              <a:t>застосовують</a:t>
            </a:r>
            <a:r>
              <a:rPr sz="2800" spc="-12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333399"/>
                </a:solidFill>
                <a:latin typeface="Times New Roman"/>
                <a:cs typeface="Times New Roman"/>
              </a:rPr>
              <a:t>як</a:t>
            </a:r>
            <a:r>
              <a:rPr sz="2800" spc="-12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333399"/>
                </a:solidFill>
                <a:latin typeface="Times New Roman"/>
                <a:cs typeface="Times New Roman"/>
              </a:rPr>
              <a:t>запобіжник </a:t>
            </a:r>
            <a:r>
              <a:rPr sz="2800" dirty="0">
                <a:solidFill>
                  <a:srgbClr val="333399"/>
                </a:solidFill>
                <a:latin typeface="Times New Roman"/>
                <a:cs typeface="Times New Roman"/>
              </a:rPr>
              <a:t>від</a:t>
            </a:r>
            <a:r>
              <a:rPr sz="2800" spc="-8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333399"/>
                </a:solidFill>
                <a:latin typeface="Times New Roman"/>
                <a:cs typeface="Times New Roman"/>
              </a:rPr>
              <a:t>перенапруг</a:t>
            </a:r>
            <a:r>
              <a:rPr sz="2800" spc="-9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333399"/>
                </a:solidFill>
                <a:latin typeface="Times New Roman"/>
                <a:cs typeface="Times New Roman"/>
              </a:rPr>
              <a:t>в</a:t>
            </a:r>
            <a:r>
              <a:rPr sz="2800" spc="-8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333399"/>
                </a:solidFill>
                <a:latin typeface="Times New Roman"/>
                <a:cs typeface="Times New Roman"/>
              </a:rPr>
              <a:t>електричних</a:t>
            </a:r>
            <a:r>
              <a:rPr sz="2800" spc="-6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333399"/>
                </a:solidFill>
                <a:latin typeface="Times New Roman"/>
                <a:cs typeface="Times New Roman"/>
              </a:rPr>
              <a:t>лініях</a:t>
            </a:r>
            <a:r>
              <a:rPr sz="2800" spc="-8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333399"/>
                </a:solidFill>
                <a:latin typeface="Times New Roman"/>
                <a:cs typeface="Times New Roman"/>
              </a:rPr>
              <a:t>передач.</a:t>
            </a:r>
            <a:endParaRPr sz="28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4957571"/>
            <a:ext cx="9144000" cy="1900555"/>
            <a:chOff x="0" y="4957571"/>
            <a:chExt cx="9144000" cy="190055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4985003"/>
              <a:ext cx="3349752" cy="18288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25411" y="4957571"/>
              <a:ext cx="2418587" cy="187604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93364" y="4962143"/>
              <a:ext cx="3436620" cy="189585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4111802"/>
            <a:ext cx="3050205" cy="2019231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48583" y="4122419"/>
            <a:ext cx="2993170" cy="201930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288023" y="4159010"/>
            <a:ext cx="2849112" cy="198877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887211" y="289559"/>
            <a:ext cx="2761488" cy="1860804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78739" y="245490"/>
            <a:ext cx="8989060" cy="35325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445510" indent="723900" algn="just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solidFill>
                  <a:srgbClr val="333399"/>
                </a:solidFill>
                <a:latin typeface="Times New Roman"/>
                <a:cs typeface="Times New Roman"/>
              </a:rPr>
              <a:t>Блискавка</a:t>
            </a:r>
            <a:r>
              <a:rPr sz="3200" b="1" spc="4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–</a:t>
            </a:r>
            <a:r>
              <a:rPr sz="3200" spc="7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це</a:t>
            </a:r>
            <a:r>
              <a:rPr sz="3200" spc="4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плазмовий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шнур,</a:t>
            </a:r>
            <a:r>
              <a:rPr sz="3200" spc="100" dirty="0">
                <a:solidFill>
                  <a:srgbClr val="333399"/>
                </a:solidFill>
                <a:latin typeface="Times New Roman"/>
                <a:cs typeface="Times New Roman"/>
              </a:rPr>
              <a:t> 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що</a:t>
            </a:r>
            <a:r>
              <a:rPr sz="3200" spc="114" dirty="0">
                <a:solidFill>
                  <a:srgbClr val="333399"/>
                </a:solidFill>
                <a:latin typeface="Times New Roman"/>
                <a:cs typeface="Times New Roman"/>
              </a:rPr>
              <a:t> 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замикає</a:t>
            </a:r>
            <a:r>
              <a:rPr sz="3200" spc="114" dirty="0">
                <a:solidFill>
                  <a:srgbClr val="333399"/>
                </a:solidFill>
                <a:latin typeface="Times New Roman"/>
                <a:cs typeface="Times New Roman"/>
              </a:rPr>
              <a:t>  </a:t>
            </a: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наелектри-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зовані</a:t>
            </a:r>
            <a:r>
              <a:rPr sz="3200" spc="380" dirty="0">
                <a:solidFill>
                  <a:srgbClr val="333399"/>
                </a:solidFill>
                <a:latin typeface="Times New Roman"/>
                <a:cs typeface="Times New Roman"/>
              </a:rPr>
              <a:t> 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хмари</a:t>
            </a:r>
            <a:r>
              <a:rPr sz="3200" spc="380" dirty="0">
                <a:solidFill>
                  <a:srgbClr val="333399"/>
                </a:solidFill>
                <a:latin typeface="Times New Roman"/>
                <a:cs typeface="Times New Roman"/>
              </a:rPr>
              <a:t> 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або</a:t>
            </a:r>
            <a:r>
              <a:rPr sz="3200" spc="380" dirty="0">
                <a:solidFill>
                  <a:srgbClr val="333399"/>
                </a:solidFill>
                <a:latin typeface="Times New Roman"/>
                <a:cs typeface="Times New Roman"/>
              </a:rPr>
              <a:t>  </a:t>
            </a: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наелектри-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зовану</a:t>
            </a:r>
            <a:r>
              <a:rPr sz="3200" spc="-6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хмару</a:t>
            </a:r>
            <a:r>
              <a:rPr sz="3200" spc="-7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і</a:t>
            </a:r>
            <a:r>
              <a:rPr sz="3200" spc="-6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Землю.</a:t>
            </a:r>
            <a:endParaRPr sz="3200">
              <a:latin typeface="Times New Roman"/>
              <a:cs typeface="Times New Roman"/>
            </a:endParaRPr>
          </a:p>
          <a:p>
            <a:pPr marL="12700" marR="5080" indent="723900" algn="just">
              <a:lnSpc>
                <a:spcPct val="100000"/>
              </a:lnSpc>
              <a:spcBef>
                <a:spcPts val="730"/>
              </a:spcBef>
            </a:pP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Сила</a:t>
            </a:r>
            <a:r>
              <a:rPr sz="3200" spc="28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струму</a:t>
            </a:r>
            <a:r>
              <a:rPr sz="3200" spc="28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у</a:t>
            </a:r>
            <a:r>
              <a:rPr sz="3200" spc="28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блискавці</a:t>
            </a:r>
            <a:r>
              <a:rPr sz="3200" spc="26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досягає</a:t>
            </a:r>
            <a:r>
              <a:rPr sz="3200" spc="28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500</a:t>
            </a:r>
            <a:r>
              <a:rPr sz="3200" spc="27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000</a:t>
            </a:r>
            <a:r>
              <a:rPr sz="3200" spc="28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А,</a:t>
            </a:r>
            <a:r>
              <a:rPr sz="3200" spc="28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spc="-50" dirty="0">
                <a:solidFill>
                  <a:srgbClr val="333399"/>
                </a:solidFill>
                <a:latin typeface="Times New Roman"/>
                <a:cs typeface="Times New Roman"/>
              </a:rPr>
              <a:t>а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різниця</a:t>
            </a:r>
            <a:r>
              <a:rPr sz="3200" spc="340" dirty="0">
                <a:solidFill>
                  <a:srgbClr val="333399"/>
                </a:solidFill>
                <a:latin typeface="Times New Roman"/>
                <a:cs typeface="Times New Roman"/>
              </a:rPr>
              <a:t>  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потенціалів</a:t>
            </a:r>
            <a:r>
              <a:rPr sz="3200" spc="340" dirty="0">
                <a:solidFill>
                  <a:srgbClr val="333399"/>
                </a:solidFill>
                <a:latin typeface="Times New Roman"/>
                <a:cs typeface="Times New Roman"/>
              </a:rPr>
              <a:t>  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між</a:t>
            </a:r>
            <a:r>
              <a:rPr sz="3200" spc="345" dirty="0">
                <a:solidFill>
                  <a:srgbClr val="333399"/>
                </a:solidFill>
                <a:latin typeface="Times New Roman"/>
                <a:cs typeface="Times New Roman"/>
              </a:rPr>
              <a:t>  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хмарою</a:t>
            </a:r>
            <a:r>
              <a:rPr sz="3200" spc="345" dirty="0">
                <a:solidFill>
                  <a:srgbClr val="333399"/>
                </a:solidFill>
                <a:latin typeface="Times New Roman"/>
                <a:cs typeface="Times New Roman"/>
              </a:rPr>
              <a:t>  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і</a:t>
            </a:r>
            <a:r>
              <a:rPr sz="3200" spc="340" dirty="0">
                <a:solidFill>
                  <a:srgbClr val="333399"/>
                </a:solidFill>
                <a:latin typeface="Times New Roman"/>
                <a:cs typeface="Times New Roman"/>
              </a:rPr>
              <a:t>   </a:t>
            </a: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Землею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100</a:t>
            </a:r>
            <a:r>
              <a:rPr sz="3200" spc="-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000</a:t>
            </a:r>
            <a:r>
              <a:rPr sz="3200" spc="-2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000 </a:t>
            </a:r>
            <a:r>
              <a:rPr sz="3200" spc="-25" dirty="0">
                <a:solidFill>
                  <a:srgbClr val="333399"/>
                </a:solidFill>
                <a:latin typeface="Times New Roman"/>
                <a:cs typeface="Times New Roman"/>
              </a:rPr>
              <a:t>В.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-58724"/>
            <a:ext cx="8987790" cy="41484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693670" algn="just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solidFill>
                  <a:srgbClr val="333399"/>
                </a:solidFill>
                <a:latin typeface="Times New Roman"/>
                <a:cs typeface="Times New Roman"/>
              </a:rPr>
              <a:t>3.</a:t>
            </a:r>
            <a:r>
              <a:rPr sz="3200" b="1" spc="-9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333399"/>
                </a:solidFill>
                <a:latin typeface="Times New Roman"/>
                <a:cs typeface="Times New Roman"/>
              </a:rPr>
              <a:t>Коронний</a:t>
            </a:r>
            <a:r>
              <a:rPr sz="3200" b="1" spc="-10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b="1" spc="-10" dirty="0">
                <a:solidFill>
                  <a:srgbClr val="333399"/>
                </a:solidFill>
                <a:latin typeface="Times New Roman"/>
                <a:cs typeface="Times New Roman"/>
              </a:rPr>
              <a:t>розряд</a:t>
            </a:r>
            <a:endParaRPr sz="3200">
              <a:latin typeface="Times New Roman"/>
              <a:cs typeface="Times New Roman"/>
            </a:endParaRPr>
          </a:p>
          <a:p>
            <a:pPr marL="12700" marR="5080" indent="508634" algn="just">
              <a:lnSpc>
                <a:spcPct val="80000"/>
              </a:lnSpc>
              <a:spcBef>
                <a:spcPts val="960"/>
              </a:spcBef>
            </a:pPr>
            <a:r>
              <a:rPr sz="3200" dirty="0">
                <a:latin typeface="Times New Roman"/>
                <a:cs typeface="Times New Roman"/>
              </a:rPr>
              <a:t>Коронний</a:t>
            </a:r>
            <a:r>
              <a:rPr sz="3200" spc="345" dirty="0">
                <a:latin typeface="Times New Roman"/>
                <a:cs typeface="Times New Roman"/>
              </a:rPr>
              <a:t>  </a:t>
            </a:r>
            <a:r>
              <a:rPr sz="3200" dirty="0">
                <a:latin typeface="Times New Roman"/>
                <a:cs typeface="Times New Roman"/>
              </a:rPr>
              <a:t>розряд</a:t>
            </a:r>
            <a:r>
              <a:rPr sz="3200" spc="350" dirty="0">
                <a:latin typeface="Times New Roman"/>
                <a:cs typeface="Times New Roman"/>
              </a:rPr>
              <a:t>  </a:t>
            </a:r>
            <a:r>
              <a:rPr sz="3200" dirty="0">
                <a:latin typeface="Times New Roman"/>
                <a:cs typeface="Times New Roman"/>
              </a:rPr>
              <a:t>виникає</a:t>
            </a:r>
            <a:r>
              <a:rPr sz="3200" spc="340" dirty="0">
                <a:latin typeface="Times New Roman"/>
                <a:cs typeface="Times New Roman"/>
              </a:rPr>
              <a:t>  </a:t>
            </a:r>
            <a:r>
              <a:rPr sz="3200" dirty="0">
                <a:latin typeface="Times New Roman"/>
                <a:cs typeface="Times New Roman"/>
              </a:rPr>
              <a:t>при</a:t>
            </a:r>
            <a:r>
              <a:rPr sz="3200" spc="355" dirty="0">
                <a:latin typeface="Times New Roman"/>
                <a:cs typeface="Times New Roman"/>
              </a:rPr>
              <a:t>  </a:t>
            </a:r>
            <a:r>
              <a:rPr sz="3200" spc="-10" dirty="0">
                <a:latin typeface="Times New Roman"/>
                <a:cs typeface="Times New Roman"/>
              </a:rPr>
              <a:t>нормальному </a:t>
            </a:r>
            <a:r>
              <a:rPr sz="3200" dirty="0">
                <a:latin typeface="Times New Roman"/>
                <a:cs typeface="Times New Roman"/>
              </a:rPr>
              <a:t>тиску</a:t>
            </a:r>
            <a:r>
              <a:rPr sz="3200" spc="4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в</a:t>
            </a:r>
            <a:r>
              <a:rPr sz="3200" spc="2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газі,</a:t>
            </a:r>
            <a:r>
              <a:rPr sz="3200" spc="4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що</a:t>
            </a:r>
            <a:r>
              <a:rPr sz="3200" spc="45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знаходиться</a:t>
            </a:r>
            <a:r>
              <a:rPr sz="3200" spc="4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в</a:t>
            </a:r>
            <a:r>
              <a:rPr sz="3200" spc="3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дуже</a:t>
            </a:r>
            <a:r>
              <a:rPr sz="3200" spc="45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неоднорідному </a:t>
            </a:r>
            <a:r>
              <a:rPr sz="3200" dirty="0">
                <a:latin typeface="Times New Roman"/>
                <a:cs typeface="Times New Roman"/>
              </a:rPr>
              <a:t>електричному</a:t>
            </a:r>
            <a:r>
              <a:rPr sz="3200" spc="630" dirty="0">
                <a:latin typeface="Times New Roman"/>
                <a:cs typeface="Times New Roman"/>
              </a:rPr>
              <a:t>  </a:t>
            </a:r>
            <a:r>
              <a:rPr sz="3200" dirty="0">
                <a:latin typeface="Times New Roman"/>
                <a:cs typeface="Times New Roman"/>
              </a:rPr>
              <a:t>полі,</a:t>
            </a:r>
            <a:r>
              <a:rPr sz="3200" spc="630" dirty="0">
                <a:latin typeface="Times New Roman"/>
                <a:cs typeface="Times New Roman"/>
              </a:rPr>
              <a:t>  </a:t>
            </a:r>
            <a:r>
              <a:rPr sz="3200" dirty="0">
                <a:latin typeface="Times New Roman"/>
                <a:cs typeface="Times New Roman"/>
              </a:rPr>
              <a:t>наприклад,</a:t>
            </a:r>
            <a:r>
              <a:rPr sz="3200" spc="635" dirty="0">
                <a:latin typeface="Times New Roman"/>
                <a:cs typeface="Times New Roman"/>
              </a:rPr>
              <a:t>  </a:t>
            </a:r>
            <a:r>
              <a:rPr sz="3200" dirty="0">
                <a:latin typeface="Times New Roman"/>
                <a:cs typeface="Times New Roman"/>
              </a:rPr>
              <a:t>поблизу</a:t>
            </a:r>
            <a:r>
              <a:rPr sz="3200" spc="625" dirty="0">
                <a:latin typeface="Times New Roman"/>
                <a:cs typeface="Times New Roman"/>
              </a:rPr>
              <a:t>  </a:t>
            </a:r>
            <a:r>
              <a:rPr sz="3200" spc="-10" dirty="0">
                <a:latin typeface="Times New Roman"/>
                <a:cs typeface="Times New Roman"/>
              </a:rPr>
              <a:t>ліній </a:t>
            </a:r>
            <a:r>
              <a:rPr sz="3200" dirty="0">
                <a:latin typeface="Times New Roman"/>
                <a:cs typeface="Times New Roman"/>
              </a:rPr>
              <a:t>проводів</a:t>
            </a:r>
            <a:r>
              <a:rPr sz="3200" spc="-17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високої</a:t>
            </a:r>
            <a:r>
              <a:rPr sz="3200" spc="-155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напруги.</a:t>
            </a:r>
            <a:endParaRPr sz="3200">
              <a:latin typeface="Times New Roman"/>
              <a:cs typeface="Times New Roman"/>
            </a:endParaRPr>
          </a:p>
          <a:p>
            <a:pPr marL="12700" marR="5080" indent="610870" algn="just">
              <a:lnSpc>
                <a:spcPct val="80000"/>
              </a:lnSpc>
            </a:pPr>
            <a:r>
              <a:rPr sz="3200" dirty="0">
                <a:latin typeface="Times New Roman"/>
                <a:cs typeface="Times New Roman"/>
              </a:rPr>
              <a:t>При</a:t>
            </a:r>
            <a:r>
              <a:rPr sz="3200" spc="114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коронному</a:t>
            </a:r>
            <a:r>
              <a:rPr sz="3200" spc="15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розряді</a:t>
            </a:r>
            <a:r>
              <a:rPr sz="3200" spc="14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іонізація</a:t>
            </a:r>
            <a:r>
              <a:rPr sz="3200" spc="15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і</a:t>
            </a:r>
            <a:r>
              <a:rPr sz="3200" spc="14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світіння</a:t>
            </a:r>
            <a:r>
              <a:rPr sz="3200" spc="140" dirty="0">
                <a:latin typeface="Times New Roman"/>
                <a:cs typeface="Times New Roman"/>
              </a:rPr>
              <a:t> </a:t>
            </a:r>
            <a:r>
              <a:rPr sz="3200" spc="-20" dirty="0">
                <a:latin typeface="Times New Roman"/>
                <a:cs typeface="Times New Roman"/>
              </a:rPr>
              <a:t>газу </a:t>
            </a:r>
            <a:r>
              <a:rPr sz="3200" dirty="0">
                <a:latin typeface="Times New Roman"/>
                <a:cs typeface="Times New Roman"/>
              </a:rPr>
              <a:t>відбуваються</a:t>
            </a:r>
            <a:r>
              <a:rPr sz="3200" spc="195" dirty="0">
                <a:latin typeface="Times New Roman"/>
                <a:cs typeface="Times New Roman"/>
              </a:rPr>
              <a:t>  </a:t>
            </a:r>
            <a:r>
              <a:rPr sz="3200" dirty="0">
                <a:latin typeface="Times New Roman"/>
                <a:cs typeface="Times New Roman"/>
              </a:rPr>
              <a:t>лише</a:t>
            </a:r>
            <a:r>
              <a:rPr sz="3200" spc="200" dirty="0">
                <a:latin typeface="Times New Roman"/>
                <a:cs typeface="Times New Roman"/>
              </a:rPr>
              <a:t>  </a:t>
            </a:r>
            <a:r>
              <a:rPr sz="3200" dirty="0">
                <a:latin typeface="Times New Roman"/>
                <a:cs typeface="Times New Roman"/>
              </a:rPr>
              <a:t>поблизу</a:t>
            </a:r>
            <a:r>
              <a:rPr sz="3200" spc="204" dirty="0">
                <a:latin typeface="Times New Roman"/>
                <a:cs typeface="Times New Roman"/>
              </a:rPr>
              <a:t>  </a:t>
            </a:r>
            <a:r>
              <a:rPr sz="3200" dirty="0">
                <a:latin typeface="Times New Roman"/>
                <a:cs typeface="Times New Roman"/>
              </a:rPr>
              <a:t>електрода</a:t>
            </a:r>
            <a:r>
              <a:rPr sz="3200" spc="200" dirty="0">
                <a:latin typeface="Times New Roman"/>
                <a:cs typeface="Times New Roman"/>
              </a:rPr>
              <a:t>  </a:t>
            </a:r>
            <a:r>
              <a:rPr sz="3200" dirty="0">
                <a:latin typeface="Times New Roman"/>
                <a:cs typeface="Times New Roman"/>
              </a:rPr>
              <a:t>з</a:t>
            </a:r>
            <a:r>
              <a:rPr sz="3200" spc="200" dirty="0">
                <a:latin typeface="Times New Roman"/>
                <a:cs typeface="Times New Roman"/>
              </a:rPr>
              <a:t>  </a:t>
            </a:r>
            <a:r>
              <a:rPr sz="3200" spc="-10" dirty="0">
                <a:latin typeface="Times New Roman"/>
                <a:cs typeface="Times New Roman"/>
              </a:rPr>
              <a:t>малим </a:t>
            </a:r>
            <a:r>
              <a:rPr sz="3200" dirty="0">
                <a:latin typeface="Times New Roman"/>
                <a:cs typeface="Times New Roman"/>
              </a:rPr>
              <a:t>радіусом</a:t>
            </a:r>
            <a:r>
              <a:rPr sz="3200" spc="-90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кривини.</a:t>
            </a:r>
            <a:endParaRPr sz="3200">
              <a:latin typeface="Times New Roman"/>
              <a:cs typeface="Times New Roman"/>
            </a:endParaRPr>
          </a:p>
          <a:p>
            <a:pPr marL="12700" marR="5715" indent="610870" algn="just">
              <a:lnSpc>
                <a:spcPct val="80000"/>
              </a:lnSpc>
              <a:spcBef>
                <a:spcPts val="5"/>
              </a:spcBef>
            </a:pPr>
            <a:r>
              <a:rPr sz="3200" dirty="0">
                <a:latin typeface="Times New Roman"/>
                <a:cs typeface="Times New Roman"/>
              </a:rPr>
              <a:t>Свічення</a:t>
            </a:r>
            <a:r>
              <a:rPr sz="3200" spc="740" dirty="0">
                <a:latin typeface="Times New Roman"/>
                <a:cs typeface="Times New Roman"/>
              </a:rPr>
              <a:t>  </a:t>
            </a:r>
            <a:r>
              <a:rPr sz="3200" dirty="0">
                <a:latin typeface="Times New Roman"/>
                <a:cs typeface="Times New Roman"/>
              </a:rPr>
              <a:t>має</a:t>
            </a:r>
            <a:r>
              <a:rPr sz="3200" spc="745" dirty="0">
                <a:latin typeface="Times New Roman"/>
                <a:cs typeface="Times New Roman"/>
              </a:rPr>
              <a:t>  </a:t>
            </a:r>
            <a:r>
              <a:rPr sz="3200" dirty="0">
                <a:latin typeface="Times New Roman"/>
                <a:cs typeface="Times New Roman"/>
              </a:rPr>
              <a:t>вигляд</a:t>
            </a:r>
            <a:r>
              <a:rPr sz="3200" spc="745" dirty="0">
                <a:latin typeface="Times New Roman"/>
                <a:cs typeface="Times New Roman"/>
              </a:rPr>
              <a:t>  </a:t>
            </a:r>
            <a:r>
              <a:rPr sz="3200" dirty="0">
                <a:latin typeface="Times New Roman"/>
                <a:cs typeface="Times New Roman"/>
              </a:rPr>
              <a:t>корони,</a:t>
            </a:r>
            <a:r>
              <a:rPr sz="3200" spc="740" dirty="0">
                <a:latin typeface="Times New Roman"/>
                <a:cs typeface="Times New Roman"/>
              </a:rPr>
              <a:t>  </a:t>
            </a:r>
            <a:r>
              <a:rPr sz="3200" dirty="0">
                <a:latin typeface="Times New Roman"/>
                <a:cs typeface="Times New Roman"/>
              </a:rPr>
              <a:t>що</a:t>
            </a:r>
            <a:r>
              <a:rPr sz="3200" spc="740" dirty="0">
                <a:latin typeface="Times New Roman"/>
                <a:cs typeface="Times New Roman"/>
              </a:rPr>
              <a:t>  </a:t>
            </a:r>
            <a:r>
              <a:rPr sz="3200" spc="-20" dirty="0">
                <a:latin typeface="Times New Roman"/>
                <a:cs typeface="Times New Roman"/>
              </a:rPr>
              <a:t>оточує </a:t>
            </a:r>
            <a:r>
              <a:rPr sz="3200" spc="-10" dirty="0">
                <a:latin typeface="Times New Roman"/>
                <a:cs typeface="Times New Roman"/>
              </a:rPr>
              <a:t>електрод.</a:t>
            </a:r>
            <a:endParaRPr sz="3200">
              <a:latin typeface="Times New Roman"/>
              <a:cs typeface="Times New Roman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4085844"/>
            <a:ext cx="9144000" cy="2519680"/>
            <a:chOff x="0" y="4085844"/>
            <a:chExt cx="9144000" cy="251968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4085844"/>
              <a:ext cx="2314956" cy="250850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62555" y="4085844"/>
              <a:ext cx="3752088" cy="251917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04332" y="4085844"/>
              <a:ext cx="3439667" cy="251917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25979" y="2516123"/>
            <a:ext cx="5148072" cy="4087367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89863" y="-66293"/>
            <a:ext cx="166687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15950" algn="l"/>
              </a:tabLst>
            </a:pPr>
            <a:r>
              <a:rPr sz="3200" spc="-50" dirty="0">
                <a:solidFill>
                  <a:srgbClr val="333399"/>
                </a:solidFill>
                <a:latin typeface="Times New Roman"/>
                <a:cs typeface="Times New Roman"/>
              </a:rPr>
              <a:t>У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	</a:t>
            </a: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лініях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48457" y="-66293"/>
            <a:ext cx="277749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30" dirty="0">
                <a:solidFill>
                  <a:srgbClr val="333399"/>
                </a:solidFill>
                <a:latin typeface="Times New Roman"/>
                <a:cs typeface="Times New Roman"/>
              </a:rPr>
              <a:t>високовольтних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386066" y="-66293"/>
            <a:ext cx="168021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5" dirty="0">
                <a:solidFill>
                  <a:srgbClr val="333399"/>
                </a:solidFill>
                <a:latin typeface="Times New Roman"/>
                <a:cs typeface="Times New Roman"/>
              </a:rPr>
              <a:t>коронний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739" y="323850"/>
            <a:ext cx="133604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5" dirty="0">
                <a:solidFill>
                  <a:srgbClr val="333399"/>
                </a:solidFill>
                <a:latin typeface="Times New Roman"/>
                <a:cs typeface="Times New Roman"/>
              </a:rPr>
              <a:t>розгляд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737105" y="323850"/>
            <a:ext cx="375412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183130" algn="l"/>
              </a:tabLst>
            </a:pP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спричиняє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	</a:t>
            </a: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шкідливі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715380" y="-66293"/>
            <a:ext cx="1379855" cy="904240"/>
          </a:xfrm>
          <a:prstGeom prst="rect">
            <a:avLst/>
          </a:prstGeom>
        </p:spPr>
        <p:txBody>
          <a:bodyPr vert="horz" wrap="square" lIns="0" tIns="107314" rIns="0" bIns="0" rtlCol="0">
            <a:spAutoFit/>
          </a:bodyPr>
          <a:lstStyle/>
          <a:p>
            <a:pPr marL="108585" marR="5080" indent="-96520">
              <a:lnSpc>
                <a:spcPts val="3070"/>
              </a:lnSpc>
              <a:spcBef>
                <a:spcPts val="844"/>
              </a:spcBef>
            </a:pPr>
            <a:r>
              <a:rPr sz="3200" spc="-35" dirty="0">
                <a:solidFill>
                  <a:srgbClr val="333399"/>
                </a:solidFill>
                <a:latin typeface="Times New Roman"/>
                <a:cs typeface="Times New Roman"/>
              </a:rPr>
              <a:t>передач </a:t>
            </a: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витоки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360157" y="323850"/>
            <a:ext cx="1707514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80515" algn="l"/>
              </a:tabLst>
            </a:pP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струму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	</a:t>
            </a:r>
            <a:r>
              <a:rPr sz="3200" spc="-50" dirty="0">
                <a:solidFill>
                  <a:srgbClr val="333399"/>
                </a:solidFill>
                <a:latin typeface="Times New Roman"/>
                <a:cs typeface="Times New Roman"/>
              </a:rPr>
              <a:t>і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8739" y="714247"/>
            <a:ext cx="548386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620520" algn="l"/>
                <a:tab pos="4193540" algn="l"/>
              </a:tabLst>
            </a:pP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втрати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	</a:t>
            </a: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електричної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	</a:t>
            </a: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енергії.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011036" y="714247"/>
            <a:ext cx="305562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304925" algn="l"/>
              </a:tabLst>
            </a:pPr>
            <a:r>
              <a:rPr sz="3200" spc="-25" dirty="0">
                <a:solidFill>
                  <a:srgbClr val="333399"/>
                </a:solidFill>
                <a:latin typeface="Times New Roman"/>
                <a:cs typeface="Times New Roman"/>
              </a:rPr>
              <a:t>Щоб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	</a:t>
            </a: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зменшити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8739" y="1104391"/>
            <a:ext cx="8987790" cy="1294130"/>
          </a:xfrm>
          <a:prstGeom prst="rect">
            <a:avLst/>
          </a:prstGeom>
        </p:spPr>
        <p:txBody>
          <a:bodyPr vert="horz" wrap="square" lIns="0" tIns="107314" rIns="0" bIns="0" rtlCol="0">
            <a:spAutoFit/>
          </a:bodyPr>
          <a:lstStyle/>
          <a:p>
            <a:pPr marL="12700" marR="5080" algn="just">
              <a:lnSpc>
                <a:spcPts val="3070"/>
              </a:lnSpc>
              <a:spcBef>
                <a:spcPts val="844"/>
              </a:spcBef>
            </a:pP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коронування,</a:t>
            </a:r>
            <a:r>
              <a:rPr sz="3200" spc="-5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проводи</a:t>
            </a:r>
            <a:r>
              <a:rPr sz="3200" spc="-4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високовольтних</a:t>
            </a:r>
            <a:r>
              <a:rPr sz="3200" spc="-5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ліній</a:t>
            </a:r>
            <a:r>
              <a:rPr sz="3200" spc="-6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беруть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досить</a:t>
            </a:r>
            <a:r>
              <a:rPr sz="3200" spc="375" dirty="0">
                <a:solidFill>
                  <a:srgbClr val="333399"/>
                </a:solidFill>
                <a:latin typeface="Times New Roman"/>
                <a:cs typeface="Times New Roman"/>
              </a:rPr>
              <a:t>  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великого</a:t>
            </a:r>
            <a:r>
              <a:rPr sz="3200" spc="380" dirty="0">
                <a:solidFill>
                  <a:srgbClr val="333399"/>
                </a:solidFill>
                <a:latin typeface="Times New Roman"/>
                <a:cs typeface="Times New Roman"/>
              </a:rPr>
              <a:t>  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діаметра,</a:t>
            </a:r>
            <a:r>
              <a:rPr sz="3200" spc="380" dirty="0">
                <a:solidFill>
                  <a:srgbClr val="333399"/>
                </a:solidFill>
                <a:latin typeface="Times New Roman"/>
                <a:cs typeface="Times New Roman"/>
              </a:rPr>
              <a:t>  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а</a:t>
            </a:r>
            <a:r>
              <a:rPr sz="3200" spc="380" dirty="0">
                <a:solidFill>
                  <a:srgbClr val="333399"/>
                </a:solidFill>
                <a:latin typeface="Times New Roman"/>
                <a:cs typeface="Times New Roman"/>
              </a:rPr>
              <a:t>  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їхні</a:t>
            </a:r>
            <a:r>
              <a:rPr sz="3200" spc="375" dirty="0">
                <a:solidFill>
                  <a:srgbClr val="333399"/>
                </a:solidFill>
                <a:latin typeface="Times New Roman"/>
                <a:cs typeface="Times New Roman"/>
              </a:rPr>
              <a:t>   </a:t>
            </a: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поверхні </a:t>
            </a:r>
            <a:r>
              <a:rPr sz="3200" spc="-20" dirty="0">
                <a:solidFill>
                  <a:srgbClr val="333399"/>
                </a:solidFill>
                <a:latin typeface="Times New Roman"/>
                <a:cs typeface="Times New Roman"/>
              </a:rPr>
              <a:t>виготовляють</a:t>
            </a:r>
            <a:r>
              <a:rPr sz="3200" spc="-9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гладкими.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-88688"/>
            <a:ext cx="8988425" cy="4977765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2847975" algn="just">
              <a:lnSpc>
                <a:spcPct val="100000"/>
              </a:lnSpc>
              <a:spcBef>
                <a:spcPts val="390"/>
              </a:spcBef>
            </a:pPr>
            <a:r>
              <a:rPr sz="3200" b="1" dirty="0">
                <a:solidFill>
                  <a:srgbClr val="333399"/>
                </a:solidFill>
                <a:latin typeface="Times New Roman"/>
                <a:cs typeface="Times New Roman"/>
              </a:rPr>
              <a:t>4.</a:t>
            </a:r>
            <a:r>
              <a:rPr sz="3200" b="1" spc="-6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b="1" spc="-10" dirty="0">
                <a:solidFill>
                  <a:srgbClr val="333399"/>
                </a:solidFill>
                <a:latin typeface="Times New Roman"/>
                <a:cs typeface="Times New Roman"/>
              </a:rPr>
              <a:t>Дуговий</a:t>
            </a:r>
            <a:r>
              <a:rPr sz="3200" b="1" spc="-8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b="1" spc="-10" dirty="0">
                <a:solidFill>
                  <a:srgbClr val="333399"/>
                </a:solidFill>
                <a:latin typeface="Times New Roman"/>
                <a:cs typeface="Times New Roman"/>
              </a:rPr>
              <a:t>розряд</a:t>
            </a:r>
            <a:endParaRPr sz="3200">
              <a:latin typeface="Times New Roman"/>
              <a:cs typeface="Times New Roman"/>
            </a:endParaRPr>
          </a:p>
          <a:p>
            <a:pPr marL="12700" marR="5080" indent="447675" algn="just">
              <a:lnSpc>
                <a:spcPct val="80000"/>
              </a:lnSpc>
              <a:spcBef>
                <a:spcPts val="1060"/>
              </a:spcBef>
            </a:pPr>
            <a:r>
              <a:rPr sz="3200" dirty="0">
                <a:latin typeface="Times New Roman"/>
                <a:cs typeface="Times New Roman"/>
              </a:rPr>
              <a:t>Можна</a:t>
            </a:r>
            <a:r>
              <a:rPr sz="3200" spc="-7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отримати</a:t>
            </a:r>
            <a:r>
              <a:rPr sz="3200" spc="-6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з</a:t>
            </a:r>
            <a:r>
              <a:rPr sz="3200" spc="-6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іскрового</a:t>
            </a:r>
            <a:r>
              <a:rPr sz="3200" spc="-5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заряду</a:t>
            </a:r>
            <a:r>
              <a:rPr sz="3200" spc="-55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зменшенням </a:t>
            </a:r>
            <a:r>
              <a:rPr sz="3200" dirty="0">
                <a:latin typeface="Times New Roman"/>
                <a:cs typeface="Times New Roman"/>
              </a:rPr>
              <a:t>відстані</a:t>
            </a:r>
            <a:r>
              <a:rPr sz="3200" spc="210" dirty="0">
                <a:latin typeface="Times New Roman"/>
                <a:cs typeface="Times New Roman"/>
              </a:rPr>
              <a:t>  </a:t>
            </a:r>
            <a:r>
              <a:rPr sz="3200" dirty="0">
                <a:latin typeface="Times New Roman"/>
                <a:cs typeface="Times New Roman"/>
              </a:rPr>
              <a:t>між</a:t>
            </a:r>
            <a:r>
              <a:rPr sz="3200" spc="215" dirty="0">
                <a:latin typeface="Times New Roman"/>
                <a:cs typeface="Times New Roman"/>
              </a:rPr>
              <a:t>  </a:t>
            </a:r>
            <a:r>
              <a:rPr sz="3200" dirty="0">
                <a:latin typeface="Times New Roman"/>
                <a:cs typeface="Times New Roman"/>
              </a:rPr>
              <a:t>електродами,</a:t>
            </a:r>
            <a:r>
              <a:rPr sz="3200" spc="215" dirty="0">
                <a:latin typeface="Times New Roman"/>
                <a:cs typeface="Times New Roman"/>
              </a:rPr>
              <a:t>  </a:t>
            </a:r>
            <a:r>
              <a:rPr sz="3200" dirty="0">
                <a:latin typeface="Times New Roman"/>
                <a:cs typeface="Times New Roman"/>
              </a:rPr>
              <a:t>переривистий</a:t>
            </a:r>
            <a:r>
              <a:rPr sz="3200" spc="220" dirty="0">
                <a:latin typeface="Times New Roman"/>
                <a:cs typeface="Times New Roman"/>
              </a:rPr>
              <a:t>  </a:t>
            </a:r>
            <a:r>
              <a:rPr sz="3200" spc="-10" dirty="0">
                <a:latin typeface="Times New Roman"/>
                <a:cs typeface="Times New Roman"/>
              </a:rPr>
              <a:t>розряд </a:t>
            </a:r>
            <a:r>
              <a:rPr sz="3200" dirty="0">
                <a:latin typeface="Times New Roman"/>
                <a:cs typeface="Times New Roman"/>
              </a:rPr>
              <a:t>стає</a:t>
            </a:r>
            <a:r>
              <a:rPr sz="3200" spc="21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неперервним,</a:t>
            </a:r>
            <a:r>
              <a:rPr sz="3200" spc="20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утворюючи</a:t>
            </a:r>
            <a:r>
              <a:rPr sz="3200" spc="21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яскраву</a:t>
            </a:r>
            <a:r>
              <a:rPr sz="3200" spc="210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електричну </a:t>
            </a:r>
            <a:r>
              <a:rPr sz="3200" dirty="0">
                <a:latin typeface="Times New Roman"/>
                <a:cs typeface="Times New Roman"/>
              </a:rPr>
              <a:t>дугу</a:t>
            </a:r>
            <a:r>
              <a:rPr sz="3200" spc="405" dirty="0">
                <a:latin typeface="Times New Roman"/>
                <a:cs typeface="Times New Roman"/>
              </a:rPr>
              <a:t>  </a:t>
            </a:r>
            <a:r>
              <a:rPr sz="3200" dirty="0">
                <a:latin typeface="Times New Roman"/>
                <a:cs typeface="Times New Roman"/>
              </a:rPr>
              <a:t>при</a:t>
            </a:r>
            <a:r>
              <a:rPr sz="3200" spc="405" dirty="0">
                <a:latin typeface="Times New Roman"/>
                <a:cs typeface="Times New Roman"/>
              </a:rPr>
              <a:t>  </a:t>
            </a:r>
            <a:r>
              <a:rPr sz="3200" dirty="0">
                <a:latin typeface="Times New Roman"/>
                <a:cs typeface="Times New Roman"/>
              </a:rPr>
              <a:t>великій</a:t>
            </a:r>
            <a:r>
              <a:rPr sz="3200" spc="405" dirty="0">
                <a:latin typeface="Times New Roman"/>
                <a:cs typeface="Times New Roman"/>
              </a:rPr>
              <a:t>  </a:t>
            </a:r>
            <a:r>
              <a:rPr sz="3200" dirty="0">
                <a:latin typeface="Times New Roman"/>
                <a:cs typeface="Times New Roman"/>
              </a:rPr>
              <a:t>густині</a:t>
            </a:r>
            <a:r>
              <a:rPr sz="3200" spc="400" dirty="0">
                <a:latin typeface="Times New Roman"/>
                <a:cs typeface="Times New Roman"/>
              </a:rPr>
              <a:t>  </a:t>
            </a:r>
            <a:r>
              <a:rPr sz="3200" dirty="0">
                <a:latin typeface="Times New Roman"/>
                <a:cs typeface="Times New Roman"/>
              </a:rPr>
              <a:t>струму</a:t>
            </a:r>
            <a:r>
              <a:rPr sz="3200" spc="409" dirty="0">
                <a:latin typeface="Times New Roman"/>
                <a:cs typeface="Times New Roman"/>
              </a:rPr>
              <a:t>  </a:t>
            </a:r>
            <a:r>
              <a:rPr sz="3200" dirty="0">
                <a:latin typeface="Times New Roman"/>
                <a:cs typeface="Times New Roman"/>
              </a:rPr>
              <a:t>і</a:t>
            </a:r>
            <a:r>
              <a:rPr sz="3200" spc="395" dirty="0">
                <a:latin typeface="Times New Roman"/>
                <a:cs typeface="Times New Roman"/>
              </a:rPr>
              <a:t>  </a:t>
            </a:r>
            <a:r>
              <a:rPr sz="3200" spc="-10" dirty="0">
                <a:latin typeface="Times New Roman"/>
                <a:cs typeface="Times New Roman"/>
              </a:rPr>
              <a:t>порівняно </a:t>
            </a:r>
            <a:r>
              <a:rPr sz="3200" dirty="0">
                <a:latin typeface="Times New Roman"/>
                <a:cs typeface="Times New Roman"/>
              </a:rPr>
              <a:t>невеликій</a:t>
            </a:r>
            <a:r>
              <a:rPr sz="3200" spc="695" dirty="0">
                <a:latin typeface="Times New Roman"/>
                <a:cs typeface="Times New Roman"/>
              </a:rPr>
              <a:t>  </a:t>
            </a:r>
            <a:r>
              <a:rPr sz="3200" dirty="0">
                <a:latin typeface="Times New Roman"/>
                <a:cs typeface="Times New Roman"/>
              </a:rPr>
              <a:t>напрузі</a:t>
            </a:r>
            <a:r>
              <a:rPr sz="3200" spc="695" dirty="0">
                <a:latin typeface="Times New Roman"/>
                <a:cs typeface="Times New Roman"/>
              </a:rPr>
              <a:t>  </a:t>
            </a:r>
            <a:r>
              <a:rPr sz="3200" dirty="0">
                <a:latin typeface="Times New Roman"/>
                <a:cs typeface="Times New Roman"/>
              </a:rPr>
              <a:t>між</a:t>
            </a:r>
            <a:r>
              <a:rPr sz="3200" spc="685" dirty="0">
                <a:latin typeface="Times New Roman"/>
                <a:cs typeface="Times New Roman"/>
              </a:rPr>
              <a:t>  </a:t>
            </a:r>
            <a:r>
              <a:rPr sz="3200" dirty="0">
                <a:latin typeface="Times New Roman"/>
                <a:cs typeface="Times New Roman"/>
              </a:rPr>
              <a:t>електродами</a:t>
            </a:r>
            <a:r>
              <a:rPr sz="3200" spc="695" dirty="0">
                <a:latin typeface="Times New Roman"/>
                <a:cs typeface="Times New Roman"/>
              </a:rPr>
              <a:t>  </a:t>
            </a:r>
            <a:r>
              <a:rPr sz="3200" spc="-10" dirty="0">
                <a:latin typeface="Times New Roman"/>
                <a:cs typeface="Times New Roman"/>
              </a:rPr>
              <a:t>(порядку </a:t>
            </a:r>
            <a:r>
              <a:rPr sz="3200" dirty="0">
                <a:latin typeface="Times New Roman"/>
                <a:cs typeface="Times New Roman"/>
              </a:rPr>
              <a:t>кількох</a:t>
            </a:r>
            <a:r>
              <a:rPr sz="3200" spc="16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десятків</a:t>
            </a:r>
            <a:r>
              <a:rPr sz="3200" spc="18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вольт),</a:t>
            </a:r>
            <a:r>
              <a:rPr sz="3200" spc="16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при</a:t>
            </a:r>
            <a:r>
              <a:rPr sz="3200" spc="18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високій</a:t>
            </a:r>
            <a:r>
              <a:rPr sz="3200" spc="17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температурі</a:t>
            </a:r>
            <a:r>
              <a:rPr sz="3200" spc="175" dirty="0">
                <a:latin typeface="Times New Roman"/>
                <a:cs typeface="Times New Roman"/>
              </a:rPr>
              <a:t> </a:t>
            </a:r>
            <a:r>
              <a:rPr sz="3200" spc="-50" dirty="0">
                <a:latin typeface="Times New Roman"/>
                <a:cs typeface="Times New Roman"/>
              </a:rPr>
              <a:t>у </a:t>
            </a:r>
            <a:r>
              <a:rPr sz="3200" spc="-10" dirty="0">
                <a:latin typeface="Times New Roman"/>
                <a:cs typeface="Times New Roman"/>
              </a:rPr>
              <a:t>міжелектродному</a:t>
            </a:r>
            <a:r>
              <a:rPr sz="3200" spc="-114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проміжку</a:t>
            </a:r>
            <a:r>
              <a:rPr sz="3200" spc="-95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(5000-7000°С).</a:t>
            </a:r>
            <a:endParaRPr sz="3200">
              <a:latin typeface="Times New Roman"/>
              <a:cs typeface="Times New Roman"/>
            </a:endParaRPr>
          </a:p>
          <a:p>
            <a:pPr marL="12700" marR="5080" indent="447675" algn="just">
              <a:lnSpc>
                <a:spcPct val="80000"/>
              </a:lnSpc>
              <a:spcBef>
                <a:spcPts val="5"/>
              </a:spcBef>
            </a:pP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Дуговий</a:t>
            </a:r>
            <a:r>
              <a:rPr sz="3200" spc="335" dirty="0">
                <a:solidFill>
                  <a:srgbClr val="333399"/>
                </a:solidFill>
                <a:latin typeface="Times New Roman"/>
                <a:cs typeface="Times New Roman"/>
              </a:rPr>
              <a:t> 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розряд</a:t>
            </a:r>
            <a:r>
              <a:rPr sz="3200" spc="335" dirty="0">
                <a:solidFill>
                  <a:srgbClr val="333399"/>
                </a:solidFill>
                <a:latin typeface="Times New Roman"/>
                <a:cs typeface="Times New Roman"/>
              </a:rPr>
              <a:t> 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використовують</a:t>
            </a:r>
            <a:r>
              <a:rPr sz="3200" spc="345" dirty="0">
                <a:solidFill>
                  <a:srgbClr val="333399"/>
                </a:solidFill>
                <a:latin typeface="Times New Roman"/>
                <a:cs typeface="Times New Roman"/>
              </a:rPr>
              <a:t> 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як</a:t>
            </a:r>
            <a:r>
              <a:rPr sz="3200" spc="335" dirty="0">
                <a:solidFill>
                  <a:srgbClr val="333399"/>
                </a:solidFill>
                <a:latin typeface="Times New Roman"/>
                <a:cs typeface="Times New Roman"/>
              </a:rPr>
              <a:t>  </a:t>
            </a: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джерело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світла,</a:t>
            </a:r>
            <a:r>
              <a:rPr sz="3200" spc="8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для</a:t>
            </a:r>
            <a:r>
              <a:rPr sz="3200" spc="7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зварювання</a:t>
            </a:r>
            <a:r>
              <a:rPr sz="3200" spc="8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і</a:t>
            </a:r>
            <a:r>
              <a:rPr sz="3200" spc="6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різання</a:t>
            </a:r>
            <a:r>
              <a:rPr sz="3200" spc="9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металів,</a:t>
            </a:r>
            <a:r>
              <a:rPr sz="3200" spc="8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в</a:t>
            </a:r>
            <a:r>
              <a:rPr sz="3200" spc="6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дугових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печах</a:t>
            </a:r>
            <a:r>
              <a:rPr sz="3200" spc="465" dirty="0">
                <a:solidFill>
                  <a:srgbClr val="333399"/>
                </a:solidFill>
                <a:latin typeface="Times New Roman"/>
                <a:cs typeface="Times New Roman"/>
              </a:rPr>
              <a:t> 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для</a:t>
            </a:r>
            <a:r>
              <a:rPr sz="3200" spc="455" dirty="0">
                <a:solidFill>
                  <a:srgbClr val="333399"/>
                </a:solidFill>
                <a:latin typeface="Times New Roman"/>
                <a:cs typeface="Times New Roman"/>
              </a:rPr>
              <a:t> 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виплавки</a:t>
            </a:r>
            <a:r>
              <a:rPr sz="3200" spc="470" dirty="0">
                <a:solidFill>
                  <a:srgbClr val="333399"/>
                </a:solidFill>
                <a:latin typeface="Times New Roman"/>
                <a:cs typeface="Times New Roman"/>
              </a:rPr>
              <a:t> 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сталі,</a:t>
            </a:r>
            <a:r>
              <a:rPr sz="3200" spc="470" dirty="0">
                <a:solidFill>
                  <a:srgbClr val="333399"/>
                </a:solidFill>
                <a:latin typeface="Times New Roman"/>
                <a:cs typeface="Times New Roman"/>
              </a:rPr>
              <a:t> 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чавуну,</a:t>
            </a:r>
            <a:r>
              <a:rPr sz="3200" spc="470" dirty="0">
                <a:solidFill>
                  <a:srgbClr val="333399"/>
                </a:solidFill>
                <a:latin typeface="Times New Roman"/>
                <a:cs typeface="Times New Roman"/>
              </a:rPr>
              <a:t>  </a:t>
            </a: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отримання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карбіду</a:t>
            </a:r>
            <a:r>
              <a:rPr sz="3200" spc="-9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кальцію,</a:t>
            </a:r>
            <a:r>
              <a:rPr sz="3200" spc="-8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оксиду</a:t>
            </a:r>
            <a:r>
              <a:rPr sz="3200" spc="-8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азоту.</a:t>
            </a:r>
            <a:endParaRPr sz="3200">
              <a:latin typeface="Times New Roman"/>
              <a:cs typeface="Times New Roman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4959096"/>
            <a:ext cx="9144000" cy="1645920"/>
            <a:chOff x="0" y="4959096"/>
            <a:chExt cx="9144000" cy="164592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032248"/>
              <a:ext cx="4791456" cy="1572767"/>
            </a:xfrm>
            <a:prstGeom prst="rect">
              <a:avLst/>
            </a:prstGeom>
          </p:spPr>
        </p:pic>
        <p:pic>
          <p:nvPicPr>
            <p:cNvPr id="5" name="object 5">
              <a:hlinkClick r:id="rId3"/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81728" y="4995672"/>
              <a:ext cx="2793492" cy="1604771"/>
            </a:xfrm>
            <a:prstGeom prst="rect">
              <a:avLst/>
            </a:prstGeom>
          </p:spPr>
        </p:pic>
        <p:pic>
          <p:nvPicPr>
            <p:cNvPr id="6" name="object 6">
              <a:hlinkClick r:id="rId5"/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476743" y="4959096"/>
              <a:ext cx="1667255" cy="162153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5904" y="0"/>
            <a:ext cx="7487411" cy="6818374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>
            <a:extLst>
              <a:ext uri="{FF2B5EF4-FFF2-40B4-BE49-F238E27FC236}">
                <a16:creationId xmlns:a16="http://schemas.microsoft.com/office/drawing/2014/main" id="{D53EE191-611A-AFE1-DBDF-A738040A19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628775"/>
          </a:xfrm>
        </p:spPr>
        <p:txBody>
          <a:bodyPr/>
          <a:lstStyle/>
          <a:p>
            <a:pPr marL="838200" indent="-838200" eaLnBrk="1" hangingPunct="1"/>
            <a:r>
              <a:rPr lang="en-US" altLang="uk-UA"/>
              <a:t>4</a:t>
            </a:r>
            <a:r>
              <a:rPr lang="ru-RU" altLang="uk-UA"/>
              <a:t>.</a:t>
            </a:r>
            <a:r>
              <a:rPr lang="uk-UA" altLang="uk-UA"/>
              <a:t> </a:t>
            </a:r>
            <a:r>
              <a:rPr lang="uk-UA" altLang="uk-UA" b="1"/>
              <a:t>*</a:t>
            </a:r>
            <a:r>
              <a:rPr lang="ru-RU" altLang="uk-UA"/>
              <a:t> </a:t>
            </a:r>
            <a:r>
              <a:rPr lang="uk-UA" altLang="uk-UA" b="1"/>
              <a:t>Контактні електричні явища та термоелектронна емісія.</a:t>
            </a:r>
            <a:r>
              <a:rPr lang="uk-UA" altLang="uk-UA"/>
              <a:t> </a:t>
            </a:r>
          </a:p>
        </p:txBody>
      </p:sp>
      <p:pic>
        <p:nvPicPr>
          <p:cNvPr id="79875" name="Picture 4" descr="Слайд 40 4">
            <a:extLst>
              <a:ext uri="{FF2B5EF4-FFF2-40B4-BE49-F238E27FC236}">
                <a16:creationId xmlns:a16="http://schemas.microsoft.com/office/drawing/2014/main" id="{15F1EBA9-8038-88B0-518E-E48276E4168F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525588"/>
            <a:ext cx="9144000" cy="53324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3" descr="Слайд 41">
            <a:extLst>
              <a:ext uri="{FF2B5EF4-FFF2-40B4-BE49-F238E27FC236}">
                <a16:creationId xmlns:a16="http://schemas.microsoft.com/office/drawing/2014/main" id="{3C082FCB-5DC8-EA6F-EBC9-BE20E6CDC82E}"/>
              </a:ext>
            </a:extLst>
          </p:cNvPr>
          <p:cNvPicPr>
            <a:picLocks noChangeAspect="1" noChangeArrowheads="1"/>
          </p:cNvPicPr>
          <p:nvPr>
            <p:ph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95263"/>
            <a:ext cx="9144000" cy="64658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3" descr="Слайд 42">
            <a:extLst>
              <a:ext uri="{FF2B5EF4-FFF2-40B4-BE49-F238E27FC236}">
                <a16:creationId xmlns:a16="http://schemas.microsoft.com/office/drawing/2014/main" id="{FEBEB33F-909D-89C8-66DB-1682F7100770}"/>
              </a:ext>
            </a:extLst>
          </p:cNvPr>
          <p:cNvPicPr>
            <a:picLocks noChangeAspect="1" noChangeArrowheads="1"/>
          </p:cNvPicPr>
          <p:nvPr>
            <p:ph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95263"/>
            <a:ext cx="9144000" cy="64658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51053"/>
            <a:ext cx="852995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Потужністю в 1</a:t>
            </a: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ват (1</a:t>
            </a:r>
            <a:r>
              <a:rPr sz="3200" spc="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Вт)</a:t>
            </a:r>
            <a:r>
              <a:rPr sz="3200" spc="-2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характеризують</a:t>
            </a:r>
            <a:r>
              <a:rPr sz="3200" spc="-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такий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8739" y="538429"/>
            <a:ext cx="898652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405255" algn="l"/>
                <a:tab pos="2318385" algn="l"/>
                <a:tab pos="4795520" algn="l"/>
                <a:tab pos="5996305" algn="l"/>
                <a:tab pos="7205345" algn="l"/>
              </a:tabLst>
            </a:pPr>
            <a:r>
              <a:rPr sz="3200" b="0" spc="-10" dirty="0">
                <a:latin typeface="Times New Roman"/>
                <a:cs typeface="Times New Roman"/>
              </a:rPr>
              <a:t>струм,</a:t>
            </a:r>
            <a:r>
              <a:rPr sz="3200" b="0" dirty="0">
                <a:latin typeface="Times New Roman"/>
                <a:cs typeface="Times New Roman"/>
              </a:rPr>
              <a:t>	</a:t>
            </a:r>
            <a:r>
              <a:rPr sz="3200" b="0" spc="-25" dirty="0">
                <a:solidFill>
                  <a:srgbClr val="000000"/>
                </a:solidFill>
                <a:latin typeface="Times New Roman"/>
                <a:cs typeface="Times New Roman"/>
              </a:rPr>
              <a:t>при</a:t>
            </a:r>
            <a:r>
              <a:rPr sz="3200" b="0" dirty="0">
                <a:solidFill>
                  <a:srgbClr val="000000"/>
                </a:solidFill>
                <a:latin typeface="Times New Roman"/>
                <a:cs typeface="Times New Roman"/>
              </a:rPr>
              <a:t>	</a:t>
            </a:r>
            <a:r>
              <a:rPr sz="3200" b="0" spc="-10" dirty="0">
                <a:solidFill>
                  <a:srgbClr val="000000"/>
                </a:solidFill>
                <a:latin typeface="Times New Roman"/>
                <a:cs typeface="Times New Roman"/>
              </a:rPr>
              <a:t>проходженні</a:t>
            </a:r>
            <a:r>
              <a:rPr sz="3200" b="0" dirty="0">
                <a:solidFill>
                  <a:srgbClr val="000000"/>
                </a:solidFill>
                <a:latin typeface="Times New Roman"/>
                <a:cs typeface="Times New Roman"/>
              </a:rPr>
              <a:t>	</a:t>
            </a:r>
            <a:r>
              <a:rPr sz="3200" b="0" spc="-10" dirty="0">
                <a:solidFill>
                  <a:srgbClr val="000000"/>
                </a:solidFill>
                <a:latin typeface="Times New Roman"/>
                <a:cs typeface="Times New Roman"/>
              </a:rPr>
              <a:t>якого</a:t>
            </a:r>
            <a:r>
              <a:rPr sz="3200" b="0" dirty="0">
                <a:solidFill>
                  <a:srgbClr val="000000"/>
                </a:solidFill>
                <a:latin typeface="Times New Roman"/>
                <a:cs typeface="Times New Roman"/>
              </a:rPr>
              <a:t>	</a:t>
            </a:r>
            <a:r>
              <a:rPr sz="3200" b="0" spc="-10" dirty="0">
                <a:solidFill>
                  <a:srgbClr val="000000"/>
                </a:solidFill>
                <a:latin typeface="Times New Roman"/>
                <a:cs typeface="Times New Roman"/>
              </a:rPr>
              <a:t>через</a:t>
            </a:r>
            <a:r>
              <a:rPr sz="3200" b="0" dirty="0">
                <a:solidFill>
                  <a:srgbClr val="000000"/>
                </a:solidFill>
                <a:latin typeface="Times New Roman"/>
                <a:cs typeface="Times New Roman"/>
              </a:rPr>
              <a:t>	</a:t>
            </a:r>
            <a:r>
              <a:rPr sz="3200" b="0" spc="-10" dirty="0">
                <a:solidFill>
                  <a:srgbClr val="000000"/>
                </a:solidFill>
                <a:latin typeface="Times New Roman"/>
                <a:cs typeface="Times New Roman"/>
              </a:rPr>
              <a:t>провідник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39" y="1026668"/>
            <a:ext cx="687260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latin typeface="Times New Roman"/>
                <a:cs typeface="Times New Roman"/>
              </a:rPr>
              <a:t>щосекунди</a:t>
            </a:r>
            <a:r>
              <a:rPr sz="3200" spc="-5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виділяється</a:t>
            </a:r>
            <a:r>
              <a:rPr sz="3200" spc="-2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енергія</a:t>
            </a:r>
            <a:r>
              <a:rPr sz="3200" spc="-3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в</a:t>
            </a:r>
            <a:r>
              <a:rPr sz="3200" spc="-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1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i="1" spc="-25" dirty="0">
                <a:latin typeface="Times New Roman"/>
                <a:cs typeface="Times New Roman"/>
              </a:rPr>
              <a:t>Дж</a:t>
            </a:r>
            <a:r>
              <a:rPr sz="3200" spc="-25" dirty="0">
                <a:latin typeface="Times New Roman"/>
                <a:cs typeface="Times New Roman"/>
              </a:rPr>
              <a:t>,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640" y="4441063"/>
            <a:ext cx="9037320" cy="19773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 marR="17780" indent="457200">
              <a:lnSpc>
                <a:spcPct val="100000"/>
              </a:lnSpc>
              <a:spcBef>
                <a:spcPts val="100"/>
              </a:spcBef>
              <a:tabLst>
                <a:tab pos="1003300" algn="l"/>
                <a:tab pos="2504440" algn="l"/>
                <a:tab pos="2999740" algn="l"/>
                <a:tab pos="3688715" algn="l"/>
                <a:tab pos="5154930" algn="l"/>
                <a:tab pos="7792084" algn="l"/>
              </a:tabLst>
            </a:pPr>
            <a:r>
              <a:rPr sz="3200" spc="-50" dirty="0">
                <a:solidFill>
                  <a:srgbClr val="333399"/>
                </a:solidFill>
                <a:latin typeface="Times New Roman"/>
                <a:cs typeface="Times New Roman"/>
              </a:rPr>
              <a:t>1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	</a:t>
            </a:r>
            <a:r>
              <a:rPr sz="3200" i="1" spc="-10" dirty="0">
                <a:solidFill>
                  <a:srgbClr val="333399"/>
                </a:solidFill>
                <a:latin typeface="Times New Roman"/>
                <a:cs typeface="Times New Roman"/>
              </a:rPr>
              <a:t>Вт·год</a:t>
            </a:r>
            <a:r>
              <a:rPr sz="3200" i="1" dirty="0">
                <a:solidFill>
                  <a:srgbClr val="333399"/>
                </a:solidFill>
                <a:latin typeface="Times New Roman"/>
                <a:cs typeface="Times New Roman"/>
              </a:rPr>
              <a:t>	</a:t>
            </a:r>
            <a:r>
              <a:rPr sz="3200" spc="-50" dirty="0">
                <a:solidFill>
                  <a:srgbClr val="333399"/>
                </a:solidFill>
                <a:latin typeface="Times New Roman"/>
                <a:cs typeface="Times New Roman"/>
              </a:rPr>
              <a:t>–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	</a:t>
            </a:r>
            <a:r>
              <a:rPr sz="3200" spc="-25" dirty="0">
                <a:solidFill>
                  <a:srgbClr val="333399"/>
                </a:solidFill>
                <a:latin typeface="Times New Roman"/>
                <a:cs typeface="Times New Roman"/>
              </a:rPr>
              <a:t>це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	</a:t>
            </a: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робота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	</a:t>
            </a: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електричного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	</a:t>
            </a:r>
            <a:r>
              <a:rPr sz="3200" spc="-20" dirty="0">
                <a:solidFill>
                  <a:srgbClr val="333399"/>
                </a:solidFill>
                <a:latin typeface="Times New Roman"/>
                <a:cs typeface="Times New Roman"/>
              </a:rPr>
              <a:t>струму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потужністю</a:t>
            </a:r>
            <a:r>
              <a:rPr sz="3200" spc="-8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1</a:t>
            </a:r>
            <a:r>
              <a:rPr sz="3200" spc="-4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i="1" dirty="0">
                <a:solidFill>
                  <a:srgbClr val="333399"/>
                </a:solidFill>
                <a:latin typeface="Times New Roman"/>
                <a:cs typeface="Times New Roman"/>
              </a:rPr>
              <a:t>Вт</a:t>
            </a:r>
            <a:r>
              <a:rPr sz="3200" i="1" spc="-5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протягом</a:t>
            </a:r>
            <a:r>
              <a:rPr sz="3200" spc="-8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1</a:t>
            </a:r>
            <a:r>
              <a:rPr sz="3200" spc="-4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i="1" spc="-20" dirty="0">
                <a:solidFill>
                  <a:srgbClr val="333399"/>
                </a:solidFill>
                <a:latin typeface="Times New Roman"/>
                <a:cs typeface="Times New Roman"/>
              </a:rPr>
              <a:t>год</a:t>
            </a:r>
            <a:r>
              <a:rPr sz="3200" spc="-20" dirty="0">
                <a:solidFill>
                  <a:srgbClr val="333399"/>
                </a:solidFill>
                <a:latin typeface="Times New Roman"/>
                <a:cs typeface="Times New Roman"/>
              </a:rPr>
              <a:t>:</a:t>
            </a:r>
            <a:endParaRPr sz="3200">
              <a:latin typeface="Times New Roman"/>
              <a:cs typeface="Times New Roman"/>
            </a:endParaRPr>
          </a:p>
          <a:p>
            <a:pPr marL="481330" algn="ctr">
              <a:lnSpc>
                <a:spcPct val="100000"/>
              </a:lnSpc>
              <a:spcBef>
                <a:spcPts val="5"/>
              </a:spcBef>
            </a:pP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1</a:t>
            </a:r>
            <a:r>
              <a:rPr sz="3200" spc="-2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Вт·год=3600</a:t>
            </a:r>
            <a:r>
              <a:rPr sz="3200" spc="-6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Вт·с=3,6·10</a:t>
            </a:r>
            <a:r>
              <a:rPr sz="3150" baseline="25132" dirty="0">
                <a:solidFill>
                  <a:srgbClr val="333399"/>
                </a:solidFill>
                <a:latin typeface="Times New Roman"/>
                <a:cs typeface="Times New Roman"/>
              </a:rPr>
              <a:t>3</a:t>
            </a:r>
            <a:r>
              <a:rPr sz="3150" spc="322" baseline="25132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spc="-25" dirty="0">
                <a:solidFill>
                  <a:srgbClr val="333399"/>
                </a:solidFill>
                <a:latin typeface="Times New Roman"/>
                <a:cs typeface="Times New Roman"/>
              </a:rPr>
              <a:t>Дж,</a:t>
            </a:r>
            <a:endParaRPr sz="3200">
              <a:latin typeface="Times New Roman"/>
              <a:cs typeface="Times New Roman"/>
            </a:endParaRPr>
          </a:p>
          <a:p>
            <a:pPr marL="481330" algn="ctr">
              <a:lnSpc>
                <a:spcPct val="100000"/>
              </a:lnSpc>
            </a:pP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1</a:t>
            </a:r>
            <a:r>
              <a:rPr sz="3200" spc="-4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кВт·год=1·</a:t>
            </a:r>
            <a:r>
              <a:rPr sz="3200" spc="-9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10</a:t>
            </a:r>
            <a:r>
              <a:rPr sz="3150" baseline="25132" dirty="0">
                <a:solidFill>
                  <a:srgbClr val="333399"/>
                </a:solidFill>
                <a:latin typeface="Times New Roman"/>
                <a:cs typeface="Times New Roman"/>
              </a:rPr>
              <a:t>3</a:t>
            </a:r>
            <a:r>
              <a:rPr sz="3150" spc="330" baseline="25132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Вт·год</a:t>
            </a:r>
            <a:r>
              <a:rPr sz="3200" spc="-6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=3,6·10</a:t>
            </a:r>
            <a:r>
              <a:rPr sz="3150" baseline="25132" dirty="0">
                <a:solidFill>
                  <a:srgbClr val="333399"/>
                </a:solidFill>
                <a:latin typeface="Times New Roman"/>
                <a:cs typeface="Times New Roman"/>
              </a:rPr>
              <a:t>6</a:t>
            </a:r>
            <a:r>
              <a:rPr sz="3150" spc="292" baseline="25132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spc="-25" dirty="0">
                <a:solidFill>
                  <a:srgbClr val="333399"/>
                </a:solidFill>
                <a:latin typeface="Times New Roman"/>
                <a:cs typeface="Times New Roman"/>
              </a:rPr>
              <a:t>Дж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618336" y="2190570"/>
            <a:ext cx="886460" cy="0"/>
          </a:xfrm>
          <a:custGeom>
            <a:avLst/>
            <a:gdLst/>
            <a:ahLst/>
            <a:cxnLst/>
            <a:rect l="l" t="t" r="r" b="b"/>
            <a:pathLst>
              <a:path w="886460">
                <a:moveTo>
                  <a:pt x="0" y="0"/>
                </a:moveTo>
                <a:lnTo>
                  <a:pt x="886181" y="0"/>
                </a:lnTo>
              </a:path>
            </a:pathLst>
          </a:custGeom>
          <a:ln w="1309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8739" y="1892770"/>
            <a:ext cx="8988425" cy="2574925"/>
          </a:xfrm>
          <a:prstGeom prst="rect">
            <a:avLst/>
          </a:prstGeom>
        </p:spPr>
        <p:txBody>
          <a:bodyPr vert="horz" wrap="square" lIns="0" tIns="307975" rIns="0" bIns="0" rtlCol="0">
            <a:spAutoFit/>
          </a:bodyPr>
          <a:lstStyle/>
          <a:p>
            <a:pPr marL="936625" algn="ctr">
              <a:lnSpc>
                <a:spcPct val="100000"/>
              </a:lnSpc>
              <a:spcBef>
                <a:spcPts val="2425"/>
              </a:spcBef>
            </a:pPr>
            <a:r>
              <a:rPr sz="3300" spc="-25" dirty="0">
                <a:latin typeface="Times New Roman"/>
                <a:cs typeface="Times New Roman"/>
              </a:rPr>
              <a:t>1</a:t>
            </a:r>
            <a:r>
              <a:rPr sz="3300" i="1" spc="-25" dirty="0">
                <a:latin typeface="Times New Roman"/>
                <a:cs typeface="Times New Roman"/>
              </a:rPr>
              <a:t>с</a:t>
            </a:r>
            <a:endParaRPr sz="3300">
              <a:latin typeface="Times New Roman"/>
              <a:cs typeface="Times New Roman"/>
            </a:endParaRPr>
          </a:p>
          <a:p>
            <a:pPr marL="12700" marR="5080" indent="457200" algn="just">
              <a:lnSpc>
                <a:spcPct val="100000"/>
              </a:lnSpc>
              <a:spcBef>
                <a:spcPts val="2260"/>
              </a:spcBef>
            </a:pP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На</a:t>
            </a:r>
            <a:r>
              <a:rPr sz="3200" spc="66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практиці</a:t>
            </a:r>
            <a:r>
              <a:rPr sz="3200" spc="66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використовуються</a:t>
            </a:r>
            <a:r>
              <a:rPr sz="3200" spc="65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також</a:t>
            </a:r>
            <a:r>
              <a:rPr sz="3200" spc="65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позасис-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темні</a:t>
            </a:r>
            <a:r>
              <a:rPr sz="3200" spc="-1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одиниці</a:t>
            </a:r>
            <a:r>
              <a:rPr sz="3200" spc="-2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роботи</a:t>
            </a:r>
            <a:r>
              <a:rPr sz="3200" spc="-2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струму:</a:t>
            </a:r>
            <a:r>
              <a:rPr sz="3200" spc="-1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spc="-45" dirty="0">
                <a:solidFill>
                  <a:srgbClr val="333399"/>
                </a:solidFill>
                <a:latin typeface="Times New Roman"/>
                <a:cs typeface="Times New Roman"/>
              </a:rPr>
              <a:t>ват-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година</a:t>
            </a:r>
            <a:r>
              <a:rPr sz="3200" spc="-2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(</a:t>
            </a:r>
            <a:r>
              <a:rPr sz="3200" i="1" dirty="0">
                <a:solidFill>
                  <a:srgbClr val="333399"/>
                </a:solidFill>
                <a:latin typeface="Times New Roman"/>
                <a:cs typeface="Times New Roman"/>
              </a:rPr>
              <a:t>Вт·год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)</a:t>
            </a:r>
            <a:r>
              <a:rPr sz="3200" spc="-1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spc="-50" dirty="0">
                <a:solidFill>
                  <a:srgbClr val="333399"/>
                </a:solidFill>
                <a:latin typeface="Times New Roman"/>
                <a:cs typeface="Times New Roman"/>
              </a:rPr>
              <a:t>і </a:t>
            </a:r>
            <a:r>
              <a:rPr sz="3200" spc="-25" dirty="0">
                <a:solidFill>
                  <a:srgbClr val="333399"/>
                </a:solidFill>
                <a:latin typeface="Times New Roman"/>
                <a:cs typeface="Times New Roman"/>
              </a:rPr>
              <a:t>кіловат-</a:t>
            </a: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година</a:t>
            </a:r>
            <a:r>
              <a:rPr sz="3200" spc="-10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(</a:t>
            </a:r>
            <a:r>
              <a:rPr sz="3200" i="1" spc="-10" dirty="0">
                <a:solidFill>
                  <a:srgbClr val="333399"/>
                </a:solidFill>
                <a:latin typeface="Times New Roman"/>
                <a:cs typeface="Times New Roman"/>
              </a:rPr>
              <a:t>кВт·год</a:t>
            </a: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).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401567" y="1863506"/>
            <a:ext cx="2282825" cy="5295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3300" spc="-35" dirty="0">
                <a:latin typeface="Times New Roman"/>
                <a:cs typeface="Times New Roman"/>
              </a:rPr>
              <a:t>1</a:t>
            </a:r>
            <a:r>
              <a:rPr sz="3300" i="1" spc="-35" dirty="0">
                <a:latin typeface="Times New Roman"/>
                <a:cs typeface="Times New Roman"/>
              </a:rPr>
              <a:t>Вт</a:t>
            </a:r>
            <a:r>
              <a:rPr sz="3300" i="1" spc="-40" dirty="0">
                <a:latin typeface="Times New Roman"/>
                <a:cs typeface="Times New Roman"/>
              </a:rPr>
              <a:t> </a:t>
            </a:r>
            <a:r>
              <a:rPr sz="3300" dirty="0">
                <a:latin typeface="Symbol"/>
                <a:cs typeface="Symbol"/>
              </a:rPr>
              <a:t></a:t>
            </a:r>
            <a:r>
              <a:rPr sz="3300" spc="-240" dirty="0">
                <a:latin typeface="Times New Roman"/>
                <a:cs typeface="Times New Roman"/>
              </a:rPr>
              <a:t> </a:t>
            </a:r>
            <a:r>
              <a:rPr sz="4950" baseline="34511" dirty="0">
                <a:latin typeface="Times New Roman"/>
                <a:cs typeface="Times New Roman"/>
              </a:rPr>
              <a:t>1</a:t>
            </a:r>
            <a:r>
              <a:rPr sz="4950" i="1" baseline="34511" dirty="0">
                <a:latin typeface="Times New Roman"/>
                <a:cs typeface="Times New Roman"/>
              </a:rPr>
              <a:t>Дж</a:t>
            </a:r>
            <a:r>
              <a:rPr sz="4950" i="1" spc="-532" baseline="34511" dirty="0">
                <a:latin typeface="Times New Roman"/>
                <a:cs typeface="Times New Roman"/>
              </a:rPr>
              <a:t> </a:t>
            </a:r>
            <a:r>
              <a:rPr sz="3300" spc="-50" dirty="0">
                <a:latin typeface="Times New Roman"/>
                <a:cs typeface="Times New Roman"/>
              </a:rPr>
              <a:t>.</a:t>
            </a:r>
            <a:endParaRPr sz="33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0531" y="1111757"/>
            <a:ext cx="836803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212340" algn="l"/>
                <a:tab pos="4024629" algn="l"/>
                <a:tab pos="4639945" algn="l"/>
                <a:tab pos="6341110" algn="l"/>
                <a:tab pos="7810500" algn="l"/>
              </a:tabLst>
            </a:pPr>
            <a:r>
              <a:rPr sz="3200" b="1" spc="-10" dirty="0">
                <a:solidFill>
                  <a:srgbClr val="333399"/>
                </a:solidFill>
                <a:latin typeface="Times New Roman"/>
                <a:cs typeface="Times New Roman"/>
              </a:rPr>
              <a:t>Коефіцієнт</a:t>
            </a:r>
            <a:r>
              <a:rPr sz="3200" b="1" dirty="0">
                <a:solidFill>
                  <a:srgbClr val="333399"/>
                </a:solidFill>
                <a:latin typeface="Times New Roman"/>
                <a:cs typeface="Times New Roman"/>
              </a:rPr>
              <a:t>	</a:t>
            </a:r>
            <a:r>
              <a:rPr sz="3200" b="1" spc="-10" dirty="0">
                <a:solidFill>
                  <a:srgbClr val="333399"/>
                </a:solidFill>
                <a:latin typeface="Times New Roman"/>
                <a:cs typeface="Times New Roman"/>
              </a:rPr>
              <a:t>корисної</a:t>
            </a:r>
            <a:r>
              <a:rPr sz="3200" b="1" dirty="0">
                <a:solidFill>
                  <a:srgbClr val="333399"/>
                </a:solidFill>
                <a:latin typeface="Times New Roman"/>
                <a:cs typeface="Times New Roman"/>
              </a:rPr>
              <a:t>	</a:t>
            </a:r>
            <a:r>
              <a:rPr sz="3200" b="1" spc="-25" dirty="0">
                <a:solidFill>
                  <a:srgbClr val="333399"/>
                </a:solidFill>
                <a:latin typeface="Times New Roman"/>
                <a:cs typeface="Times New Roman"/>
              </a:rPr>
              <a:t>дії</a:t>
            </a:r>
            <a:r>
              <a:rPr sz="3200" b="1" dirty="0">
                <a:solidFill>
                  <a:srgbClr val="333399"/>
                </a:solidFill>
                <a:latin typeface="Times New Roman"/>
                <a:cs typeface="Times New Roman"/>
              </a:rPr>
              <a:t>	</a:t>
            </a:r>
            <a:r>
              <a:rPr sz="3200" b="1" spc="-10" dirty="0">
                <a:solidFill>
                  <a:srgbClr val="333399"/>
                </a:solidFill>
                <a:latin typeface="Times New Roman"/>
                <a:cs typeface="Times New Roman"/>
              </a:rPr>
              <a:t>джерела</a:t>
            </a:r>
            <a:r>
              <a:rPr sz="3200" b="1" dirty="0">
                <a:solidFill>
                  <a:srgbClr val="333399"/>
                </a:solidFill>
                <a:latin typeface="Times New Roman"/>
                <a:cs typeface="Times New Roman"/>
              </a:rPr>
              <a:t>	</a:t>
            </a:r>
            <a:r>
              <a:rPr sz="3200" b="1" spc="-10" dirty="0">
                <a:solidFill>
                  <a:srgbClr val="333399"/>
                </a:solidFill>
                <a:latin typeface="Times New Roman"/>
                <a:cs typeface="Times New Roman"/>
              </a:rPr>
              <a:t>струму</a:t>
            </a:r>
            <a:r>
              <a:rPr sz="3200" b="1" dirty="0">
                <a:solidFill>
                  <a:srgbClr val="333399"/>
                </a:solidFill>
                <a:latin typeface="Times New Roman"/>
                <a:cs typeface="Times New Roman"/>
              </a:rPr>
              <a:t>	</a:t>
            </a:r>
            <a:r>
              <a:rPr sz="3200" spc="-25" dirty="0">
                <a:solidFill>
                  <a:srgbClr val="333399"/>
                </a:solidFill>
                <a:latin typeface="Times New Roman"/>
                <a:cs typeface="Times New Roman"/>
              </a:rPr>
              <a:t>ви-</a:t>
            </a:r>
            <a:endParaRPr sz="32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8739" y="1599133"/>
            <a:ext cx="898588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896110" algn="l"/>
                <a:tab pos="4495165" algn="l"/>
                <a:tab pos="6303010" algn="l"/>
                <a:tab pos="8564880" algn="l"/>
              </a:tabLst>
            </a:pPr>
            <a:r>
              <a:rPr sz="3200" b="0" spc="-10" dirty="0">
                <a:latin typeface="Times New Roman"/>
                <a:cs typeface="Times New Roman"/>
              </a:rPr>
              <a:t>значають</a:t>
            </a:r>
            <a:r>
              <a:rPr sz="3200" b="0" dirty="0">
                <a:latin typeface="Times New Roman"/>
                <a:cs typeface="Times New Roman"/>
              </a:rPr>
              <a:t>	</a:t>
            </a:r>
            <a:r>
              <a:rPr sz="3200" b="0" spc="-10" dirty="0">
                <a:solidFill>
                  <a:srgbClr val="000000"/>
                </a:solidFill>
                <a:latin typeface="Times New Roman"/>
                <a:cs typeface="Times New Roman"/>
              </a:rPr>
              <a:t>відношенням</a:t>
            </a:r>
            <a:r>
              <a:rPr sz="3200" b="0" dirty="0">
                <a:solidFill>
                  <a:srgbClr val="000000"/>
                </a:solidFill>
                <a:latin typeface="Times New Roman"/>
                <a:cs typeface="Times New Roman"/>
              </a:rPr>
              <a:t>	</a:t>
            </a:r>
            <a:r>
              <a:rPr sz="3200" b="0" spc="-10" dirty="0">
                <a:solidFill>
                  <a:srgbClr val="000000"/>
                </a:solidFill>
                <a:latin typeface="Times New Roman"/>
                <a:cs typeface="Times New Roman"/>
              </a:rPr>
              <a:t>корисної</a:t>
            </a:r>
            <a:r>
              <a:rPr sz="3200" b="0" dirty="0">
                <a:solidFill>
                  <a:srgbClr val="000000"/>
                </a:solidFill>
                <a:latin typeface="Times New Roman"/>
                <a:cs typeface="Times New Roman"/>
              </a:rPr>
              <a:t>	</a:t>
            </a:r>
            <a:r>
              <a:rPr sz="3200" b="0" spc="-10" dirty="0">
                <a:solidFill>
                  <a:srgbClr val="000000"/>
                </a:solidFill>
                <a:latin typeface="Times New Roman"/>
                <a:cs typeface="Times New Roman"/>
              </a:rPr>
              <a:t>потужності</a:t>
            </a:r>
            <a:r>
              <a:rPr sz="3200" b="0" dirty="0">
                <a:solidFill>
                  <a:srgbClr val="000000"/>
                </a:solidFill>
                <a:latin typeface="Times New Roman"/>
                <a:cs typeface="Times New Roman"/>
              </a:rPr>
              <a:t>	</a:t>
            </a:r>
            <a:r>
              <a:rPr sz="3200" b="0" spc="-25" dirty="0">
                <a:solidFill>
                  <a:srgbClr val="000000"/>
                </a:solidFill>
                <a:latin typeface="Times New Roman"/>
                <a:cs typeface="Times New Roman"/>
              </a:rPr>
              <a:t>до</a:t>
            </a:r>
            <a:endParaRPr sz="32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39" y="2087372"/>
            <a:ext cx="536067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latin typeface="Times New Roman"/>
                <a:cs typeface="Times New Roman"/>
              </a:rPr>
              <a:t>загальної</a:t>
            </a:r>
            <a:r>
              <a:rPr sz="3200" spc="-6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потужності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джерела: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912867" y="3652599"/>
            <a:ext cx="605155" cy="0"/>
          </a:xfrm>
          <a:custGeom>
            <a:avLst/>
            <a:gdLst/>
            <a:ahLst/>
            <a:cxnLst/>
            <a:rect l="l" t="t" r="r" b="b"/>
            <a:pathLst>
              <a:path w="605154">
                <a:moveTo>
                  <a:pt x="0" y="0"/>
                </a:moveTo>
                <a:lnTo>
                  <a:pt x="604931" y="0"/>
                </a:lnTo>
              </a:path>
            </a:pathLst>
          </a:custGeom>
          <a:ln w="1603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951124" y="3652599"/>
            <a:ext cx="822960" cy="0"/>
          </a:xfrm>
          <a:custGeom>
            <a:avLst/>
            <a:gdLst/>
            <a:ahLst/>
            <a:cxnLst/>
            <a:rect l="l" t="t" r="r" b="b"/>
            <a:pathLst>
              <a:path w="822960">
                <a:moveTo>
                  <a:pt x="0" y="0"/>
                </a:moveTo>
                <a:lnTo>
                  <a:pt x="822373" y="0"/>
                </a:lnTo>
              </a:path>
            </a:pathLst>
          </a:custGeom>
          <a:ln w="1603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091190" y="3109990"/>
            <a:ext cx="1413510" cy="4902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159510" algn="l"/>
              </a:tabLst>
            </a:pPr>
            <a:r>
              <a:rPr sz="3050" i="1" spc="-50" dirty="0">
                <a:latin typeface="Times New Roman"/>
                <a:cs typeface="Times New Roman"/>
              </a:rPr>
              <a:t>P</a:t>
            </a:r>
            <a:r>
              <a:rPr sz="3050" i="1" dirty="0">
                <a:latin typeface="Times New Roman"/>
                <a:cs typeface="Times New Roman"/>
              </a:rPr>
              <a:t>	</a:t>
            </a:r>
            <a:r>
              <a:rPr sz="3050" i="1" spc="-50" dirty="0">
                <a:latin typeface="Times New Roman"/>
                <a:cs typeface="Times New Roman"/>
              </a:rPr>
              <a:t>R</a:t>
            </a:r>
            <a:endParaRPr sz="30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913602" y="3746038"/>
            <a:ext cx="627380" cy="4902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4575" i="1" spc="-697" baseline="13661" dirty="0">
                <a:latin typeface="Times New Roman"/>
                <a:cs typeface="Times New Roman"/>
              </a:rPr>
              <a:t>P</a:t>
            </a:r>
            <a:r>
              <a:rPr sz="1750" i="1" spc="125" dirty="0">
                <a:latin typeface="Times New Roman"/>
                <a:cs typeface="Times New Roman"/>
              </a:rPr>
              <a:t>пов</a:t>
            </a:r>
            <a:endParaRPr sz="175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977259" y="3649066"/>
            <a:ext cx="772795" cy="4902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050" i="1" dirty="0">
                <a:latin typeface="Times New Roman"/>
                <a:cs typeface="Times New Roman"/>
              </a:rPr>
              <a:t>R</a:t>
            </a:r>
            <a:r>
              <a:rPr sz="3050" i="1" spc="-210" dirty="0">
                <a:latin typeface="Times New Roman"/>
                <a:cs typeface="Times New Roman"/>
              </a:rPr>
              <a:t> </a:t>
            </a:r>
            <a:r>
              <a:rPr sz="3050" dirty="0">
                <a:latin typeface="Symbol"/>
                <a:cs typeface="Symbol"/>
              </a:rPr>
              <a:t></a:t>
            </a:r>
            <a:r>
              <a:rPr sz="3050" spc="-200" dirty="0">
                <a:latin typeface="Times New Roman"/>
                <a:cs typeface="Times New Roman"/>
              </a:rPr>
              <a:t> </a:t>
            </a:r>
            <a:r>
              <a:rPr sz="3050" i="1" spc="-50" dirty="0">
                <a:latin typeface="Times New Roman"/>
                <a:cs typeface="Times New Roman"/>
              </a:rPr>
              <a:t>r</a:t>
            </a:r>
            <a:endParaRPr sz="305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219131" y="3328127"/>
            <a:ext cx="1642110" cy="5162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1412240" algn="l"/>
              </a:tabLst>
            </a:pPr>
            <a:r>
              <a:rPr sz="3200" dirty="0">
                <a:latin typeface="Symbol"/>
                <a:cs typeface="Symbol"/>
              </a:rPr>
              <a:t></a:t>
            </a:r>
            <a:r>
              <a:rPr sz="3200" spc="114" dirty="0">
                <a:latin typeface="Times New Roman"/>
                <a:cs typeface="Times New Roman"/>
              </a:rPr>
              <a:t> </a:t>
            </a:r>
            <a:r>
              <a:rPr sz="3050" spc="-50" dirty="0">
                <a:latin typeface="Symbol"/>
                <a:cs typeface="Symbol"/>
              </a:rPr>
              <a:t></a:t>
            </a:r>
            <a:r>
              <a:rPr sz="3050" dirty="0">
                <a:latin typeface="Times New Roman"/>
                <a:cs typeface="Times New Roman"/>
              </a:rPr>
              <a:t>	</a:t>
            </a:r>
            <a:r>
              <a:rPr sz="3050" spc="-50" dirty="0">
                <a:latin typeface="Symbol"/>
                <a:cs typeface="Symbol"/>
              </a:rPr>
              <a:t></a:t>
            </a:r>
            <a:endParaRPr sz="3050">
              <a:latin typeface="Symbol"/>
              <a:cs typeface="Symbo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8319" y="-64515"/>
            <a:ext cx="340995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91895" algn="l"/>
              </a:tabLst>
            </a:pPr>
            <a:r>
              <a:rPr sz="3200" spc="-25" dirty="0">
                <a:solidFill>
                  <a:srgbClr val="333399"/>
                </a:solidFill>
                <a:latin typeface="Times New Roman"/>
                <a:cs typeface="Times New Roman"/>
              </a:rPr>
              <a:t>При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	</a:t>
            </a:r>
            <a:r>
              <a:rPr sz="3200" spc="-30" dirty="0">
                <a:solidFill>
                  <a:srgbClr val="333399"/>
                </a:solidFill>
                <a:latin typeface="Times New Roman"/>
                <a:cs typeface="Times New Roman"/>
              </a:rPr>
              <a:t>проходженні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377054" y="-64515"/>
            <a:ext cx="468693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694814" algn="l"/>
                <a:tab pos="2579370" algn="l"/>
              </a:tabLst>
            </a:pP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струму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	</a:t>
            </a:r>
            <a:r>
              <a:rPr sz="3200" spc="-25" dirty="0">
                <a:solidFill>
                  <a:srgbClr val="333399"/>
                </a:solidFill>
                <a:latin typeface="Times New Roman"/>
                <a:cs typeface="Times New Roman"/>
              </a:rPr>
              <a:t>по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	</a:t>
            </a:r>
            <a:r>
              <a:rPr sz="3200" spc="-30" dirty="0">
                <a:solidFill>
                  <a:srgbClr val="333399"/>
                </a:solidFill>
                <a:latin typeface="Times New Roman"/>
                <a:cs typeface="Times New Roman"/>
              </a:rPr>
              <a:t>нерухомому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39" y="325627"/>
            <a:ext cx="205105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35" dirty="0">
                <a:solidFill>
                  <a:srgbClr val="333399"/>
                </a:solidFill>
                <a:latin typeface="Times New Roman"/>
                <a:cs typeface="Times New Roman"/>
              </a:rPr>
              <a:t>провіднику,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465577" y="325627"/>
            <a:ext cx="659892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64515" algn="l"/>
                <a:tab pos="1943735" algn="l"/>
                <a:tab pos="2702560" algn="l"/>
                <a:tab pos="5363845" algn="l"/>
              </a:tabLst>
            </a:pPr>
            <a:r>
              <a:rPr sz="3200" spc="-50" dirty="0">
                <a:solidFill>
                  <a:srgbClr val="333399"/>
                </a:solidFill>
                <a:latin typeface="Times New Roman"/>
                <a:cs typeface="Times New Roman"/>
              </a:rPr>
              <a:t>в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	</a:t>
            </a:r>
            <a:r>
              <a:rPr sz="3200" spc="-20" dirty="0">
                <a:solidFill>
                  <a:srgbClr val="333399"/>
                </a:solidFill>
                <a:latin typeface="Times New Roman"/>
                <a:cs typeface="Times New Roman"/>
              </a:rPr>
              <a:t>якому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	</a:t>
            </a:r>
            <a:r>
              <a:rPr sz="3200" spc="-25" dirty="0">
                <a:solidFill>
                  <a:srgbClr val="333399"/>
                </a:solidFill>
                <a:latin typeface="Times New Roman"/>
                <a:cs typeface="Times New Roman"/>
              </a:rPr>
              <a:t>не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	</a:t>
            </a: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відбуваються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	</a:t>
            </a: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хімічні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739" y="715467"/>
            <a:ext cx="8987790" cy="2075180"/>
          </a:xfrm>
          <a:prstGeom prst="rect">
            <a:avLst/>
          </a:prstGeom>
        </p:spPr>
        <p:txBody>
          <a:bodyPr vert="horz" wrap="square" lIns="0" tIns="111125" rIns="0" bIns="0" rtlCol="0">
            <a:spAutoFit/>
          </a:bodyPr>
          <a:lstStyle/>
          <a:p>
            <a:pPr marL="12700" marR="5080" algn="just">
              <a:lnSpc>
                <a:spcPct val="80000"/>
              </a:lnSpc>
              <a:spcBef>
                <a:spcPts val="875"/>
              </a:spcBef>
            </a:pP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перетворення,</a:t>
            </a:r>
            <a:r>
              <a:rPr sz="3200" spc="280" dirty="0">
                <a:solidFill>
                  <a:srgbClr val="333399"/>
                </a:solidFill>
                <a:latin typeface="Times New Roman"/>
                <a:cs typeface="Times New Roman"/>
              </a:rPr>
              <a:t> 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робота</a:t>
            </a:r>
            <a:r>
              <a:rPr sz="3200" spc="285" dirty="0">
                <a:solidFill>
                  <a:srgbClr val="333399"/>
                </a:solidFill>
                <a:latin typeface="Times New Roman"/>
                <a:cs typeface="Times New Roman"/>
              </a:rPr>
              <a:t> 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струму</a:t>
            </a:r>
            <a:r>
              <a:rPr sz="3200" spc="285" dirty="0">
                <a:solidFill>
                  <a:srgbClr val="333399"/>
                </a:solidFill>
                <a:latin typeface="Times New Roman"/>
                <a:cs typeface="Times New Roman"/>
              </a:rPr>
              <a:t> 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перетворюється</a:t>
            </a:r>
            <a:r>
              <a:rPr sz="3200" spc="285" dirty="0">
                <a:solidFill>
                  <a:srgbClr val="333399"/>
                </a:solidFill>
                <a:latin typeface="Times New Roman"/>
                <a:cs typeface="Times New Roman"/>
              </a:rPr>
              <a:t>  </a:t>
            </a:r>
            <a:r>
              <a:rPr sz="3200" spc="-50" dirty="0">
                <a:solidFill>
                  <a:srgbClr val="333399"/>
                </a:solidFill>
                <a:latin typeface="Times New Roman"/>
                <a:cs typeface="Times New Roman"/>
              </a:rPr>
              <a:t>у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внутрішню</a:t>
            </a:r>
            <a:r>
              <a:rPr sz="3200" spc="395" dirty="0">
                <a:solidFill>
                  <a:srgbClr val="333399"/>
                </a:solidFill>
                <a:latin typeface="Times New Roman"/>
                <a:cs typeface="Times New Roman"/>
              </a:rPr>
              <a:t> 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енергію</a:t>
            </a:r>
            <a:r>
              <a:rPr sz="3200" spc="390" dirty="0">
                <a:solidFill>
                  <a:srgbClr val="333399"/>
                </a:solidFill>
                <a:latin typeface="Times New Roman"/>
                <a:cs typeface="Times New Roman"/>
              </a:rPr>
              <a:t> 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провідника.</a:t>
            </a:r>
            <a:r>
              <a:rPr sz="3200" spc="400" dirty="0">
                <a:solidFill>
                  <a:srgbClr val="333399"/>
                </a:solidFill>
                <a:latin typeface="Times New Roman"/>
                <a:cs typeface="Times New Roman"/>
              </a:rPr>
              <a:t> 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Це</a:t>
            </a:r>
            <a:r>
              <a:rPr sz="3200" spc="390" dirty="0">
                <a:solidFill>
                  <a:srgbClr val="333399"/>
                </a:solidFill>
                <a:latin typeface="Times New Roman"/>
                <a:cs typeface="Times New Roman"/>
              </a:rPr>
              <a:t>  </a:t>
            </a: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положення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експериментально</a:t>
            </a:r>
            <a:r>
              <a:rPr sz="3200" spc="6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встановив</a:t>
            </a:r>
            <a:r>
              <a:rPr sz="3200" spc="6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Дж.</a:t>
            </a:r>
            <a:r>
              <a:rPr sz="3200" spc="5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spc="-25" dirty="0">
                <a:solidFill>
                  <a:srgbClr val="333399"/>
                </a:solidFill>
                <a:latin typeface="Times New Roman"/>
                <a:cs typeface="Times New Roman"/>
              </a:rPr>
              <a:t>Джоуль</a:t>
            </a:r>
            <a:r>
              <a:rPr sz="3200" spc="4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у</a:t>
            </a:r>
            <a:r>
              <a:rPr sz="3200" spc="4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1841</a:t>
            </a:r>
            <a:r>
              <a:rPr sz="3200" spc="4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spc="-25" dirty="0">
                <a:solidFill>
                  <a:srgbClr val="333399"/>
                </a:solidFill>
                <a:latin typeface="Times New Roman"/>
                <a:cs typeface="Times New Roman"/>
              </a:rPr>
              <a:t>р.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і</a:t>
            </a:r>
            <a:r>
              <a:rPr sz="3200" spc="62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на</a:t>
            </a:r>
            <a:r>
              <a:rPr sz="3200" spc="62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дослідах</a:t>
            </a:r>
            <a:r>
              <a:rPr sz="3200" spc="63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підтвердив</a:t>
            </a:r>
            <a:r>
              <a:rPr sz="3200" spc="61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Е.</a:t>
            </a:r>
            <a:r>
              <a:rPr sz="3200" spc="63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Ленц</a:t>
            </a:r>
            <a:r>
              <a:rPr sz="3200" spc="61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у</a:t>
            </a:r>
            <a:r>
              <a:rPr sz="3200" spc="62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1842</a:t>
            </a:r>
            <a:r>
              <a:rPr sz="3200" spc="63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р,</a:t>
            </a:r>
            <a:r>
              <a:rPr sz="3200" spc="61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spc="-20" dirty="0">
                <a:solidFill>
                  <a:srgbClr val="333399"/>
                </a:solidFill>
                <a:latin typeface="Times New Roman"/>
                <a:cs typeface="Times New Roman"/>
              </a:rPr>
              <a:t>тому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воно</a:t>
            </a:r>
            <a:r>
              <a:rPr sz="3200" spc="-4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формулюється</a:t>
            </a:r>
            <a:r>
              <a:rPr sz="3200" spc="-6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як</a:t>
            </a:r>
            <a:r>
              <a:rPr sz="3200" spc="-4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333399"/>
                </a:solidFill>
                <a:latin typeface="Times New Roman"/>
                <a:cs typeface="Times New Roman"/>
              </a:rPr>
              <a:t>закон</a:t>
            </a:r>
            <a:r>
              <a:rPr sz="3200" b="1" spc="-5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b="1" spc="-55" dirty="0">
                <a:solidFill>
                  <a:srgbClr val="333399"/>
                </a:solidFill>
                <a:latin typeface="Times New Roman"/>
                <a:cs typeface="Times New Roman"/>
              </a:rPr>
              <a:t>Джоуля-</a:t>
            </a:r>
            <a:r>
              <a:rPr sz="3200" b="1" spc="-10" dirty="0">
                <a:solidFill>
                  <a:srgbClr val="333399"/>
                </a:solidFill>
                <a:latin typeface="Times New Roman"/>
                <a:cs typeface="Times New Roman"/>
              </a:rPr>
              <a:t>Ленца.</a:t>
            </a:r>
            <a:endParaRPr sz="3200">
              <a:latin typeface="Times New Roman"/>
              <a:cs typeface="Times New Roman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201923"/>
            <a:ext cx="6367272" cy="318516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66332" y="3166872"/>
            <a:ext cx="2677667" cy="318363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8319" y="183845"/>
            <a:ext cx="853694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369060" algn="l"/>
                <a:tab pos="4438650" algn="l"/>
                <a:tab pos="6263640" algn="l"/>
                <a:tab pos="8008620" algn="l"/>
              </a:tabLst>
            </a:pPr>
            <a:r>
              <a:rPr sz="3200" spc="-10" dirty="0">
                <a:latin typeface="Times New Roman"/>
                <a:cs typeface="Times New Roman"/>
              </a:rPr>
              <a:t>Закон</a:t>
            </a:r>
            <a:r>
              <a:rPr sz="3200" dirty="0">
                <a:latin typeface="Times New Roman"/>
                <a:cs typeface="Times New Roman"/>
              </a:rPr>
              <a:t>	</a:t>
            </a:r>
            <a:r>
              <a:rPr sz="3200" spc="-55" dirty="0">
                <a:latin typeface="Times New Roman"/>
                <a:cs typeface="Times New Roman"/>
              </a:rPr>
              <a:t>Джоуля-</a:t>
            </a:r>
            <a:r>
              <a:rPr sz="3200" spc="-10" dirty="0">
                <a:latin typeface="Times New Roman"/>
                <a:cs typeface="Times New Roman"/>
              </a:rPr>
              <a:t>Ленца</a:t>
            </a:r>
            <a:r>
              <a:rPr sz="3200" b="0" spc="-10" dirty="0">
                <a:latin typeface="Times New Roman"/>
                <a:cs typeface="Times New Roman"/>
              </a:rPr>
              <a:t>:</a:t>
            </a:r>
            <a:r>
              <a:rPr sz="3200" b="0" dirty="0">
                <a:latin typeface="Times New Roman"/>
                <a:cs typeface="Times New Roman"/>
              </a:rPr>
              <a:t>	</a:t>
            </a:r>
            <a:r>
              <a:rPr sz="3200" b="0" spc="-10" dirty="0">
                <a:solidFill>
                  <a:srgbClr val="000000"/>
                </a:solidFill>
                <a:latin typeface="Times New Roman"/>
                <a:cs typeface="Times New Roman"/>
              </a:rPr>
              <a:t>кількість</a:t>
            </a:r>
            <a:r>
              <a:rPr sz="3200" b="0" dirty="0">
                <a:solidFill>
                  <a:srgbClr val="000000"/>
                </a:solidFill>
                <a:latin typeface="Times New Roman"/>
                <a:cs typeface="Times New Roman"/>
              </a:rPr>
              <a:t>	</a:t>
            </a:r>
            <a:r>
              <a:rPr sz="3200" b="0" spc="-10" dirty="0">
                <a:solidFill>
                  <a:srgbClr val="000000"/>
                </a:solidFill>
                <a:latin typeface="Times New Roman"/>
                <a:cs typeface="Times New Roman"/>
              </a:rPr>
              <a:t>теплоти,</a:t>
            </a:r>
            <a:r>
              <a:rPr sz="3200" b="0" dirty="0">
                <a:solidFill>
                  <a:srgbClr val="000000"/>
                </a:solidFill>
                <a:latin typeface="Times New Roman"/>
                <a:cs typeface="Times New Roman"/>
              </a:rPr>
              <a:t>	</a:t>
            </a:r>
            <a:r>
              <a:rPr sz="3200" b="0" spc="-25" dirty="0">
                <a:solidFill>
                  <a:srgbClr val="000000"/>
                </a:solidFill>
                <a:latin typeface="Times New Roman"/>
                <a:cs typeface="Times New Roman"/>
              </a:rPr>
              <a:t>що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0640" y="574675"/>
            <a:ext cx="9038590" cy="2338705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50800" marR="17780" algn="just">
              <a:lnSpc>
                <a:spcPct val="80000"/>
              </a:lnSpc>
              <a:spcBef>
                <a:spcPts val="869"/>
              </a:spcBef>
            </a:pPr>
            <a:r>
              <a:rPr sz="3200" dirty="0">
                <a:latin typeface="Times New Roman"/>
                <a:cs typeface="Times New Roman"/>
              </a:rPr>
              <a:t>виділяється</a:t>
            </a:r>
            <a:r>
              <a:rPr sz="3200" spc="335" dirty="0">
                <a:latin typeface="Times New Roman"/>
                <a:cs typeface="Times New Roman"/>
              </a:rPr>
              <a:t>  </a:t>
            </a:r>
            <a:r>
              <a:rPr sz="3200" dirty="0">
                <a:latin typeface="Times New Roman"/>
                <a:cs typeface="Times New Roman"/>
              </a:rPr>
              <a:t>у</a:t>
            </a:r>
            <a:r>
              <a:rPr sz="3200" spc="340" dirty="0">
                <a:latin typeface="Times New Roman"/>
                <a:cs typeface="Times New Roman"/>
              </a:rPr>
              <a:t>  </a:t>
            </a:r>
            <a:r>
              <a:rPr sz="3200" dirty="0">
                <a:latin typeface="Times New Roman"/>
                <a:cs typeface="Times New Roman"/>
              </a:rPr>
              <a:t>провіднику</a:t>
            </a:r>
            <a:r>
              <a:rPr sz="3200" spc="335" dirty="0">
                <a:latin typeface="Times New Roman"/>
                <a:cs typeface="Times New Roman"/>
              </a:rPr>
              <a:t>  </a:t>
            </a:r>
            <a:r>
              <a:rPr sz="3200" dirty="0">
                <a:latin typeface="Times New Roman"/>
                <a:cs typeface="Times New Roman"/>
              </a:rPr>
              <a:t>при</a:t>
            </a:r>
            <a:r>
              <a:rPr sz="3200" spc="335" dirty="0">
                <a:latin typeface="Times New Roman"/>
                <a:cs typeface="Times New Roman"/>
              </a:rPr>
              <a:t>  </a:t>
            </a:r>
            <a:r>
              <a:rPr sz="3200" dirty="0">
                <a:latin typeface="Times New Roman"/>
                <a:cs typeface="Times New Roman"/>
              </a:rPr>
              <a:t>проходженні</a:t>
            </a:r>
            <a:r>
              <a:rPr sz="3200" spc="340" dirty="0">
                <a:latin typeface="Times New Roman"/>
                <a:cs typeface="Times New Roman"/>
              </a:rPr>
              <a:t>  </a:t>
            </a:r>
            <a:r>
              <a:rPr sz="3200" spc="-25" dirty="0">
                <a:latin typeface="Times New Roman"/>
                <a:cs typeface="Times New Roman"/>
              </a:rPr>
              <a:t>по </a:t>
            </a:r>
            <a:r>
              <a:rPr sz="3200" dirty="0">
                <a:latin typeface="Times New Roman"/>
                <a:cs typeface="Times New Roman"/>
              </a:rPr>
              <a:t>ньому</a:t>
            </a:r>
            <a:r>
              <a:rPr sz="3200" spc="400" dirty="0">
                <a:latin typeface="Times New Roman"/>
                <a:cs typeface="Times New Roman"/>
              </a:rPr>
              <a:t>  </a:t>
            </a:r>
            <a:r>
              <a:rPr sz="3200" dirty="0">
                <a:latin typeface="Times New Roman"/>
                <a:cs typeface="Times New Roman"/>
              </a:rPr>
              <a:t>постійного</a:t>
            </a:r>
            <a:r>
              <a:rPr sz="3200" spc="409" dirty="0">
                <a:latin typeface="Times New Roman"/>
                <a:cs typeface="Times New Roman"/>
              </a:rPr>
              <a:t>  </a:t>
            </a:r>
            <a:r>
              <a:rPr sz="3200" dirty="0">
                <a:latin typeface="Times New Roman"/>
                <a:cs typeface="Times New Roman"/>
              </a:rPr>
              <a:t>електричного</a:t>
            </a:r>
            <a:r>
              <a:rPr sz="3200" spc="409" dirty="0">
                <a:latin typeface="Times New Roman"/>
                <a:cs typeface="Times New Roman"/>
              </a:rPr>
              <a:t>  </a:t>
            </a:r>
            <a:r>
              <a:rPr sz="3200" dirty="0">
                <a:latin typeface="Times New Roman"/>
                <a:cs typeface="Times New Roman"/>
              </a:rPr>
              <a:t>струму,</a:t>
            </a:r>
            <a:r>
              <a:rPr sz="3200" spc="400" dirty="0">
                <a:latin typeface="Times New Roman"/>
                <a:cs typeface="Times New Roman"/>
              </a:rPr>
              <a:t>  </a:t>
            </a:r>
            <a:r>
              <a:rPr sz="3200" spc="-10" dirty="0">
                <a:latin typeface="Times New Roman"/>
                <a:cs typeface="Times New Roman"/>
              </a:rPr>
              <a:t>прямо </a:t>
            </a:r>
            <a:r>
              <a:rPr sz="3200" dirty="0">
                <a:latin typeface="Times New Roman"/>
                <a:cs typeface="Times New Roman"/>
              </a:rPr>
              <a:t>пропорційна</a:t>
            </a:r>
            <a:r>
              <a:rPr sz="3200" spc="600" dirty="0">
                <a:latin typeface="Times New Roman"/>
                <a:cs typeface="Times New Roman"/>
              </a:rPr>
              <a:t>  </a:t>
            </a:r>
            <a:r>
              <a:rPr sz="3200" dirty="0">
                <a:latin typeface="Times New Roman"/>
                <a:cs typeface="Times New Roman"/>
              </a:rPr>
              <a:t>добуткові</a:t>
            </a:r>
            <a:r>
              <a:rPr sz="3200" spc="595" dirty="0">
                <a:latin typeface="Times New Roman"/>
                <a:cs typeface="Times New Roman"/>
              </a:rPr>
              <a:t>  </a:t>
            </a:r>
            <a:r>
              <a:rPr sz="3200" dirty="0">
                <a:latin typeface="Times New Roman"/>
                <a:cs typeface="Times New Roman"/>
              </a:rPr>
              <a:t>квадрата</a:t>
            </a:r>
            <a:r>
              <a:rPr sz="3200" spc="610" dirty="0">
                <a:latin typeface="Times New Roman"/>
                <a:cs typeface="Times New Roman"/>
              </a:rPr>
              <a:t>  </a:t>
            </a:r>
            <a:r>
              <a:rPr sz="3200" dirty="0">
                <a:latin typeface="Times New Roman"/>
                <a:cs typeface="Times New Roman"/>
              </a:rPr>
              <a:t>сили</a:t>
            </a:r>
            <a:r>
              <a:rPr sz="3200" spc="605" dirty="0">
                <a:latin typeface="Times New Roman"/>
                <a:cs typeface="Times New Roman"/>
              </a:rPr>
              <a:t>  </a:t>
            </a:r>
            <a:r>
              <a:rPr sz="3200" spc="-40" dirty="0">
                <a:latin typeface="Times New Roman"/>
                <a:cs typeface="Times New Roman"/>
              </a:rPr>
              <a:t>струму, </a:t>
            </a:r>
            <a:r>
              <a:rPr sz="3200" dirty="0">
                <a:latin typeface="Times New Roman"/>
                <a:cs typeface="Times New Roman"/>
              </a:rPr>
              <a:t>опору</a:t>
            </a:r>
            <a:r>
              <a:rPr sz="3200" spc="-9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провідника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і</a:t>
            </a:r>
            <a:r>
              <a:rPr sz="3200" spc="-5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часу</a:t>
            </a:r>
            <a:r>
              <a:rPr sz="3200" spc="-70" dirty="0">
                <a:latin typeface="Times New Roman"/>
                <a:cs typeface="Times New Roman"/>
              </a:rPr>
              <a:t> </a:t>
            </a:r>
            <a:r>
              <a:rPr sz="3200" spc="-20" dirty="0">
                <a:latin typeface="Times New Roman"/>
                <a:cs typeface="Times New Roman"/>
              </a:rPr>
              <a:t>проходження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струму:</a:t>
            </a:r>
            <a:endParaRPr sz="3200">
              <a:latin typeface="Times New Roman"/>
              <a:cs typeface="Times New Roman"/>
            </a:endParaRPr>
          </a:p>
          <a:p>
            <a:pPr marL="431800" algn="ctr">
              <a:lnSpc>
                <a:spcPts val="5145"/>
              </a:lnSpc>
            </a:pPr>
            <a:r>
              <a:rPr sz="4350" i="1" dirty="0">
                <a:latin typeface="Times New Roman"/>
                <a:cs typeface="Times New Roman"/>
              </a:rPr>
              <a:t>Q</a:t>
            </a:r>
            <a:r>
              <a:rPr sz="4350" i="1" spc="-30" dirty="0">
                <a:latin typeface="Times New Roman"/>
                <a:cs typeface="Times New Roman"/>
              </a:rPr>
              <a:t> </a:t>
            </a:r>
            <a:r>
              <a:rPr sz="4350" dirty="0">
                <a:latin typeface="Symbol"/>
                <a:cs typeface="Symbol"/>
              </a:rPr>
              <a:t></a:t>
            </a:r>
            <a:r>
              <a:rPr sz="4350" spc="75" dirty="0">
                <a:latin typeface="Times New Roman"/>
                <a:cs typeface="Times New Roman"/>
              </a:rPr>
              <a:t> </a:t>
            </a:r>
            <a:r>
              <a:rPr sz="4350" i="1" dirty="0">
                <a:latin typeface="Times New Roman"/>
                <a:cs typeface="Times New Roman"/>
              </a:rPr>
              <a:t>I</a:t>
            </a:r>
            <a:r>
              <a:rPr sz="4350" i="1" spc="-484" dirty="0">
                <a:latin typeface="Times New Roman"/>
                <a:cs typeface="Times New Roman"/>
              </a:rPr>
              <a:t> </a:t>
            </a:r>
            <a:r>
              <a:rPr sz="3825" spc="-30" baseline="42483" dirty="0">
                <a:latin typeface="Times New Roman"/>
                <a:cs typeface="Times New Roman"/>
              </a:rPr>
              <a:t>2</a:t>
            </a:r>
            <a:r>
              <a:rPr sz="3825" spc="-540" baseline="42483" dirty="0">
                <a:latin typeface="Times New Roman"/>
                <a:cs typeface="Times New Roman"/>
              </a:rPr>
              <a:t> </a:t>
            </a:r>
            <a:r>
              <a:rPr sz="4350" i="1" spc="-25" dirty="0">
                <a:latin typeface="Times New Roman"/>
                <a:cs typeface="Times New Roman"/>
              </a:rPr>
              <a:t>Rt</a:t>
            </a:r>
            <a:endParaRPr sz="435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43100" y="3240023"/>
            <a:ext cx="2287524" cy="3026664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511046" y="6293611"/>
            <a:ext cx="296037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latin typeface="Times New Roman"/>
                <a:cs typeface="Times New Roman"/>
              </a:rPr>
              <a:t>Джеймс</a:t>
            </a:r>
            <a:r>
              <a:rPr sz="3200" b="1" spc="-85" dirty="0">
                <a:latin typeface="Times New Roman"/>
                <a:cs typeface="Times New Roman"/>
              </a:rPr>
              <a:t> </a:t>
            </a:r>
            <a:r>
              <a:rPr sz="3200" b="1" spc="-35" dirty="0">
                <a:latin typeface="Times New Roman"/>
                <a:cs typeface="Times New Roman"/>
              </a:rPr>
              <a:t>Джоуль</a:t>
            </a:r>
            <a:endParaRPr sz="3200">
              <a:latin typeface="Times New Roman"/>
              <a:cs typeface="Times New Roman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45964" y="3235451"/>
            <a:ext cx="2476499" cy="299466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5235702" y="6340246"/>
            <a:ext cx="218122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latin typeface="Times New Roman"/>
                <a:cs typeface="Times New Roman"/>
              </a:rPr>
              <a:t>Еміль</a:t>
            </a:r>
            <a:r>
              <a:rPr sz="3200" b="1" spc="-20" dirty="0">
                <a:latin typeface="Times New Roman"/>
                <a:cs typeface="Times New Roman"/>
              </a:rPr>
              <a:t> Ленц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7651" y="46735"/>
            <a:ext cx="575818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dirty="0">
                <a:solidFill>
                  <a:srgbClr val="333399"/>
                </a:solidFill>
                <a:latin typeface="Times New Roman"/>
                <a:cs typeface="Times New Roman"/>
              </a:rPr>
              <a:t>Якщо</a:t>
            </a:r>
            <a:r>
              <a:rPr sz="3000" spc="-7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99"/>
                </a:solidFill>
                <a:latin typeface="Times New Roman"/>
                <a:cs typeface="Times New Roman"/>
              </a:rPr>
              <a:t>струм</a:t>
            </a:r>
            <a:r>
              <a:rPr sz="3000" spc="-7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99"/>
                </a:solidFill>
                <a:latin typeface="Times New Roman"/>
                <a:cs typeface="Times New Roman"/>
              </a:rPr>
              <a:t>змінюється</a:t>
            </a:r>
            <a:r>
              <a:rPr sz="3000" spc="-8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99"/>
                </a:solidFill>
                <a:latin typeface="Times New Roman"/>
                <a:cs typeface="Times New Roman"/>
              </a:rPr>
              <a:t>з</a:t>
            </a:r>
            <a:r>
              <a:rPr sz="3000" spc="-8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99"/>
                </a:solidFill>
                <a:latin typeface="Times New Roman"/>
                <a:cs typeface="Times New Roman"/>
              </a:rPr>
              <a:t>часом,</a:t>
            </a:r>
            <a:r>
              <a:rPr sz="3000" spc="-6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000" spc="-25" dirty="0">
                <a:solidFill>
                  <a:srgbClr val="333399"/>
                </a:solidFill>
                <a:latin typeface="Times New Roman"/>
                <a:cs typeface="Times New Roman"/>
              </a:rPr>
              <a:t>то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64218" y="579554"/>
            <a:ext cx="100965" cy="3473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100" i="1" spc="-50" dirty="0">
                <a:latin typeface="Times New Roman"/>
                <a:cs typeface="Times New Roman"/>
              </a:rPr>
              <a:t>t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39" y="1604295"/>
            <a:ext cx="8989060" cy="349821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06045" algn="ctr">
              <a:lnSpc>
                <a:spcPts val="2325"/>
              </a:lnSpc>
              <a:spcBef>
                <a:spcPts val="110"/>
              </a:spcBef>
            </a:pPr>
            <a:r>
              <a:rPr sz="2100" spc="-50" dirty="0">
                <a:latin typeface="Times New Roman"/>
                <a:cs typeface="Times New Roman"/>
              </a:rPr>
              <a:t>0</a:t>
            </a:r>
            <a:endParaRPr sz="2100">
              <a:latin typeface="Times New Roman"/>
              <a:cs typeface="Times New Roman"/>
            </a:endParaRPr>
          </a:p>
          <a:p>
            <a:pPr marL="451484" algn="just">
              <a:lnSpc>
                <a:spcPts val="3404"/>
              </a:lnSpc>
            </a:pPr>
            <a:r>
              <a:rPr sz="3000" dirty="0">
                <a:solidFill>
                  <a:srgbClr val="333399"/>
                </a:solidFill>
                <a:latin typeface="Times New Roman"/>
                <a:cs typeface="Times New Roman"/>
              </a:rPr>
              <a:t>Ці</a:t>
            </a:r>
            <a:r>
              <a:rPr sz="3000" spc="11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99"/>
                </a:solidFill>
                <a:latin typeface="Times New Roman"/>
                <a:cs typeface="Times New Roman"/>
              </a:rPr>
              <a:t>формули</a:t>
            </a:r>
            <a:r>
              <a:rPr sz="3000" spc="11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99"/>
                </a:solidFill>
                <a:latin typeface="Times New Roman"/>
                <a:cs typeface="Times New Roman"/>
              </a:rPr>
              <a:t>виражають</a:t>
            </a:r>
            <a:r>
              <a:rPr sz="3000" spc="10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99"/>
                </a:solidFill>
                <a:latin typeface="Times New Roman"/>
                <a:cs typeface="Times New Roman"/>
              </a:rPr>
              <a:t>сумарну</a:t>
            </a:r>
            <a:r>
              <a:rPr sz="3000" spc="114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99"/>
                </a:solidFill>
                <a:latin typeface="Times New Roman"/>
                <a:cs typeface="Times New Roman"/>
              </a:rPr>
              <a:t>(інтегральну)</a:t>
            </a:r>
            <a:r>
              <a:rPr sz="3000" spc="114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000" spc="-10" dirty="0">
                <a:solidFill>
                  <a:srgbClr val="333399"/>
                </a:solidFill>
                <a:latin typeface="Times New Roman"/>
                <a:cs typeface="Times New Roman"/>
              </a:rPr>
              <a:t>кіль-</a:t>
            </a:r>
            <a:endParaRPr sz="30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5"/>
              </a:spcBef>
            </a:pPr>
            <a:r>
              <a:rPr sz="3000" dirty="0">
                <a:solidFill>
                  <a:srgbClr val="333399"/>
                </a:solidFill>
                <a:latin typeface="Times New Roman"/>
                <a:cs typeface="Times New Roman"/>
              </a:rPr>
              <a:t>кість</a:t>
            </a:r>
            <a:r>
              <a:rPr sz="3000" spc="-3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99"/>
                </a:solidFill>
                <a:latin typeface="Times New Roman"/>
                <a:cs typeface="Times New Roman"/>
              </a:rPr>
              <a:t>теплоти,</a:t>
            </a:r>
            <a:r>
              <a:rPr sz="3000" spc="-6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99"/>
                </a:solidFill>
                <a:latin typeface="Times New Roman"/>
                <a:cs typeface="Times New Roman"/>
              </a:rPr>
              <a:t>що</a:t>
            </a:r>
            <a:r>
              <a:rPr sz="3000" spc="-6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99"/>
                </a:solidFill>
                <a:latin typeface="Times New Roman"/>
                <a:cs typeface="Times New Roman"/>
              </a:rPr>
              <a:t>виділяється</a:t>
            </a:r>
            <a:r>
              <a:rPr sz="3000" spc="-5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99"/>
                </a:solidFill>
                <a:latin typeface="Times New Roman"/>
                <a:cs typeface="Times New Roman"/>
              </a:rPr>
              <a:t>у</a:t>
            </a:r>
            <a:r>
              <a:rPr sz="3000" spc="-6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99"/>
                </a:solidFill>
                <a:latin typeface="Times New Roman"/>
                <a:cs typeface="Times New Roman"/>
              </a:rPr>
              <a:t>провіднику</a:t>
            </a:r>
            <a:r>
              <a:rPr sz="3000" spc="-5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99"/>
                </a:solidFill>
                <a:latin typeface="Times New Roman"/>
                <a:cs typeface="Times New Roman"/>
              </a:rPr>
              <a:t>опором</a:t>
            </a:r>
            <a:r>
              <a:rPr sz="3000" spc="-6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000" i="1" spc="-25" dirty="0">
                <a:solidFill>
                  <a:srgbClr val="333399"/>
                </a:solidFill>
                <a:latin typeface="Times New Roman"/>
                <a:cs typeface="Times New Roman"/>
              </a:rPr>
              <a:t>R</a:t>
            </a:r>
            <a:r>
              <a:rPr sz="3000" spc="-25" dirty="0">
                <a:solidFill>
                  <a:srgbClr val="333399"/>
                </a:solidFill>
                <a:latin typeface="Times New Roman"/>
                <a:cs typeface="Times New Roman"/>
              </a:rPr>
              <a:t>.</a:t>
            </a:r>
            <a:endParaRPr sz="3000">
              <a:latin typeface="Times New Roman"/>
              <a:cs typeface="Times New Roman"/>
            </a:endParaRPr>
          </a:p>
          <a:p>
            <a:pPr marL="12700" marR="5080" indent="438784" algn="just">
              <a:lnSpc>
                <a:spcPct val="100000"/>
              </a:lnSpc>
            </a:pPr>
            <a:r>
              <a:rPr sz="3000" dirty="0">
                <a:solidFill>
                  <a:srgbClr val="333399"/>
                </a:solidFill>
                <a:latin typeface="Times New Roman"/>
                <a:cs typeface="Times New Roman"/>
              </a:rPr>
              <a:t>Виразимо</a:t>
            </a:r>
            <a:r>
              <a:rPr sz="3000" spc="10" dirty="0">
                <a:solidFill>
                  <a:srgbClr val="333399"/>
                </a:solidFill>
                <a:latin typeface="Times New Roman"/>
                <a:cs typeface="Times New Roman"/>
              </a:rPr>
              <a:t>  </a:t>
            </a:r>
            <a:r>
              <a:rPr sz="3000" b="1" dirty="0">
                <a:solidFill>
                  <a:srgbClr val="333399"/>
                </a:solidFill>
                <a:latin typeface="Times New Roman"/>
                <a:cs typeface="Times New Roman"/>
              </a:rPr>
              <a:t>кількість</a:t>
            </a:r>
            <a:r>
              <a:rPr sz="3000" b="1" spc="15" dirty="0">
                <a:solidFill>
                  <a:srgbClr val="333399"/>
                </a:solidFill>
                <a:latin typeface="Times New Roman"/>
                <a:cs typeface="Times New Roman"/>
              </a:rPr>
              <a:t>  </a:t>
            </a:r>
            <a:r>
              <a:rPr sz="3000" b="1" dirty="0">
                <a:solidFill>
                  <a:srgbClr val="333399"/>
                </a:solidFill>
                <a:latin typeface="Times New Roman"/>
                <a:cs typeface="Times New Roman"/>
              </a:rPr>
              <a:t>теплоти</a:t>
            </a:r>
            <a:r>
              <a:rPr sz="3000" dirty="0">
                <a:solidFill>
                  <a:srgbClr val="333399"/>
                </a:solidFill>
                <a:latin typeface="Times New Roman"/>
                <a:cs typeface="Times New Roman"/>
              </a:rPr>
              <a:t>,</a:t>
            </a:r>
            <a:r>
              <a:rPr sz="3000" spc="10" dirty="0">
                <a:solidFill>
                  <a:srgbClr val="333399"/>
                </a:solidFill>
                <a:latin typeface="Times New Roman"/>
                <a:cs typeface="Times New Roman"/>
              </a:rPr>
              <a:t>  </a:t>
            </a:r>
            <a:r>
              <a:rPr sz="3000" dirty="0">
                <a:solidFill>
                  <a:srgbClr val="333399"/>
                </a:solidFill>
                <a:latin typeface="Times New Roman"/>
                <a:cs typeface="Times New Roman"/>
              </a:rPr>
              <a:t>яка</a:t>
            </a:r>
            <a:r>
              <a:rPr sz="3000" spc="15" dirty="0">
                <a:solidFill>
                  <a:srgbClr val="333399"/>
                </a:solidFill>
                <a:latin typeface="Times New Roman"/>
                <a:cs typeface="Times New Roman"/>
              </a:rPr>
              <a:t>  </a:t>
            </a:r>
            <a:r>
              <a:rPr sz="3000" dirty="0">
                <a:solidFill>
                  <a:srgbClr val="333399"/>
                </a:solidFill>
                <a:latin typeface="Times New Roman"/>
                <a:cs typeface="Times New Roman"/>
              </a:rPr>
              <a:t>виділяється</a:t>
            </a:r>
            <a:r>
              <a:rPr sz="3000" spc="10" dirty="0">
                <a:solidFill>
                  <a:srgbClr val="333399"/>
                </a:solidFill>
                <a:latin typeface="Times New Roman"/>
                <a:cs typeface="Times New Roman"/>
              </a:rPr>
              <a:t>  </a:t>
            </a:r>
            <a:r>
              <a:rPr sz="3000" spc="-25" dirty="0">
                <a:solidFill>
                  <a:srgbClr val="333399"/>
                </a:solidFill>
                <a:latin typeface="Times New Roman"/>
                <a:cs typeface="Times New Roman"/>
              </a:rPr>
              <a:t>на </a:t>
            </a:r>
            <a:r>
              <a:rPr sz="3000" dirty="0">
                <a:solidFill>
                  <a:srgbClr val="333399"/>
                </a:solidFill>
                <a:latin typeface="Times New Roman"/>
                <a:cs typeface="Times New Roman"/>
              </a:rPr>
              <a:t>окремих</a:t>
            </a:r>
            <a:r>
              <a:rPr sz="3000" spc="36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99"/>
                </a:solidFill>
                <a:latin typeface="Times New Roman"/>
                <a:cs typeface="Times New Roman"/>
              </a:rPr>
              <a:t>ділянках</a:t>
            </a:r>
            <a:r>
              <a:rPr sz="3000" spc="39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99"/>
                </a:solidFill>
                <a:latin typeface="Times New Roman"/>
                <a:cs typeface="Times New Roman"/>
              </a:rPr>
              <a:t>провідника</a:t>
            </a:r>
            <a:r>
              <a:rPr sz="3000" spc="37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000" b="1" dirty="0">
                <a:solidFill>
                  <a:srgbClr val="333399"/>
                </a:solidFill>
                <a:latin typeface="Times New Roman"/>
                <a:cs typeface="Times New Roman"/>
              </a:rPr>
              <a:t>через</a:t>
            </a:r>
            <a:r>
              <a:rPr sz="3000" b="1" spc="36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000" b="1" dirty="0">
                <a:solidFill>
                  <a:srgbClr val="333399"/>
                </a:solidFill>
                <a:latin typeface="Times New Roman"/>
                <a:cs typeface="Times New Roman"/>
              </a:rPr>
              <a:t>локальні</a:t>
            </a:r>
            <a:r>
              <a:rPr sz="3000" b="1" spc="38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000" b="1" spc="-10" dirty="0">
                <a:solidFill>
                  <a:srgbClr val="333399"/>
                </a:solidFill>
                <a:latin typeface="Times New Roman"/>
                <a:cs typeface="Times New Roman"/>
              </a:rPr>
              <a:t>харак- </a:t>
            </a:r>
            <a:r>
              <a:rPr sz="3000" b="1" dirty="0">
                <a:solidFill>
                  <a:srgbClr val="333399"/>
                </a:solidFill>
                <a:latin typeface="Times New Roman"/>
                <a:cs typeface="Times New Roman"/>
              </a:rPr>
              <a:t>теристики</a:t>
            </a:r>
            <a:r>
              <a:rPr sz="3000" b="1" spc="27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99"/>
                </a:solidFill>
                <a:latin typeface="Times New Roman"/>
                <a:cs typeface="Times New Roman"/>
              </a:rPr>
              <a:t>провідника</a:t>
            </a:r>
            <a:r>
              <a:rPr sz="3000" spc="27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99"/>
                </a:solidFill>
                <a:latin typeface="Times New Roman"/>
                <a:cs typeface="Times New Roman"/>
              </a:rPr>
              <a:t>та</a:t>
            </a:r>
            <a:r>
              <a:rPr sz="3000" spc="28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99"/>
                </a:solidFill>
                <a:latin typeface="Times New Roman"/>
                <a:cs typeface="Times New Roman"/>
              </a:rPr>
              <a:t>електричного</a:t>
            </a:r>
            <a:r>
              <a:rPr sz="3000" spc="26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99"/>
                </a:solidFill>
                <a:latin typeface="Times New Roman"/>
                <a:cs typeface="Times New Roman"/>
              </a:rPr>
              <a:t>поля</a:t>
            </a:r>
            <a:r>
              <a:rPr sz="3000" spc="28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99"/>
                </a:solidFill>
                <a:latin typeface="Times New Roman"/>
                <a:cs typeface="Times New Roman"/>
              </a:rPr>
              <a:t>в</a:t>
            </a:r>
            <a:r>
              <a:rPr sz="3000" spc="26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000" spc="-40" dirty="0">
                <a:solidFill>
                  <a:srgbClr val="333399"/>
                </a:solidFill>
                <a:latin typeface="Times New Roman"/>
                <a:cs typeface="Times New Roman"/>
              </a:rPr>
              <a:t>ньому, </a:t>
            </a:r>
            <a:r>
              <a:rPr sz="3000" dirty="0">
                <a:solidFill>
                  <a:srgbClr val="333399"/>
                </a:solidFill>
                <a:latin typeface="Times New Roman"/>
                <a:cs typeface="Times New Roman"/>
              </a:rPr>
              <a:t>виділивши</a:t>
            </a:r>
            <a:r>
              <a:rPr sz="3000" spc="130" dirty="0">
                <a:solidFill>
                  <a:srgbClr val="333399"/>
                </a:solidFill>
                <a:latin typeface="Times New Roman"/>
                <a:cs typeface="Times New Roman"/>
              </a:rPr>
              <a:t>  </a:t>
            </a:r>
            <a:r>
              <a:rPr sz="3000" dirty="0">
                <a:solidFill>
                  <a:srgbClr val="333399"/>
                </a:solidFill>
                <a:latin typeface="Times New Roman"/>
                <a:cs typeface="Times New Roman"/>
              </a:rPr>
              <a:t>всередині</a:t>
            </a:r>
            <a:r>
              <a:rPr sz="3000" spc="13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99"/>
                </a:solidFill>
                <a:latin typeface="Times New Roman"/>
                <a:cs typeface="Times New Roman"/>
              </a:rPr>
              <a:t>провідника</a:t>
            </a:r>
            <a:r>
              <a:rPr sz="3000" spc="14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99"/>
                </a:solidFill>
                <a:latin typeface="Times New Roman"/>
                <a:cs typeface="Times New Roman"/>
              </a:rPr>
              <a:t>елементарний</a:t>
            </a:r>
            <a:r>
              <a:rPr sz="3000" spc="14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000" spc="-10" dirty="0">
                <a:solidFill>
                  <a:srgbClr val="333399"/>
                </a:solidFill>
                <a:latin typeface="Times New Roman"/>
                <a:cs typeface="Times New Roman"/>
              </a:rPr>
              <a:t>об’єм </a:t>
            </a:r>
            <a:r>
              <a:rPr sz="3000" dirty="0">
                <a:solidFill>
                  <a:srgbClr val="333399"/>
                </a:solidFill>
                <a:latin typeface="Times New Roman"/>
                <a:cs typeface="Times New Roman"/>
              </a:rPr>
              <a:t>у</a:t>
            </a:r>
            <a:r>
              <a:rPr sz="3000" spc="-9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99"/>
                </a:solidFill>
                <a:latin typeface="Times New Roman"/>
                <a:cs typeface="Times New Roman"/>
              </a:rPr>
              <a:t>вигляді</a:t>
            </a:r>
            <a:r>
              <a:rPr sz="3000" spc="-9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000" spc="-10" dirty="0">
                <a:solidFill>
                  <a:srgbClr val="333399"/>
                </a:solidFill>
                <a:latin typeface="Times New Roman"/>
                <a:cs typeface="Times New Roman"/>
              </a:rPr>
              <a:t>циліндра: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688735" y="685055"/>
            <a:ext cx="2600325" cy="8528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25"/>
              </a:spcBef>
            </a:pPr>
            <a:r>
              <a:rPr b="0" i="1" dirty="0">
                <a:solidFill>
                  <a:srgbClr val="000000"/>
                </a:solidFill>
                <a:latin typeface="Times New Roman"/>
                <a:cs typeface="Times New Roman"/>
              </a:rPr>
              <a:t>Q</a:t>
            </a:r>
            <a:r>
              <a:rPr b="0" i="1" spc="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dirty="0">
                <a:solidFill>
                  <a:srgbClr val="000000"/>
                </a:solidFill>
                <a:latin typeface="Symbol"/>
                <a:cs typeface="Symbol"/>
              </a:rPr>
              <a:t></a:t>
            </a:r>
            <a:r>
              <a:rPr b="0" spc="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8100" b="0" baseline="-13374" dirty="0">
                <a:solidFill>
                  <a:srgbClr val="000000"/>
                </a:solidFill>
                <a:latin typeface="Symbol"/>
                <a:cs typeface="Symbol"/>
              </a:rPr>
              <a:t></a:t>
            </a:r>
            <a:r>
              <a:rPr sz="8100" b="0" spc="-1117" baseline="-1337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600" b="0" i="1" dirty="0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3600" b="0" i="1" spc="-3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150" b="0" baseline="42328" dirty="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  <a:r>
              <a:rPr sz="3150" b="0" spc="-262" baseline="4232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4750" b="0" spc="-290" dirty="0">
                <a:solidFill>
                  <a:srgbClr val="000000"/>
                </a:solidFill>
                <a:latin typeface="Symbol"/>
                <a:cs typeface="Symbol"/>
              </a:rPr>
              <a:t></a:t>
            </a:r>
            <a:r>
              <a:rPr sz="3600" b="0" i="1" spc="-290" dirty="0">
                <a:solidFill>
                  <a:srgbClr val="000000"/>
                </a:solidFill>
                <a:latin typeface="Times New Roman"/>
                <a:cs typeface="Times New Roman"/>
              </a:rPr>
              <a:t>t</a:t>
            </a:r>
            <a:r>
              <a:rPr sz="3600" b="0" i="1" spc="-55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4750" b="0" spc="-90" dirty="0">
                <a:solidFill>
                  <a:srgbClr val="000000"/>
                </a:solidFill>
                <a:latin typeface="Symbol"/>
                <a:cs typeface="Symbol"/>
              </a:rPr>
              <a:t></a:t>
            </a:r>
            <a:r>
              <a:rPr sz="3600" b="0" i="1" spc="-90" dirty="0">
                <a:solidFill>
                  <a:srgbClr val="000000"/>
                </a:solidFill>
                <a:latin typeface="Times New Roman"/>
                <a:cs typeface="Times New Roman"/>
              </a:rPr>
              <a:t>Rdt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364702" y="5970207"/>
            <a:ext cx="614680" cy="0"/>
          </a:xfrm>
          <a:custGeom>
            <a:avLst/>
            <a:gdLst/>
            <a:ahLst/>
            <a:cxnLst/>
            <a:rect l="l" t="t" r="r" b="b"/>
            <a:pathLst>
              <a:path w="614679">
                <a:moveTo>
                  <a:pt x="0" y="0"/>
                </a:moveTo>
                <a:lnTo>
                  <a:pt x="614460" y="0"/>
                </a:lnTo>
              </a:path>
            </a:pathLst>
          </a:custGeom>
          <a:ln w="2102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387247" y="5969525"/>
            <a:ext cx="53721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000" i="1" spc="-25" dirty="0">
                <a:latin typeface="Times New Roman"/>
                <a:cs typeface="Times New Roman"/>
              </a:rPr>
              <a:t>dS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23645" y="5412829"/>
            <a:ext cx="8357870" cy="83185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40"/>
              </a:spcBef>
              <a:tabLst>
                <a:tab pos="5039360" algn="l"/>
                <a:tab pos="5638165" algn="l"/>
                <a:tab pos="6708140" algn="l"/>
              </a:tabLst>
            </a:pPr>
            <a:r>
              <a:rPr sz="4000" i="1" dirty="0">
                <a:latin typeface="Times New Roman"/>
                <a:cs typeface="Times New Roman"/>
              </a:rPr>
              <a:t>dQ</a:t>
            </a:r>
            <a:r>
              <a:rPr sz="4000" i="1" spc="65" dirty="0">
                <a:latin typeface="Times New Roman"/>
                <a:cs typeface="Times New Roman"/>
              </a:rPr>
              <a:t> </a:t>
            </a:r>
            <a:r>
              <a:rPr sz="4000" spc="65" dirty="0">
                <a:latin typeface="Symbol"/>
                <a:cs typeface="Symbol"/>
              </a:rPr>
              <a:t></a:t>
            </a:r>
            <a:r>
              <a:rPr sz="4000" spc="165" dirty="0">
                <a:latin typeface="Times New Roman"/>
                <a:cs typeface="Times New Roman"/>
              </a:rPr>
              <a:t> </a:t>
            </a:r>
            <a:r>
              <a:rPr sz="4000" i="1" dirty="0">
                <a:latin typeface="Times New Roman"/>
                <a:cs typeface="Times New Roman"/>
              </a:rPr>
              <a:t>I</a:t>
            </a:r>
            <a:r>
              <a:rPr sz="4000" i="1" spc="-395" dirty="0">
                <a:latin typeface="Times New Roman"/>
                <a:cs typeface="Times New Roman"/>
              </a:rPr>
              <a:t> </a:t>
            </a:r>
            <a:r>
              <a:rPr sz="3450" baseline="43478" dirty="0">
                <a:latin typeface="Times New Roman"/>
                <a:cs typeface="Times New Roman"/>
              </a:rPr>
              <a:t>2</a:t>
            </a:r>
            <a:r>
              <a:rPr sz="4000" i="1" dirty="0">
                <a:latin typeface="Times New Roman"/>
                <a:cs typeface="Times New Roman"/>
              </a:rPr>
              <a:t>dRdt</a:t>
            </a:r>
            <a:r>
              <a:rPr sz="4000" i="1" spc="405" dirty="0">
                <a:latin typeface="Times New Roman"/>
                <a:cs typeface="Times New Roman"/>
              </a:rPr>
              <a:t> </a:t>
            </a:r>
            <a:r>
              <a:rPr sz="4000" spc="65" dirty="0">
                <a:latin typeface="Symbol"/>
                <a:cs typeface="Symbol"/>
              </a:rPr>
              <a:t></a:t>
            </a:r>
            <a:r>
              <a:rPr sz="4000" spc="-55" dirty="0">
                <a:latin typeface="Times New Roman"/>
                <a:cs typeface="Times New Roman"/>
              </a:rPr>
              <a:t> </a:t>
            </a:r>
            <a:r>
              <a:rPr sz="5250" spc="-405" dirty="0">
                <a:latin typeface="Symbol"/>
                <a:cs typeface="Symbol"/>
              </a:rPr>
              <a:t></a:t>
            </a:r>
            <a:r>
              <a:rPr sz="5250" spc="-625" dirty="0">
                <a:latin typeface="Times New Roman"/>
                <a:cs typeface="Times New Roman"/>
              </a:rPr>
              <a:t> </a:t>
            </a:r>
            <a:r>
              <a:rPr sz="4000" i="1" spc="-25" dirty="0">
                <a:latin typeface="Times New Roman"/>
                <a:cs typeface="Times New Roman"/>
              </a:rPr>
              <a:t>jdS</a:t>
            </a:r>
            <a:r>
              <a:rPr sz="4000" i="1" spc="-405" dirty="0">
                <a:latin typeface="Times New Roman"/>
                <a:cs typeface="Times New Roman"/>
              </a:rPr>
              <a:t> </a:t>
            </a:r>
            <a:r>
              <a:rPr sz="5250" spc="-270" dirty="0">
                <a:latin typeface="Symbol"/>
                <a:cs typeface="Symbol"/>
              </a:rPr>
              <a:t></a:t>
            </a:r>
            <a:r>
              <a:rPr sz="3450" spc="-405" baseline="50724" dirty="0">
                <a:latin typeface="Times New Roman"/>
                <a:cs typeface="Times New Roman"/>
              </a:rPr>
              <a:t>2</a:t>
            </a:r>
            <a:r>
              <a:rPr sz="3450" spc="52" baseline="50724" dirty="0">
                <a:latin typeface="Times New Roman"/>
                <a:cs typeface="Times New Roman"/>
              </a:rPr>
              <a:t> </a:t>
            </a:r>
            <a:r>
              <a:rPr sz="4200" spc="-50" dirty="0">
                <a:latin typeface="Symbol"/>
                <a:cs typeface="Symbol"/>
              </a:rPr>
              <a:t></a:t>
            </a:r>
            <a:r>
              <a:rPr sz="4200" dirty="0">
                <a:latin typeface="Times New Roman"/>
                <a:cs typeface="Times New Roman"/>
              </a:rPr>
              <a:t>	</a:t>
            </a:r>
            <a:r>
              <a:rPr sz="6000" i="1" spc="-37" baseline="34722" dirty="0">
                <a:latin typeface="Times New Roman"/>
                <a:cs typeface="Times New Roman"/>
              </a:rPr>
              <a:t>dl</a:t>
            </a:r>
            <a:r>
              <a:rPr sz="6000" i="1" baseline="34722" dirty="0">
                <a:latin typeface="Times New Roman"/>
                <a:cs typeface="Times New Roman"/>
              </a:rPr>
              <a:t>	</a:t>
            </a:r>
            <a:r>
              <a:rPr sz="4000" i="1" dirty="0">
                <a:latin typeface="Times New Roman"/>
                <a:cs typeface="Times New Roman"/>
              </a:rPr>
              <a:t>dt</a:t>
            </a:r>
            <a:r>
              <a:rPr sz="4000" i="1" spc="260" dirty="0">
                <a:latin typeface="Times New Roman"/>
                <a:cs typeface="Times New Roman"/>
              </a:rPr>
              <a:t> </a:t>
            </a:r>
            <a:r>
              <a:rPr sz="4000" spc="15" dirty="0">
                <a:latin typeface="Symbol"/>
                <a:cs typeface="Symbol"/>
              </a:rPr>
              <a:t></a:t>
            </a:r>
            <a:r>
              <a:rPr sz="4000" dirty="0">
                <a:latin typeface="Times New Roman"/>
                <a:cs typeface="Times New Roman"/>
              </a:rPr>
              <a:t>	</a:t>
            </a:r>
            <a:r>
              <a:rPr sz="4000" i="1" spc="190" dirty="0">
                <a:latin typeface="Times New Roman"/>
                <a:cs typeface="Times New Roman"/>
              </a:rPr>
              <a:t>j</a:t>
            </a:r>
            <a:r>
              <a:rPr sz="3450" spc="284" baseline="43478" dirty="0">
                <a:latin typeface="Times New Roman"/>
                <a:cs typeface="Times New Roman"/>
              </a:rPr>
              <a:t>2</a:t>
            </a:r>
            <a:r>
              <a:rPr sz="3450" spc="-457" baseline="43478" dirty="0">
                <a:latin typeface="Times New Roman"/>
                <a:cs typeface="Times New Roman"/>
              </a:rPr>
              <a:t> </a:t>
            </a:r>
            <a:r>
              <a:rPr sz="4200" spc="-10" dirty="0">
                <a:latin typeface="Symbol"/>
                <a:cs typeface="Symbol"/>
              </a:rPr>
              <a:t></a:t>
            </a:r>
            <a:r>
              <a:rPr sz="4000" i="1" spc="-10" dirty="0">
                <a:latin typeface="Times New Roman"/>
                <a:cs typeface="Times New Roman"/>
              </a:rPr>
              <a:t>dVdt</a:t>
            </a:r>
            <a:endParaRPr sz="4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F7801CA78E2E94C8DB7A81141A69724" ma:contentTypeVersion="10" ma:contentTypeDescription="Створення нового документа." ma:contentTypeScope="" ma:versionID="fc8f146c95a02cf41bd654529caa4f17">
  <xsd:schema xmlns:xsd="http://www.w3.org/2001/XMLSchema" xmlns:xs="http://www.w3.org/2001/XMLSchema" xmlns:p="http://schemas.microsoft.com/office/2006/metadata/properties" xmlns:ns2="99fb794d-853a-445f-a1cc-84b32708658d" xmlns:ns3="0ef04f59-ec90-43f8-8681-665b6efec026" targetNamespace="http://schemas.microsoft.com/office/2006/metadata/properties" ma:root="true" ma:fieldsID="bbb9794ebfffef31d9fbd1583d6b8573" ns2:_="" ns3:_="">
    <xsd:import namespace="99fb794d-853a-445f-a1cc-84b32708658d"/>
    <xsd:import namespace="0ef04f59-ec90-43f8-8681-665b6efec02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fb794d-853a-445f-a1cc-84b32708658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f04f59-ec90-43f8-8681-665b6efec026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Спільний доступ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Відомості про тих, хто має доступ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вмісту"/>
        <xsd:element ref="dc:title" minOccurs="0" maxOccurs="1" ma:index="4" ma:displayName="Заголовок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03543C0-1E6F-4E55-8B8B-09EF0EAB7D2D}"/>
</file>

<file path=customXml/itemProps2.xml><?xml version="1.0" encoding="utf-8"?>
<ds:datastoreItem xmlns:ds="http://schemas.openxmlformats.org/officeDocument/2006/customXml" ds:itemID="{6B621DEE-7E18-4717-864F-8FC307AA103D}"/>
</file>

<file path=customXml/itemProps3.xml><?xml version="1.0" encoding="utf-8"?>
<ds:datastoreItem xmlns:ds="http://schemas.openxmlformats.org/officeDocument/2006/customXml" ds:itemID="{093B054B-BE94-448D-907D-50EAECE753A2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</TotalTime>
  <Words>2601</Words>
  <Application>Microsoft Office PowerPoint</Application>
  <PresentationFormat>Екран (4:3)</PresentationFormat>
  <Paragraphs>292</Paragraphs>
  <Slides>48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48</vt:i4>
      </vt:variant>
    </vt:vector>
  </HeadingPairs>
  <TitlesOfParts>
    <vt:vector size="55" baseType="lpstr">
      <vt:lpstr>Arial MT</vt:lpstr>
      <vt:lpstr>Arial</vt:lpstr>
      <vt:lpstr>Calibri</vt:lpstr>
      <vt:lpstr>Lucida Sans Unicode</vt:lpstr>
      <vt:lpstr>Symbol</vt:lpstr>
      <vt:lpstr>Times New Roman</vt:lpstr>
      <vt:lpstr>Office Theme</vt:lpstr>
      <vt:lpstr>Лекція № 10 Електричний струм у металах,</vt:lpstr>
      <vt:lpstr>1. Робота та потужність постійного електричного струму</vt:lpstr>
      <vt:lpstr>Презентація PowerPoint</vt:lpstr>
      <vt:lpstr>Презентація PowerPoint</vt:lpstr>
      <vt:lpstr>струм, при проходженні якого через провідник</vt:lpstr>
      <vt:lpstr>значають відношенням корисної потужності до</vt:lpstr>
      <vt:lpstr>Презентація PowerPoint</vt:lpstr>
      <vt:lpstr>Закон Джоуля-Ленца: кількість теплоти, що</vt:lpstr>
      <vt:lpstr>Q   I 2 t Rdt</vt:lpstr>
      <vt:lpstr>Презентація PowerPoint</vt:lpstr>
      <vt:lpstr>Презентація PowerPoint</vt:lpstr>
      <vt:lpstr>2. Електропровідність металів та розчинів електролітів. Застосування електролізу</vt:lpstr>
      <vt:lpstr>Численні експерименти, виконані різними вче- ними в XIX ст., дали багатий матеріал для ство- рення  науково  обґрунтованої  теорії  електричної провідності металів.</vt:lpstr>
      <vt:lpstr>Сu Al</vt:lpstr>
      <vt:lpstr>0</vt:lpstr>
      <vt:lpstr>0</vt:lpstr>
      <vt:lpstr>Л. Мандельштам і Н. Папалексі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Електроліз – явище виділення речовини на елект- родах, при проходженні крізь електроліт постійного електричного струму.</vt:lpstr>
      <vt:lpstr>Презентація PowerPoint</vt:lpstr>
      <vt:lpstr>виділилась на електроді під час проходження</vt:lpstr>
      <vt:lpstr>Презентація PowerPoint</vt:lpstr>
      <vt:lpstr>Презентація PowerPoint</vt:lpstr>
      <vt:lpstr>Презентація PowerPoint</vt:lpstr>
      <vt:lpstr>Гальванотехніка</vt:lpstr>
      <vt:lpstr>Презентація PowerPoint</vt:lpstr>
      <vt:lpstr>Презентація PowerPoint</vt:lpstr>
      <vt:lpstr>3.  Самостійний газовий розряд, уявлення про плазму</vt:lpstr>
      <vt:lpstr>Іонізацією  газу  називають  явище  відривання електронів  від  молекул  газу,  що  приводить  до утворення в газі вільних електронів та позитивних іонів, що й зумовлює його електропровідність.</vt:lpstr>
      <vt:lpstr>Презентація PowerPoint</vt:lpstr>
      <vt:lpstr>Процес проходження електричного струму через газ називають газовим розрядом.</vt:lpstr>
      <vt:lpstr>Презентація PowerPoint</vt:lpstr>
      <vt:lpstr>Презентація PowerPoint</vt:lpstr>
      <vt:lpstr>Презентація PowerPoint</vt:lpstr>
      <vt:lpstr>Презентація PowerPoint</vt:lpstr>
      <vt:lpstr>2. Іскровий розряд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4. * Контактні електричні явища та термоелектронна емісія. 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НАВЧАЛЬНИЙ КОМПЛЕКТ З ФІЗИКИ У ВИЩИХ БУДІВЕЛЬНИ</dc:title>
  <dc:creator>Vlad</dc:creator>
  <cp:lastModifiedBy>Бірук Яна Ігорівна</cp:lastModifiedBy>
  <cp:revision>1</cp:revision>
  <dcterms:created xsi:type="dcterms:W3CDTF">2023-11-05T17:21:17Z</dcterms:created>
  <dcterms:modified xsi:type="dcterms:W3CDTF">2023-11-05T17:44:02Z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2023-10-12T00:00:00Z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2023-11-05T00:00:00Z</vt:filetime>
  </property>
  <property fmtid="{D5CDD505-2E9C-101B-9397-08002B2CF9AE}" pid="5" name="Producer">
    <vt:lpwstr>Microsoft® PowerPoint® 2013</vt:lpwstr>
  </property>
  <property fmtid="{D5CDD505-2E9C-101B-9397-08002B2CF9AE}" pid="6" name="ContentTypeId">
    <vt:lpwstr>0x0101008F7801CA78E2E94C8DB7A81141A69724</vt:lpwstr>
  </property>
</Properties>
</file>