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61" r:id="rId4"/>
    <p:sldId id="258" r:id="rId5"/>
    <p:sldId id="260" r:id="rId6"/>
    <p:sldId id="259" r:id="rId7"/>
    <p:sldId id="262" r:id="rId8"/>
    <p:sldId id="27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5" r:id="rId29"/>
    <p:sldId id="286" r:id="rId30"/>
    <p:sldId id="283" r:id="rId31"/>
    <p:sldId id="287" r:id="rId32"/>
    <p:sldId id="288" r:id="rId33"/>
    <p:sldId id="289" r:id="rId34"/>
    <p:sldId id="290" r:id="rId35"/>
    <p:sldId id="291" r:id="rId36"/>
    <p:sldId id="292" r:id="rId37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CC"/>
    <a:srgbClr val="8FF19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D27102A9-8310-4765-A935-A1911B00CA55}" styleName="Светлый стиль 1 -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image" Target="../media/image8.e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image" Target="../media/image10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2BACE-5FC0-4D55-BD3D-8C217C1D240B}" type="datetimeFigureOut">
              <a:rPr lang="uk-UA" smtClean="0"/>
              <a:pPr/>
              <a:t>06.07.2022</a:t>
            </a:fld>
            <a:endParaRPr lang="uk-UA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96CAB4F-459C-4D01-A534-BA2D02D6E72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2BACE-5FC0-4D55-BD3D-8C217C1D240B}" type="datetimeFigureOut">
              <a:rPr lang="uk-UA" smtClean="0"/>
              <a:pPr/>
              <a:t>06.07.2022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CAB4F-459C-4D01-A534-BA2D02D6E72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2BACE-5FC0-4D55-BD3D-8C217C1D240B}" type="datetimeFigureOut">
              <a:rPr lang="uk-UA" smtClean="0"/>
              <a:pPr/>
              <a:t>06.07.2022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CAB4F-459C-4D01-A534-BA2D02D6E72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2BACE-5FC0-4D55-BD3D-8C217C1D240B}" type="datetimeFigureOut">
              <a:rPr lang="uk-UA" smtClean="0"/>
              <a:pPr/>
              <a:t>06.07.2022</a:t>
            </a:fld>
            <a:endParaRPr lang="uk-UA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uk-UA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96CAB4F-459C-4D01-A534-BA2D02D6E72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2BACE-5FC0-4D55-BD3D-8C217C1D240B}" type="datetimeFigureOut">
              <a:rPr lang="uk-UA" smtClean="0"/>
              <a:pPr/>
              <a:t>06.07.2022</a:t>
            </a:fld>
            <a:endParaRPr lang="uk-UA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CAB4F-459C-4D01-A534-BA2D02D6E72C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2BACE-5FC0-4D55-BD3D-8C217C1D240B}" type="datetimeFigureOut">
              <a:rPr lang="uk-UA" smtClean="0"/>
              <a:pPr/>
              <a:t>06.07.2022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CAB4F-459C-4D01-A534-BA2D02D6E72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2BACE-5FC0-4D55-BD3D-8C217C1D240B}" type="datetimeFigureOut">
              <a:rPr lang="uk-UA" smtClean="0"/>
              <a:pPr/>
              <a:t>06.07.2022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096CAB4F-459C-4D01-A534-BA2D02D6E72C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2BACE-5FC0-4D55-BD3D-8C217C1D240B}" type="datetimeFigureOut">
              <a:rPr lang="uk-UA" smtClean="0"/>
              <a:pPr/>
              <a:t>06.07.2022</a:t>
            </a:fld>
            <a:endParaRPr lang="uk-UA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CAB4F-459C-4D01-A534-BA2D02D6E72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2BACE-5FC0-4D55-BD3D-8C217C1D240B}" type="datetimeFigureOut">
              <a:rPr lang="uk-UA" smtClean="0"/>
              <a:pPr/>
              <a:t>06.07.2022</a:t>
            </a:fld>
            <a:endParaRPr lang="uk-UA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CAB4F-459C-4D01-A534-BA2D02D6E72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2BACE-5FC0-4D55-BD3D-8C217C1D240B}" type="datetimeFigureOut">
              <a:rPr lang="uk-UA" smtClean="0"/>
              <a:pPr/>
              <a:t>06.07.2022</a:t>
            </a:fld>
            <a:endParaRPr lang="uk-UA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CAB4F-459C-4D01-A534-BA2D02D6E72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2BACE-5FC0-4D55-BD3D-8C217C1D240B}" type="datetimeFigureOut">
              <a:rPr lang="uk-UA" smtClean="0"/>
              <a:pPr/>
              <a:t>06.07.2022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CAB4F-459C-4D01-A534-BA2D02D6E72C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D92BACE-5FC0-4D55-BD3D-8C217C1D240B}" type="datetimeFigureOut">
              <a:rPr lang="uk-UA" smtClean="0"/>
              <a:pPr/>
              <a:t>06.07.2022</a:t>
            </a:fld>
            <a:endParaRPr lang="uk-UA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96CAB4F-459C-4D01-A534-BA2D02D6E72C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6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8.bin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1071546"/>
            <a:ext cx="8458200" cy="1222375"/>
          </a:xfrm>
        </p:spPr>
        <p:txBody>
          <a:bodyPr>
            <a:normAutofit/>
          </a:bodyPr>
          <a:lstStyle/>
          <a:p>
            <a:pPr algn="ctr"/>
            <a:r>
              <a:rPr lang="uk-UA" sz="4800" b="1" dirty="0" smtClean="0">
                <a:latin typeface="Times New Roman" pitchFamily="18" charset="0"/>
                <a:cs typeface="Times New Roman" pitchFamily="18" charset="0"/>
              </a:rPr>
              <a:t>ЛЕКЦІЯ</a:t>
            </a:r>
            <a:r>
              <a:rPr lang="uk-UA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5</a:t>
            </a:r>
            <a:endParaRPr lang="uk-UA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3143248"/>
            <a:ext cx="8458200" cy="914400"/>
          </a:xfrm>
        </p:spPr>
        <p:txBody>
          <a:bodyPr>
            <a:noAutofit/>
          </a:bodyPr>
          <a:lstStyle/>
          <a:p>
            <a:pPr algn="ctr"/>
            <a:r>
              <a:rPr lang="uk-UA" sz="4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ТЕМА:</a:t>
            </a:r>
          </a:p>
          <a:p>
            <a:pPr algn="ctr"/>
            <a:r>
              <a:rPr lang="uk-UA" sz="4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Алгоритми сортування</a:t>
            </a:r>
            <a:endParaRPr lang="uk-UA" sz="4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357166"/>
            <a:ext cx="8686800" cy="572295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b="1" dirty="0" smtClean="0">
                <a:solidFill>
                  <a:srgbClr val="00B0F0"/>
                </a:solidFill>
              </a:rPr>
              <a:t>2.2 Сортування вибором</a:t>
            </a:r>
            <a:endParaRPr lang="uk-UA" dirty="0" smtClean="0">
              <a:solidFill>
                <a:srgbClr val="00B0F0"/>
              </a:solidFill>
            </a:endParaRPr>
          </a:p>
          <a:p>
            <a:pPr algn="just">
              <a:buNone/>
            </a:pPr>
            <a:r>
              <a:rPr lang="uk-UA" b="1" dirty="0" smtClean="0">
                <a:solidFill>
                  <a:schemeClr val="tx1"/>
                </a:solidFill>
              </a:rPr>
              <a:t>Ідея методу </a:t>
            </a:r>
            <a:r>
              <a:rPr lang="uk-UA" dirty="0" smtClean="0">
                <a:solidFill>
                  <a:schemeClr val="tx1"/>
                </a:solidFill>
              </a:rPr>
              <a:t>полягає в тому, щоб створювати відсортовану послідовність шляхом приєднання до неї одного елемента за іншим в правильному порядку. </a:t>
            </a:r>
          </a:p>
          <a:p>
            <a:pPr algn="just">
              <a:buNone/>
            </a:pPr>
            <a:r>
              <a:rPr lang="uk-UA" dirty="0" smtClean="0">
                <a:solidFill>
                  <a:schemeClr val="tx1"/>
                </a:solidFill>
              </a:rPr>
              <a:t>Будемо будувати послідовність, починаючи з лівого кінця масиву. Алгоритм складається з </a:t>
            </a:r>
            <a:r>
              <a:rPr lang="uk-UA" i="1" dirty="0" smtClean="0">
                <a:solidFill>
                  <a:schemeClr val="tx1"/>
                </a:solidFill>
              </a:rPr>
              <a:t>n </a:t>
            </a:r>
            <a:r>
              <a:rPr lang="uk-UA" dirty="0" smtClean="0">
                <a:solidFill>
                  <a:schemeClr val="tx1"/>
                </a:solidFill>
              </a:rPr>
              <a:t>послідовних кроків від 0 до </a:t>
            </a:r>
            <a:r>
              <a:rPr lang="uk-UA" i="1" dirty="0" smtClean="0">
                <a:solidFill>
                  <a:schemeClr val="tx1"/>
                </a:solidFill>
              </a:rPr>
              <a:t>n-</a:t>
            </a:r>
            <a:r>
              <a:rPr lang="uk-UA" dirty="0" smtClean="0">
                <a:solidFill>
                  <a:schemeClr val="tx1"/>
                </a:solidFill>
              </a:rPr>
              <a:t>1. На </a:t>
            </a:r>
            <a:r>
              <a:rPr lang="uk-UA" i="1" dirty="0" smtClean="0">
                <a:solidFill>
                  <a:schemeClr val="tx1"/>
                </a:solidFill>
              </a:rPr>
              <a:t>і</a:t>
            </a:r>
            <a:r>
              <a:rPr lang="uk-UA" dirty="0" smtClean="0">
                <a:solidFill>
                  <a:schemeClr val="tx1"/>
                </a:solidFill>
              </a:rPr>
              <a:t>-му кроці обираємо найменший з елементів </a:t>
            </a:r>
            <a:r>
              <a:rPr lang="uk-UA" i="1" dirty="0" smtClean="0">
                <a:solidFill>
                  <a:schemeClr val="tx1"/>
                </a:solidFill>
              </a:rPr>
              <a:t>А</a:t>
            </a:r>
            <a:r>
              <a:rPr lang="uk-UA" dirty="0" smtClean="0">
                <a:solidFill>
                  <a:schemeClr val="tx1"/>
                </a:solidFill>
              </a:rPr>
              <a:t>[</a:t>
            </a:r>
            <a:r>
              <a:rPr lang="uk-UA" i="1" dirty="0" smtClean="0">
                <a:solidFill>
                  <a:schemeClr val="tx1"/>
                </a:solidFill>
              </a:rPr>
              <a:t>і</a:t>
            </a:r>
            <a:r>
              <a:rPr lang="uk-UA" dirty="0" smtClean="0">
                <a:solidFill>
                  <a:schemeClr val="tx1"/>
                </a:solidFill>
              </a:rPr>
              <a:t>]....</a:t>
            </a:r>
            <a:r>
              <a:rPr lang="uk-UA" i="1" dirty="0" smtClean="0">
                <a:solidFill>
                  <a:schemeClr val="tx1"/>
                </a:solidFill>
              </a:rPr>
              <a:t>А</a:t>
            </a:r>
            <a:r>
              <a:rPr lang="uk-UA" dirty="0" smtClean="0">
                <a:solidFill>
                  <a:schemeClr val="tx1"/>
                </a:solidFill>
              </a:rPr>
              <a:t>[</a:t>
            </a:r>
            <a:r>
              <a:rPr lang="uk-UA" i="1" dirty="0" smtClean="0">
                <a:solidFill>
                  <a:schemeClr val="tx1"/>
                </a:solidFill>
              </a:rPr>
              <a:t>n</a:t>
            </a:r>
            <a:r>
              <a:rPr lang="uk-UA" dirty="0" smtClean="0">
                <a:solidFill>
                  <a:schemeClr val="tx1"/>
                </a:solidFill>
              </a:rPr>
              <a:t>] і міняємо його місцем з </a:t>
            </a:r>
            <a:r>
              <a:rPr lang="uk-UA" i="1" dirty="0" smtClean="0">
                <a:solidFill>
                  <a:schemeClr val="tx1"/>
                </a:solidFill>
              </a:rPr>
              <a:t>А</a:t>
            </a:r>
            <a:r>
              <a:rPr lang="uk-UA" dirty="0" smtClean="0">
                <a:solidFill>
                  <a:schemeClr val="tx1"/>
                </a:solidFill>
              </a:rPr>
              <a:t>[</a:t>
            </a:r>
            <a:r>
              <a:rPr lang="uk-UA" i="1" dirty="0" smtClean="0">
                <a:solidFill>
                  <a:schemeClr val="tx1"/>
                </a:solidFill>
              </a:rPr>
              <a:t>і</a:t>
            </a:r>
            <a:r>
              <a:rPr lang="uk-UA" dirty="0" smtClean="0">
                <a:solidFill>
                  <a:schemeClr val="tx1"/>
                </a:solidFill>
              </a:rPr>
              <a:t>].</a:t>
            </a:r>
          </a:p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357166"/>
            <a:ext cx="9144000" cy="614366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uk-UA" i="1" dirty="0" smtClean="0">
                <a:solidFill>
                  <a:schemeClr val="tx1"/>
                </a:solidFill>
              </a:rPr>
              <a:t>Приклад</a:t>
            </a:r>
            <a:r>
              <a:rPr lang="uk-UA" dirty="0" smtClean="0">
                <a:solidFill>
                  <a:schemeClr val="tx1"/>
                </a:solidFill>
              </a:rPr>
              <a:t>: Відсортувати масив 9,6,2,1,4,5 вибором.</a:t>
            </a:r>
          </a:p>
          <a:p>
            <a:pPr>
              <a:buNone/>
            </a:pPr>
            <a:endParaRPr lang="uk-UA" sz="36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uk-UA" sz="3600" dirty="0" smtClean="0">
                <a:solidFill>
                  <a:schemeClr val="tx1"/>
                </a:solidFill>
              </a:rPr>
              <a:t>	 </a:t>
            </a:r>
            <a:r>
              <a:rPr lang="uk-UA" sz="3600" dirty="0" smtClean="0">
                <a:solidFill>
                  <a:srgbClr val="FF0000"/>
                </a:solidFill>
              </a:rPr>
              <a:t>9</a:t>
            </a:r>
            <a:r>
              <a:rPr lang="uk-UA" sz="3600" dirty="0" smtClean="0">
                <a:solidFill>
                  <a:schemeClr val="tx1"/>
                </a:solidFill>
              </a:rPr>
              <a:t> 6 2 </a:t>
            </a:r>
            <a:r>
              <a:rPr lang="uk-UA" sz="3600" dirty="0" smtClean="0">
                <a:solidFill>
                  <a:srgbClr val="FF0000"/>
                </a:solidFill>
              </a:rPr>
              <a:t>1</a:t>
            </a:r>
            <a:r>
              <a:rPr lang="uk-UA" sz="3600" dirty="0" smtClean="0">
                <a:solidFill>
                  <a:schemeClr val="tx1"/>
                </a:solidFill>
              </a:rPr>
              <a:t> 4 5  	 	</a:t>
            </a:r>
            <a:r>
              <a:rPr lang="uk-UA" sz="3600" u="sng" dirty="0" smtClean="0">
                <a:solidFill>
                  <a:schemeClr val="tx1"/>
                </a:solidFill>
              </a:rPr>
              <a:t>1</a:t>
            </a:r>
            <a:r>
              <a:rPr lang="uk-UA" sz="3600" dirty="0" smtClean="0">
                <a:solidFill>
                  <a:schemeClr val="tx1"/>
                </a:solidFill>
              </a:rPr>
              <a:t> </a:t>
            </a:r>
            <a:r>
              <a:rPr lang="uk-UA" sz="3600" dirty="0" smtClean="0">
                <a:solidFill>
                  <a:srgbClr val="0070C0"/>
                </a:solidFill>
              </a:rPr>
              <a:t>6</a:t>
            </a:r>
            <a:r>
              <a:rPr lang="uk-UA" sz="3600" dirty="0" smtClean="0">
                <a:solidFill>
                  <a:schemeClr val="tx1"/>
                </a:solidFill>
              </a:rPr>
              <a:t> </a:t>
            </a:r>
            <a:r>
              <a:rPr lang="uk-UA" sz="3600" dirty="0" smtClean="0">
                <a:solidFill>
                  <a:srgbClr val="0070C0"/>
                </a:solidFill>
              </a:rPr>
              <a:t>2</a:t>
            </a:r>
            <a:r>
              <a:rPr lang="uk-UA" sz="3600" dirty="0" smtClean="0">
                <a:solidFill>
                  <a:schemeClr val="tx1"/>
                </a:solidFill>
              </a:rPr>
              <a:t> 9 4 5 </a:t>
            </a:r>
          </a:p>
          <a:p>
            <a:pPr>
              <a:buNone/>
            </a:pPr>
            <a:endParaRPr lang="uk-UA" sz="36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uk-UA" sz="3600" dirty="0" smtClean="0">
                <a:solidFill>
                  <a:schemeClr val="tx1"/>
                </a:solidFill>
              </a:rPr>
              <a:t>     </a:t>
            </a:r>
            <a:r>
              <a:rPr lang="uk-UA" sz="3600" u="sng" dirty="0" smtClean="0">
                <a:solidFill>
                  <a:schemeClr val="tx1"/>
                </a:solidFill>
              </a:rPr>
              <a:t>1</a:t>
            </a:r>
            <a:r>
              <a:rPr lang="uk-UA" sz="3600" dirty="0" smtClean="0">
                <a:solidFill>
                  <a:schemeClr val="tx1"/>
                </a:solidFill>
              </a:rPr>
              <a:t> </a:t>
            </a:r>
            <a:r>
              <a:rPr lang="uk-UA" sz="3600" u="sng" dirty="0" smtClean="0">
                <a:solidFill>
                  <a:schemeClr val="tx1"/>
                </a:solidFill>
              </a:rPr>
              <a:t>2</a:t>
            </a:r>
            <a:r>
              <a:rPr lang="uk-UA" sz="3600" dirty="0" smtClean="0">
                <a:solidFill>
                  <a:schemeClr val="tx1"/>
                </a:solidFill>
              </a:rPr>
              <a:t> </a:t>
            </a:r>
            <a:r>
              <a:rPr lang="uk-UA" sz="3600" dirty="0" smtClean="0">
                <a:solidFill>
                  <a:srgbClr val="00B050"/>
                </a:solidFill>
              </a:rPr>
              <a:t>6</a:t>
            </a:r>
            <a:r>
              <a:rPr lang="uk-UA" sz="3600" dirty="0" smtClean="0">
                <a:solidFill>
                  <a:schemeClr val="tx1"/>
                </a:solidFill>
              </a:rPr>
              <a:t> 9 </a:t>
            </a:r>
            <a:r>
              <a:rPr lang="uk-UA" sz="3600" dirty="0" smtClean="0">
                <a:solidFill>
                  <a:srgbClr val="00B050"/>
                </a:solidFill>
              </a:rPr>
              <a:t>4</a:t>
            </a:r>
            <a:r>
              <a:rPr lang="uk-UA" sz="3600" dirty="0" smtClean="0">
                <a:solidFill>
                  <a:schemeClr val="tx1"/>
                </a:solidFill>
              </a:rPr>
              <a:t> 5		</a:t>
            </a:r>
            <a:r>
              <a:rPr lang="uk-UA" sz="3600" u="sng" dirty="0" smtClean="0">
                <a:solidFill>
                  <a:schemeClr val="tx1"/>
                </a:solidFill>
              </a:rPr>
              <a:t>1</a:t>
            </a:r>
            <a:r>
              <a:rPr lang="uk-UA" sz="3600" dirty="0" smtClean="0">
                <a:solidFill>
                  <a:schemeClr val="tx1"/>
                </a:solidFill>
              </a:rPr>
              <a:t> </a:t>
            </a:r>
            <a:r>
              <a:rPr lang="uk-UA" sz="3600" u="sng" dirty="0" smtClean="0">
                <a:solidFill>
                  <a:schemeClr val="tx1"/>
                </a:solidFill>
              </a:rPr>
              <a:t>2</a:t>
            </a:r>
            <a:r>
              <a:rPr lang="uk-UA" sz="3600" dirty="0" smtClean="0">
                <a:solidFill>
                  <a:schemeClr val="tx1"/>
                </a:solidFill>
              </a:rPr>
              <a:t> </a:t>
            </a:r>
            <a:r>
              <a:rPr lang="uk-UA" sz="3600" u="sng" dirty="0" smtClean="0">
                <a:solidFill>
                  <a:schemeClr val="tx1"/>
                </a:solidFill>
              </a:rPr>
              <a:t>4</a:t>
            </a:r>
            <a:r>
              <a:rPr lang="uk-UA" sz="3600" dirty="0" smtClean="0">
                <a:solidFill>
                  <a:schemeClr val="tx1"/>
                </a:solidFill>
              </a:rPr>
              <a:t> </a:t>
            </a:r>
            <a:r>
              <a:rPr lang="uk-UA" sz="3600" dirty="0" smtClean="0">
                <a:solidFill>
                  <a:srgbClr val="FF0000"/>
                </a:solidFill>
              </a:rPr>
              <a:t>9</a:t>
            </a:r>
            <a:r>
              <a:rPr lang="uk-UA" sz="3600" dirty="0" smtClean="0">
                <a:solidFill>
                  <a:schemeClr val="tx1"/>
                </a:solidFill>
              </a:rPr>
              <a:t> 6 </a:t>
            </a:r>
            <a:r>
              <a:rPr lang="uk-UA" sz="3600" dirty="0" smtClean="0">
                <a:solidFill>
                  <a:srgbClr val="FF0000"/>
                </a:solidFill>
              </a:rPr>
              <a:t>5</a:t>
            </a:r>
          </a:p>
          <a:p>
            <a:pPr>
              <a:buNone/>
            </a:pPr>
            <a:r>
              <a:rPr lang="uk-UA" sz="3600" dirty="0" smtClean="0">
                <a:solidFill>
                  <a:schemeClr val="tx1"/>
                </a:solidFill>
              </a:rPr>
              <a:t>	</a:t>
            </a:r>
          </a:p>
          <a:p>
            <a:pPr>
              <a:buNone/>
            </a:pPr>
            <a:r>
              <a:rPr lang="uk-UA" sz="3600" dirty="0" smtClean="0">
                <a:solidFill>
                  <a:schemeClr val="tx1"/>
                </a:solidFill>
              </a:rPr>
              <a:t>	 </a:t>
            </a:r>
            <a:r>
              <a:rPr lang="uk-UA" sz="3600" u="sng" dirty="0" smtClean="0">
                <a:solidFill>
                  <a:schemeClr val="tx1"/>
                </a:solidFill>
              </a:rPr>
              <a:t>1</a:t>
            </a:r>
            <a:r>
              <a:rPr lang="uk-UA" sz="3600" dirty="0" smtClean="0">
                <a:solidFill>
                  <a:schemeClr val="tx1"/>
                </a:solidFill>
              </a:rPr>
              <a:t> </a:t>
            </a:r>
            <a:r>
              <a:rPr lang="uk-UA" sz="3600" u="sng" dirty="0" smtClean="0">
                <a:solidFill>
                  <a:schemeClr val="tx1"/>
                </a:solidFill>
              </a:rPr>
              <a:t>2</a:t>
            </a:r>
            <a:r>
              <a:rPr lang="uk-UA" sz="3600" dirty="0" smtClean="0">
                <a:solidFill>
                  <a:schemeClr val="tx1"/>
                </a:solidFill>
              </a:rPr>
              <a:t> </a:t>
            </a:r>
            <a:r>
              <a:rPr lang="uk-UA" sz="3600" u="sng" dirty="0" smtClean="0">
                <a:solidFill>
                  <a:schemeClr val="tx1"/>
                </a:solidFill>
              </a:rPr>
              <a:t>4</a:t>
            </a:r>
            <a:r>
              <a:rPr lang="uk-UA" sz="3600" dirty="0" smtClean="0">
                <a:solidFill>
                  <a:schemeClr val="tx1"/>
                </a:solidFill>
              </a:rPr>
              <a:t> </a:t>
            </a:r>
            <a:r>
              <a:rPr lang="uk-UA" sz="3600" u="sng" dirty="0" smtClean="0">
                <a:solidFill>
                  <a:schemeClr val="tx1"/>
                </a:solidFill>
              </a:rPr>
              <a:t>5</a:t>
            </a:r>
            <a:r>
              <a:rPr lang="uk-UA" sz="3600" dirty="0" smtClean="0">
                <a:solidFill>
                  <a:schemeClr val="tx1"/>
                </a:solidFill>
              </a:rPr>
              <a:t> 6 9		</a:t>
            </a:r>
            <a:r>
              <a:rPr lang="uk-UA" sz="3600" u="sng" dirty="0" smtClean="0">
                <a:solidFill>
                  <a:schemeClr val="tx1"/>
                </a:solidFill>
              </a:rPr>
              <a:t> 1</a:t>
            </a:r>
            <a:r>
              <a:rPr lang="uk-UA" sz="3600" dirty="0" smtClean="0">
                <a:solidFill>
                  <a:schemeClr val="tx1"/>
                </a:solidFill>
              </a:rPr>
              <a:t> </a:t>
            </a:r>
            <a:r>
              <a:rPr lang="uk-UA" sz="3600" u="sng" dirty="0" smtClean="0">
                <a:solidFill>
                  <a:schemeClr val="tx1"/>
                </a:solidFill>
              </a:rPr>
              <a:t>2</a:t>
            </a:r>
            <a:r>
              <a:rPr lang="uk-UA" sz="3600" dirty="0" smtClean="0">
                <a:solidFill>
                  <a:schemeClr val="tx1"/>
                </a:solidFill>
              </a:rPr>
              <a:t> </a:t>
            </a:r>
            <a:r>
              <a:rPr lang="uk-UA" sz="3600" u="sng" dirty="0" smtClean="0">
                <a:solidFill>
                  <a:schemeClr val="tx1"/>
                </a:solidFill>
              </a:rPr>
              <a:t>4</a:t>
            </a:r>
            <a:r>
              <a:rPr lang="uk-UA" sz="3600" dirty="0" smtClean="0">
                <a:solidFill>
                  <a:schemeClr val="tx1"/>
                </a:solidFill>
              </a:rPr>
              <a:t> </a:t>
            </a:r>
            <a:r>
              <a:rPr lang="uk-UA" sz="3600" u="sng" dirty="0" smtClean="0">
                <a:solidFill>
                  <a:schemeClr val="tx1"/>
                </a:solidFill>
              </a:rPr>
              <a:t>5</a:t>
            </a:r>
            <a:r>
              <a:rPr lang="uk-UA" sz="3600" dirty="0" smtClean="0">
                <a:solidFill>
                  <a:schemeClr val="tx1"/>
                </a:solidFill>
              </a:rPr>
              <a:t> </a:t>
            </a:r>
            <a:r>
              <a:rPr lang="uk-UA" sz="3600" u="sng" dirty="0" smtClean="0">
                <a:solidFill>
                  <a:schemeClr val="tx1"/>
                </a:solidFill>
              </a:rPr>
              <a:t>6</a:t>
            </a:r>
            <a:r>
              <a:rPr lang="uk-UA" sz="3600" dirty="0" smtClean="0">
                <a:solidFill>
                  <a:schemeClr val="tx1"/>
                </a:solidFill>
              </a:rPr>
              <a:t> 9</a:t>
            </a:r>
          </a:p>
          <a:p>
            <a:pPr>
              <a:buNone/>
            </a:pPr>
            <a:endParaRPr lang="uk-UA" sz="3600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uk-UA" sz="3600" dirty="0" smtClean="0">
                <a:solidFill>
                  <a:schemeClr val="tx1"/>
                </a:solidFill>
              </a:rPr>
              <a:t>	</a:t>
            </a:r>
            <a:r>
              <a:rPr lang="uk-UA" sz="3500" dirty="0" smtClean="0">
                <a:solidFill>
                  <a:schemeClr val="tx1"/>
                </a:solidFill>
              </a:rPr>
              <a:t>Таким чином на (</a:t>
            </a:r>
            <a:r>
              <a:rPr lang="uk-UA" sz="3500" i="1" dirty="0" smtClean="0">
                <a:solidFill>
                  <a:schemeClr val="tx1"/>
                </a:solidFill>
              </a:rPr>
              <a:t>n</a:t>
            </a:r>
            <a:r>
              <a:rPr lang="uk-UA" sz="3500" dirty="0" smtClean="0">
                <a:solidFill>
                  <a:schemeClr val="tx1"/>
                </a:solidFill>
              </a:rPr>
              <a:t>-1)-му кроці вся послідовність, крім </a:t>
            </a:r>
            <a:r>
              <a:rPr lang="uk-UA" sz="3500" i="1" dirty="0" smtClean="0">
                <a:solidFill>
                  <a:schemeClr val="tx1"/>
                </a:solidFill>
              </a:rPr>
              <a:t>а</a:t>
            </a:r>
            <a:r>
              <a:rPr lang="uk-UA" sz="3500" dirty="0" smtClean="0">
                <a:solidFill>
                  <a:schemeClr val="tx1"/>
                </a:solidFill>
              </a:rPr>
              <a:t>[</a:t>
            </a:r>
            <a:r>
              <a:rPr lang="uk-UA" sz="3500" i="1" dirty="0" smtClean="0">
                <a:solidFill>
                  <a:schemeClr val="tx1"/>
                </a:solidFill>
              </a:rPr>
              <a:t>n</a:t>
            </a:r>
            <a:r>
              <a:rPr lang="uk-UA" sz="3500" dirty="0" smtClean="0">
                <a:solidFill>
                  <a:schemeClr val="tx1"/>
                </a:solidFill>
              </a:rPr>
              <a:t>], буде відсортованою , а </a:t>
            </a:r>
            <a:r>
              <a:rPr lang="uk-UA" sz="3500" i="1" dirty="0" err="1" smtClean="0">
                <a:solidFill>
                  <a:schemeClr val="tx1"/>
                </a:solidFill>
              </a:rPr>
              <a:t>а</a:t>
            </a:r>
            <a:r>
              <a:rPr lang="uk-UA" sz="3500" dirty="0" smtClean="0">
                <a:solidFill>
                  <a:schemeClr val="tx1"/>
                </a:solidFill>
              </a:rPr>
              <a:t>[</a:t>
            </a:r>
            <a:r>
              <a:rPr lang="uk-UA" sz="3500" i="1" dirty="0" smtClean="0">
                <a:solidFill>
                  <a:schemeClr val="tx1"/>
                </a:solidFill>
              </a:rPr>
              <a:t>n</a:t>
            </a:r>
            <a:r>
              <a:rPr lang="uk-UA" sz="3500" dirty="0" smtClean="0">
                <a:solidFill>
                  <a:schemeClr val="tx1"/>
                </a:solidFill>
              </a:rPr>
              <a:t>] стоїть на останньому місці: всі менші елементи зліва від нього. </a:t>
            </a:r>
          </a:p>
          <a:p>
            <a:pPr>
              <a:buNone/>
            </a:pPr>
            <a:endParaRPr lang="uk-UA" sz="3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-214338"/>
            <a:ext cx="8686800" cy="7215238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endParaRPr lang="uk-UA" sz="4500" b="1" dirty="0" smtClean="0"/>
          </a:p>
          <a:p>
            <a:pPr algn="ctr">
              <a:buNone/>
            </a:pPr>
            <a:r>
              <a:rPr lang="uk-UA" sz="4500" b="1" dirty="0" smtClean="0">
                <a:solidFill>
                  <a:srgbClr val="00B0F0"/>
                </a:solidFill>
              </a:rPr>
              <a:t>2.3 Сортування вставками</a:t>
            </a:r>
            <a:endParaRPr lang="uk-UA" sz="4500" dirty="0" smtClean="0">
              <a:solidFill>
                <a:srgbClr val="00B0F0"/>
              </a:solidFill>
            </a:endParaRPr>
          </a:p>
          <a:p>
            <a:pPr algn="just">
              <a:buNone/>
            </a:pPr>
            <a:r>
              <a:rPr lang="uk-UA" sz="4500" b="1" dirty="0" smtClean="0">
                <a:solidFill>
                  <a:schemeClr val="tx1"/>
                </a:solidFill>
              </a:rPr>
              <a:t>Ідея методу:</a:t>
            </a:r>
            <a:r>
              <a:rPr lang="uk-UA" sz="4500" dirty="0" smtClean="0">
                <a:solidFill>
                  <a:schemeClr val="tx1"/>
                </a:solidFill>
              </a:rPr>
              <a:t> на першому кроці впорядковуються два перші елементи масиву. Потім робиться вставка третього елемента у відповідне місце по відношенню до перших двох елементів і т.д.</a:t>
            </a:r>
          </a:p>
          <a:p>
            <a:pPr algn="just">
              <a:buNone/>
            </a:pPr>
            <a:r>
              <a:rPr lang="uk-UA" sz="4500" dirty="0" smtClean="0">
                <a:solidFill>
                  <a:schemeClr val="tx1"/>
                </a:solidFill>
              </a:rPr>
              <a:t>На </a:t>
            </a:r>
            <a:r>
              <a:rPr lang="uk-UA" sz="4500" i="1" dirty="0" smtClean="0">
                <a:solidFill>
                  <a:schemeClr val="tx1"/>
                </a:solidFill>
              </a:rPr>
              <a:t>і</a:t>
            </a:r>
            <a:r>
              <a:rPr lang="uk-UA" sz="4500" dirty="0" smtClean="0">
                <a:solidFill>
                  <a:schemeClr val="tx1"/>
                </a:solidFill>
              </a:rPr>
              <a:t>-му кроці послідовність розділена на дві частини: впорядковану </a:t>
            </a:r>
            <a:r>
              <a:rPr lang="uk-UA" sz="4500" i="1" dirty="0" smtClean="0">
                <a:solidFill>
                  <a:schemeClr val="tx1"/>
                </a:solidFill>
              </a:rPr>
              <a:t>А</a:t>
            </a:r>
            <a:r>
              <a:rPr lang="uk-UA" sz="4500" dirty="0" smtClean="0">
                <a:solidFill>
                  <a:schemeClr val="tx1"/>
                </a:solidFill>
              </a:rPr>
              <a:t>[0]...</a:t>
            </a:r>
            <a:r>
              <a:rPr lang="uk-UA" sz="4500" i="1" dirty="0" smtClean="0">
                <a:solidFill>
                  <a:schemeClr val="tx1"/>
                </a:solidFill>
              </a:rPr>
              <a:t>А</a:t>
            </a:r>
            <a:r>
              <a:rPr lang="uk-UA" sz="4500" dirty="0" smtClean="0">
                <a:solidFill>
                  <a:schemeClr val="tx1"/>
                </a:solidFill>
              </a:rPr>
              <a:t>[</a:t>
            </a:r>
            <a:r>
              <a:rPr lang="uk-UA" sz="4500" i="1" dirty="0" smtClean="0">
                <a:solidFill>
                  <a:schemeClr val="tx1"/>
                </a:solidFill>
              </a:rPr>
              <a:t>і</a:t>
            </a:r>
            <a:r>
              <a:rPr lang="uk-UA" sz="4500" dirty="0" smtClean="0">
                <a:solidFill>
                  <a:schemeClr val="tx1"/>
                </a:solidFill>
              </a:rPr>
              <a:t>] </a:t>
            </a:r>
            <a:r>
              <a:rPr lang="uk-UA" sz="4500" dirty="0" err="1" smtClean="0">
                <a:solidFill>
                  <a:schemeClr val="tx1"/>
                </a:solidFill>
              </a:rPr>
              <a:t>і</a:t>
            </a:r>
            <a:r>
              <a:rPr lang="uk-UA" sz="4500" dirty="0" smtClean="0">
                <a:solidFill>
                  <a:schemeClr val="tx1"/>
                </a:solidFill>
              </a:rPr>
              <a:t> невпорядковану </a:t>
            </a:r>
            <a:r>
              <a:rPr lang="uk-UA" sz="4500" i="1" dirty="0" smtClean="0">
                <a:solidFill>
                  <a:schemeClr val="tx1"/>
                </a:solidFill>
              </a:rPr>
              <a:t>А</a:t>
            </a:r>
            <a:r>
              <a:rPr lang="uk-UA" sz="4500" dirty="0" smtClean="0">
                <a:solidFill>
                  <a:schemeClr val="tx1"/>
                </a:solidFill>
              </a:rPr>
              <a:t>[</a:t>
            </a:r>
            <a:r>
              <a:rPr lang="uk-UA" sz="4500" i="1" dirty="0" smtClean="0">
                <a:solidFill>
                  <a:schemeClr val="tx1"/>
                </a:solidFill>
              </a:rPr>
              <a:t>і</a:t>
            </a:r>
            <a:r>
              <a:rPr lang="uk-UA" sz="4500" dirty="0" smtClean="0">
                <a:solidFill>
                  <a:schemeClr val="tx1"/>
                </a:solidFill>
              </a:rPr>
              <a:t>+1]...</a:t>
            </a:r>
            <a:r>
              <a:rPr lang="uk-UA" sz="4500" i="1" dirty="0" smtClean="0">
                <a:solidFill>
                  <a:schemeClr val="tx1"/>
                </a:solidFill>
              </a:rPr>
              <a:t>А</a:t>
            </a:r>
            <a:r>
              <a:rPr lang="uk-UA" sz="4500" dirty="0" smtClean="0">
                <a:solidFill>
                  <a:schemeClr val="tx1"/>
                </a:solidFill>
              </a:rPr>
              <a:t>[</a:t>
            </a:r>
            <a:r>
              <a:rPr lang="uk-UA" sz="4500" i="1" dirty="0" smtClean="0">
                <a:solidFill>
                  <a:schemeClr val="tx1"/>
                </a:solidFill>
              </a:rPr>
              <a:t>n</a:t>
            </a:r>
            <a:r>
              <a:rPr lang="uk-UA" sz="4500" dirty="0" smtClean="0">
                <a:solidFill>
                  <a:schemeClr val="tx1"/>
                </a:solidFill>
              </a:rPr>
              <a:t>].</a:t>
            </a:r>
          </a:p>
          <a:p>
            <a:pPr algn="just">
              <a:buNone/>
            </a:pPr>
            <a:r>
              <a:rPr lang="uk-UA" sz="4500" dirty="0" smtClean="0">
                <a:solidFill>
                  <a:schemeClr val="tx1"/>
                </a:solidFill>
              </a:rPr>
              <a:t>На наступному (</a:t>
            </a:r>
            <a:r>
              <a:rPr lang="uk-UA" sz="4500" i="1" dirty="0" smtClean="0">
                <a:solidFill>
                  <a:schemeClr val="tx1"/>
                </a:solidFill>
              </a:rPr>
              <a:t>і</a:t>
            </a:r>
            <a:r>
              <a:rPr lang="uk-UA" sz="4500" dirty="0" smtClean="0">
                <a:solidFill>
                  <a:schemeClr val="tx1"/>
                </a:solidFill>
              </a:rPr>
              <a:t>+1)-му кроці алгоритму беремо </a:t>
            </a:r>
            <a:r>
              <a:rPr lang="uk-UA" sz="4500" i="1" dirty="0" smtClean="0">
                <a:solidFill>
                  <a:schemeClr val="tx1"/>
                </a:solidFill>
              </a:rPr>
              <a:t>А</a:t>
            </a:r>
            <a:r>
              <a:rPr lang="uk-UA" sz="4500" dirty="0" smtClean="0">
                <a:solidFill>
                  <a:schemeClr val="tx1"/>
                </a:solidFill>
              </a:rPr>
              <a:t>[</a:t>
            </a:r>
            <a:r>
              <a:rPr lang="uk-UA" sz="4500" i="1" dirty="0" smtClean="0">
                <a:solidFill>
                  <a:schemeClr val="tx1"/>
                </a:solidFill>
              </a:rPr>
              <a:t>і</a:t>
            </a:r>
            <a:r>
              <a:rPr lang="uk-UA" sz="4500" dirty="0" smtClean="0">
                <a:solidFill>
                  <a:schemeClr val="tx1"/>
                </a:solidFill>
              </a:rPr>
              <a:t>+1] і вставляємо в потрібне місце у впорядковану частину. </a:t>
            </a:r>
          </a:p>
          <a:p>
            <a:pPr algn="just">
              <a:buNone/>
            </a:pPr>
            <a:r>
              <a:rPr lang="uk-UA" sz="4500" dirty="0" smtClean="0">
                <a:solidFill>
                  <a:schemeClr val="tx1"/>
                </a:solidFill>
              </a:rPr>
              <a:t>Пошук відповідного місця для наступного елемента здійснюється  шляхом послідовних порівнянь з елементами, що розташовані перед ним. В залежності від результату порівняння елементи або залишаються на поточних місцях (вставку завершено), або міняються місцями і процес продовжується.</a:t>
            </a:r>
          </a:p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4525963"/>
          </a:xfrm>
        </p:spPr>
        <p:txBody>
          <a:bodyPr/>
          <a:lstStyle/>
          <a:p>
            <a:pPr algn="just">
              <a:buNone/>
            </a:pPr>
            <a:r>
              <a:rPr lang="uk-UA" i="1" dirty="0" smtClean="0">
                <a:solidFill>
                  <a:schemeClr val="tx1"/>
                </a:solidFill>
              </a:rPr>
              <a:t>Приклад</a:t>
            </a:r>
            <a:r>
              <a:rPr lang="uk-UA" dirty="0" smtClean="0">
                <a:solidFill>
                  <a:schemeClr val="tx1"/>
                </a:solidFill>
              </a:rPr>
              <a:t>: Відсортувати масив 9,6,2,1,4,5 вставками.</a:t>
            </a:r>
          </a:p>
          <a:p>
            <a:pPr algn="just">
              <a:buNone/>
            </a:pPr>
            <a:r>
              <a:rPr lang="uk-UA" dirty="0" smtClean="0">
                <a:solidFill>
                  <a:schemeClr val="tx1"/>
                </a:solidFill>
              </a:rPr>
              <a:t>		</a:t>
            </a:r>
            <a:r>
              <a:rPr lang="uk-UA" dirty="0" smtClean="0">
                <a:solidFill>
                  <a:srgbClr val="FF0000"/>
                </a:solidFill>
              </a:rPr>
              <a:t>9 6</a:t>
            </a:r>
            <a:r>
              <a:rPr lang="uk-UA" dirty="0" smtClean="0">
                <a:solidFill>
                  <a:schemeClr val="tx1"/>
                </a:solidFill>
              </a:rPr>
              <a:t> 2 1 4 5	</a:t>
            </a:r>
            <a:r>
              <a:rPr lang="uk-UA" dirty="0" smtClean="0">
                <a:solidFill>
                  <a:srgbClr val="FF0000"/>
                </a:solidFill>
              </a:rPr>
              <a:t> </a:t>
            </a:r>
            <a:r>
              <a:rPr lang="uk-UA" dirty="0" smtClean="0">
                <a:solidFill>
                  <a:srgbClr val="00B050"/>
                </a:solidFill>
              </a:rPr>
              <a:t>6 9</a:t>
            </a:r>
            <a:r>
              <a:rPr lang="uk-UA" dirty="0" smtClean="0">
                <a:solidFill>
                  <a:schemeClr val="tx1"/>
                </a:solidFill>
              </a:rPr>
              <a:t> </a:t>
            </a:r>
            <a:r>
              <a:rPr lang="uk-UA" dirty="0" smtClean="0">
                <a:solidFill>
                  <a:srgbClr val="FF0000"/>
                </a:solidFill>
              </a:rPr>
              <a:t>2</a:t>
            </a:r>
            <a:r>
              <a:rPr lang="uk-UA" dirty="0" smtClean="0">
                <a:solidFill>
                  <a:schemeClr val="tx1"/>
                </a:solidFill>
              </a:rPr>
              <a:t> 1 4 5	(</a:t>
            </a:r>
            <a:r>
              <a:rPr lang="uk-UA" dirty="0" smtClean="0">
                <a:solidFill>
                  <a:srgbClr val="00B050"/>
                </a:solidFill>
              </a:rPr>
              <a:t>6 </a:t>
            </a:r>
            <a:r>
              <a:rPr lang="uk-UA" dirty="0" smtClean="0">
                <a:solidFill>
                  <a:srgbClr val="FF0000"/>
                </a:solidFill>
              </a:rPr>
              <a:t>2</a:t>
            </a:r>
            <a:r>
              <a:rPr lang="uk-UA" dirty="0" smtClean="0">
                <a:solidFill>
                  <a:schemeClr val="tx1"/>
                </a:solidFill>
              </a:rPr>
              <a:t> </a:t>
            </a:r>
            <a:r>
              <a:rPr lang="uk-UA" dirty="0" smtClean="0">
                <a:solidFill>
                  <a:srgbClr val="00B050"/>
                </a:solidFill>
              </a:rPr>
              <a:t>9</a:t>
            </a:r>
            <a:r>
              <a:rPr lang="uk-UA" dirty="0" smtClean="0">
                <a:solidFill>
                  <a:schemeClr val="tx1"/>
                </a:solidFill>
              </a:rPr>
              <a:t> 1 4 5)</a:t>
            </a:r>
          </a:p>
          <a:p>
            <a:pPr algn="just">
              <a:buNone/>
            </a:pPr>
            <a:r>
              <a:rPr lang="uk-UA" dirty="0" smtClean="0">
                <a:solidFill>
                  <a:schemeClr val="tx1"/>
                </a:solidFill>
              </a:rPr>
              <a:t>		</a:t>
            </a:r>
          </a:p>
          <a:p>
            <a:pPr algn="just">
              <a:buNone/>
            </a:pPr>
            <a:r>
              <a:rPr lang="uk-UA" dirty="0" smtClean="0">
                <a:solidFill>
                  <a:schemeClr val="tx1"/>
                </a:solidFill>
              </a:rPr>
              <a:t>		</a:t>
            </a:r>
            <a:r>
              <a:rPr lang="uk-UA" dirty="0" smtClean="0">
                <a:solidFill>
                  <a:srgbClr val="00B050"/>
                </a:solidFill>
              </a:rPr>
              <a:t>2 6 9 </a:t>
            </a:r>
            <a:r>
              <a:rPr lang="uk-UA" dirty="0" smtClean="0">
                <a:solidFill>
                  <a:srgbClr val="FF0000"/>
                </a:solidFill>
              </a:rPr>
              <a:t>1</a:t>
            </a:r>
            <a:r>
              <a:rPr lang="uk-UA" dirty="0" smtClean="0">
                <a:solidFill>
                  <a:schemeClr val="tx1"/>
                </a:solidFill>
              </a:rPr>
              <a:t> 4 5	</a:t>
            </a:r>
            <a:r>
              <a:rPr lang="uk-UA" dirty="0" smtClean="0">
                <a:solidFill>
                  <a:srgbClr val="FF0000"/>
                </a:solidFill>
              </a:rPr>
              <a:t> </a:t>
            </a:r>
            <a:r>
              <a:rPr lang="uk-UA" dirty="0" smtClean="0">
                <a:solidFill>
                  <a:srgbClr val="00B050"/>
                </a:solidFill>
              </a:rPr>
              <a:t>1 2 6 9 </a:t>
            </a:r>
            <a:r>
              <a:rPr lang="uk-UA" dirty="0" smtClean="0">
                <a:solidFill>
                  <a:srgbClr val="FF0000"/>
                </a:solidFill>
              </a:rPr>
              <a:t>4</a:t>
            </a:r>
            <a:r>
              <a:rPr lang="uk-UA" dirty="0" smtClean="0">
                <a:solidFill>
                  <a:schemeClr val="tx1"/>
                </a:solidFill>
              </a:rPr>
              <a:t> 5</a:t>
            </a:r>
          </a:p>
          <a:p>
            <a:pPr algn="just">
              <a:buNone/>
            </a:pPr>
            <a:r>
              <a:rPr lang="uk-UA" dirty="0" smtClean="0"/>
              <a:t>		</a:t>
            </a:r>
          </a:p>
          <a:p>
            <a:pPr algn="just">
              <a:buNone/>
            </a:pPr>
            <a:r>
              <a:rPr lang="uk-UA" dirty="0" smtClean="0">
                <a:solidFill>
                  <a:srgbClr val="00B050"/>
                </a:solidFill>
              </a:rPr>
              <a:t>		1 2 </a:t>
            </a:r>
            <a:r>
              <a:rPr lang="en-US" dirty="0" smtClean="0">
                <a:solidFill>
                  <a:srgbClr val="00B050"/>
                </a:solidFill>
              </a:rPr>
              <a:t>4</a:t>
            </a:r>
            <a:r>
              <a:rPr lang="uk-UA" dirty="0" smtClean="0">
                <a:solidFill>
                  <a:srgbClr val="00B050"/>
                </a:solidFill>
              </a:rPr>
              <a:t> </a:t>
            </a:r>
            <a:r>
              <a:rPr lang="en-US" dirty="0" smtClean="0">
                <a:solidFill>
                  <a:srgbClr val="00B050"/>
                </a:solidFill>
              </a:rPr>
              <a:t>6</a:t>
            </a:r>
            <a:r>
              <a:rPr lang="uk-UA" dirty="0" smtClean="0">
                <a:solidFill>
                  <a:srgbClr val="00B050"/>
                </a:solidFill>
              </a:rPr>
              <a:t> </a:t>
            </a:r>
            <a:r>
              <a:rPr lang="en-US" i="1" dirty="0" smtClean="0">
                <a:solidFill>
                  <a:srgbClr val="00B050"/>
                </a:solidFill>
              </a:rPr>
              <a:t>9</a:t>
            </a:r>
            <a:r>
              <a:rPr lang="uk-UA" dirty="0" smtClean="0">
                <a:solidFill>
                  <a:schemeClr val="tx1"/>
                </a:solidFill>
              </a:rPr>
              <a:t> </a:t>
            </a:r>
            <a:r>
              <a:rPr lang="uk-UA" dirty="0" smtClean="0">
                <a:solidFill>
                  <a:srgbClr val="FF0000"/>
                </a:solidFill>
              </a:rPr>
              <a:t>5</a:t>
            </a:r>
            <a:r>
              <a:rPr lang="uk-UA" dirty="0" smtClean="0">
                <a:solidFill>
                  <a:schemeClr val="tx1"/>
                </a:solidFill>
              </a:rPr>
              <a:t>	</a:t>
            </a:r>
            <a:r>
              <a:rPr lang="uk-UA" dirty="0" smtClean="0">
                <a:solidFill>
                  <a:srgbClr val="00B050"/>
                </a:solidFill>
              </a:rPr>
              <a:t> </a:t>
            </a:r>
            <a:r>
              <a:rPr lang="uk-UA" dirty="0" smtClean="0">
                <a:solidFill>
                  <a:schemeClr val="tx1"/>
                </a:solidFill>
              </a:rPr>
              <a:t>1 2 </a:t>
            </a:r>
            <a:r>
              <a:rPr lang="en-US" dirty="0" smtClean="0">
                <a:solidFill>
                  <a:schemeClr val="tx1"/>
                </a:solidFill>
              </a:rPr>
              <a:t>4</a:t>
            </a:r>
            <a:r>
              <a:rPr lang="uk-UA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5</a:t>
            </a:r>
            <a:r>
              <a:rPr lang="uk-UA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6</a:t>
            </a:r>
            <a:r>
              <a:rPr lang="uk-UA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9</a:t>
            </a:r>
            <a:endParaRPr lang="uk-UA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14290"/>
            <a:ext cx="8777318" cy="642942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uk-UA" b="1" dirty="0" smtClean="0">
                <a:solidFill>
                  <a:srgbClr val="00B0F0"/>
                </a:solidFill>
              </a:rPr>
              <a:t>2.4 Метод </a:t>
            </a:r>
            <a:r>
              <a:rPr lang="uk-UA" b="1" dirty="0" err="1" smtClean="0">
                <a:solidFill>
                  <a:srgbClr val="00B0F0"/>
                </a:solidFill>
              </a:rPr>
              <a:t>Шелла</a:t>
            </a:r>
            <a:endParaRPr lang="uk-UA" dirty="0" smtClean="0">
              <a:solidFill>
                <a:srgbClr val="00B0F0"/>
              </a:solidFill>
            </a:endParaRPr>
          </a:p>
          <a:p>
            <a:pPr algn="just">
              <a:buNone/>
            </a:pPr>
            <a:r>
              <a:rPr lang="uk-UA" b="1" dirty="0" smtClean="0">
                <a:solidFill>
                  <a:schemeClr val="tx1"/>
                </a:solidFill>
              </a:rPr>
              <a:t>Ідея методу</a:t>
            </a:r>
            <a:r>
              <a:rPr lang="uk-UA" dirty="0" smtClean="0">
                <a:solidFill>
                  <a:schemeClr val="tx1"/>
                </a:solidFill>
              </a:rPr>
              <a:t>: спочатку прибирають «масовий безлад» в масиві, порівнюючи далеко розташовані один від одного елементи, поступово зменшуючи інтервал між ними до одиниці. Це означає, що на останніх стадіях алгоритм зводиться до перестановки сусідніх елементів.</a:t>
            </a:r>
          </a:p>
          <a:p>
            <a:pPr algn="just">
              <a:buNone/>
            </a:pPr>
            <a:r>
              <a:rPr lang="uk-UA" dirty="0" smtClean="0">
                <a:solidFill>
                  <a:schemeClr val="tx1"/>
                </a:solidFill>
              </a:rPr>
              <a:t>Найчастіше використовують послідовність зміщень 8, 4, 2, 1 (для цього кількість елементів = 2</a:t>
            </a:r>
            <a:r>
              <a:rPr lang="uk-UA" baseline="30000" dirty="0" smtClean="0">
                <a:solidFill>
                  <a:schemeClr val="tx1"/>
                </a:solidFill>
              </a:rPr>
              <a:t>n</a:t>
            </a:r>
            <a:r>
              <a:rPr lang="uk-UA" dirty="0" smtClean="0">
                <a:solidFill>
                  <a:schemeClr val="tx1"/>
                </a:solidFill>
              </a:rPr>
              <a:t>), але застосовувати можна будь-яку послідовність (наприклад 7, 5, 3 ,1),  головне щоб останнє зміщення було 1.</a:t>
            </a:r>
          </a:p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214290"/>
            <a:ext cx="8686800" cy="642942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uk-UA" sz="4000" i="1" dirty="0" smtClean="0">
                <a:solidFill>
                  <a:schemeClr val="tx1"/>
                </a:solidFill>
              </a:rPr>
              <a:t>Приклад:</a:t>
            </a:r>
            <a:r>
              <a:rPr lang="uk-UA" sz="4000" dirty="0" smtClean="0">
                <a:solidFill>
                  <a:schemeClr val="tx1"/>
                </a:solidFill>
              </a:rPr>
              <a:t> Відсортувати масив 51, 31, 14, </a:t>
            </a:r>
            <a:r>
              <a:rPr lang="en-US" sz="4000" dirty="0" smtClean="0">
                <a:solidFill>
                  <a:schemeClr val="tx1"/>
                </a:solidFill>
              </a:rPr>
              <a:t>1</a:t>
            </a:r>
            <a:r>
              <a:rPr lang="uk-UA" sz="4000" dirty="0" smtClean="0">
                <a:solidFill>
                  <a:schemeClr val="tx1"/>
                </a:solidFill>
              </a:rPr>
              <a:t>9, 11, 26, 9, </a:t>
            </a:r>
            <a:r>
              <a:rPr lang="en-US" sz="4000" dirty="0" smtClean="0">
                <a:solidFill>
                  <a:schemeClr val="tx1"/>
                </a:solidFill>
              </a:rPr>
              <a:t>4</a:t>
            </a:r>
            <a:r>
              <a:rPr lang="uk-UA" sz="4000" dirty="0" smtClean="0">
                <a:solidFill>
                  <a:schemeClr val="tx1"/>
                </a:solidFill>
              </a:rPr>
              <a:t>1 методом </a:t>
            </a:r>
            <a:r>
              <a:rPr lang="uk-UA" sz="4000" dirty="0" err="1" smtClean="0">
                <a:solidFill>
                  <a:schemeClr val="tx1"/>
                </a:solidFill>
              </a:rPr>
              <a:t>Шелла</a:t>
            </a:r>
            <a:r>
              <a:rPr lang="uk-UA" sz="4000" dirty="0" smtClean="0">
                <a:solidFill>
                  <a:schemeClr val="tx1"/>
                </a:solidFill>
              </a:rPr>
              <a:t>.</a:t>
            </a:r>
          </a:p>
          <a:p>
            <a:pPr algn="ctr">
              <a:buNone/>
            </a:pPr>
            <a:r>
              <a:rPr lang="uk-UA" sz="40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uk-UA" sz="4000" b="1" dirty="0" smtClean="0">
                <a:solidFill>
                  <a:schemeClr val="accent6">
                    <a:lumMod val="50000"/>
                  </a:schemeClr>
                </a:solidFill>
              </a:rPr>
              <a:t>h = 4 </a:t>
            </a:r>
            <a:r>
              <a:rPr lang="uk-UA" sz="4000" dirty="0" smtClean="0">
                <a:solidFill>
                  <a:schemeClr val="tx1"/>
                </a:solidFill>
              </a:rPr>
              <a:t>(крок, зміщення)</a:t>
            </a:r>
          </a:p>
          <a:p>
            <a:pPr>
              <a:buNone/>
            </a:pPr>
            <a:r>
              <a:rPr lang="uk-UA" sz="4000" dirty="0" smtClean="0">
                <a:solidFill>
                  <a:schemeClr val="tx1"/>
                </a:solidFill>
              </a:rPr>
              <a:t> </a:t>
            </a:r>
            <a:r>
              <a:rPr lang="en-US" sz="4000" dirty="0" smtClean="0">
                <a:solidFill>
                  <a:schemeClr val="tx1"/>
                </a:solidFill>
              </a:rPr>
              <a:t>	</a:t>
            </a:r>
            <a:r>
              <a:rPr lang="uk-UA" sz="4000" dirty="0" smtClean="0">
                <a:solidFill>
                  <a:srgbClr val="FF0000"/>
                </a:solidFill>
              </a:rPr>
              <a:t>51</a:t>
            </a:r>
            <a:r>
              <a:rPr lang="uk-UA" sz="4000" dirty="0" smtClean="0">
                <a:solidFill>
                  <a:schemeClr val="tx1"/>
                </a:solidFill>
              </a:rPr>
              <a:t> </a:t>
            </a:r>
            <a:r>
              <a:rPr lang="uk-UA" sz="4000" dirty="0" smtClean="0">
                <a:solidFill>
                  <a:srgbClr val="0070C0"/>
                </a:solidFill>
              </a:rPr>
              <a:t>31</a:t>
            </a:r>
            <a:r>
              <a:rPr lang="uk-UA" sz="4000" dirty="0" smtClean="0">
                <a:solidFill>
                  <a:schemeClr val="tx1"/>
                </a:solidFill>
              </a:rPr>
              <a:t> </a:t>
            </a:r>
            <a:r>
              <a:rPr lang="uk-UA" sz="4000" dirty="0" smtClean="0">
                <a:solidFill>
                  <a:srgbClr val="00B050"/>
                </a:solidFill>
              </a:rPr>
              <a:t>14</a:t>
            </a:r>
            <a:r>
              <a:rPr lang="uk-UA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smtClean="0">
                <a:solidFill>
                  <a:schemeClr val="tx1"/>
                </a:solidFill>
              </a:rPr>
              <a:t>1</a:t>
            </a:r>
            <a:r>
              <a:rPr lang="uk-UA" sz="4000" dirty="0" smtClean="0">
                <a:solidFill>
                  <a:schemeClr val="tx1"/>
                </a:solidFill>
              </a:rPr>
              <a:t>9</a:t>
            </a:r>
            <a:r>
              <a:rPr lang="en-US" sz="4000" dirty="0" smtClean="0">
                <a:solidFill>
                  <a:schemeClr val="tx1"/>
                </a:solidFill>
              </a:rPr>
              <a:t>  |   </a:t>
            </a:r>
            <a:r>
              <a:rPr lang="uk-UA" sz="4000" dirty="0" smtClean="0">
                <a:solidFill>
                  <a:srgbClr val="FF0000"/>
                </a:solidFill>
              </a:rPr>
              <a:t>11</a:t>
            </a:r>
            <a:r>
              <a:rPr lang="uk-UA" sz="4000" dirty="0" smtClean="0">
                <a:solidFill>
                  <a:schemeClr val="tx1"/>
                </a:solidFill>
              </a:rPr>
              <a:t> </a:t>
            </a:r>
            <a:r>
              <a:rPr lang="uk-UA" sz="4000" dirty="0" smtClean="0">
                <a:solidFill>
                  <a:srgbClr val="0070C0"/>
                </a:solidFill>
              </a:rPr>
              <a:t>26</a:t>
            </a:r>
            <a:r>
              <a:rPr lang="uk-UA" sz="4000" dirty="0" smtClean="0">
                <a:solidFill>
                  <a:schemeClr val="tx1"/>
                </a:solidFill>
              </a:rPr>
              <a:t> </a:t>
            </a:r>
            <a:r>
              <a:rPr lang="uk-UA" sz="4000" dirty="0" smtClean="0">
                <a:solidFill>
                  <a:srgbClr val="00B050"/>
                </a:solidFill>
              </a:rPr>
              <a:t>9</a:t>
            </a:r>
            <a:r>
              <a:rPr lang="uk-UA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smtClean="0">
                <a:solidFill>
                  <a:schemeClr val="tx1"/>
                </a:solidFill>
              </a:rPr>
              <a:t> 4</a:t>
            </a:r>
            <a:r>
              <a:rPr lang="uk-UA" sz="4000" dirty="0" smtClean="0">
                <a:solidFill>
                  <a:schemeClr val="tx1"/>
                </a:solidFill>
              </a:rPr>
              <a:t>1</a:t>
            </a:r>
            <a:endParaRPr lang="en-US" sz="40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US" sz="4000" dirty="0" smtClean="0">
                <a:solidFill>
                  <a:schemeClr val="tx1"/>
                </a:solidFill>
              </a:rPr>
              <a:t>	11  26 9  19  |   51  31 14 41</a:t>
            </a:r>
            <a:endParaRPr lang="uk-UA" sz="4000" dirty="0" smtClean="0">
              <a:solidFill>
                <a:schemeClr val="tx1"/>
              </a:solidFill>
            </a:endParaRPr>
          </a:p>
          <a:p>
            <a:pPr algn="ctr">
              <a:buNone/>
            </a:pPr>
            <a:r>
              <a:rPr lang="uk-UA" sz="4000" b="1" dirty="0" smtClean="0">
                <a:solidFill>
                  <a:schemeClr val="accent6">
                    <a:lumMod val="50000"/>
                  </a:schemeClr>
                </a:solidFill>
              </a:rPr>
              <a:t>h=2</a:t>
            </a:r>
          </a:p>
          <a:p>
            <a:pPr>
              <a:buNone/>
            </a:pPr>
            <a:r>
              <a:rPr lang="uk-UA" sz="4000" dirty="0" smtClean="0"/>
              <a:t> </a:t>
            </a:r>
            <a:r>
              <a:rPr lang="en-US" sz="4000" dirty="0" smtClean="0"/>
              <a:t>	</a:t>
            </a:r>
            <a:r>
              <a:rPr lang="en-US" sz="4000" dirty="0" smtClean="0">
                <a:solidFill>
                  <a:srgbClr val="FF0000"/>
                </a:solidFill>
              </a:rPr>
              <a:t>11</a:t>
            </a:r>
            <a:r>
              <a:rPr lang="en-US" sz="4000" dirty="0" smtClean="0">
                <a:solidFill>
                  <a:schemeClr val="tx1"/>
                </a:solidFill>
              </a:rPr>
              <a:t>  26 |  </a:t>
            </a:r>
            <a:r>
              <a:rPr lang="en-US" sz="4000" dirty="0" smtClean="0">
                <a:solidFill>
                  <a:srgbClr val="FF0000"/>
                </a:solidFill>
              </a:rPr>
              <a:t>9</a:t>
            </a:r>
            <a:r>
              <a:rPr lang="en-US" sz="4000" dirty="0" smtClean="0">
                <a:solidFill>
                  <a:schemeClr val="tx1"/>
                </a:solidFill>
              </a:rPr>
              <a:t>  19 |</a:t>
            </a:r>
            <a:r>
              <a:rPr lang="en-US" sz="4000" dirty="0" smtClean="0">
                <a:solidFill>
                  <a:srgbClr val="FF0000"/>
                </a:solidFill>
              </a:rPr>
              <a:t>51</a:t>
            </a:r>
            <a:r>
              <a:rPr lang="en-US" sz="4000" dirty="0" smtClean="0">
                <a:solidFill>
                  <a:schemeClr val="tx1"/>
                </a:solidFill>
              </a:rPr>
              <a:t>  31 | </a:t>
            </a:r>
            <a:r>
              <a:rPr lang="en-US" sz="4000" dirty="0" smtClean="0">
                <a:solidFill>
                  <a:srgbClr val="FF0000"/>
                </a:solidFill>
              </a:rPr>
              <a:t>14</a:t>
            </a:r>
            <a:r>
              <a:rPr lang="en-US" sz="4000" dirty="0" smtClean="0">
                <a:solidFill>
                  <a:schemeClr val="tx1"/>
                </a:solidFill>
              </a:rPr>
              <a:t> 41</a:t>
            </a:r>
            <a:endParaRPr lang="uk-UA" sz="40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US" sz="4000" dirty="0" smtClean="0">
                <a:solidFill>
                  <a:schemeClr val="tx1"/>
                </a:solidFill>
              </a:rPr>
              <a:t>	9  19 |  11  26 |14  31 | 51 41</a:t>
            </a:r>
            <a:endParaRPr lang="uk-UA" sz="4000" dirty="0" smtClean="0">
              <a:solidFill>
                <a:schemeClr val="tx1"/>
              </a:solidFill>
            </a:endParaRPr>
          </a:p>
          <a:p>
            <a:pPr algn="ctr">
              <a:buNone/>
            </a:pPr>
            <a:r>
              <a:rPr lang="uk-UA" sz="4000" b="1" dirty="0" smtClean="0">
                <a:solidFill>
                  <a:schemeClr val="accent6">
                    <a:lumMod val="50000"/>
                  </a:schemeClr>
                </a:solidFill>
              </a:rPr>
              <a:t>h=</a:t>
            </a:r>
            <a:r>
              <a:rPr lang="en-US" sz="4000" b="1" dirty="0" smtClean="0">
                <a:solidFill>
                  <a:schemeClr val="accent6">
                    <a:lumMod val="50000"/>
                  </a:schemeClr>
                </a:solidFill>
              </a:rPr>
              <a:t>1</a:t>
            </a:r>
            <a:endParaRPr lang="uk-UA" sz="40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None/>
            </a:pPr>
            <a:r>
              <a:rPr lang="en-US" sz="4000" dirty="0" smtClean="0">
                <a:solidFill>
                  <a:schemeClr val="tx1"/>
                </a:solidFill>
              </a:rPr>
              <a:t>	9  19  11  26  14  31  51 41</a:t>
            </a:r>
            <a:endParaRPr lang="uk-UA" sz="4000" dirty="0" smtClean="0"/>
          </a:p>
          <a:p>
            <a:pPr>
              <a:buNone/>
            </a:pPr>
            <a:r>
              <a:rPr lang="en-US" sz="4000" dirty="0" smtClean="0">
                <a:solidFill>
                  <a:schemeClr val="tx1"/>
                </a:solidFill>
              </a:rPr>
              <a:t>	9  11  19  14  26  31  41  51</a:t>
            </a:r>
            <a:endParaRPr lang="uk-UA" sz="4000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en-US" sz="40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uk-UA" sz="4000" dirty="0" smtClean="0">
                <a:solidFill>
                  <a:schemeClr val="tx1"/>
                </a:solidFill>
              </a:rPr>
              <a:t>	Якщо після останнього кроку методу </a:t>
            </a:r>
            <a:r>
              <a:rPr lang="uk-UA" sz="4000" dirty="0" err="1" smtClean="0">
                <a:solidFill>
                  <a:schemeClr val="tx1"/>
                </a:solidFill>
              </a:rPr>
              <a:t>Шелла</a:t>
            </a:r>
            <a:r>
              <a:rPr lang="uk-UA" sz="4000" dirty="0" smtClean="0">
                <a:solidFill>
                  <a:schemeClr val="tx1"/>
                </a:solidFill>
              </a:rPr>
              <a:t> масив повністю не відсортований, використовуємо алгоритм вставками.</a:t>
            </a:r>
            <a:r>
              <a:rPr lang="uk-UA" dirty="0" smtClean="0"/>
              <a:t/>
            </a:r>
            <a:br>
              <a:rPr lang="uk-UA" dirty="0" smtClean="0"/>
            </a:br>
            <a:endParaRPr lang="uk-UA" dirty="0" smtClean="0"/>
          </a:p>
          <a:p>
            <a:endParaRPr lang="uk-UA" dirty="0" smtClean="0"/>
          </a:p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15361" name="Object 1"/>
          <p:cNvGraphicFramePr>
            <a:graphicFrameLocks noChangeAspect="1"/>
          </p:cNvGraphicFramePr>
          <p:nvPr/>
        </p:nvGraphicFramePr>
        <p:xfrm>
          <a:off x="1571604" y="1357298"/>
          <a:ext cx="6976724" cy="4071966"/>
        </p:xfrm>
        <a:graphic>
          <a:graphicData uri="http://schemas.openxmlformats.org/presentationml/2006/ole">
            <p:oleObj spid="_x0000_s15382" r:id="rId3" imgW="5013924" imgH="2919769" progId="">
              <p:embed/>
            </p:oleObj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85786" y="500042"/>
            <a:ext cx="75009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b="1" dirty="0">
                <a:solidFill>
                  <a:srgbClr val="00B0F0"/>
                </a:solidFill>
              </a:rPr>
              <a:t>2.5 Порівняння часу сортування</a:t>
            </a:r>
            <a:endParaRPr lang="uk-UA" sz="32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285728"/>
            <a:ext cx="8686800" cy="514353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3000" b="1" dirty="0" smtClean="0">
                <a:solidFill>
                  <a:srgbClr val="00B0F0"/>
                </a:solidFill>
              </a:rPr>
              <a:t>2.6 Швидке сортування (метод </a:t>
            </a:r>
            <a:r>
              <a:rPr lang="uk-UA" sz="3000" b="1" dirty="0" err="1" smtClean="0">
                <a:solidFill>
                  <a:srgbClr val="00B0F0"/>
                </a:solidFill>
              </a:rPr>
              <a:t>Хоара</a:t>
            </a:r>
            <a:r>
              <a:rPr lang="uk-UA" sz="3000" b="1" dirty="0" smtClean="0">
                <a:solidFill>
                  <a:srgbClr val="00B0F0"/>
                </a:solidFill>
              </a:rPr>
              <a:t>, </a:t>
            </a:r>
            <a:r>
              <a:rPr lang="en-US" sz="3000" b="1" dirty="0" smtClean="0">
                <a:solidFill>
                  <a:srgbClr val="00B0F0"/>
                </a:solidFill>
              </a:rPr>
              <a:t>Quick Sort</a:t>
            </a:r>
            <a:r>
              <a:rPr lang="uk-UA" sz="3000" b="1" dirty="0" smtClean="0">
                <a:solidFill>
                  <a:srgbClr val="00B0F0"/>
                </a:solidFill>
              </a:rPr>
              <a:t>)</a:t>
            </a:r>
            <a:endParaRPr lang="uk-UA" sz="3000" dirty="0" smtClean="0">
              <a:solidFill>
                <a:srgbClr val="00B0F0"/>
              </a:solidFill>
            </a:endParaRPr>
          </a:p>
          <a:p>
            <a:pPr algn="just">
              <a:buNone/>
            </a:pPr>
            <a:r>
              <a:rPr lang="ru-RU" b="1" dirty="0" err="1" smtClean="0">
                <a:solidFill>
                  <a:schemeClr val="tx1"/>
                </a:solidFill>
              </a:rPr>
              <a:t>Ідея</a:t>
            </a:r>
            <a:r>
              <a:rPr lang="ru-RU" b="1" dirty="0" smtClean="0">
                <a:solidFill>
                  <a:schemeClr val="tx1"/>
                </a:solidFill>
              </a:rPr>
              <a:t> алгоритму </a:t>
            </a:r>
            <a:r>
              <a:rPr lang="ru-RU" dirty="0" err="1" smtClean="0">
                <a:solidFill>
                  <a:schemeClr val="tx1"/>
                </a:solidFill>
              </a:rPr>
              <a:t>полягає</a:t>
            </a:r>
            <a:r>
              <a:rPr lang="ru-RU" dirty="0" smtClean="0">
                <a:solidFill>
                  <a:schemeClr val="tx1"/>
                </a:solidFill>
              </a:rPr>
              <a:t> в </a:t>
            </a:r>
            <a:r>
              <a:rPr lang="ru-RU" dirty="0" err="1" smtClean="0">
                <a:solidFill>
                  <a:schemeClr val="tx1"/>
                </a:solidFill>
              </a:rPr>
              <a:t>переставлянні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елементів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масиву</a:t>
            </a:r>
            <a:r>
              <a:rPr lang="ru-RU" dirty="0" smtClean="0">
                <a:solidFill>
                  <a:schemeClr val="tx1"/>
                </a:solidFill>
              </a:rPr>
              <a:t> таким чином, </a:t>
            </a:r>
            <a:r>
              <a:rPr lang="ru-RU" dirty="0" err="1" smtClean="0">
                <a:solidFill>
                  <a:schemeClr val="tx1"/>
                </a:solidFill>
              </a:rPr>
              <a:t>щоб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його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можна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було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розділити</a:t>
            </a:r>
            <a:r>
              <a:rPr lang="ru-RU" dirty="0" smtClean="0">
                <a:solidFill>
                  <a:schemeClr val="tx1"/>
                </a:solidFill>
              </a:rPr>
              <a:t> на </a:t>
            </a:r>
            <a:r>
              <a:rPr lang="ru-RU" dirty="0" err="1" smtClean="0">
                <a:solidFill>
                  <a:schemeClr val="tx1"/>
                </a:solidFill>
              </a:rPr>
              <a:t>дві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частини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кожний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елемент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з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першої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частини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був</a:t>
            </a:r>
            <a:r>
              <a:rPr lang="ru-RU" dirty="0" smtClean="0">
                <a:solidFill>
                  <a:schemeClr val="tx1"/>
                </a:solidFill>
              </a:rPr>
              <a:t> не </a:t>
            </a:r>
            <a:r>
              <a:rPr lang="ru-RU" dirty="0" err="1" smtClean="0">
                <a:solidFill>
                  <a:schemeClr val="tx1"/>
                </a:solidFill>
              </a:rPr>
              <a:t>більший</a:t>
            </a:r>
            <a:r>
              <a:rPr lang="ru-RU" dirty="0" smtClean="0">
                <a:solidFill>
                  <a:schemeClr val="tx1"/>
                </a:solidFill>
              </a:rPr>
              <a:t> за </a:t>
            </a:r>
            <a:r>
              <a:rPr lang="ru-RU" dirty="0" err="1" smtClean="0">
                <a:solidFill>
                  <a:schemeClr val="tx1"/>
                </a:solidFill>
              </a:rPr>
              <a:t>будь-який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елемент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з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другої</a:t>
            </a:r>
            <a:r>
              <a:rPr lang="ru-RU" dirty="0" smtClean="0">
                <a:solidFill>
                  <a:schemeClr val="tx1"/>
                </a:solidFill>
              </a:rPr>
              <a:t>. </a:t>
            </a:r>
            <a:r>
              <a:rPr lang="ru-RU" dirty="0" err="1" smtClean="0">
                <a:solidFill>
                  <a:schemeClr val="tx1"/>
                </a:solidFill>
              </a:rPr>
              <a:t>Впорядкування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кожної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з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частин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відбувається</a:t>
            </a:r>
            <a:r>
              <a:rPr lang="ru-RU" dirty="0" smtClean="0">
                <a:solidFill>
                  <a:schemeClr val="tx1"/>
                </a:solidFill>
              </a:rPr>
              <a:t> рекурсивно. Алгоритм </a:t>
            </a:r>
            <a:r>
              <a:rPr lang="ru-RU" dirty="0" err="1" smtClean="0">
                <a:solidFill>
                  <a:schemeClr val="tx1"/>
                </a:solidFill>
              </a:rPr>
              <a:t>швидкого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сортування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може</a:t>
            </a:r>
            <a:r>
              <a:rPr lang="ru-RU" dirty="0" smtClean="0">
                <a:solidFill>
                  <a:schemeClr val="tx1"/>
                </a:solidFill>
              </a:rPr>
              <a:t> бути </a:t>
            </a:r>
            <a:r>
              <a:rPr lang="ru-RU" dirty="0" err="1" smtClean="0">
                <a:solidFill>
                  <a:schemeClr val="tx1"/>
                </a:solidFill>
              </a:rPr>
              <a:t>реалізований</a:t>
            </a:r>
            <a:r>
              <a:rPr lang="ru-RU" dirty="0" smtClean="0">
                <a:solidFill>
                  <a:schemeClr val="tx1"/>
                </a:solidFill>
              </a:rPr>
              <a:t> як у </a:t>
            </a:r>
            <a:r>
              <a:rPr lang="ru-RU" dirty="0" err="1" smtClean="0">
                <a:solidFill>
                  <a:schemeClr val="tx1"/>
                </a:solidFill>
              </a:rPr>
              <a:t>масиві</a:t>
            </a:r>
            <a:r>
              <a:rPr lang="ru-RU" dirty="0" smtClean="0">
                <a:solidFill>
                  <a:schemeClr val="tx1"/>
                </a:solidFill>
              </a:rPr>
              <a:t>, так </a:t>
            </a:r>
            <a:r>
              <a:rPr lang="ru-RU" dirty="0" err="1" smtClean="0">
                <a:solidFill>
                  <a:schemeClr val="tx1"/>
                </a:solidFill>
              </a:rPr>
              <a:t>і</a:t>
            </a:r>
            <a:r>
              <a:rPr lang="ru-RU" dirty="0" smtClean="0">
                <a:solidFill>
                  <a:schemeClr val="tx1"/>
                </a:solidFill>
              </a:rPr>
              <a:t> в </a:t>
            </a:r>
            <a:r>
              <a:rPr lang="ru-RU" dirty="0" err="1" smtClean="0">
                <a:solidFill>
                  <a:schemeClr val="tx1"/>
                </a:solidFill>
              </a:rPr>
              <a:t>двозв'язному</a:t>
            </a:r>
            <a:r>
              <a:rPr lang="ru-RU" dirty="0" smtClean="0">
                <a:solidFill>
                  <a:schemeClr val="tx1"/>
                </a:solidFill>
              </a:rPr>
              <a:t> списку.</a:t>
            </a:r>
            <a:r>
              <a:rPr lang="ru-RU" dirty="0" smtClean="0"/>
              <a:t> </a:t>
            </a:r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29700" name="Object 4"/>
          <p:cNvGraphicFramePr>
            <a:graphicFrameLocks noChangeAspect="1"/>
          </p:cNvGraphicFramePr>
          <p:nvPr/>
        </p:nvGraphicFramePr>
        <p:xfrm>
          <a:off x="642910" y="5357826"/>
          <a:ext cx="8081242" cy="1073119"/>
        </p:xfrm>
        <a:graphic>
          <a:graphicData uri="http://schemas.openxmlformats.org/presentationml/2006/ole">
            <p:oleObj spid="_x0000_s29721" name="Формула" r:id="rId3" imgW="3517900" imgH="4699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754" y="476672"/>
            <a:ext cx="9118246" cy="6192688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uk-UA" dirty="0" smtClean="0"/>
              <a:t>	</a:t>
            </a:r>
            <a:r>
              <a:rPr lang="uk-UA" sz="4600" b="1" dirty="0" smtClean="0">
                <a:solidFill>
                  <a:schemeClr val="tx1"/>
                </a:solidFill>
              </a:rPr>
              <a:t>Алгоритм:</a:t>
            </a:r>
          </a:p>
          <a:p>
            <a:pPr algn="just">
              <a:buNone/>
            </a:pPr>
            <a:r>
              <a:rPr lang="uk-UA" sz="4000" u="sng" dirty="0" smtClean="0">
                <a:solidFill>
                  <a:schemeClr val="tx1"/>
                </a:solidFill>
              </a:rPr>
              <a:t>Крок1.</a:t>
            </a:r>
            <a:r>
              <a:rPr lang="uk-UA" sz="4000" dirty="0" smtClean="0">
                <a:solidFill>
                  <a:schemeClr val="tx1"/>
                </a:solidFill>
              </a:rPr>
              <a:t> Обираємо </a:t>
            </a:r>
            <a:r>
              <a:rPr lang="uk-UA" sz="4000" b="1" i="1" dirty="0" smtClean="0">
                <a:solidFill>
                  <a:schemeClr val="tx1"/>
                </a:solidFill>
              </a:rPr>
              <a:t>опорний</a:t>
            </a:r>
            <a:r>
              <a:rPr lang="uk-UA" sz="4000" dirty="0" smtClean="0">
                <a:solidFill>
                  <a:schemeClr val="tx1"/>
                </a:solidFill>
              </a:rPr>
              <a:t> </a:t>
            </a:r>
            <a:r>
              <a:rPr lang="uk-UA" sz="4000" dirty="0">
                <a:solidFill>
                  <a:schemeClr val="tx1"/>
                </a:solidFill>
              </a:rPr>
              <a:t>елемент </a:t>
            </a:r>
            <a:r>
              <a:rPr lang="uk-UA" sz="4000" i="1" dirty="0" smtClean="0">
                <a:solidFill>
                  <a:schemeClr val="tx1"/>
                </a:solidFill>
              </a:rPr>
              <a:t>р </a:t>
            </a:r>
            <a:r>
              <a:rPr lang="uk-UA" sz="4000" dirty="0" smtClean="0">
                <a:solidFill>
                  <a:schemeClr val="tx1"/>
                </a:solidFill>
              </a:rPr>
              <a:t>відносно </a:t>
            </a:r>
            <a:r>
              <a:rPr lang="uk-UA" sz="4000" dirty="0">
                <a:solidFill>
                  <a:schemeClr val="tx1"/>
                </a:solidFill>
              </a:rPr>
              <a:t>якого буде виконуватися розбиття. </a:t>
            </a:r>
            <a:endParaRPr lang="uk-UA" sz="4000" dirty="0" smtClean="0">
              <a:solidFill>
                <a:schemeClr val="tx1"/>
              </a:solidFill>
            </a:endParaRPr>
          </a:p>
          <a:p>
            <a:pPr algn="just"/>
            <a:r>
              <a:rPr lang="uk-UA" sz="4000" dirty="0" smtClean="0">
                <a:solidFill>
                  <a:schemeClr val="tx1"/>
                </a:solidFill>
              </a:rPr>
              <a:t>За </a:t>
            </a:r>
            <a:r>
              <a:rPr lang="uk-UA" sz="4000" dirty="0">
                <a:solidFill>
                  <a:schemeClr val="tx1"/>
                </a:solidFill>
              </a:rPr>
              <a:t>опорний елемент можна взяти перший елемент </a:t>
            </a:r>
            <a:r>
              <a:rPr lang="uk-UA" sz="4000" dirty="0" smtClean="0">
                <a:solidFill>
                  <a:schemeClr val="tx1"/>
                </a:solidFill>
              </a:rPr>
              <a:t>масиву</a:t>
            </a:r>
            <a:r>
              <a:rPr lang="uk-UA" sz="4000" dirty="0">
                <a:solidFill>
                  <a:schemeClr val="tx1"/>
                </a:solidFill>
              </a:rPr>
              <a:t>, середній або останній.</a:t>
            </a:r>
            <a:endParaRPr lang="uk-UA" sz="4000" dirty="0" smtClean="0">
              <a:solidFill>
                <a:schemeClr val="tx1"/>
              </a:solidFill>
            </a:endParaRPr>
          </a:p>
          <a:p>
            <a:pPr algn="just"/>
            <a:r>
              <a:rPr lang="uk-UA" sz="4000" dirty="0" smtClean="0">
                <a:solidFill>
                  <a:schemeClr val="tx1"/>
                </a:solidFill>
              </a:rPr>
              <a:t>Бажано обрати опорний елемент, який має середнє значення.</a:t>
            </a:r>
          </a:p>
          <a:p>
            <a:pPr marL="0" indent="0" algn="just">
              <a:buNone/>
            </a:pPr>
            <a:r>
              <a:rPr lang="uk-UA" sz="4000" dirty="0" smtClean="0">
                <a:solidFill>
                  <a:srgbClr val="7030A0"/>
                </a:solidFill>
              </a:rPr>
              <a:t>Розглянемо </a:t>
            </a:r>
            <a:r>
              <a:rPr lang="uk-UA" sz="4000" dirty="0">
                <a:solidFill>
                  <a:srgbClr val="7030A0"/>
                </a:solidFill>
              </a:rPr>
              <a:t>найпростішу стратегію і в якості опорного оберемо перший елемент </a:t>
            </a:r>
            <a:r>
              <a:rPr lang="uk-UA" sz="4000" dirty="0" smtClean="0">
                <a:solidFill>
                  <a:srgbClr val="7030A0"/>
                </a:solidFill>
              </a:rPr>
              <a:t>масиву</a:t>
            </a:r>
            <a:r>
              <a:rPr lang="uk-UA" sz="4000" dirty="0">
                <a:solidFill>
                  <a:srgbClr val="7030A0"/>
                </a:solidFill>
              </a:rPr>
              <a:t>: p = </a:t>
            </a:r>
            <a:r>
              <a:rPr lang="uk-UA" sz="4000" dirty="0" smtClean="0">
                <a:solidFill>
                  <a:srgbClr val="7030A0"/>
                </a:solidFill>
              </a:rPr>
              <a:t>A[</a:t>
            </a:r>
            <a:r>
              <a:rPr lang="uk-UA" sz="4000" i="1" dirty="0" smtClean="0">
                <a:solidFill>
                  <a:srgbClr val="7030A0"/>
                </a:solidFill>
              </a:rPr>
              <a:t>1</a:t>
            </a:r>
            <a:r>
              <a:rPr lang="uk-UA" sz="4000" dirty="0" smtClean="0">
                <a:solidFill>
                  <a:srgbClr val="7030A0"/>
                </a:solidFill>
              </a:rPr>
              <a:t>]. </a:t>
            </a:r>
          </a:p>
          <a:p>
            <a:pPr marL="0" indent="0" algn="just">
              <a:buNone/>
            </a:pPr>
            <a:endParaRPr lang="uk-UA" sz="4000" dirty="0" smtClean="0">
              <a:solidFill>
                <a:srgbClr val="7030A0"/>
              </a:solidFill>
            </a:endParaRPr>
          </a:p>
          <a:p>
            <a:pPr marL="0" indent="0" algn="just">
              <a:buNone/>
            </a:pPr>
            <a:r>
              <a:rPr lang="uk-UA" sz="4000" u="sng" dirty="0" smtClean="0">
                <a:solidFill>
                  <a:schemeClr val="tx1"/>
                </a:solidFill>
              </a:rPr>
              <a:t>Крок 2.</a:t>
            </a:r>
            <a:r>
              <a:rPr lang="uk-UA" sz="4000" dirty="0" smtClean="0">
                <a:solidFill>
                  <a:schemeClr val="tx1"/>
                </a:solidFill>
              </a:rPr>
              <a:t> Встановлюємо індекси  </a:t>
            </a:r>
            <a:r>
              <a:rPr lang="en-US" sz="4000" i="1" dirty="0" err="1">
                <a:solidFill>
                  <a:schemeClr val="tx1"/>
                </a:solidFill>
              </a:rPr>
              <a:t>i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uk-UA" sz="4000" dirty="0" smtClean="0">
                <a:solidFill>
                  <a:schemeClr val="tx1"/>
                </a:solidFill>
              </a:rPr>
              <a:t>та </a:t>
            </a:r>
            <a:r>
              <a:rPr lang="en-US" sz="4000" i="1" dirty="0" smtClean="0">
                <a:solidFill>
                  <a:schemeClr val="tx1"/>
                </a:solidFill>
              </a:rPr>
              <a:t> j </a:t>
            </a:r>
            <a:r>
              <a:rPr lang="uk-UA" sz="4000" dirty="0" smtClean="0">
                <a:solidFill>
                  <a:schemeClr val="tx1"/>
                </a:solidFill>
              </a:rPr>
              <a:t>для проходу масиву.</a:t>
            </a:r>
          </a:p>
          <a:p>
            <a:pPr marL="0" indent="0" algn="just">
              <a:buNone/>
            </a:pPr>
            <a:r>
              <a:rPr lang="en-US" sz="4000" i="1" dirty="0" err="1" smtClean="0">
                <a:solidFill>
                  <a:srgbClr val="7030A0"/>
                </a:solidFill>
              </a:rPr>
              <a:t>i</a:t>
            </a:r>
            <a:r>
              <a:rPr lang="en-US" sz="4000" dirty="0" smtClean="0">
                <a:solidFill>
                  <a:srgbClr val="7030A0"/>
                </a:solidFill>
              </a:rPr>
              <a:t>=2 – </a:t>
            </a:r>
            <a:r>
              <a:rPr lang="uk-UA" sz="4000" dirty="0" smtClean="0">
                <a:solidFill>
                  <a:srgbClr val="7030A0"/>
                </a:solidFill>
              </a:rPr>
              <a:t>починаємо з другого елементу масиву, </a:t>
            </a:r>
            <a:r>
              <a:rPr lang="en-US" sz="4000" i="1" dirty="0" smtClean="0">
                <a:solidFill>
                  <a:srgbClr val="7030A0"/>
                </a:solidFill>
              </a:rPr>
              <a:t>j=n</a:t>
            </a:r>
            <a:r>
              <a:rPr lang="uk-UA" sz="4000" dirty="0" smtClean="0">
                <a:solidFill>
                  <a:srgbClr val="7030A0"/>
                </a:solidFill>
              </a:rPr>
              <a:t>.</a:t>
            </a:r>
          </a:p>
          <a:p>
            <a:pPr marL="0" indent="0" algn="just">
              <a:buNone/>
            </a:pPr>
            <a:endParaRPr lang="uk-UA" dirty="0" smtClean="0">
              <a:solidFill>
                <a:schemeClr val="tx1"/>
              </a:solidFill>
            </a:endParaRPr>
          </a:p>
          <a:p>
            <a:pPr algn="just"/>
            <a:endParaRPr lang="uk-UA" dirty="0">
              <a:solidFill>
                <a:schemeClr val="tx1"/>
              </a:solidFill>
            </a:endParaRPr>
          </a:p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473336"/>
            <a:ext cx="8686800" cy="640871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u="sng" dirty="0">
                <a:solidFill>
                  <a:schemeClr val="tx1"/>
                </a:solidFill>
              </a:rPr>
              <a:t>Крок 3.</a:t>
            </a:r>
            <a:r>
              <a:rPr lang="uk-UA" dirty="0">
                <a:solidFill>
                  <a:schemeClr val="tx1"/>
                </a:solidFill>
              </a:rPr>
              <a:t> Прохід масиву розпочинаємо зліва направо з позиції </a:t>
            </a:r>
            <a:r>
              <a:rPr lang="en-US" i="1" dirty="0" err="1">
                <a:solidFill>
                  <a:schemeClr val="tx1"/>
                </a:solidFill>
              </a:rPr>
              <a:t>i</a:t>
            </a:r>
            <a:r>
              <a:rPr lang="uk-UA" dirty="0">
                <a:solidFill>
                  <a:schemeClr val="tx1"/>
                </a:solidFill>
              </a:rPr>
              <a:t>. Елементи масиву порівнюємо з опорним елементом, пропускаємо елементи менші за опорний і зупиняємося зустрівши перший елемент, який більший за опорний. Це елемент A[</a:t>
            </a:r>
            <a:r>
              <a:rPr lang="en-US" i="1" dirty="0" err="1">
                <a:solidFill>
                  <a:schemeClr val="tx1"/>
                </a:solidFill>
              </a:rPr>
              <a:t>i</a:t>
            </a:r>
            <a:r>
              <a:rPr lang="uk-UA" dirty="0">
                <a:solidFill>
                  <a:schemeClr val="tx1"/>
                </a:solidFill>
              </a:rPr>
              <a:t>].</a:t>
            </a:r>
          </a:p>
          <a:p>
            <a:pPr marL="0" indent="0" algn="just">
              <a:buNone/>
            </a:pPr>
            <a:r>
              <a:rPr lang="uk-UA" u="sng" dirty="0" smtClean="0">
                <a:solidFill>
                  <a:schemeClr val="tx1"/>
                </a:solidFill>
              </a:rPr>
              <a:t>Крок 4.</a:t>
            </a:r>
            <a:r>
              <a:rPr lang="uk-UA" dirty="0" smtClean="0">
                <a:solidFill>
                  <a:schemeClr val="tx1"/>
                </a:solidFill>
              </a:rPr>
              <a:t> Розпочинаємо прохід </a:t>
            </a:r>
            <a:r>
              <a:rPr lang="uk-UA" dirty="0">
                <a:solidFill>
                  <a:schemeClr val="tx1"/>
                </a:solidFill>
              </a:rPr>
              <a:t>масиву </a:t>
            </a:r>
            <a:r>
              <a:rPr lang="uk-UA" dirty="0" smtClean="0">
                <a:solidFill>
                  <a:schemeClr val="tx1"/>
                </a:solidFill>
              </a:rPr>
              <a:t>справа наліво </a:t>
            </a:r>
            <a:r>
              <a:rPr lang="uk-UA" dirty="0">
                <a:solidFill>
                  <a:schemeClr val="tx1"/>
                </a:solidFill>
              </a:rPr>
              <a:t>з позиції </a:t>
            </a:r>
            <a:r>
              <a:rPr lang="en-US" i="1" dirty="0">
                <a:solidFill>
                  <a:schemeClr val="tx1"/>
                </a:solidFill>
              </a:rPr>
              <a:t>j</a:t>
            </a:r>
            <a:r>
              <a:rPr lang="uk-UA" dirty="0" smtClean="0">
                <a:solidFill>
                  <a:schemeClr val="tx1"/>
                </a:solidFill>
              </a:rPr>
              <a:t>. </a:t>
            </a:r>
            <a:r>
              <a:rPr lang="uk-UA" dirty="0">
                <a:solidFill>
                  <a:schemeClr val="tx1"/>
                </a:solidFill>
              </a:rPr>
              <a:t>Елементи масиву </a:t>
            </a:r>
            <a:r>
              <a:rPr lang="uk-UA" dirty="0" smtClean="0">
                <a:solidFill>
                  <a:schemeClr val="tx1"/>
                </a:solidFill>
              </a:rPr>
              <a:t>порівнюємо </a:t>
            </a:r>
            <a:r>
              <a:rPr lang="uk-UA" dirty="0">
                <a:solidFill>
                  <a:schemeClr val="tx1"/>
                </a:solidFill>
              </a:rPr>
              <a:t>з опорним елементом, </a:t>
            </a:r>
            <a:r>
              <a:rPr lang="uk-UA" dirty="0" smtClean="0">
                <a:solidFill>
                  <a:schemeClr val="tx1"/>
                </a:solidFill>
              </a:rPr>
              <a:t>пропускаємо </a:t>
            </a:r>
            <a:r>
              <a:rPr lang="uk-UA" dirty="0">
                <a:solidFill>
                  <a:schemeClr val="tx1"/>
                </a:solidFill>
              </a:rPr>
              <a:t>елементи </a:t>
            </a:r>
            <a:r>
              <a:rPr lang="uk-UA" dirty="0" smtClean="0">
                <a:solidFill>
                  <a:schemeClr val="tx1"/>
                </a:solidFill>
              </a:rPr>
              <a:t>більші за опорний </a:t>
            </a:r>
            <a:r>
              <a:rPr lang="uk-UA" dirty="0">
                <a:solidFill>
                  <a:schemeClr val="tx1"/>
                </a:solidFill>
              </a:rPr>
              <a:t>і зупиняємося зустрівши перший елемент, який </a:t>
            </a:r>
            <a:r>
              <a:rPr lang="uk-UA" dirty="0" smtClean="0">
                <a:solidFill>
                  <a:schemeClr val="tx1"/>
                </a:solidFill>
              </a:rPr>
              <a:t>менший </a:t>
            </a:r>
            <a:r>
              <a:rPr lang="uk-UA" dirty="0">
                <a:solidFill>
                  <a:schemeClr val="tx1"/>
                </a:solidFill>
              </a:rPr>
              <a:t>за опорний. </a:t>
            </a:r>
            <a:endParaRPr lang="uk-UA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uk-UA" dirty="0" smtClean="0">
                <a:solidFill>
                  <a:schemeClr val="tx1"/>
                </a:solidFill>
              </a:rPr>
              <a:t>Це </a:t>
            </a:r>
            <a:r>
              <a:rPr lang="uk-UA" dirty="0">
                <a:solidFill>
                  <a:schemeClr val="tx1"/>
                </a:solidFill>
              </a:rPr>
              <a:t>елемент </a:t>
            </a:r>
            <a:r>
              <a:rPr lang="uk-UA" dirty="0" smtClean="0">
                <a:solidFill>
                  <a:schemeClr val="tx1"/>
                </a:solidFill>
              </a:rPr>
              <a:t>A[</a:t>
            </a:r>
            <a:r>
              <a:rPr lang="en-US" i="1" dirty="0">
                <a:solidFill>
                  <a:schemeClr val="tx1"/>
                </a:solidFill>
              </a:rPr>
              <a:t>j</a:t>
            </a:r>
            <a:r>
              <a:rPr lang="uk-UA" dirty="0" smtClean="0">
                <a:solidFill>
                  <a:schemeClr val="tx1"/>
                </a:solidFill>
              </a:rPr>
              <a:t>].</a:t>
            </a:r>
          </a:p>
          <a:p>
            <a:pPr marL="0" indent="0" algn="just">
              <a:buNone/>
            </a:pPr>
            <a:endParaRPr lang="uk-UA" u="sng" dirty="0">
              <a:solidFill>
                <a:schemeClr val="tx1"/>
              </a:solidFill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2332908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14290"/>
            <a:ext cx="8686800" cy="838200"/>
          </a:xfrm>
        </p:spPr>
        <p:txBody>
          <a:bodyPr/>
          <a:lstStyle/>
          <a:p>
            <a:pPr algn="ctr"/>
            <a:r>
              <a:rPr lang="uk-UA" b="1" dirty="0" smtClean="0">
                <a:solidFill>
                  <a:srgbClr val="00B050"/>
                </a:solidFill>
              </a:rPr>
              <a:t>§1. Постанова задачі сортування</a:t>
            </a:r>
            <a:endParaRPr lang="uk-UA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142984"/>
            <a:ext cx="8686800" cy="542928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uk-UA" b="1" i="1" dirty="0" smtClean="0">
                <a:solidFill>
                  <a:schemeClr val="tx1"/>
                </a:solidFill>
              </a:rPr>
              <a:t>Сортування даних</a:t>
            </a:r>
            <a:r>
              <a:rPr lang="uk-UA" i="1" dirty="0" smtClean="0">
                <a:solidFill>
                  <a:schemeClr val="tx1"/>
                </a:solidFill>
              </a:rPr>
              <a:t> </a:t>
            </a:r>
            <a:r>
              <a:rPr lang="uk-UA" dirty="0" smtClean="0">
                <a:solidFill>
                  <a:schemeClr val="tx1"/>
                </a:solidFill>
              </a:rPr>
              <a:t>– це обробка інформації, в результаті якої її елементи розташовуються в заданій послідовності в залежності від значення деяких ознак елементів цієї інформації.</a:t>
            </a:r>
          </a:p>
          <a:p>
            <a:pPr algn="just">
              <a:buNone/>
            </a:pPr>
            <a:r>
              <a:rPr lang="uk-UA" b="1" dirty="0" smtClean="0">
                <a:solidFill>
                  <a:schemeClr val="tx1"/>
                </a:solidFill>
              </a:rPr>
              <a:t>Задача сортування </a:t>
            </a:r>
            <a:r>
              <a:rPr lang="uk-UA" dirty="0" smtClean="0">
                <a:solidFill>
                  <a:schemeClr val="tx1"/>
                </a:solidFill>
              </a:rPr>
              <a:t>полягає в перестановці елементів послідовності у визначеному порядку. Впорядкування здійснюється в процесі багаторазового перегляду вхідного масиву.</a:t>
            </a:r>
            <a:endParaRPr lang="uk-UA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366159390"/>
              </p:ext>
            </p:extLst>
          </p:nvPr>
        </p:nvGraphicFramePr>
        <p:xfrm>
          <a:off x="827584" y="2725619"/>
          <a:ext cx="7848872" cy="122413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{C4B1156A-380E-4F78-BDF5-A606A8083BF9}</a:tableStyleId>
              </a:tblPr>
              <a:tblGrid>
                <a:gridCol w="755199"/>
                <a:gridCol w="2250752"/>
                <a:gridCol w="796020"/>
                <a:gridCol w="873952"/>
                <a:gridCol w="834987"/>
                <a:gridCol w="2337962"/>
              </a:tblGrid>
              <a:tr h="61206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uk-UA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2000" dirty="0">
                          <a:effectLst/>
                        </a:rPr>
                        <a:t> </a:t>
                      </a:r>
                      <a:endParaRPr lang="uk-UA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en-US" sz="2000" dirty="0">
                          <a:effectLst/>
                          <a:sym typeface="Symbol"/>
                        </a:rPr>
                        <a:t>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i</a:t>
                      </a:r>
                      <a:endParaRPr lang="uk-UA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uk-UA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en-US" sz="2000" dirty="0">
                          <a:effectLst/>
                        </a:rPr>
                        <a:t>j</a:t>
                      </a:r>
                      <a:r>
                        <a:rPr lang="en-US" sz="2000" dirty="0">
                          <a:effectLst/>
                          <a:sym typeface="Symbol"/>
                        </a:rPr>
                        <a:t></a:t>
                      </a:r>
                      <a:endParaRPr lang="uk-UA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2000" dirty="0">
                          <a:effectLst/>
                        </a:rPr>
                        <a:t> </a:t>
                      </a:r>
                      <a:endParaRPr lang="uk-UA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1206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en-US" sz="2000" dirty="0">
                          <a:effectLst/>
                        </a:rPr>
                        <a:t>p</a:t>
                      </a:r>
                      <a:endParaRPr lang="uk-UA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2000" dirty="0">
                          <a:effectLst/>
                        </a:rPr>
                        <a:t>Всі елементи </a:t>
                      </a:r>
                      <a:r>
                        <a:rPr lang="en-US" sz="2000" dirty="0">
                          <a:effectLst/>
                          <a:sym typeface="Symbol"/>
                        </a:rPr>
                        <a:t></a:t>
                      </a:r>
                      <a:r>
                        <a:rPr lang="en-US" sz="2000" dirty="0">
                          <a:effectLst/>
                        </a:rPr>
                        <a:t> p</a:t>
                      </a:r>
                      <a:endParaRPr lang="uk-UA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en-US" sz="2000">
                          <a:effectLst/>
                          <a:sym typeface="Symbol"/>
                        </a:rPr>
                        <a:t></a:t>
                      </a:r>
                      <a:r>
                        <a:rPr lang="en-US" sz="2000">
                          <a:effectLst/>
                        </a:rPr>
                        <a:t> p</a:t>
                      </a:r>
                      <a:endParaRPr lang="uk-UA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en-US" sz="2000">
                          <a:effectLst/>
                        </a:rPr>
                        <a:t>…</a:t>
                      </a:r>
                      <a:endParaRPr lang="uk-UA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en-US" sz="2000" dirty="0">
                          <a:effectLst/>
                          <a:sym typeface="Symbol"/>
                        </a:rPr>
                        <a:t></a:t>
                      </a:r>
                      <a:r>
                        <a:rPr lang="en-US" sz="2000" dirty="0">
                          <a:effectLst/>
                        </a:rPr>
                        <a:t> p</a:t>
                      </a:r>
                      <a:endParaRPr lang="uk-UA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2000" dirty="0">
                          <a:effectLst/>
                        </a:rPr>
                        <a:t>Всі елементи </a:t>
                      </a:r>
                      <a:r>
                        <a:rPr lang="en-US" sz="2000" dirty="0">
                          <a:effectLst/>
                          <a:sym typeface="Symbol"/>
                        </a:rPr>
                        <a:t></a:t>
                      </a:r>
                      <a:r>
                        <a:rPr lang="en-US" sz="2000" dirty="0">
                          <a:effectLst/>
                        </a:rPr>
                        <a:t> p</a:t>
                      </a:r>
                      <a:endParaRPr lang="uk-UA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95536" y="4005064"/>
            <a:ext cx="828092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/>
              <a:t>2. Якщо при скануванні вийшов перетин індексів, тобто </a:t>
            </a:r>
            <a:r>
              <a:rPr lang="en-US" sz="2800" i="1" dirty="0" err="1"/>
              <a:t>i</a:t>
            </a:r>
            <a:r>
              <a:rPr lang="en-US" sz="2800" dirty="0"/>
              <a:t> </a:t>
            </a:r>
            <a:r>
              <a:rPr lang="uk-UA" sz="2800" dirty="0">
                <a:sym typeface="Symbol"/>
              </a:rPr>
              <a:t></a:t>
            </a:r>
            <a:r>
              <a:rPr lang="uk-UA" sz="2800" dirty="0"/>
              <a:t> </a:t>
            </a:r>
            <a:r>
              <a:rPr lang="en-US" sz="2800" i="1" dirty="0"/>
              <a:t>j</a:t>
            </a:r>
            <a:r>
              <a:rPr lang="uk-UA" sz="2800" dirty="0"/>
              <a:t>, то розбиття виконується міняючи місцями опорний елемент з A[</a:t>
            </a:r>
            <a:r>
              <a:rPr lang="en-US" sz="2800" i="1" dirty="0"/>
              <a:t>j</a:t>
            </a:r>
            <a:r>
              <a:rPr lang="uk-UA" sz="2800" dirty="0"/>
              <a:t>].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79512" y="47963"/>
            <a:ext cx="871296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u="sng" dirty="0"/>
              <a:t>Крок 5.</a:t>
            </a:r>
            <a:r>
              <a:rPr lang="uk-UA" sz="2800" dirty="0"/>
              <a:t> В залежності від того як розташовані індекси сканування, можливі три випадки</a:t>
            </a:r>
            <a:r>
              <a:rPr lang="ru-RU" sz="2800" dirty="0"/>
              <a:t>:</a:t>
            </a:r>
            <a:r>
              <a:rPr lang="uk-UA" sz="2800" dirty="0"/>
              <a:t> </a:t>
            </a:r>
          </a:p>
          <a:p>
            <a:pPr algn="just"/>
            <a:r>
              <a:rPr lang="uk-UA" sz="2800" dirty="0"/>
              <a:t>1. Якщо індекси сканування </a:t>
            </a:r>
            <a:r>
              <a:rPr lang="en-US" sz="2800" i="1" dirty="0" err="1"/>
              <a:t>i</a:t>
            </a:r>
            <a:r>
              <a:rPr lang="uk-UA" sz="2800" dirty="0"/>
              <a:t> та </a:t>
            </a:r>
            <a:r>
              <a:rPr lang="en-US" sz="2800" i="1" dirty="0"/>
              <a:t>j</a:t>
            </a:r>
            <a:r>
              <a:rPr lang="uk-UA" sz="2800" dirty="0"/>
              <a:t> не перетнулися, тобто </a:t>
            </a:r>
            <a:r>
              <a:rPr lang="en-US" sz="2800" i="1" dirty="0" err="1"/>
              <a:t>i</a:t>
            </a:r>
            <a:r>
              <a:rPr lang="en-US" sz="2800" dirty="0"/>
              <a:t> </a:t>
            </a:r>
            <a:r>
              <a:rPr lang="uk-UA" sz="2800" dirty="0">
                <a:sym typeface="Symbol"/>
              </a:rPr>
              <a:t></a:t>
            </a:r>
            <a:r>
              <a:rPr lang="uk-UA" sz="2800" dirty="0"/>
              <a:t> </a:t>
            </a:r>
            <a:r>
              <a:rPr lang="en-US" sz="2800" i="1" dirty="0"/>
              <a:t>j</a:t>
            </a:r>
            <a:r>
              <a:rPr lang="uk-UA" sz="2800" dirty="0"/>
              <a:t>, елементи A[</a:t>
            </a:r>
            <a:r>
              <a:rPr lang="en-US" sz="2800" i="1" dirty="0" err="1"/>
              <a:t>i</a:t>
            </a:r>
            <a:r>
              <a:rPr lang="uk-UA" sz="2800" dirty="0"/>
              <a:t>] та A[</a:t>
            </a:r>
            <a:r>
              <a:rPr lang="en-US" sz="2800" i="1" dirty="0"/>
              <a:t>j</a:t>
            </a:r>
            <a:r>
              <a:rPr lang="uk-UA" sz="2800" dirty="0"/>
              <a:t>] міняються місцями і продовжується сканування шляхом збільшення </a:t>
            </a:r>
            <a:r>
              <a:rPr lang="en-US" sz="2800" i="1" dirty="0" err="1"/>
              <a:t>i</a:t>
            </a:r>
            <a:r>
              <a:rPr lang="uk-UA" sz="2800" dirty="0"/>
              <a:t> та зменшення </a:t>
            </a:r>
            <a:r>
              <a:rPr lang="en-US" sz="2800" i="1" dirty="0"/>
              <a:t>j</a:t>
            </a:r>
            <a:r>
              <a:rPr lang="uk-UA" sz="2800" dirty="0"/>
              <a:t>.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918623621"/>
              </p:ext>
            </p:extLst>
          </p:nvPr>
        </p:nvGraphicFramePr>
        <p:xfrm>
          <a:off x="899592" y="5402277"/>
          <a:ext cx="7776864" cy="91440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{C4B1156A-380E-4F78-BDF5-A606A8083BF9}</a:tableStyleId>
              </a:tblPr>
              <a:tblGrid>
                <a:gridCol w="748270"/>
                <a:gridCol w="2230103"/>
                <a:gridCol w="788717"/>
                <a:gridCol w="865935"/>
                <a:gridCol w="827326"/>
                <a:gridCol w="2316513"/>
              </a:tblGrid>
              <a:tr h="45352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2000" dirty="0">
                          <a:effectLst/>
                        </a:rPr>
                        <a:t> </a:t>
                      </a:r>
                      <a:endParaRPr lang="uk-UA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2000" dirty="0">
                          <a:effectLst/>
                        </a:rPr>
                        <a:t> </a:t>
                      </a:r>
                      <a:endParaRPr lang="uk-UA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en-US" sz="2000" dirty="0">
                          <a:effectLst/>
                        </a:rPr>
                        <a:t>j</a:t>
                      </a:r>
                      <a:r>
                        <a:rPr lang="en-US" sz="2000" dirty="0">
                          <a:effectLst/>
                          <a:sym typeface="Symbol"/>
                        </a:rPr>
                        <a:t></a:t>
                      </a:r>
                      <a:endParaRPr lang="uk-UA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uk-UA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en-US" sz="2000" dirty="0">
                          <a:effectLst/>
                          <a:sym typeface="Symbol"/>
                        </a:rPr>
                        <a:t>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i</a:t>
                      </a:r>
                      <a:endParaRPr lang="uk-UA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2000" dirty="0">
                          <a:effectLst/>
                        </a:rPr>
                        <a:t> </a:t>
                      </a:r>
                      <a:endParaRPr lang="uk-UA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5352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en-US" sz="2000">
                          <a:effectLst/>
                        </a:rPr>
                        <a:t>p</a:t>
                      </a:r>
                      <a:endParaRPr lang="uk-UA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2000">
                          <a:effectLst/>
                        </a:rPr>
                        <a:t>Всі елементи </a:t>
                      </a:r>
                      <a:r>
                        <a:rPr lang="en-US" sz="2000">
                          <a:effectLst/>
                          <a:sym typeface="Symbol"/>
                        </a:rPr>
                        <a:t></a:t>
                      </a:r>
                      <a:r>
                        <a:rPr lang="en-US" sz="2000">
                          <a:effectLst/>
                        </a:rPr>
                        <a:t> p</a:t>
                      </a:r>
                      <a:endParaRPr lang="uk-UA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en-US" sz="2000">
                          <a:effectLst/>
                          <a:sym typeface="Symbol"/>
                        </a:rPr>
                        <a:t></a:t>
                      </a:r>
                      <a:r>
                        <a:rPr lang="en-US" sz="2000">
                          <a:effectLst/>
                        </a:rPr>
                        <a:t> p</a:t>
                      </a:r>
                      <a:endParaRPr lang="uk-UA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en-US" sz="2000">
                          <a:effectLst/>
                        </a:rPr>
                        <a:t>…</a:t>
                      </a:r>
                      <a:endParaRPr lang="uk-UA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en-US" sz="2000">
                          <a:effectLst/>
                          <a:sym typeface="Symbol"/>
                        </a:rPr>
                        <a:t></a:t>
                      </a:r>
                      <a:r>
                        <a:rPr lang="en-US" sz="2000">
                          <a:effectLst/>
                        </a:rPr>
                        <a:t> p</a:t>
                      </a:r>
                      <a:endParaRPr lang="uk-UA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2000" dirty="0">
                          <a:effectLst/>
                        </a:rPr>
                        <a:t>Всі елементи </a:t>
                      </a:r>
                      <a:r>
                        <a:rPr lang="en-US" sz="2000" dirty="0">
                          <a:effectLst/>
                          <a:sym typeface="Symbol"/>
                        </a:rPr>
                        <a:t></a:t>
                      </a:r>
                      <a:r>
                        <a:rPr lang="en-US" sz="2000" dirty="0">
                          <a:effectLst/>
                        </a:rPr>
                        <a:t> p</a:t>
                      </a:r>
                      <a:endParaRPr lang="uk-UA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606967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052736"/>
            <a:ext cx="8856984" cy="2636912"/>
          </a:xfrm>
        </p:spPr>
        <p:txBody>
          <a:bodyPr/>
          <a:lstStyle/>
          <a:p>
            <a:pPr marL="0" indent="0" algn="just">
              <a:buNone/>
            </a:pPr>
            <a:r>
              <a:rPr lang="uk-UA" dirty="0">
                <a:solidFill>
                  <a:schemeClr val="tx1"/>
                </a:solidFill>
              </a:rPr>
              <a:t>3. Якщо при скануванні індекси зупинилися на одному елементі, тобто </a:t>
            </a:r>
            <a:r>
              <a:rPr lang="en-US" i="1" dirty="0" err="1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uk-UA" dirty="0">
                <a:solidFill>
                  <a:schemeClr val="tx1"/>
                </a:solidFill>
              </a:rPr>
              <a:t>= </a:t>
            </a:r>
            <a:r>
              <a:rPr lang="en-US" i="1" dirty="0">
                <a:solidFill>
                  <a:schemeClr val="tx1"/>
                </a:solidFill>
              </a:rPr>
              <a:t>j</a:t>
            </a:r>
            <a:r>
              <a:rPr lang="uk-UA" dirty="0">
                <a:solidFill>
                  <a:schemeClr val="tx1"/>
                </a:solidFill>
              </a:rPr>
              <a:t>, то значення цього елемента повинно бути </a:t>
            </a:r>
            <a:r>
              <a:rPr lang="en-US" i="1" dirty="0">
                <a:solidFill>
                  <a:schemeClr val="tx1"/>
                </a:solidFill>
              </a:rPr>
              <a:t>p</a:t>
            </a:r>
            <a:r>
              <a:rPr lang="uk-UA" dirty="0">
                <a:solidFill>
                  <a:schemeClr val="tx1"/>
                </a:solidFill>
              </a:rPr>
              <a:t>. </a:t>
            </a:r>
            <a:r>
              <a:rPr lang="uk-UA" dirty="0" smtClean="0">
                <a:solidFill>
                  <a:schemeClr val="tx1"/>
                </a:solidFill>
              </a:rPr>
              <a:t>Цей </a:t>
            </a:r>
            <a:r>
              <a:rPr lang="uk-UA" dirty="0">
                <a:solidFill>
                  <a:schemeClr val="tx1"/>
                </a:solidFill>
              </a:rPr>
              <a:t>випадок можна об’єднати з випадком 2, міняючи місцями опорний елемент з A[</a:t>
            </a:r>
            <a:r>
              <a:rPr lang="en-US" i="1" dirty="0">
                <a:solidFill>
                  <a:schemeClr val="tx1"/>
                </a:solidFill>
              </a:rPr>
              <a:t>j</a:t>
            </a:r>
            <a:r>
              <a:rPr lang="uk-UA" dirty="0">
                <a:solidFill>
                  <a:schemeClr val="tx1"/>
                </a:solidFill>
              </a:rPr>
              <a:t>] при </a:t>
            </a:r>
            <a:r>
              <a:rPr lang="en-US" i="1" dirty="0" err="1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uk-UA" dirty="0">
                <a:solidFill>
                  <a:schemeClr val="tx1"/>
                </a:solidFill>
                <a:sym typeface="Symbol"/>
              </a:rPr>
              <a:t>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en-US" i="1" dirty="0">
                <a:solidFill>
                  <a:schemeClr val="tx1"/>
                </a:solidFill>
              </a:rPr>
              <a:t>j</a:t>
            </a:r>
            <a:r>
              <a:rPr lang="uk-UA" i="1" dirty="0">
                <a:solidFill>
                  <a:schemeClr val="tx1"/>
                </a:solidFill>
              </a:rPr>
              <a:t>.</a:t>
            </a:r>
            <a:endParaRPr lang="uk-UA" dirty="0">
              <a:solidFill>
                <a:schemeClr val="tx1"/>
              </a:solidFill>
            </a:endParaRPr>
          </a:p>
          <a:p>
            <a:endParaRPr lang="uk-UA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73928110"/>
              </p:ext>
            </p:extLst>
          </p:nvPr>
        </p:nvGraphicFramePr>
        <p:xfrm>
          <a:off x="611560" y="3933056"/>
          <a:ext cx="7992888" cy="115212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{C4B1156A-380E-4F78-BDF5-A606A8083BF9}</a:tableStyleId>
              </a:tblPr>
              <a:tblGrid>
                <a:gridCol w="881601"/>
                <a:gridCol w="2627473"/>
                <a:gridCol w="1754536"/>
                <a:gridCol w="2729278"/>
              </a:tblGrid>
              <a:tr h="57606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2000" dirty="0">
                          <a:effectLst/>
                        </a:rPr>
                        <a:t> </a:t>
                      </a:r>
                      <a:endParaRPr lang="uk-UA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2000" dirty="0">
                          <a:effectLst/>
                        </a:rPr>
                        <a:t> </a:t>
                      </a:r>
                      <a:endParaRPr lang="uk-UA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en-US" sz="2000" dirty="0">
                          <a:effectLst/>
                          <a:sym typeface="Symbol"/>
                        </a:rPr>
                        <a:t>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i</a:t>
                      </a:r>
                      <a:r>
                        <a:rPr lang="uk-UA" sz="2000" dirty="0">
                          <a:effectLst/>
                        </a:rPr>
                        <a:t> =</a:t>
                      </a:r>
                      <a:r>
                        <a:rPr lang="en-US" sz="2000" dirty="0">
                          <a:effectLst/>
                        </a:rPr>
                        <a:t> j</a:t>
                      </a:r>
                      <a:r>
                        <a:rPr lang="en-US" sz="2000" dirty="0">
                          <a:effectLst/>
                          <a:sym typeface="Symbol"/>
                        </a:rPr>
                        <a:t></a:t>
                      </a:r>
                      <a:endParaRPr lang="uk-UA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2000" dirty="0">
                          <a:effectLst/>
                        </a:rPr>
                        <a:t> </a:t>
                      </a:r>
                      <a:endParaRPr lang="uk-UA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7606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en-US" sz="2000">
                          <a:effectLst/>
                        </a:rPr>
                        <a:t>p</a:t>
                      </a:r>
                      <a:endParaRPr lang="uk-UA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2000">
                          <a:effectLst/>
                        </a:rPr>
                        <a:t>Всі елементи </a:t>
                      </a:r>
                      <a:r>
                        <a:rPr lang="en-US" sz="2000">
                          <a:effectLst/>
                          <a:sym typeface="Symbol"/>
                        </a:rPr>
                        <a:t></a:t>
                      </a:r>
                      <a:r>
                        <a:rPr lang="en-US" sz="2000">
                          <a:effectLst/>
                        </a:rPr>
                        <a:t> p</a:t>
                      </a:r>
                      <a:endParaRPr lang="uk-UA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2000" dirty="0">
                          <a:effectLst/>
                        </a:rPr>
                        <a:t>= </a:t>
                      </a:r>
                      <a:r>
                        <a:rPr lang="en-US" sz="2000" dirty="0">
                          <a:effectLst/>
                        </a:rPr>
                        <a:t>p</a:t>
                      </a:r>
                      <a:endParaRPr lang="uk-UA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2000" dirty="0">
                          <a:effectLst/>
                        </a:rPr>
                        <a:t>Всі елементи </a:t>
                      </a:r>
                      <a:r>
                        <a:rPr lang="en-US" sz="2000" dirty="0">
                          <a:effectLst/>
                          <a:sym typeface="Symbol"/>
                        </a:rPr>
                        <a:t></a:t>
                      </a:r>
                      <a:r>
                        <a:rPr lang="en-US" sz="2000" dirty="0">
                          <a:effectLst/>
                        </a:rPr>
                        <a:t> p</a:t>
                      </a:r>
                      <a:endParaRPr lang="uk-UA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547191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747017241"/>
              </p:ext>
            </p:extLst>
          </p:nvPr>
        </p:nvGraphicFramePr>
        <p:xfrm>
          <a:off x="1403648" y="188640"/>
          <a:ext cx="5904655" cy="699516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{C4B1156A-380E-4F78-BDF5-A606A8083BF9}</a:tableStyleId>
              </a:tblPr>
              <a:tblGrid>
                <a:gridCol w="724080"/>
                <a:gridCol w="572063"/>
                <a:gridCol w="576064"/>
                <a:gridCol w="576064"/>
                <a:gridCol w="576064"/>
                <a:gridCol w="576064"/>
                <a:gridCol w="576064"/>
                <a:gridCol w="576064"/>
                <a:gridCol w="576064"/>
                <a:gridCol w="576064"/>
              </a:tblGrid>
              <a:tr h="36427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endParaRPr lang="uk-UA" sz="18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838200" algn="l"/>
                          <a:tab pos="914400" algn="l"/>
                        </a:tabLst>
                        <a:defRPr/>
                      </a:pPr>
                      <a:r>
                        <a:rPr lang="uk-UA" sz="1800" b="1" dirty="0" smtClean="0">
                          <a:effectLst/>
                        </a:rPr>
                        <a:t>i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endParaRPr lang="uk-UA" sz="1800" b="1" dirty="0">
                        <a:solidFill>
                          <a:srgbClr val="00B05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endParaRPr lang="uk-UA" sz="1800" b="1" dirty="0">
                        <a:solidFill>
                          <a:srgbClr val="00B05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838200" algn="l"/>
                          <a:tab pos="914400" algn="l"/>
                        </a:tabLst>
                        <a:defRPr/>
                      </a:pPr>
                      <a:r>
                        <a:rPr lang="en-US" sz="1800" b="1" dirty="0" smtClean="0">
                          <a:effectLst/>
                        </a:rPr>
                        <a:t>j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</a:tr>
              <a:tr h="36427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 dirty="0" smtClean="0">
                          <a:solidFill>
                            <a:srgbClr val="FF0000"/>
                          </a:solidFill>
                          <a:effectLst/>
                        </a:rPr>
                        <a:t>50</a:t>
                      </a:r>
                      <a:endParaRPr lang="uk-UA" sz="18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 dirty="0" smtClean="0">
                          <a:effectLst/>
                        </a:rPr>
                        <a:t>15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 dirty="0" smtClean="0">
                          <a:effectLst/>
                        </a:rPr>
                        <a:t>30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 dirty="0" smtClean="0">
                          <a:solidFill>
                            <a:schemeClr val="tx1"/>
                          </a:solidFill>
                          <a:effectLst/>
                        </a:rPr>
                        <a:t>60</a:t>
                      </a:r>
                      <a:endParaRPr lang="uk-UA" sz="18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 dirty="0" smtClean="0">
                          <a:effectLst/>
                        </a:rPr>
                        <a:t>55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 dirty="0" smtClean="0">
                          <a:effectLst/>
                        </a:rPr>
                        <a:t>65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 dirty="0" smtClean="0">
                          <a:effectLst/>
                        </a:rPr>
                        <a:t>40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 dirty="0" smtClean="0">
                          <a:effectLst/>
                        </a:rPr>
                        <a:t>35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 dirty="0" smtClean="0">
                          <a:solidFill>
                            <a:schemeClr val="tx1"/>
                          </a:solidFill>
                          <a:effectLst/>
                        </a:rPr>
                        <a:t>45</a:t>
                      </a:r>
                      <a:endParaRPr lang="uk-UA" sz="18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 dirty="0" smtClean="0">
                          <a:effectLst/>
                        </a:rPr>
                        <a:t>70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</a:tr>
              <a:tr h="36427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uk-UA" sz="18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 dirty="0">
                          <a:effectLst/>
                        </a:rPr>
                        <a:t> 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 dirty="0">
                          <a:effectLst/>
                        </a:rPr>
                        <a:t> 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 dirty="0">
                          <a:effectLst/>
                        </a:rPr>
                        <a:t>i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>
                          <a:effectLst/>
                        </a:rPr>
                        <a:t> </a:t>
                      </a:r>
                      <a:endParaRPr lang="uk-U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>
                          <a:effectLst/>
                        </a:rPr>
                        <a:t> </a:t>
                      </a:r>
                      <a:endParaRPr lang="uk-U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>
                          <a:effectLst/>
                        </a:rPr>
                        <a:t> </a:t>
                      </a:r>
                      <a:endParaRPr lang="uk-U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>
                          <a:effectLst/>
                        </a:rPr>
                        <a:t> </a:t>
                      </a:r>
                      <a:endParaRPr lang="uk-U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en-US" sz="1800" b="1" dirty="0">
                          <a:effectLst/>
                        </a:rPr>
                        <a:t>j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 dirty="0">
                          <a:effectLst/>
                        </a:rPr>
                        <a:t> 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</a:tr>
              <a:tr h="36427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 dirty="0" smtClean="0">
                          <a:solidFill>
                            <a:srgbClr val="FF0000"/>
                          </a:solidFill>
                          <a:effectLst/>
                        </a:rPr>
                        <a:t>50</a:t>
                      </a:r>
                      <a:endParaRPr lang="uk-UA" sz="18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 dirty="0" smtClean="0">
                          <a:effectLst/>
                        </a:rPr>
                        <a:t>15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 dirty="0" smtClean="0">
                          <a:effectLst/>
                        </a:rPr>
                        <a:t>30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 dirty="0" smtClean="0">
                          <a:solidFill>
                            <a:srgbClr val="00B050"/>
                          </a:solidFill>
                          <a:effectLst/>
                        </a:rPr>
                        <a:t>60</a:t>
                      </a:r>
                      <a:endParaRPr lang="uk-UA" sz="1800" b="1" dirty="0">
                        <a:solidFill>
                          <a:srgbClr val="00B05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 dirty="0" smtClean="0">
                          <a:effectLst/>
                        </a:rPr>
                        <a:t>55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 dirty="0" smtClean="0">
                          <a:effectLst/>
                        </a:rPr>
                        <a:t>65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 dirty="0" smtClean="0">
                          <a:effectLst/>
                        </a:rPr>
                        <a:t>40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 dirty="0" smtClean="0">
                          <a:effectLst/>
                        </a:rPr>
                        <a:t>35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 dirty="0" smtClean="0">
                          <a:solidFill>
                            <a:srgbClr val="00B050"/>
                          </a:solidFill>
                          <a:effectLst/>
                        </a:rPr>
                        <a:t>45</a:t>
                      </a:r>
                      <a:endParaRPr lang="uk-UA" sz="1800" b="1" dirty="0">
                        <a:solidFill>
                          <a:srgbClr val="00B05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 dirty="0" smtClean="0">
                          <a:effectLst/>
                        </a:rPr>
                        <a:t>70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</a:tr>
              <a:tr h="36427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uk-UA" sz="18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>
                          <a:effectLst/>
                        </a:rPr>
                        <a:t> </a:t>
                      </a:r>
                      <a:endParaRPr lang="uk-U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>
                          <a:effectLst/>
                        </a:rPr>
                        <a:t> </a:t>
                      </a:r>
                      <a:endParaRPr lang="uk-U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 dirty="0">
                          <a:effectLst/>
                        </a:rPr>
                        <a:t>i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>
                          <a:effectLst/>
                        </a:rPr>
                        <a:t> </a:t>
                      </a:r>
                      <a:endParaRPr lang="uk-U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en-US" sz="1800" b="1">
                          <a:effectLst/>
                        </a:rPr>
                        <a:t>j</a:t>
                      </a:r>
                      <a:endParaRPr lang="uk-U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>
                          <a:effectLst/>
                        </a:rPr>
                        <a:t> </a:t>
                      </a:r>
                      <a:endParaRPr lang="uk-U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</a:tr>
              <a:tr h="36427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 dirty="0" smtClean="0">
                          <a:solidFill>
                            <a:srgbClr val="FF0000"/>
                          </a:solidFill>
                          <a:effectLst/>
                        </a:rPr>
                        <a:t>50</a:t>
                      </a:r>
                      <a:endParaRPr lang="uk-UA" sz="18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 dirty="0" smtClean="0">
                          <a:effectLst/>
                        </a:rPr>
                        <a:t>15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 dirty="0" smtClean="0">
                          <a:effectLst/>
                        </a:rPr>
                        <a:t>30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en-US" sz="18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45</a:t>
                      </a:r>
                      <a:endParaRPr lang="uk-UA" sz="18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 dirty="0" smtClean="0">
                          <a:effectLst/>
                        </a:rPr>
                        <a:t>55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 dirty="0" smtClean="0">
                          <a:effectLst/>
                        </a:rPr>
                        <a:t>65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 dirty="0" smtClean="0">
                          <a:effectLst/>
                        </a:rPr>
                        <a:t>40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 dirty="0" smtClean="0">
                          <a:effectLst/>
                        </a:rPr>
                        <a:t>35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en-US" sz="18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60</a:t>
                      </a:r>
                      <a:endParaRPr lang="uk-UA" sz="18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 dirty="0" smtClean="0">
                          <a:effectLst/>
                        </a:rPr>
                        <a:t>70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</a:tr>
              <a:tr h="36427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uk-UA" sz="18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>
                          <a:effectLst/>
                        </a:rPr>
                        <a:t> </a:t>
                      </a:r>
                      <a:endParaRPr lang="uk-U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 dirty="0">
                          <a:effectLst/>
                        </a:rPr>
                        <a:t> 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>
                          <a:effectLst/>
                        </a:rPr>
                        <a:t> </a:t>
                      </a:r>
                      <a:endParaRPr lang="uk-U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 dirty="0">
                          <a:effectLst/>
                        </a:rPr>
                        <a:t>i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 dirty="0">
                          <a:effectLst/>
                        </a:rPr>
                        <a:t> 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 dirty="0">
                          <a:effectLst/>
                        </a:rPr>
                        <a:t> 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en-US" sz="1800" b="1" dirty="0">
                          <a:effectLst/>
                        </a:rPr>
                        <a:t>j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>
                          <a:effectLst/>
                        </a:rPr>
                        <a:t> </a:t>
                      </a:r>
                      <a:endParaRPr lang="uk-U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>
                          <a:effectLst/>
                        </a:rPr>
                        <a:t> </a:t>
                      </a:r>
                      <a:endParaRPr lang="uk-U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</a:tr>
              <a:tr h="36427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 dirty="0" smtClean="0">
                          <a:solidFill>
                            <a:srgbClr val="FF0000"/>
                          </a:solidFill>
                          <a:effectLst/>
                        </a:rPr>
                        <a:t>50</a:t>
                      </a:r>
                      <a:endParaRPr lang="uk-UA" sz="18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 dirty="0" smtClean="0">
                          <a:effectLst/>
                        </a:rPr>
                        <a:t>15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 dirty="0" smtClean="0">
                          <a:effectLst/>
                        </a:rPr>
                        <a:t>30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en-US" sz="1800" b="1" dirty="0" smtClean="0">
                          <a:effectLst/>
                        </a:rPr>
                        <a:t>45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 dirty="0" smtClean="0">
                          <a:solidFill>
                            <a:srgbClr val="00B050"/>
                          </a:solidFill>
                          <a:effectLst/>
                        </a:rPr>
                        <a:t>55</a:t>
                      </a:r>
                      <a:endParaRPr lang="uk-UA" sz="1800" b="1" dirty="0">
                        <a:solidFill>
                          <a:srgbClr val="00B05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 dirty="0" smtClean="0">
                          <a:effectLst/>
                        </a:rPr>
                        <a:t>65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 dirty="0" smtClean="0">
                          <a:effectLst/>
                        </a:rPr>
                        <a:t>40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 dirty="0" smtClean="0">
                          <a:solidFill>
                            <a:srgbClr val="00B050"/>
                          </a:solidFill>
                          <a:effectLst/>
                        </a:rPr>
                        <a:t>35</a:t>
                      </a:r>
                      <a:endParaRPr lang="uk-UA" sz="1800" b="1" dirty="0">
                        <a:solidFill>
                          <a:srgbClr val="00B05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en-US" sz="1800" b="1" dirty="0" smtClean="0">
                          <a:effectLst/>
                        </a:rPr>
                        <a:t>60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 dirty="0" smtClean="0">
                          <a:effectLst/>
                        </a:rPr>
                        <a:t>70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</a:tr>
              <a:tr h="36427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uk-UA" sz="18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>
                          <a:effectLst/>
                        </a:rPr>
                        <a:t> </a:t>
                      </a:r>
                      <a:endParaRPr lang="uk-U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>
                          <a:effectLst/>
                        </a:rPr>
                        <a:t> </a:t>
                      </a:r>
                      <a:endParaRPr lang="uk-U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>
                          <a:effectLst/>
                        </a:rPr>
                        <a:t> </a:t>
                      </a:r>
                      <a:endParaRPr lang="uk-U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>
                          <a:effectLst/>
                        </a:rPr>
                        <a:t>i</a:t>
                      </a:r>
                      <a:endParaRPr lang="uk-U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 dirty="0">
                          <a:effectLst/>
                        </a:rPr>
                        <a:t> 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 dirty="0">
                          <a:effectLst/>
                        </a:rPr>
                        <a:t> 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en-US" sz="1800" b="1" dirty="0">
                          <a:effectLst/>
                        </a:rPr>
                        <a:t>j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>
                          <a:effectLst/>
                        </a:rPr>
                        <a:t> </a:t>
                      </a:r>
                      <a:endParaRPr lang="uk-U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>
                          <a:effectLst/>
                        </a:rPr>
                        <a:t> </a:t>
                      </a:r>
                      <a:endParaRPr lang="uk-U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</a:tr>
              <a:tr h="36427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 dirty="0" smtClean="0">
                          <a:solidFill>
                            <a:srgbClr val="FF0000"/>
                          </a:solidFill>
                          <a:effectLst/>
                        </a:rPr>
                        <a:t>50</a:t>
                      </a:r>
                      <a:endParaRPr lang="uk-UA" sz="18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 dirty="0" smtClean="0">
                          <a:effectLst/>
                        </a:rPr>
                        <a:t>15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 dirty="0" smtClean="0">
                          <a:effectLst/>
                        </a:rPr>
                        <a:t>30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en-US" sz="1800" b="1" dirty="0" smtClean="0">
                          <a:effectLst/>
                        </a:rPr>
                        <a:t>45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en-US" sz="18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35</a:t>
                      </a:r>
                      <a:endParaRPr lang="uk-UA" sz="18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 dirty="0" smtClean="0">
                          <a:effectLst/>
                        </a:rPr>
                        <a:t>65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 dirty="0" smtClean="0">
                          <a:effectLst/>
                        </a:rPr>
                        <a:t>40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en-US" sz="18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55</a:t>
                      </a:r>
                      <a:endParaRPr lang="uk-UA" sz="18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en-US" sz="1800" b="1" dirty="0" smtClean="0">
                          <a:effectLst/>
                        </a:rPr>
                        <a:t>60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 dirty="0" smtClean="0">
                          <a:effectLst/>
                        </a:rPr>
                        <a:t>70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</a:tr>
              <a:tr h="36427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uk-UA" sz="18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>
                          <a:effectLst/>
                        </a:rPr>
                        <a:t> </a:t>
                      </a:r>
                      <a:endParaRPr lang="uk-U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>
                          <a:effectLst/>
                        </a:rPr>
                        <a:t> </a:t>
                      </a:r>
                      <a:endParaRPr lang="uk-U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>
                          <a:effectLst/>
                        </a:rPr>
                        <a:t> </a:t>
                      </a:r>
                      <a:endParaRPr lang="uk-U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>
                          <a:effectLst/>
                        </a:rPr>
                        <a:t> </a:t>
                      </a:r>
                      <a:endParaRPr lang="uk-U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 dirty="0">
                          <a:effectLst/>
                        </a:rPr>
                        <a:t>i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en-US" sz="1800" b="1" dirty="0">
                          <a:effectLst/>
                        </a:rPr>
                        <a:t>j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 dirty="0">
                          <a:effectLst/>
                        </a:rPr>
                        <a:t> 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 dirty="0">
                          <a:effectLst/>
                        </a:rPr>
                        <a:t> 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>
                          <a:effectLst/>
                        </a:rPr>
                        <a:t> </a:t>
                      </a:r>
                      <a:endParaRPr lang="uk-U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</a:tr>
              <a:tr h="36427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 dirty="0" smtClean="0">
                          <a:solidFill>
                            <a:srgbClr val="FF0000"/>
                          </a:solidFill>
                          <a:effectLst/>
                        </a:rPr>
                        <a:t>50</a:t>
                      </a:r>
                      <a:endParaRPr lang="uk-UA" sz="18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 dirty="0" smtClean="0">
                          <a:effectLst/>
                        </a:rPr>
                        <a:t>15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 dirty="0" smtClean="0">
                          <a:effectLst/>
                        </a:rPr>
                        <a:t>30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en-US" sz="1800" b="1" dirty="0" smtClean="0">
                          <a:effectLst/>
                        </a:rPr>
                        <a:t>45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en-US" sz="1800" b="1" dirty="0" smtClean="0">
                          <a:effectLst/>
                        </a:rPr>
                        <a:t>35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 dirty="0" smtClean="0">
                          <a:solidFill>
                            <a:srgbClr val="00B050"/>
                          </a:solidFill>
                          <a:effectLst/>
                        </a:rPr>
                        <a:t>65</a:t>
                      </a:r>
                      <a:endParaRPr lang="uk-UA" sz="1800" b="1" dirty="0">
                        <a:solidFill>
                          <a:srgbClr val="00B05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 dirty="0" smtClean="0">
                          <a:solidFill>
                            <a:srgbClr val="00B050"/>
                          </a:solidFill>
                          <a:effectLst/>
                        </a:rPr>
                        <a:t>40</a:t>
                      </a:r>
                      <a:endParaRPr lang="uk-UA" sz="1800" b="1" dirty="0">
                        <a:solidFill>
                          <a:srgbClr val="00B05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en-US" sz="1800" b="1" dirty="0" smtClean="0">
                          <a:effectLst/>
                        </a:rPr>
                        <a:t>55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en-US" sz="1800" b="1" dirty="0" smtClean="0">
                          <a:effectLst/>
                        </a:rPr>
                        <a:t>60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 dirty="0" smtClean="0">
                          <a:effectLst/>
                        </a:rPr>
                        <a:t>70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</a:tr>
              <a:tr h="36427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uk-UA" sz="18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>
                          <a:effectLst/>
                        </a:rPr>
                        <a:t> </a:t>
                      </a:r>
                      <a:endParaRPr lang="uk-U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>
                          <a:effectLst/>
                        </a:rPr>
                        <a:t> </a:t>
                      </a:r>
                      <a:endParaRPr lang="uk-U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>
                          <a:effectLst/>
                        </a:rPr>
                        <a:t> </a:t>
                      </a:r>
                      <a:endParaRPr lang="uk-U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>
                          <a:effectLst/>
                        </a:rPr>
                        <a:t> </a:t>
                      </a:r>
                      <a:endParaRPr lang="uk-U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>
                          <a:effectLst/>
                        </a:rPr>
                        <a:t>i</a:t>
                      </a:r>
                      <a:endParaRPr lang="uk-U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en-US" sz="1800" b="1">
                          <a:effectLst/>
                        </a:rPr>
                        <a:t>j</a:t>
                      </a:r>
                      <a:endParaRPr lang="uk-U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>
                          <a:effectLst/>
                        </a:rPr>
                        <a:t> </a:t>
                      </a:r>
                      <a:endParaRPr lang="uk-U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 dirty="0">
                          <a:effectLst/>
                        </a:rPr>
                        <a:t> 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 dirty="0">
                          <a:effectLst/>
                        </a:rPr>
                        <a:t> 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</a:tr>
              <a:tr h="36427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 dirty="0" smtClean="0">
                          <a:solidFill>
                            <a:srgbClr val="FF0000"/>
                          </a:solidFill>
                          <a:effectLst/>
                        </a:rPr>
                        <a:t>50</a:t>
                      </a:r>
                      <a:endParaRPr lang="uk-UA" sz="18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 dirty="0" smtClean="0">
                          <a:effectLst/>
                        </a:rPr>
                        <a:t>15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 dirty="0" smtClean="0">
                          <a:effectLst/>
                        </a:rPr>
                        <a:t>30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en-US" sz="1800" b="1" dirty="0" smtClean="0">
                          <a:effectLst/>
                        </a:rPr>
                        <a:t>45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en-US" sz="1800" b="1" dirty="0" smtClean="0">
                          <a:effectLst/>
                        </a:rPr>
                        <a:t>35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en-US" sz="18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40</a:t>
                      </a:r>
                      <a:endParaRPr lang="uk-UA" sz="18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en-US" sz="18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65</a:t>
                      </a:r>
                      <a:endParaRPr lang="uk-UA" sz="18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en-US" sz="1800" b="1" dirty="0" smtClean="0">
                          <a:effectLst/>
                        </a:rPr>
                        <a:t>55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en-US" sz="1800" b="1" dirty="0" smtClean="0">
                          <a:effectLst/>
                        </a:rPr>
                        <a:t>60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 dirty="0" smtClean="0">
                          <a:effectLst/>
                        </a:rPr>
                        <a:t>70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</a:tr>
              <a:tr h="36427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uk-UA" sz="18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>
                          <a:effectLst/>
                        </a:rPr>
                        <a:t> </a:t>
                      </a:r>
                      <a:endParaRPr lang="uk-U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 dirty="0">
                          <a:effectLst/>
                        </a:rPr>
                        <a:t> 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 dirty="0">
                          <a:effectLst/>
                        </a:rPr>
                        <a:t> 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>
                          <a:effectLst/>
                        </a:rPr>
                        <a:t> </a:t>
                      </a:r>
                      <a:endParaRPr lang="uk-U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en-US" sz="1800" b="1" dirty="0">
                          <a:solidFill>
                            <a:srgbClr val="FF0000"/>
                          </a:solidFill>
                          <a:effectLst/>
                        </a:rPr>
                        <a:t>j</a:t>
                      </a:r>
                      <a:endParaRPr lang="uk-UA" sz="18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 dirty="0">
                          <a:solidFill>
                            <a:srgbClr val="FF0000"/>
                          </a:solidFill>
                          <a:effectLst/>
                        </a:rPr>
                        <a:t>i</a:t>
                      </a:r>
                      <a:endParaRPr lang="uk-UA" sz="18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 dirty="0">
                          <a:effectLst/>
                        </a:rPr>
                        <a:t> 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>
                          <a:effectLst/>
                        </a:rPr>
                        <a:t> </a:t>
                      </a:r>
                      <a:endParaRPr lang="uk-U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 dirty="0">
                          <a:effectLst/>
                        </a:rPr>
                        <a:t> 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</a:tr>
              <a:tr h="36427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 dirty="0" smtClean="0">
                          <a:solidFill>
                            <a:srgbClr val="FF0000"/>
                          </a:solidFill>
                          <a:effectLst/>
                        </a:rPr>
                        <a:t>50</a:t>
                      </a:r>
                      <a:endParaRPr lang="uk-UA" sz="18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 dirty="0" smtClean="0">
                          <a:effectLst/>
                        </a:rPr>
                        <a:t>15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 dirty="0" smtClean="0">
                          <a:effectLst/>
                        </a:rPr>
                        <a:t>30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en-US" sz="1800" b="1" dirty="0" smtClean="0">
                          <a:effectLst/>
                        </a:rPr>
                        <a:t>45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en-US" sz="1800" b="1" dirty="0" smtClean="0">
                          <a:effectLst/>
                        </a:rPr>
                        <a:t>35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en-US" sz="1800" b="1" dirty="0" smtClean="0">
                          <a:effectLst/>
                        </a:rPr>
                        <a:t>40</a:t>
                      </a:r>
                      <a:endParaRPr lang="uk-UA" sz="1800" b="1" dirty="0">
                        <a:effectLst/>
                      </a:endParaRPr>
                    </a:p>
                  </a:txBody>
                  <a:tcPr marL="60616" marR="60616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en-US" sz="1800" b="1" dirty="0" smtClean="0">
                          <a:effectLst/>
                        </a:rPr>
                        <a:t>65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en-US" sz="1800" b="1" dirty="0" smtClean="0">
                          <a:effectLst/>
                        </a:rPr>
                        <a:t>55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en-US" sz="1800" b="1" dirty="0" smtClean="0">
                          <a:effectLst/>
                        </a:rPr>
                        <a:t>60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 dirty="0" smtClean="0">
                          <a:effectLst/>
                        </a:rPr>
                        <a:t>70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/>
                </a:tc>
              </a:tr>
              <a:tr h="36427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en-US" sz="1800" b="1" dirty="0" smtClean="0">
                          <a:effectLst/>
                        </a:rPr>
                        <a:t>40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 dirty="0" smtClean="0">
                          <a:effectLst/>
                        </a:rPr>
                        <a:t>15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 dirty="0" smtClean="0">
                          <a:effectLst/>
                        </a:rPr>
                        <a:t>30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en-US" sz="1800" b="1" dirty="0" smtClean="0">
                          <a:effectLst/>
                        </a:rPr>
                        <a:t>45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en-US" sz="1800" b="1" dirty="0" smtClean="0">
                          <a:effectLst/>
                        </a:rPr>
                        <a:t>35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en-US" sz="1800" b="1" dirty="0" smtClean="0">
                          <a:solidFill>
                            <a:srgbClr val="FF0000"/>
                          </a:solidFill>
                          <a:effectLst/>
                        </a:rPr>
                        <a:t>50</a:t>
                      </a:r>
                      <a:endParaRPr lang="uk-UA" sz="18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>
                    <a:solidFill>
                      <a:srgbClr val="8FF19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en-US" sz="1800" b="1" dirty="0" smtClean="0">
                          <a:effectLst/>
                        </a:rPr>
                        <a:t>65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en-US" sz="1800" b="1" dirty="0" smtClean="0">
                          <a:effectLst/>
                        </a:rPr>
                        <a:t>55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en-US" sz="1800" b="1" dirty="0" smtClean="0">
                          <a:effectLst/>
                        </a:rPr>
                        <a:t>60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 dirty="0" smtClean="0">
                          <a:effectLst/>
                        </a:rPr>
                        <a:t>70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 anchor="ctr">
                    <a:solidFill>
                      <a:srgbClr val="FFCCCC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544847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619804464"/>
              </p:ext>
            </p:extLst>
          </p:nvPr>
        </p:nvGraphicFramePr>
        <p:xfrm>
          <a:off x="1475656" y="188640"/>
          <a:ext cx="6336695" cy="740664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{C4B1156A-380E-4F78-BDF5-A606A8083BF9}</a:tableStyleId>
              </a:tblPr>
              <a:tblGrid>
                <a:gridCol w="777062"/>
                <a:gridCol w="613921"/>
                <a:gridCol w="618214"/>
                <a:gridCol w="618214"/>
                <a:gridCol w="618214"/>
                <a:gridCol w="618214"/>
                <a:gridCol w="618214"/>
                <a:gridCol w="618214"/>
                <a:gridCol w="618214"/>
                <a:gridCol w="618214"/>
              </a:tblGrid>
              <a:tr h="34803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 dirty="0">
                          <a:effectLst/>
                        </a:rPr>
                        <a:t> 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en-US" sz="1800" b="1">
                          <a:effectLst/>
                        </a:rPr>
                        <a:t>i</a:t>
                      </a:r>
                      <a:endParaRPr lang="uk-U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>
                          <a:effectLst/>
                        </a:rPr>
                        <a:t> </a:t>
                      </a:r>
                      <a:endParaRPr lang="uk-U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>
                          <a:effectLst/>
                        </a:rPr>
                        <a:t> </a:t>
                      </a:r>
                      <a:endParaRPr lang="uk-U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en-US" sz="1800" b="1">
                          <a:effectLst/>
                        </a:rPr>
                        <a:t>j</a:t>
                      </a:r>
                      <a:endParaRPr lang="uk-U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>
                          <a:effectLst/>
                        </a:rPr>
                        <a:t> </a:t>
                      </a:r>
                      <a:endParaRPr lang="uk-U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en-US" sz="1800" b="1">
                          <a:effectLst/>
                        </a:rPr>
                        <a:t> </a:t>
                      </a:r>
                      <a:endParaRPr lang="uk-U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en-US" sz="1800" b="1">
                          <a:effectLst/>
                        </a:rPr>
                        <a:t>i</a:t>
                      </a:r>
                      <a:endParaRPr lang="uk-U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en-US" sz="1800" b="1">
                          <a:effectLst/>
                        </a:rPr>
                        <a:t> </a:t>
                      </a:r>
                      <a:endParaRPr lang="uk-U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en-US" sz="1800" b="1">
                          <a:effectLst/>
                        </a:rPr>
                        <a:t>j</a:t>
                      </a:r>
                      <a:endParaRPr lang="uk-U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</a:tr>
              <a:tr h="34803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en-US" sz="1800" b="1" dirty="0" smtClean="0">
                          <a:solidFill>
                            <a:srgbClr val="FF0000"/>
                          </a:solidFill>
                          <a:effectLst/>
                        </a:rPr>
                        <a:t>40</a:t>
                      </a:r>
                      <a:endParaRPr lang="uk-UA" sz="18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 dirty="0" smtClean="0">
                          <a:effectLst/>
                        </a:rPr>
                        <a:t>15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 dirty="0" smtClean="0">
                          <a:effectLst/>
                        </a:rPr>
                        <a:t>30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en-US" sz="1800" b="1" dirty="0" smtClean="0">
                          <a:effectLst/>
                        </a:rPr>
                        <a:t>45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en-US" sz="1800" b="1" dirty="0" smtClean="0">
                          <a:effectLst/>
                        </a:rPr>
                        <a:t>35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>
                          <a:effectLst/>
                        </a:rPr>
                        <a:t> </a:t>
                      </a:r>
                      <a:endParaRPr lang="uk-U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en-US" sz="1800" b="1" dirty="0" smtClean="0">
                          <a:solidFill>
                            <a:srgbClr val="FF0000"/>
                          </a:solidFill>
                          <a:effectLst/>
                        </a:rPr>
                        <a:t>65</a:t>
                      </a:r>
                      <a:endParaRPr lang="uk-UA" sz="18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en-US" sz="1800" b="1" dirty="0" smtClean="0">
                          <a:effectLst/>
                        </a:rPr>
                        <a:t>55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en-US" sz="1800" b="1" dirty="0" smtClean="0">
                          <a:effectLst/>
                        </a:rPr>
                        <a:t>60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 dirty="0" smtClean="0">
                          <a:effectLst/>
                        </a:rPr>
                        <a:t>70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>
                    <a:solidFill>
                      <a:srgbClr val="FFCCCC"/>
                    </a:solidFill>
                  </a:tcPr>
                </a:tc>
              </a:tr>
              <a:tr h="34803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>
                          <a:effectLst/>
                        </a:rPr>
                        <a:t> </a:t>
                      </a:r>
                      <a:endParaRPr lang="uk-U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en-US" sz="1800" b="1">
                          <a:effectLst/>
                        </a:rPr>
                        <a:t> </a:t>
                      </a:r>
                      <a:endParaRPr lang="uk-U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>
                          <a:effectLst/>
                        </a:rPr>
                        <a:t> </a:t>
                      </a:r>
                      <a:endParaRPr lang="uk-U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en-US" sz="1800" b="1">
                          <a:effectLst/>
                        </a:rPr>
                        <a:t>i</a:t>
                      </a:r>
                      <a:endParaRPr lang="uk-U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en-US" sz="1800" b="1">
                          <a:effectLst/>
                        </a:rPr>
                        <a:t>j</a:t>
                      </a:r>
                      <a:endParaRPr lang="uk-U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>
                          <a:effectLst/>
                        </a:rPr>
                        <a:t> </a:t>
                      </a:r>
                      <a:endParaRPr lang="uk-U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>
                          <a:effectLst/>
                        </a:rPr>
                        <a:t> </a:t>
                      </a:r>
                      <a:endParaRPr lang="uk-U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 dirty="0">
                          <a:effectLst/>
                        </a:rPr>
                        <a:t> 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en-US" sz="1800" b="1">
                          <a:effectLst/>
                        </a:rPr>
                        <a:t>i = j</a:t>
                      </a:r>
                      <a:endParaRPr lang="uk-U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>
                          <a:effectLst/>
                        </a:rPr>
                        <a:t> </a:t>
                      </a:r>
                      <a:endParaRPr lang="uk-U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</a:tr>
              <a:tr h="34803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en-US" sz="1800" b="1" dirty="0" smtClean="0">
                          <a:solidFill>
                            <a:srgbClr val="FF0000"/>
                          </a:solidFill>
                          <a:effectLst/>
                        </a:rPr>
                        <a:t>40</a:t>
                      </a:r>
                      <a:endParaRPr lang="uk-UA" sz="18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 dirty="0" smtClean="0">
                          <a:effectLst/>
                        </a:rPr>
                        <a:t>15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 dirty="0" smtClean="0">
                          <a:effectLst/>
                        </a:rPr>
                        <a:t>30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en-US" sz="1800" b="1" dirty="0" smtClean="0">
                          <a:effectLst/>
                        </a:rPr>
                        <a:t>45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en-US" sz="1800" b="1" dirty="0" smtClean="0">
                          <a:effectLst/>
                        </a:rPr>
                        <a:t>35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 dirty="0">
                          <a:effectLst/>
                        </a:rPr>
                        <a:t> 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en-US" sz="1800" b="1" dirty="0" smtClean="0">
                          <a:solidFill>
                            <a:srgbClr val="FF0000"/>
                          </a:solidFill>
                          <a:effectLst/>
                        </a:rPr>
                        <a:t>65</a:t>
                      </a:r>
                      <a:endParaRPr lang="uk-UA" sz="18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en-US" sz="1800" b="1" dirty="0" smtClean="0">
                          <a:effectLst/>
                        </a:rPr>
                        <a:t>55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en-US" sz="1800" b="1" dirty="0" smtClean="0">
                          <a:effectLst/>
                        </a:rPr>
                        <a:t>60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 dirty="0" smtClean="0">
                          <a:effectLst/>
                        </a:rPr>
                        <a:t>70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</a:tr>
              <a:tr h="34803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>
                          <a:effectLst/>
                        </a:rPr>
                        <a:t> </a:t>
                      </a:r>
                      <a:endParaRPr lang="uk-U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en-US" sz="1800" b="1">
                          <a:effectLst/>
                        </a:rPr>
                        <a:t> </a:t>
                      </a:r>
                      <a:endParaRPr lang="uk-U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>
                          <a:effectLst/>
                        </a:rPr>
                        <a:t> </a:t>
                      </a:r>
                      <a:endParaRPr lang="uk-U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en-US" sz="1800" b="1" dirty="0" err="1">
                          <a:effectLst/>
                        </a:rPr>
                        <a:t>i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en-US" sz="1800" b="1">
                          <a:effectLst/>
                        </a:rPr>
                        <a:t>j</a:t>
                      </a:r>
                      <a:endParaRPr lang="uk-U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>
                          <a:effectLst/>
                        </a:rPr>
                        <a:t> </a:t>
                      </a:r>
                      <a:endParaRPr lang="uk-U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en-US" sz="1800" b="1" dirty="0" smtClean="0">
                          <a:effectLst/>
                        </a:rPr>
                        <a:t>60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en-US" sz="1800" b="1" dirty="0" smtClean="0">
                          <a:effectLst/>
                        </a:rPr>
                        <a:t>55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en-US" sz="1800" b="1" dirty="0" smtClean="0">
                          <a:solidFill>
                            <a:srgbClr val="FF0000"/>
                          </a:solidFill>
                          <a:effectLst/>
                        </a:rPr>
                        <a:t>65</a:t>
                      </a:r>
                      <a:endParaRPr lang="uk-UA" sz="18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>
                    <a:solidFill>
                      <a:srgbClr val="8FF19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 dirty="0" smtClean="0">
                          <a:effectLst/>
                        </a:rPr>
                        <a:t>70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</a:tr>
              <a:tr h="34803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en-US" sz="1800" b="1" dirty="0" smtClean="0">
                          <a:solidFill>
                            <a:srgbClr val="FF0000"/>
                          </a:solidFill>
                          <a:effectLst/>
                        </a:rPr>
                        <a:t>40</a:t>
                      </a:r>
                      <a:endParaRPr lang="uk-UA" sz="18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 dirty="0" smtClean="0">
                          <a:effectLst/>
                        </a:rPr>
                        <a:t>15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 dirty="0" smtClean="0">
                          <a:effectLst/>
                        </a:rPr>
                        <a:t>30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en-US" sz="1800" b="1" dirty="0" smtClean="0">
                          <a:effectLst/>
                        </a:rPr>
                        <a:t>35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en-US" sz="1800" b="1" dirty="0" smtClean="0">
                          <a:effectLst/>
                        </a:rPr>
                        <a:t>45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>
                          <a:effectLst/>
                        </a:rPr>
                        <a:t> </a:t>
                      </a:r>
                      <a:endParaRPr lang="uk-U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>
                          <a:effectLst/>
                        </a:rPr>
                        <a:t> </a:t>
                      </a:r>
                      <a:endParaRPr lang="uk-U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en-US" sz="1800" b="1" dirty="0" err="1">
                          <a:effectLst/>
                        </a:rPr>
                        <a:t>i</a:t>
                      </a:r>
                      <a:r>
                        <a:rPr lang="en-US" sz="1800" b="1" dirty="0">
                          <a:effectLst/>
                        </a:rPr>
                        <a:t> = j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>
                          <a:effectLst/>
                        </a:rPr>
                        <a:t> </a:t>
                      </a:r>
                      <a:endParaRPr lang="uk-U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>
                          <a:effectLst/>
                        </a:rPr>
                        <a:t> </a:t>
                      </a:r>
                      <a:endParaRPr lang="uk-U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</a:tr>
              <a:tr h="34803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 dirty="0">
                          <a:effectLst/>
                        </a:rPr>
                        <a:t> 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en-US" sz="1800" b="1">
                          <a:effectLst/>
                        </a:rPr>
                        <a:t> </a:t>
                      </a:r>
                      <a:endParaRPr lang="uk-U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>
                          <a:effectLst/>
                        </a:rPr>
                        <a:t> </a:t>
                      </a:r>
                      <a:endParaRPr lang="uk-U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en-US" sz="1800" b="1">
                          <a:effectLst/>
                        </a:rPr>
                        <a:t>j</a:t>
                      </a:r>
                      <a:endParaRPr lang="uk-U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en-US" sz="1800" b="1">
                          <a:effectLst/>
                        </a:rPr>
                        <a:t>i</a:t>
                      </a:r>
                      <a:endParaRPr lang="uk-U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>
                          <a:effectLst/>
                        </a:rPr>
                        <a:t> </a:t>
                      </a:r>
                      <a:endParaRPr lang="uk-U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en-US" sz="1800" b="1" dirty="0" smtClean="0">
                          <a:solidFill>
                            <a:srgbClr val="FF0000"/>
                          </a:solidFill>
                          <a:effectLst/>
                        </a:rPr>
                        <a:t>60</a:t>
                      </a:r>
                      <a:endParaRPr lang="uk-UA" sz="18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en-US" sz="1800" b="1" dirty="0" smtClean="0">
                          <a:effectLst/>
                        </a:rPr>
                        <a:t>55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en-US" sz="1800" b="1" dirty="0">
                          <a:effectLst/>
                        </a:rPr>
                        <a:t> 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>
                          <a:effectLst/>
                        </a:rPr>
                        <a:t> </a:t>
                      </a:r>
                      <a:endParaRPr lang="uk-U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</a:tr>
              <a:tr h="34803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en-US" sz="1800" b="1" dirty="0" smtClean="0">
                          <a:solidFill>
                            <a:srgbClr val="FF0000"/>
                          </a:solidFill>
                          <a:effectLst/>
                        </a:rPr>
                        <a:t>40</a:t>
                      </a:r>
                      <a:endParaRPr lang="uk-UA" sz="18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 dirty="0" smtClean="0">
                          <a:effectLst/>
                        </a:rPr>
                        <a:t>15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 dirty="0" smtClean="0">
                          <a:effectLst/>
                        </a:rPr>
                        <a:t>30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en-US" sz="1800" b="1" dirty="0" smtClean="0">
                          <a:effectLst/>
                        </a:rPr>
                        <a:t>35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en-US" sz="1800" b="1" dirty="0" smtClean="0">
                          <a:effectLst/>
                        </a:rPr>
                        <a:t>45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 dirty="0">
                          <a:effectLst/>
                        </a:rPr>
                        <a:t> 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en-US" sz="1800" b="1" dirty="0" smtClean="0">
                          <a:effectLst/>
                        </a:rPr>
                        <a:t>55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en-US" sz="1800" b="1" dirty="0" smtClean="0">
                          <a:solidFill>
                            <a:srgbClr val="FF0000"/>
                          </a:solidFill>
                          <a:effectLst/>
                        </a:rPr>
                        <a:t>60</a:t>
                      </a:r>
                      <a:endParaRPr lang="uk-UA" sz="18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>
                    <a:solidFill>
                      <a:srgbClr val="8FF19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>
                          <a:effectLst/>
                        </a:rPr>
                        <a:t> </a:t>
                      </a:r>
                      <a:endParaRPr lang="uk-U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>
                          <a:effectLst/>
                        </a:rPr>
                        <a:t> </a:t>
                      </a:r>
                      <a:endParaRPr lang="uk-U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</a:tr>
              <a:tr h="34803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en-US" sz="1800" b="1" dirty="0" smtClean="0">
                          <a:effectLst/>
                        </a:rPr>
                        <a:t>35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 dirty="0" smtClean="0">
                          <a:effectLst/>
                        </a:rPr>
                        <a:t>15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 dirty="0" smtClean="0">
                          <a:effectLst/>
                        </a:rPr>
                        <a:t>30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en-US" sz="1800" b="1" dirty="0" smtClean="0">
                          <a:solidFill>
                            <a:srgbClr val="FF0000"/>
                          </a:solidFill>
                          <a:effectLst/>
                        </a:rPr>
                        <a:t>40</a:t>
                      </a:r>
                      <a:endParaRPr lang="uk-UA" sz="18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>
                    <a:solidFill>
                      <a:srgbClr val="8FF19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en-US" sz="1800" b="1" dirty="0" smtClean="0">
                          <a:effectLst/>
                        </a:rPr>
                        <a:t>45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 dirty="0">
                          <a:effectLst/>
                        </a:rPr>
                        <a:t> 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en-US" sz="1800" b="1" dirty="0" smtClean="0">
                          <a:effectLst/>
                        </a:rPr>
                        <a:t>55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>
                    <a:solidFill>
                      <a:srgbClr val="8FF19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>
                          <a:effectLst/>
                        </a:rPr>
                        <a:t> </a:t>
                      </a:r>
                      <a:endParaRPr lang="uk-U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>
                          <a:effectLst/>
                        </a:rPr>
                        <a:t> </a:t>
                      </a:r>
                      <a:endParaRPr lang="uk-U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en-US" sz="1800" b="1" dirty="0" smtClean="0">
                          <a:effectLst/>
                        </a:rPr>
                        <a:t>70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>
                    <a:solidFill>
                      <a:srgbClr val="8FF19F"/>
                    </a:solidFill>
                  </a:tcPr>
                </a:tc>
              </a:tr>
              <a:tr h="34803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>
                          <a:effectLst/>
                        </a:rPr>
                        <a:t> </a:t>
                      </a:r>
                      <a:endParaRPr lang="uk-U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en-US" sz="1800" b="1">
                          <a:effectLst/>
                        </a:rPr>
                        <a:t>i</a:t>
                      </a:r>
                      <a:endParaRPr lang="uk-U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en-US" sz="1800" b="1">
                          <a:effectLst/>
                        </a:rPr>
                        <a:t>j</a:t>
                      </a:r>
                      <a:endParaRPr lang="uk-U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>
                          <a:effectLst/>
                        </a:rPr>
                        <a:t> </a:t>
                      </a:r>
                      <a:endParaRPr lang="uk-U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>
                          <a:effectLst/>
                        </a:rPr>
                        <a:t> </a:t>
                      </a:r>
                      <a:endParaRPr lang="uk-U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>
                          <a:effectLst/>
                        </a:rPr>
                        <a:t> </a:t>
                      </a:r>
                      <a:endParaRPr lang="uk-U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en-US" sz="1800" b="1">
                          <a:effectLst/>
                        </a:rPr>
                        <a:t> </a:t>
                      </a:r>
                      <a:endParaRPr lang="uk-U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en-US" sz="1800" b="1" dirty="0">
                          <a:effectLst/>
                        </a:rPr>
                        <a:t> 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en-US" sz="1800" b="1" dirty="0">
                          <a:effectLst/>
                        </a:rPr>
                        <a:t> 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en-US" sz="1800" b="1">
                          <a:effectLst/>
                        </a:rPr>
                        <a:t> </a:t>
                      </a:r>
                      <a:endParaRPr lang="uk-U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</a:tr>
              <a:tr h="34803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en-US" sz="1800" b="1" dirty="0" smtClean="0">
                          <a:solidFill>
                            <a:srgbClr val="FF0000"/>
                          </a:solidFill>
                          <a:effectLst/>
                        </a:rPr>
                        <a:t>35</a:t>
                      </a:r>
                      <a:endParaRPr lang="uk-UA" sz="18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 dirty="0" smtClean="0">
                          <a:effectLst/>
                        </a:rPr>
                        <a:t>15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 dirty="0" smtClean="0">
                          <a:effectLst/>
                        </a:rPr>
                        <a:t>30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>
                          <a:effectLst/>
                        </a:rPr>
                        <a:t> </a:t>
                      </a:r>
                      <a:endParaRPr lang="uk-U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>
                          <a:effectLst/>
                        </a:rPr>
                        <a:t> </a:t>
                      </a:r>
                      <a:endParaRPr lang="uk-U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>
                          <a:effectLst/>
                        </a:rPr>
                        <a:t> </a:t>
                      </a:r>
                      <a:endParaRPr lang="uk-U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en-US" sz="1800" b="1" dirty="0">
                          <a:effectLst/>
                        </a:rPr>
                        <a:t> 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en-US" sz="1800" b="1" dirty="0">
                          <a:effectLst/>
                        </a:rPr>
                        <a:t> 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en-US" sz="1800" b="1" dirty="0">
                          <a:effectLst/>
                        </a:rPr>
                        <a:t> 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>
                          <a:effectLst/>
                        </a:rPr>
                        <a:t> </a:t>
                      </a:r>
                      <a:endParaRPr lang="uk-U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</a:tr>
              <a:tr h="34803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>
                          <a:effectLst/>
                        </a:rPr>
                        <a:t> </a:t>
                      </a:r>
                      <a:endParaRPr lang="uk-U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>
                          <a:effectLst/>
                        </a:rPr>
                        <a:t> </a:t>
                      </a:r>
                      <a:endParaRPr lang="uk-U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en-US" sz="1800" b="1">
                          <a:effectLst/>
                        </a:rPr>
                        <a:t>i = j</a:t>
                      </a:r>
                      <a:endParaRPr lang="uk-U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>
                          <a:effectLst/>
                        </a:rPr>
                        <a:t> </a:t>
                      </a:r>
                      <a:endParaRPr lang="uk-U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>
                          <a:effectLst/>
                        </a:rPr>
                        <a:t> </a:t>
                      </a:r>
                      <a:endParaRPr lang="uk-U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>
                          <a:effectLst/>
                        </a:rPr>
                        <a:t> </a:t>
                      </a:r>
                      <a:endParaRPr lang="uk-U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>
                          <a:effectLst/>
                        </a:rPr>
                        <a:t> </a:t>
                      </a:r>
                      <a:endParaRPr lang="uk-U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 dirty="0">
                          <a:effectLst/>
                        </a:rPr>
                        <a:t> 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 dirty="0">
                          <a:effectLst/>
                        </a:rPr>
                        <a:t> 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>
                          <a:effectLst/>
                        </a:rPr>
                        <a:t> </a:t>
                      </a:r>
                      <a:endParaRPr lang="uk-U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</a:tr>
              <a:tr h="34803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en-US" sz="1800" b="1" dirty="0" smtClean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r>
                        <a:rPr lang="uk-UA" sz="1800" b="1" dirty="0" smtClean="0">
                          <a:solidFill>
                            <a:srgbClr val="FF0000"/>
                          </a:solidFill>
                          <a:effectLst/>
                        </a:rPr>
                        <a:t>5</a:t>
                      </a:r>
                      <a:endParaRPr lang="uk-UA" sz="18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 dirty="0" smtClean="0">
                          <a:effectLst/>
                        </a:rPr>
                        <a:t>15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 dirty="0" smtClean="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uk-UA" sz="18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>
                          <a:effectLst/>
                        </a:rPr>
                        <a:t> </a:t>
                      </a:r>
                      <a:endParaRPr lang="uk-U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>
                          <a:effectLst/>
                        </a:rPr>
                        <a:t> </a:t>
                      </a:r>
                      <a:endParaRPr lang="uk-U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>
                          <a:effectLst/>
                        </a:rPr>
                        <a:t> </a:t>
                      </a:r>
                      <a:endParaRPr lang="uk-U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en-US" sz="1800" b="1">
                          <a:effectLst/>
                        </a:rPr>
                        <a:t> </a:t>
                      </a:r>
                      <a:endParaRPr lang="uk-U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en-US" sz="1800" b="1" dirty="0">
                          <a:effectLst/>
                        </a:rPr>
                        <a:t> 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en-US" sz="1800" b="1">
                          <a:effectLst/>
                        </a:rPr>
                        <a:t> </a:t>
                      </a:r>
                      <a:endParaRPr lang="uk-U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>
                          <a:effectLst/>
                        </a:rPr>
                        <a:t> </a:t>
                      </a:r>
                      <a:endParaRPr lang="uk-U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</a:tr>
              <a:tr h="34803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 dirty="0" smtClean="0">
                          <a:effectLst/>
                          <a:latin typeface="+mn-lt"/>
                          <a:ea typeface="Times New Roman"/>
                        </a:rPr>
                        <a:t>30</a:t>
                      </a:r>
                      <a:endParaRPr lang="uk-UA" sz="18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 dirty="0" smtClean="0">
                          <a:effectLst/>
                          <a:latin typeface="+mn-lt"/>
                          <a:ea typeface="Times New Roman"/>
                        </a:rPr>
                        <a:t>15</a:t>
                      </a:r>
                      <a:endParaRPr lang="uk-UA" sz="18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</a:rPr>
                        <a:t>35</a:t>
                      </a:r>
                      <a:endParaRPr lang="uk-UA" sz="18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5723" marR="55723" marT="0" marB="0" anchor="ctr">
                    <a:solidFill>
                      <a:srgbClr val="8FF19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endParaRPr lang="uk-U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endParaRPr lang="uk-U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endParaRPr lang="uk-U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endParaRPr lang="uk-U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</a:tr>
              <a:tr h="34803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 dirty="0">
                          <a:effectLst/>
                        </a:rPr>
                        <a:t> 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en-US" sz="1800" b="1">
                          <a:effectLst/>
                        </a:rPr>
                        <a:t>i = j</a:t>
                      </a:r>
                      <a:endParaRPr lang="uk-U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>
                          <a:effectLst/>
                        </a:rPr>
                        <a:t> </a:t>
                      </a:r>
                      <a:endParaRPr lang="uk-U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>
                          <a:effectLst/>
                        </a:rPr>
                        <a:t> </a:t>
                      </a:r>
                      <a:endParaRPr lang="uk-U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>
                          <a:effectLst/>
                        </a:rPr>
                        <a:t> </a:t>
                      </a:r>
                      <a:endParaRPr lang="uk-U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>
                          <a:effectLst/>
                        </a:rPr>
                        <a:t> </a:t>
                      </a:r>
                      <a:endParaRPr lang="uk-U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en-US" sz="1800" b="1">
                          <a:effectLst/>
                        </a:rPr>
                        <a:t> </a:t>
                      </a:r>
                      <a:endParaRPr lang="uk-U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en-US" sz="1800" b="1" dirty="0">
                          <a:effectLst/>
                        </a:rPr>
                        <a:t> 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en-US" sz="1800" b="1" dirty="0">
                          <a:effectLst/>
                        </a:rPr>
                        <a:t> 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>
                          <a:effectLst/>
                        </a:rPr>
                        <a:t> </a:t>
                      </a:r>
                      <a:endParaRPr lang="uk-U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</a:tr>
              <a:tr h="34803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en-US" sz="1800" b="1" dirty="0" smtClean="0">
                          <a:solidFill>
                            <a:srgbClr val="FF0000"/>
                          </a:solidFill>
                          <a:effectLst/>
                        </a:rPr>
                        <a:t>30</a:t>
                      </a:r>
                      <a:endParaRPr lang="uk-UA" sz="18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 dirty="0" smtClean="0">
                          <a:effectLst/>
                        </a:rPr>
                        <a:t>15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>
                          <a:effectLst/>
                        </a:rPr>
                        <a:t> </a:t>
                      </a:r>
                      <a:endParaRPr lang="uk-U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>
                          <a:effectLst/>
                        </a:rPr>
                        <a:t> </a:t>
                      </a:r>
                      <a:endParaRPr lang="uk-U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>
                          <a:effectLst/>
                        </a:rPr>
                        <a:t> </a:t>
                      </a:r>
                      <a:endParaRPr lang="uk-U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>
                          <a:effectLst/>
                        </a:rPr>
                        <a:t> </a:t>
                      </a:r>
                      <a:endParaRPr lang="uk-U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>
                          <a:effectLst/>
                        </a:rPr>
                        <a:t> </a:t>
                      </a:r>
                      <a:endParaRPr lang="uk-U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>
                          <a:effectLst/>
                        </a:rPr>
                        <a:t> </a:t>
                      </a:r>
                      <a:endParaRPr lang="uk-U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 dirty="0">
                          <a:effectLst/>
                        </a:rPr>
                        <a:t> 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>
                          <a:effectLst/>
                        </a:rPr>
                        <a:t> </a:t>
                      </a:r>
                      <a:endParaRPr lang="uk-U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</a:tr>
              <a:tr h="34803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en-US" sz="1800" b="1" dirty="0" smtClean="0">
                          <a:effectLst/>
                        </a:rPr>
                        <a:t>15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en-US" sz="1800" b="1" dirty="0" smtClean="0">
                          <a:solidFill>
                            <a:srgbClr val="FF0000"/>
                          </a:solidFill>
                          <a:effectLst/>
                        </a:rPr>
                        <a:t>30</a:t>
                      </a:r>
                      <a:endParaRPr lang="uk-UA" sz="18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>
                    <a:solidFill>
                      <a:srgbClr val="8FF19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>
                          <a:effectLst/>
                        </a:rPr>
                        <a:t> </a:t>
                      </a:r>
                      <a:endParaRPr lang="uk-U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>
                          <a:effectLst/>
                        </a:rPr>
                        <a:t> </a:t>
                      </a:r>
                      <a:endParaRPr lang="uk-U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>
                          <a:effectLst/>
                        </a:rPr>
                        <a:t> </a:t>
                      </a:r>
                      <a:endParaRPr lang="uk-U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 dirty="0">
                          <a:effectLst/>
                        </a:rPr>
                        <a:t> 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en-US" sz="1800" b="1">
                          <a:effectLst/>
                        </a:rPr>
                        <a:t> </a:t>
                      </a:r>
                      <a:endParaRPr lang="uk-U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en-US" sz="1800" b="1">
                          <a:effectLst/>
                        </a:rPr>
                        <a:t> </a:t>
                      </a:r>
                      <a:endParaRPr lang="uk-U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en-US" sz="1800" b="1">
                          <a:effectLst/>
                        </a:rPr>
                        <a:t> </a:t>
                      </a:r>
                      <a:endParaRPr lang="uk-U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 dirty="0">
                          <a:effectLst/>
                        </a:rPr>
                        <a:t> 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</a:tr>
              <a:tr h="34803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en-US" sz="1800" b="1" dirty="0" smtClean="0">
                          <a:effectLst/>
                        </a:rPr>
                        <a:t>15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>
                    <a:solidFill>
                      <a:srgbClr val="8FF19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en-US" sz="1800" b="1">
                          <a:effectLst/>
                        </a:rPr>
                        <a:t> </a:t>
                      </a:r>
                      <a:endParaRPr lang="uk-U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>
                          <a:effectLst/>
                        </a:rPr>
                        <a:t> </a:t>
                      </a:r>
                      <a:endParaRPr lang="uk-U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>
                          <a:effectLst/>
                        </a:rPr>
                        <a:t> </a:t>
                      </a:r>
                      <a:endParaRPr lang="uk-U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en-US" sz="1800" b="1" dirty="0" smtClean="0">
                          <a:effectLst/>
                        </a:rPr>
                        <a:t>45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>
                    <a:solidFill>
                      <a:srgbClr val="8FF19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>
                          <a:effectLst/>
                        </a:rPr>
                        <a:t> </a:t>
                      </a:r>
                      <a:endParaRPr lang="uk-U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en-US" sz="1800" b="1">
                          <a:effectLst/>
                        </a:rPr>
                        <a:t> </a:t>
                      </a:r>
                      <a:endParaRPr lang="uk-U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en-US" sz="1800" b="1">
                          <a:effectLst/>
                        </a:rPr>
                        <a:t> </a:t>
                      </a:r>
                      <a:endParaRPr lang="uk-U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>
                          <a:effectLst/>
                        </a:rPr>
                        <a:t> </a:t>
                      </a:r>
                      <a:endParaRPr lang="uk-UA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  <a:tab pos="914400" algn="l"/>
                        </a:tabLst>
                      </a:pPr>
                      <a:r>
                        <a:rPr lang="uk-UA" sz="1800" b="1" dirty="0">
                          <a:effectLst/>
                        </a:rPr>
                        <a:t> </a:t>
                      </a:r>
                      <a:endParaRPr lang="uk-UA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5723" marR="55723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46860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332657"/>
            <a:ext cx="8686800" cy="3384375"/>
          </a:xfrm>
        </p:spPr>
        <p:txBody>
          <a:bodyPr/>
          <a:lstStyle/>
          <a:p>
            <a:pPr marL="0" indent="0" algn="ctr">
              <a:buNone/>
            </a:pPr>
            <a:r>
              <a:rPr lang="uk-UA" b="1" dirty="0" smtClean="0">
                <a:solidFill>
                  <a:srgbClr val="00B0F0"/>
                </a:solidFill>
              </a:rPr>
              <a:t>2.7 Пірамідальне сортування</a:t>
            </a:r>
            <a:endParaRPr lang="uk-UA" dirty="0">
              <a:solidFill>
                <a:srgbClr val="00B0F0"/>
              </a:solidFill>
            </a:endParaRPr>
          </a:p>
          <a:p>
            <a:pPr marL="0" indent="0" algn="just">
              <a:buNone/>
            </a:pPr>
            <a:r>
              <a:rPr lang="uk-UA" sz="2800" b="1" dirty="0" smtClean="0">
                <a:solidFill>
                  <a:schemeClr val="tx1"/>
                </a:solidFill>
              </a:rPr>
              <a:t>Піраміда</a:t>
            </a:r>
            <a:r>
              <a:rPr lang="uk-UA" sz="2800" dirty="0" smtClean="0">
                <a:solidFill>
                  <a:schemeClr val="tx1"/>
                </a:solidFill>
              </a:rPr>
              <a:t> (бінарна куча, </a:t>
            </a:r>
            <a:r>
              <a:rPr lang="uk-UA" sz="2800" dirty="0" err="1" smtClean="0">
                <a:solidFill>
                  <a:schemeClr val="tx1"/>
                </a:solidFill>
              </a:rPr>
              <a:t>сортуюче</a:t>
            </a:r>
            <a:r>
              <a:rPr lang="uk-UA" sz="2800" dirty="0" smtClean="0">
                <a:solidFill>
                  <a:schemeClr val="tx1"/>
                </a:solidFill>
              </a:rPr>
              <a:t> дерево, </a:t>
            </a:r>
            <a:r>
              <a:rPr lang="en-US" sz="2800" dirty="0" smtClean="0">
                <a:solidFill>
                  <a:schemeClr val="tx1"/>
                </a:solidFill>
              </a:rPr>
              <a:t>binary heap) – </a:t>
            </a:r>
            <a:r>
              <a:rPr lang="uk-UA" sz="2800" dirty="0" smtClean="0">
                <a:solidFill>
                  <a:schemeClr val="tx1"/>
                </a:solidFill>
              </a:rPr>
              <a:t>це </a:t>
            </a:r>
            <a:r>
              <a:rPr lang="uk-UA" sz="2800" dirty="0">
                <a:solidFill>
                  <a:schemeClr val="tx1"/>
                </a:solidFill>
              </a:rPr>
              <a:t>бінарне дерево висотою </a:t>
            </a:r>
            <a:r>
              <a:rPr lang="uk-UA" sz="2800" i="1" dirty="0">
                <a:solidFill>
                  <a:schemeClr val="tx1"/>
                </a:solidFill>
              </a:rPr>
              <a:t>k</a:t>
            </a:r>
            <a:r>
              <a:rPr lang="uk-UA" sz="2800" dirty="0">
                <a:solidFill>
                  <a:schemeClr val="tx1"/>
                </a:solidFill>
              </a:rPr>
              <a:t>, в якому:</a:t>
            </a:r>
          </a:p>
          <a:p>
            <a:pPr marL="0" indent="0" algn="just">
              <a:buNone/>
            </a:pPr>
            <a:r>
              <a:rPr lang="uk-UA" sz="2800" dirty="0" smtClean="0">
                <a:solidFill>
                  <a:schemeClr val="tx1"/>
                </a:solidFill>
              </a:rPr>
              <a:t>1) всі </a:t>
            </a:r>
            <a:r>
              <a:rPr lang="uk-UA" sz="2800" dirty="0">
                <a:solidFill>
                  <a:schemeClr val="tx1"/>
                </a:solidFill>
              </a:rPr>
              <a:t>вузли мають глибину </a:t>
            </a:r>
            <a:r>
              <a:rPr lang="uk-UA" sz="2800" i="1" dirty="0">
                <a:solidFill>
                  <a:schemeClr val="tx1"/>
                </a:solidFill>
              </a:rPr>
              <a:t>k</a:t>
            </a:r>
            <a:r>
              <a:rPr lang="uk-UA" sz="2800" dirty="0">
                <a:solidFill>
                  <a:schemeClr val="tx1"/>
                </a:solidFill>
              </a:rPr>
              <a:t> або </a:t>
            </a:r>
            <a:r>
              <a:rPr lang="uk-UA" sz="2800" i="1" dirty="0">
                <a:solidFill>
                  <a:schemeClr val="tx1"/>
                </a:solidFill>
              </a:rPr>
              <a:t>k</a:t>
            </a:r>
            <a:r>
              <a:rPr lang="uk-UA" sz="2800" dirty="0">
                <a:solidFill>
                  <a:schemeClr val="tx1"/>
                </a:solidFill>
              </a:rPr>
              <a:t>-1, тобто  дерево </a:t>
            </a:r>
            <a:r>
              <a:rPr lang="uk-UA" sz="2800" dirty="0" smtClean="0">
                <a:solidFill>
                  <a:schemeClr val="tx1"/>
                </a:solidFill>
              </a:rPr>
              <a:t>збалансоване. При </a:t>
            </a:r>
            <a:r>
              <a:rPr lang="uk-UA" sz="2800" dirty="0">
                <a:solidFill>
                  <a:schemeClr val="tx1"/>
                </a:solidFill>
              </a:rPr>
              <a:t>цьому рівень </a:t>
            </a:r>
            <a:r>
              <a:rPr lang="uk-UA" sz="2800" i="1" dirty="0">
                <a:solidFill>
                  <a:schemeClr val="tx1"/>
                </a:solidFill>
              </a:rPr>
              <a:t>k</a:t>
            </a:r>
            <a:r>
              <a:rPr lang="uk-UA" sz="2800" dirty="0">
                <a:solidFill>
                  <a:schemeClr val="tx1"/>
                </a:solidFill>
              </a:rPr>
              <a:t>-1 цілком заповнений зліва направо, тобто форма піраміди  має приблизно такий вид:</a:t>
            </a:r>
          </a:p>
          <a:p>
            <a:pPr marL="0" indent="0">
              <a:buNone/>
            </a:pPr>
            <a:endParaRPr lang="uk-UA" dirty="0">
              <a:solidFill>
                <a:schemeClr val="tx1"/>
              </a:solidFill>
            </a:endParaRPr>
          </a:p>
        </p:txBody>
      </p:sp>
      <p:grpSp>
        <p:nvGrpSpPr>
          <p:cNvPr id="5" name="Группа 6"/>
          <p:cNvGrpSpPr>
            <a:grpSpLocks/>
          </p:cNvGrpSpPr>
          <p:nvPr/>
        </p:nvGrpSpPr>
        <p:grpSpPr bwMode="auto">
          <a:xfrm>
            <a:off x="1742952" y="3653209"/>
            <a:ext cx="1196975" cy="1106487"/>
            <a:chOff x="2034" y="3551"/>
            <a:chExt cx="900" cy="900"/>
          </a:xfrm>
        </p:grpSpPr>
        <p:cxnSp>
          <p:nvCxnSpPr>
            <p:cNvPr id="7" name="Line 3"/>
            <p:cNvCxnSpPr>
              <a:cxnSpLocks noChangeShapeType="1"/>
            </p:cNvCxnSpPr>
            <p:nvPr/>
          </p:nvCxnSpPr>
          <p:spPr bwMode="auto">
            <a:xfrm flipH="1">
              <a:off x="2034" y="3551"/>
              <a:ext cx="540" cy="9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8" name="Line 4"/>
            <p:cNvCxnSpPr>
              <a:cxnSpLocks noChangeShapeType="1"/>
            </p:cNvCxnSpPr>
            <p:nvPr/>
          </p:nvCxnSpPr>
          <p:spPr bwMode="auto">
            <a:xfrm>
              <a:off x="2034" y="4451"/>
              <a:ext cx="5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9" name="Line 5"/>
            <p:cNvCxnSpPr>
              <a:cxnSpLocks noChangeShapeType="1"/>
            </p:cNvCxnSpPr>
            <p:nvPr/>
          </p:nvCxnSpPr>
          <p:spPr bwMode="auto">
            <a:xfrm flipV="1">
              <a:off x="2574" y="4271"/>
              <a:ext cx="0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0" name="Line 6"/>
            <p:cNvCxnSpPr>
              <a:cxnSpLocks noChangeShapeType="1"/>
            </p:cNvCxnSpPr>
            <p:nvPr/>
          </p:nvCxnSpPr>
          <p:spPr bwMode="auto">
            <a:xfrm>
              <a:off x="2574" y="4271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1" name="Line 7"/>
            <p:cNvCxnSpPr>
              <a:cxnSpLocks noChangeShapeType="1"/>
            </p:cNvCxnSpPr>
            <p:nvPr/>
          </p:nvCxnSpPr>
          <p:spPr bwMode="auto">
            <a:xfrm flipH="1" flipV="1">
              <a:off x="2574" y="3551"/>
              <a:ext cx="360" cy="7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grpSp>
        <p:nvGrpSpPr>
          <p:cNvPr id="40" name="Группа 39"/>
          <p:cNvGrpSpPr/>
          <p:nvPr/>
        </p:nvGrpSpPr>
        <p:grpSpPr>
          <a:xfrm>
            <a:off x="4169267" y="3614029"/>
            <a:ext cx="1999775" cy="1594723"/>
            <a:chOff x="3652345" y="4797152"/>
            <a:chExt cx="1999775" cy="1594723"/>
          </a:xfrm>
        </p:grpSpPr>
        <p:sp>
          <p:nvSpPr>
            <p:cNvPr id="6" name="Овал 5"/>
            <p:cNvSpPr/>
            <p:nvPr/>
          </p:nvSpPr>
          <p:spPr>
            <a:xfrm>
              <a:off x="4644008" y="4797152"/>
              <a:ext cx="288032" cy="298579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12" name="Овал 11"/>
            <p:cNvSpPr/>
            <p:nvPr/>
          </p:nvSpPr>
          <p:spPr>
            <a:xfrm>
              <a:off x="4211960" y="5192157"/>
              <a:ext cx="288032" cy="298579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13" name="Овал 12"/>
            <p:cNvSpPr/>
            <p:nvPr/>
          </p:nvSpPr>
          <p:spPr>
            <a:xfrm>
              <a:off x="5076056" y="5206379"/>
              <a:ext cx="288032" cy="298579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14" name="Овал 13"/>
            <p:cNvSpPr/>
            <p:nvPr/>
          </p:nvSpPr>
          <p:spPr>
            <a:xfrm>
              <a:off x="3940377" y="5648974"/>
              <a:ext cx="288032" cy="298579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15" name="Овал 14"/>
            <p:cNvSpPr/>
            <p:nvPr/>
          </p:nvSpPr>
          <p:spPr>
            <a:xfrm>
              <a:off x="4445391" y="5648973"/>
              <a:ext cx="288032" cy="298579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16" name="Овал 15"/>
            <p:cNvSpPr/>
            <p:nvPr/>
          </p:nvSpPr>
          <p:spPr>
            <a:xfrm>
              <a:off x="4892465" y="5648974"/>
              <a:ext cx="288032" cy="298579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17" name="Овал 16"/>
            <p:cNvSpPr/>
            <p:nvPr/>
          </p:nvSpPr>
          <p:spPr>
            <a:xfrm>
              <a:off x="5364088" y="5651347"/>
              <a:ext cx="288032" cy="298579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18" name="Овал 17"/>
            <p:cNvSpPr/>
            <p:nvPr/>
          </p:nvSpPr>
          <p:spPr>
            <a:xfrm>
              <a:off x="3652345" y="6093296"/>
              <a:ext cx="288032" cy="298579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19" name="Овал 18"/>
            <p:cNvSpPr/>
            <p:nvPr/>
          </p:nvSpPr>
          <p:spPr>
            <a:xfrm>
              <a:off x="4228409" y="6093296"/>
              <a:ext cx="288032" cy="298579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cxnSp>
          <p:nvCxnSpPr>
            <p:cNvPr id="21" name="Прямая соединительная линия 20"/>
            <p:cNvCxnSpPr>
              <a:stCxn id="6" idx="3"/>
              <a:endCxn id="12" idx="7"/>
            </p:cNvCxnSpPr>
            <p:nvPr/>
          </p:nvCxnSpPr>
          <p:spPr>
            <a:xfrm flipH="1">
              <a:off x="4457811" y="5052005"/>
              <a:ext cx="228378" cy="18387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>
              <a:stCxn id="6" idx="5"/>
              <a:endCxn id="13" idx="1"/>
            </p:cNvCxnSpPr>
            <p:nvPr/>
          </p:nvCxnSpPr>
          <p:spPr>
            <a:xfrm>
              <a:off x="4889859" y="5052005"/>
              <a:ext cx="228378" cy="1981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>
              <a:stCxn id="12" idx="3"/>
              <a:endCxn id="14" idx="0"/>
            </p:cNvCxnSpPr>
            <p:nvPr/>
          </p:nvCxnSpPr>
          <p:spPr>
            <a:xfrm flipH="1">
              <a:off x="4084393" y="5447010"/>
              <a:ext cx="169748" cy="20196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>
              <a:stCxn id="12" idx="5"/>
              <a:endCxn id="15" idx="0"/>
            </p:cNvCxnSpPr>
            <p:nvPr/>
          </p:nvCxnSpPr>
          <p:spPr>
            <a:xfrm>
              <a:off x="4457811" y="5447010"/>
              <a:ext cx="131596" cy="20196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>
              <a:stCxn id="13" idx="3"/>
              <a:endCxn id="16" idx="0"/>
            </p:cNvCxnSpPr>
            <p:nvPr/>
          </p:nvCxnSpPr>
          <p:spPr>
            <a:xfrm flipH="1">
              <a:off x="5036481" y="5461232"/>
              <a:ext cx="81756" cy="18774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>
              <a:stCxn id="13" idx="5"/>
              <a:endCxn id="17" idx="0"/>
            </p:cNvCxnSpPr>
            <p:nvPr/>
          </p:nvCxnSpPr>
          <p:spPr>
            <a:xfrm>
              <a:off x="5321907" y="5461232"/>
              <a:ext cx="186197" cy="19011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>
              <a:stCxn id="14" idx="3"/>
              <a:endCxn id="18" idx="0"/>
            </p:cNvCxnSpPr>
            <p:nvPr/>
          </p:nvCxnSpPr>
          <p:spPr>
            <a:xfrm flipH="1">
              <a:off x="3796361" y="5903827"/>
              <a:ext cx="186197" cy="18946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Прямая соединительная линия 38"/>
            <p:cNvCxnSpPr>
              <a:stCxn id="14" idx="5"/>
              <a:endCxn id="19" idx="0"/>
            </p:cNvCxnSpPr>
            <p:nvPr/>
          </p:nvCxnSpPr>
          <p:spPr>
            <a:xfrm>
              <a:off x="4186228" y="5903827"/>
              <a:ext cx="186197" cy="18946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Прямоугольник 40"/>
          <p:cNvSpPr/>
          <p:nvPr/>
        </p:nvSpPr>
        <p:spPr>
          <a:xfrm>
            <a:off x="395536" y="5208752"/>
            <a:ext cx="856895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uk-UA" sz="2800" dirty="0" smtClean="0"/>
              <a:t>2) Виконується умова: </a:t>
            </a:r>
            <a:r>
              <a:rPr lang="uk-UA" sz="2800" dirty="0"/>
              <a:t>кожний нащадок менше або дорівнює батьківському вузлу.</a:t>
            </a:r>
          </a:p>
        </p:txBody>
      </p:sp>
    </p:spTree>
    <p:extLst>
      <p:ext uri="{BB962C8B-B14F-4D97-AF65-F5344CB8AC3E}">
        <p14:creationId xmlns:p14="http://schemas.microsoft.com/office/powerpoint/2010/main" xmlns="" val="284529443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332656"/>
            <a:ext cx="9144000" cy="6192688"/>
          </a:xfrm>
        </p:spPr>
        <p:txBody>
          <a:bodyPr/>
          <a:lstStyle/>
          <a:p>
            <a:pPr marL="0" indent="0" algn="just">
              <a:buNone/>
            </a:pPr>
            <a:r>
              <a:rPr lang="uk-UA" dirty="0">
                <a:solidFill>
                  <a:schemeClr val="tx1"/>
                </a:solidFill>
              </a:rPr>
              <a:t>Для зберігання піраміди помістимо її в </a:t>
            </a:r>
            <a:r>
              <a:rPr lang="uk-UA" dirty="0" smtClean="0">
                <a:solidFill>
                  <a:schemeClr val="tx1"/>
                </a:solidFill>
              </a:rPr>
              <a:t>масив А</a:t>
            </a:r>
            <a:r>
              <a:rPr lang="en-US" dirty="0" smtClean="0">
                <a:solidFill>
                  <a:schemeClr val="tx1"/>
                </a:solidFill>
              </a:rPr>
              <a:t>[1..N]</a:t>
            </a:r>
            <a:r>
              <a:rPr lang="uk-UA" dirty="0" smtClean="0">
                <a:solidFill>
                  <a:schemeClr val="tx1"/>
                </a:solidFill>
              </a:rPr>
              <a:t>. </a:t>
            </a:r>
            <a:endParaRPr lang="en-US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uk-UA" dirty="0" smtClean="0">
                <a:solidFill>
                  <a:schemeClr val="tx1"/>
                </a:solidFill>
              </a:rPr>
              <a:t>Відповідність </a:t>
            </a:r>
            <a:r>
              <a:rPr lang="uk-UA" dirty="0">
                <a:solidFill>
                  <a:schemeClr val="tx1"/>
                </a:solidFill>
              </a:rPr>
              <a:t>між геометричною структурою піраміди як дерева і масивом встановлюється за наступною схемою:</a:t>
            </a:r>
          </a:p>
          <a:p>
            <a:pPr lvl="0" algn="just"/>
            <a:r>
              <a:rPr lang="uk-UA" dirty="0">
                <a:solidFill>
                  <a:schemeClr val="tx1"/>
                </a:solidFill>
              </a:rPr>
              <a:t>в </a:t>
            </a:r>
            <a:r>
              <a:rPr lang="uk-UA" i="1" dirty="0" smtClean="0">
                <a:solidFill>
                  <a:schemeClr val="tx1"/>
                </a:solidFill>
              </a:rPr>
              <a:t>А</a:t>
            </a:r>
            <a:r>
              <a:rPr lang="uk-UA" dirty="0" smtClean="0">
                <a:solidFill>
                  <a:schemeClr val="tx1"/>
                </a:solidFill>
              </a:rPr>
              <a:t>[1] </a:t>
            </a:r>
            <a:r>
              <a:rPr lang="uk-UA" dirty="0">
                <a:solidFill>
                  <a:schemeClr val="tx1"/>
                </a:solidFill>
              </a:rPr>
              <a:t>зберігається корінь </a:t>
            </a:r>
            <a:r>
              <a:rPr lang="uk-UA" dirty="0" smtClean="0">
                <a:solidFill>
                  <a:schemeClr val="tx1"/>
                </a:solidFill>
              </a:rPr>
              <a:t>дерева </a:t>
            </a:r>
            <a:r>
              <a:rPr lang="en-US" dirty="0">
                <a:solidFill>
                  <a:schemeClr val="tx1"/>
                </a:solidFill>
              </a:rPr>
              <a:t>–</a:t>
            </a:r>
            <a:r>
              <a:rPr lang="uk-UA" dirty="0" smtClean="0">
                <a:solidFill>
                  <a:schemeClr val="tx1"/>
                </a:solidFill>
              </a:rPr>
              <a:t> максимальний  елемент;</a:t>
            </a:r>
          </a:p>
          <a:p>
            <a:pPr lvl="0" algn="just"/>
            <a:r>
              <a:rPr lang="en-US" dirty="0" smtClean="0">
                <a:solidFill>
                  <a:schemeClr val="tx1"/>
                </a:solidFill>
              </a:rPr>
              <a:t>Parent(</a:t>
            </a:r>
            <a:r>
              <a:rPr lang="en-US" dirty="0" err="1" smtClean="0">
                <a:solidFill>
                  <a:schemeClr val="tx1"/>
                </a:solidFill>
              </a:rPr>
              <a:t>i</a:t>
            </a:r>
            <a:r>
              <a:rPr lang="en-US" dirty="0" smtClean="0">
                <a:solidFill>
                  <a:schemeClr val="tx1"/>
                </a:solidFill>
              </a:rPr>
              <a:t>)=</a:t>
            </a:r>
            <a:r>
              <a:rPr lang="en-US" dirty="0" err="1" smtClean="0">
                <a:solidFill>
                  <a:schemeClr val="tx1"/>
                </a:solidFill>
              </a:rPr>
              <a:t>i</a:t>
            </a:r>
            <a:r>
              <a:rPr lang="en-US" dirty="0" smtClean="0">
                <a:solidFill>
                  <a:schemeClr val="tx1"/>
                </a:solidFill>
              </a:rPr>
              <a:t>/2 – </a:t>
            </a:r>
            <a:r>
              <a:rPr lang="uk-UA" dirty="0" smtClean="0">
                <a:solidFill>
                  <a:schemeClr val="tx1"/>
                </a:solidFill>
              </a:rPr>
              <a:t>індекс батьківського вузла і;</a:t>
            </a:r>
            <a:endParaRPr lang="en-US" dirty="0" smtClean="0">
              <a:solidFill>
                <a:schemeClr val="tx1"/>
              </a:solidFill>
            </a:endParaRPr>
          </a:p>
          <a:p>
            <a:pPr lvl="0" algn="just"/>
            <a:r>
              <a:rPr lang="en-US" dirty="0" smtClean="0">
                <a:solidFill>
                  <a:schemeClr val="tx1"/>
                </a:solidFill>
              </a:rPr>
              <a:t>Left(</a:t>
            </a:r>
            <a:r>
              <a:rPr lang="en-US" dirty="0" err="1" smtClean="0">
                <a:solidFill>
                  <a:schemeClr val="tx1"/>
                </a:solidFill>
              </a:rPr>
              <a:t>i</a:t>
            </a:r>
            <a:r>
              <a:rPr lang="en-US" dirty="0" smtClean="0">
                <a:solidFill>
                  <a:schemeClr val="tx1"/>
                </a:solidFill>
              </a:rPr>
              <a:t>)=2i</a:t>
            </a:r>
            <a:r>
              <a:rPr lang="en-US" dirty="0">
                <a:solidFill>
                  <a:schemeClr val="tx1"/>
                </a:solidFill>
              </a:rPr>
              <a:t> – </a:t>
            </a:r>
            <a:r>
              <a:rPr lang="uk-UA" dirty="0">
                <a:solidFill>
                  <a:schemeClr val="tx1"/>
                </a:solidFill>
              </a:rPr>
              <a:t>індекс </a:t>
            </a:r>
            <a:r>
              <a:rPr lang="uk-UA" dirty="0" smtClean="0">
                <a:solidFill>
                  <a:schemeClr val="tx1"/>
                </a:solidFill>
              </a:rPr>
              <a:t>лівого нащадка;</a:t>
            </a:r>
            <a:endParaRPr lang="en-US" dirty="0" smtClean="0">
              <a:solidFill>
                <a:schemeClr val="tx1"/>
              </a:solidFill>
            </a:endParaRPr>
          </a:p>
          <a:p>
            <a:pPr algn="just"/>
            <a:r>
              <a:rPr lang="en-US" dirty="0" smtClean="0">
                <a:solidFill>
                  <a:schemeClr val="tx1"/>
                </a:solidFill>
              </a:rPr>
              <a:t>Right(</a:t>
            </a:r>
            <a:r>
              <a:rPr lang="en-US" dirty="0" err="1" smtClean="0">
                <a:solidFill>
                  <a:schemeClr val="tx1"/>
                </a:solidFill>
              </a:rPr>
              <a:t>i</a:t>
            </a:r>
            <a:r>
              <a:rPr lang="en-US" dirty="0" smtClean="0">
                <a:solidFill>
                  <a:schemeClr val="tx1"/>
                </a:solidFill>
              </a:rPr>
              <a:t>)=2i+1</a:t>
            </a:r>
            <a:r>
              <a:rPr lang="en-US" dirty="0">
                <a:solidFill>
                  <a:schemeClr val="tx1"/>
                </a:solidFill>
              </a:rPr>
              <a:t>– </a:t>
            </a:r>
            <a:r>
              <a:rPr lang="uk-UA" dirty="0">
                <a:solidFill>
                  <a:schemeClr val="tx1"/>
                </a:solidFill>
              </a:rPr>
              <a:t>індекс </a:t>
            </a:r>
            <a:r>
              <a:rPr lang="uk-UA" dirty="0" smtClean="0">
                <a:solidFill>
                  <a:schemeClr val="tx1"/>
                </a:solidFill>
              </a:rPr>
              <a:t>правого нащадка.</a:t>
            </a:r>
            <a:endParaRPr lang="en-US" dirty="0">
              <a:solidFill>
                <a:schemeClr val="tx1"/>
              </a:solidFill>
            </a:endParaRPr>
          </a:p>
          <a:p>
            <a:pPr marL="0" lvl="0" indent="0" algn="ctr">
              <a:buNone/>
            </a:pPr>
            <a:r>
              <a:rPr lang="uk-UA" i="1" dirty="0" smtClean="0">
                <a:solidFill>
                  <a:schemeClr val="tx1"/>
                </a:solidFill>
              </a:rPr>
              <a:t>А</a:t>
            </a:r>
            <a:r>
              <a:rPr lang="uk-UA" dirty="0" smtClean="0">
                <a:solidFill>
                  <a:schemeClr val="tx1"/>
                </a:solidFill>
              </a:rPr>
              <a:t>[</a:t>
            </a:r>
            <a:r>
              <a:rPr lang="en-US" dirty="0">
                <a:solidFill>
                  <a:schemeClr val="tx1"/>
                </a:solidFill>
              </a:rPr>
              <a:t>Parent(</a:t>
            </a:r>
            <a:r>
              <a:rPr lang="en-US" dirty="0" err="1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)</a:t>
            </a:r>
            <a:r>
              <a:rPr lang="uk-UA" dirty="0" smtClean="0">
                <a:solidFill>
                  <a:schemeClr val="tx1"/>
                </a:solidFill>
              </a:rPr>
              <a:t>]</a:t>
            </a:r>
            <a:r>
              <a:rPr lang="uk-UA" dirty="0" smtClean="0">
                <a:solidFill>
                  <a:schemeClr val="tx1"/>
                </a:solidFill>
                <a:sym typeface="Symbol"/>
              </a:rPr>
              <a:t></a:t>
            </a:r>
            <a:r>
              <a:rPr lang="uk-UA" i="1" dirty="0">
                <a:solidFill>
                  <a:schemeClr val="tx1"/>
                </a:solidFill>
              </a:rPr>
              <a:t> </a:t>
            </a:r>
            <a:r>
              <a:rPr lang="uk-UA" i="1" dirty="0" smtClean="0">
                <a:solidFill>
                  <a:schemeClr val="tx1"/>
                </a:solidFill>
              </a:rPr>
              <a:t>А</a:t>
            </a:r>
            <a:r>
              <a:rPr lang="uk-UA" dirty="0" smtClean="0">
                <a:solidFill>
                  <a:schemeClr val="tx1"/>
                </a:solidFill>
              </a:rPr>
              <a:t>[і]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139174652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6678" y="116632"/>
            <a:ext cx="9134941" cy="386104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dirty="0" smtClean="0">
                <a:solidFill>
                  <a:schemeClr val="tx1"/>
                </a:solidFill>
              </a:rPr>
              <a:t>Переваги </a:t>
            </a:r>
            <a:r>
              <a:rPr lang="uk-UA" dirty="0">
                <a:solidFill>
                  <a:schemeClr val="tx1"/>
                </a:solidFill>
              </a:rPr>
              <a:t>такого зберігання:</a:t>
            </a:r>
          </a:p>
          <a:p>
            <a:pPr lvl="0" algn="just">
              <a:spcBef>
                <a:spcPts val="0"/>
              </a:spcBef>
            </a:pPr>
            <a:r>
              <a:rPr lang="uk-UA" sz="2800" dirty="0">
                <a:solidFill>
                  <a:schemeClr val="tx1"/>
                </a:solidFill>
              </a:rPr>
              <a:t>ніяких додаткових змінних, треба лише розуміти схему;</a:t>
            </a:r>
          </a:p>
          <a:p>
            <a:pPr lvl="0" algn="just">
              <a:spcBef>
                <a:spcPts val="0"/>
              </a:spcBef>
            </a:pPr>
            <a:r>
              <a:rPr lang="uk-UA" sz="2800" dirty="0">
                <a:solidFill>
                  <a:schemeClr val="tx1"/>
                </a:solidFill>
              </a:rPr>
              <a:t>вузли зберігаються </a:t>
            </a:r>
            <a:r>
              <a:rPr lang="uk-UA" sz="2800" dirty="0" smtClean="0">
                <a:solidFill>
                  <a:schemeClr val="tx1"/>
                </a:solidFill>
              </a:rPr>
              <a:t>вниз</a:t>
            </a:r>
            <a:r>
              <a:rPr lang="uk-UA" sz="2800" dirty="0">
                <a:solidFill>
                  <a:schemeClr val="tx1"/>
                </a:solidFill>
              </a:rPr>
              <a:t>, рівень за рівнем;</a:t>
            </a:r>
          </a:p>
          <a:p>
            <a:pPr lvl="0" algn="just">
              <a:spcBef>
                <a:spcPts val="0"/>
              </a:spcBef>
            </a:pPr>
            <a:r>
              <a:rPr lang="uk-UA" sz="2800" dirty="0">
                <a:solidFill>
                  <a:schemeClr val="tx1"/>
                </a:solidFill>
              </a:rPr>
              <a:t>вузли одного рівня зберігаються в масиві зліва направо.</a:t>
            </a:r>
          </a:p>
          <a:p>
            <a:pPr marL="0" indent="0" algn="just">
              <a:buNone/>
            </a:pPr>
            <a:r>
              <a:rPr lang="uk-UA" sz="2800" i="1" dirty="0">
                <a:solidFill>
                  <a:schemeClr val="tx1"/>
                </a:solidFill>
              </a:rPr>
              <a:t>Приклад:</a:t>
            </a:r>
            <a:r>
              <a:rPr lang="uk-UA" sz="2800" dirty="0">
                <a:solidFill>
                  <a:schemeClr val="tx1"/>
                </a:solidFill>
              </a:rPr>
              <a:t> Задано масив 94, 67, 18, 44, 55, 12, 6, 42. </a:t>
            </a:r>
            <a:r>
              <a:rPr lang="uk-UA" sz="2800" dirty="0" smtClean="0">
                <a:solidFill>
                  <a:schemeClr val="tx1"/>
                </a:solidFill>
              </a:rPr>
              <a:t>Відтворити у вигляді дерева і довести, що отримане дерево піраміда.</a:t>
            </a:r>
            <a:endParaRPr lang="uk-UA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877038487"/>
              </p:ext>
            </p:extLst>
          </p:nvPr>
        </p:nvGraphicFramePr>
        <p:xfrm>
          <a:off x="2555776" y="3717032"/>
          <a:ext cx="4608512" cy="2722567"/>
        </p:xfrm>
        <a:graphic>
          <a:graphicData uri="http://schemas.openxmlformats.org/presentationml/2006/ole">
            <p:oleObj spid="_x0000_s31756" r:id="rId3" imgW="1952154" imgH="1091543" progId="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73906114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856" y="188640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uk-UA" sz="2400" b="1" dirty="0" smtClean="0">
                <a:solidFill>
                  <a:schemeClr val="tx1"/>
                </a:solidFill>
              </a:rPr>
              <a:t>Алгоритм пірамідального сортування:</a:t>
            </a:r>
            <a:endParaRPr lang="uk-UA" sz="2400" b="1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96425" y="1124744"/>
            <a:ext cx="8713663" cy="5328592"/>
          </a:xfrm>
          <a:prstGeom prst="rect">
            <a:avLst/>
          </a:prstGeom>
        </p:spPr>
        <p:txBody>
          <a:bodyPr vert="horz">
            <a:normAutofit lnSpcReduction="10000"/>
          </a:bodyPr>
          <a:lstStyle>
            <a:lvl1pPr marL="342900" indent="-3429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"/>
              <a:defRPr kumimoji="0"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"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"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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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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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"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90000"/>
              </a:lnSpc>
              <a:buNone/>
            </a:pPr>
            <a:r>
              <a:rPr lang="uk-UA" b="1" i="1" dirty="0" smtClean="0">
                <a:solidFill>
                  <a:srgbClr val="0070C0"/>
                </a:solidFill>
              </a:rPr>
              <a:t>1 фаза сортування: </a:t>
            </a:r>
            <a:r>
              <a:rPr lang="ru-RU" b="1" i="1" dirty="0" smtClean="0">
                <a:solidFill>
                  <a:srgbClr val="0070C0"/>
                </a:solidFill>
              </a:rPr>
              <a:t>П</a:t>
            </a:r>
            <a:r>
              <a:rPr lang="uk-UA" b="1" i="1" dirty="0" err="1" smtClean="0">
                <a:solidFill>
                  <a:srgbClr val="0070C0"/>
                </a:solidFill>
              </a:rPr>
              <a:t>обудова</a:t>
            </a:r>
            <a:r>
              <a:rPr lang="uk-UA" b="1" i="1" dirty="0" smtClean="0">
                <a:solidFill>
                  <a:srgbClr val="0070C0"/>
                </a:solidFill>
              </a:rPr>
              <a:t> піраміди.</a:t>
            </a:r>
            <a:endParaRPr lang="en-US" b="1" i="1" dirty="0" smtClean="0">
              <a:solidFill>
                <a:srgbClr val="0070C0"/>
              </a:solidFill>
            </a:endParaRPr>
          </a:p>
          <a:p>
            <a:pPr marL="0" indent="0" algn="just">
              <a:lnSpc>
                <a:spcPct val="90000"/>
              </a:lnSpc>
              <a:buNone/>
            </a:pPr>
            <a:r>
              <a:rPr lang="uk-UA" dirty="0" smtClean="0">
                <a:solidFill>
                  <a:schemeClr val="tx1"/>
                </a:solidFill>
              </a:rPr>
              <a:t>Почати побудову піраміди можна з </a:t>
            </a:r>
            <a:r>
              <a:rPr lang="en-US" dirty="0" smtClean="0">
                <a:solidFill>
                  <a:schemeClr val="tx1"/>
                </a:solidFill>
              </a:rPr>
              <a:t>A</a:t>
            </a:r>
            <a:r>
              <a:rPr lang="uk-UA" dirty="0" smtClean="0">
                <a:solidFill>
                  <a:schemeClr val="tx1"/>
                </a:solidFill>
              </a:rPr>
              <a:t>[k]... </a:t>
            </a:r>
            <a:r>
              <a:rPr lang="en-US" dirty="0" smtClean="0">
                <a:solidFill>
                  <a:schemeClr val="tx1"/>
                </a:solidFill>
              </a:rPr>
              <a:t>A</a:t>
            </a:r>
            <a:r>
              <a:rPr lang="uk-UA" dirty="0" smtClean="0">
                <a:solidFill>
                  <a:schemeClr val="tx1"/>
                </a:solidFill>
              </a:rPr>
              <a:t>[n], k=[n /2] (кількість елементів масиву).</a:t>
            </a:r>
          </a:p>
          <a:p>
            <a:pPr marL="0" indent="0" algn="just">
              <a:lnSpc>
                <a:spcPct val="90000"/>
              </a:lnSpc>
              <a:buNone/>
            </a:pPr>
            <a:r>
              <a:rPr lang="en-US" dirty="0" smtClean="0">
                <a:solidFill>
                  <a:schemeClr val="tx1"/>
                </a:solidFill>
              </a:rPr>
              <a:t>1)</a:t>
            </a:r>
            <a:r>
              <a:rPr lang="uk-UA" dirty="0" smtClean="0">
                <a:solidFill>
                  <a:schemeClr val="tx1"/>
                </a:solidFill>
              </a:rPr>
              <a:t>Розглянемо нащадки зліва А[2і] і справа А[2і+1], обираємо найбільший з них:</a:t>
            </a:r>
          </a:p>
          <a:p>
            <a:pPr marL="0" indent="0" algn="ctr">
              <a:lnSpc>
                <a:spcPct val="90000"/>
              </a:lnSpc>
              <a:buNone/>
            </a:pPr>
            <a:r>
              <a:rPr lang="uk-UA" dirty="0" smtClean="0">
                <a:solidFill>
                  <a:schemeClr val="tx1"/>
                </a:solidFill>
              </a:rPr>
              <a:t>Х=</a:t>
            </a:r>
            <a:r>
              <a:rPr lang="en-US" dirty="0" smtClean="0">
                <a:solidFill>
                  <a:schemeClr val="tx1"/>
                </a:solidFill>
              </a:rPr>
              <a:t>max(</a:t>
            </a:r>
            <a:r>
              <a:rPr lang="uk-UA" dirty="0" smtClean="0">
                <a:solidFill>
                  <a:schemeClr val="tx1"/>
                </a:solidFill>
              </a:rPr>
              <a:t>А[2і]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uk-UA" dirty="0" smtClean="0">
                <a:solidFill>
                  <a:schemeClr val="tx1"/>
                </a:solidFill>
              </a:rPr>
              <a:t>А[2і+1]</a:t>
            </a:r>
            <a:r>
              <a:rPr lang="en-US" dirty="0" smtClean="0">
                <a:solidFill>
                  <a:schemeClr val="tx1"/>
                </a:solidFill>
              </a:rPr>
              <a:t>).</a:t>
            </a:r>
            <a:endParaRPr lang="uk-UA" dirty="0" smtClean="0">
              <a:solidFill>
                <a:schemeClr val="tx1"/>
              </a:solidFill>
            </a:endParaRPr>
          </a:p>
          <a:p>
            <a:pPr marL="0" indent="0" algn="just">
              <a:lnSpc>
                <a:spcPct val="90000"/>
              </a:lnSpc>
              <a:buNone/>
            </a:pPr>
            <a:r>
              <a:rPr lang="uk-UA" dirty="0" smtClean="0">
                <a:solidFill>
                  <a:schemeClr val="tx1"/>
                </a:solidFill>
              </a:rPr>
              <a:t>2) Якщо </a:t>
            </a:r>
            <a:r>
              <a:rPr lang="en-US" dirty="0" smtClean="0">
                <a:solidFill>
                  <a:schemeClr val="tx1"/>
                </a:solidFill>
              </a:rPr>
              <a:t>X</a:t>
            </a:r>
            <a:r>
              <a:rPr lang="en-US" dirty="0" smtClean="0">
                <a:solidFill>
                  <a:schemeClr val="tx1"/>
                </a:solidFill>
                <a:cs typeface="Arial" charset="0"/>
              </a:rPr>
              <a:t>&gt;</a:t>
            </a:r>
            <a:r>
              <a:rPr lang="uk-UA" dirty="0" smtClean="0">
                <a:solidFill>
                  <a:schemeClr val="tx1"/>
                </a:solidFill>
              </a:rPr>
              <a:t>А[і] – міняємо </a:t>
            </a:r>
            <a:r>
              <a:rPr lang="en-US" dirty="0" smtClean="0">
                <a:solidFill>
                  <a:schemeClr val="tx1"/>
                </a:solidFill>
              </a:rPr>
              <a:t>X</a:t>
            </a:r>
            <a:r>
              <a:rPr lang="uk-UA" dirty="0" smtClean="0">
                <a:solidFill>
                  <a:schemeClr val="tx1"/>
                </a:solidFill>
              </a:rPr>
              <a:t> з А[і] місцями. Переходимо до кроку 1, враховуючи нове положення А[і] в масиві.</a:t>
            </a:r>
          </a:p>
          <a:p>
            <a:pPr marL="0" indent="0" algn="just">
              <a:lnSpc>
                <a:spcPct val="90000"/>
              </a:lnSpc>
              <a:buNone/>
            </a:pPr>
            <a:r>
              <a:rPr lang="uk-UA" dirty="0" smtClean="0">
                <a:solidFill>
                  <a:schemeClr val="tx1"/>
                </a:solidFill>
              </a:rPr>
              <a:t>3) А[1] – </a:t>
            </a:r>
            <a:r>
              <a:rPr lang="en-US" dirty="0" smtClean="0">
                <a:solidFill>
                  <a:schemeClr val="tx1"/>
                </a:solidFill>
              </a:rPr>
              <a:t>max</a:t>
            </a:r>
            <a:r>
              <a:rPr lang="uk-UA" dirty="0" smtClean="0">
                <a:solidFill>
                  <a:schemeClr val="tx1"/>
                </a:solidFill>
              </a:rPr>
              <a:t> елемент масиву. Виконується «просіювання» елементів від А[2] до </a:t>
            </a:r>
            <a:r>
              <a:rPr lang="en-US" dirty="0">
                <a:solidFill>
                  <a:schemeClr val="tx1"/>
                </a:solidFill>
              </a:rPr>
              <a:t>A</a:t>
            </a:r>
            <a:r>
              <a:rPr lang="uk-UA" dirty="0">
                <a:solidFill>
                  <a:schemeClr val="tx1"/>
                </a:solidFill>
              </a:rPr>
              <a:t>[n</a:t>
            </a:r>
            <a:r>
              <a:rPr lang="uk-UA" dirty="0" smtClean="0">
                <a:solidFill>
                  <a:schemeClr val="tx1"/>
                </a:solidFill>
              </a:rPr>
              <a:t>] для виконання властивості піраміди. </a:t>
            </a:r>
          </a:p>
        </p:txBody>
      </p:sp>
    </p:spTree>
    <p:extLst>
      <p:ext uri="{BB962C8B-B14F-4D97-AF65-F5344CB8AC3E}">
        <p14:creationId xmlns:p14="http://schemas.microsoft.com/office/powerpoint/2010/main" xmlns="" val="398932099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88913"/>
            <a:ext cx="8713787" cy="1584325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uk-UA" i="1" dirty="0">
                <a:solidFill>
                  <a:schemeClr val="tx1"/>
                </a:solidFill>
                <a:latin typeface="Times New Roman" pitchFamily="18" charset="0"/>
              </a:rPr>
              <a:t>Приклад</a:t>
            </a:r>
            <a:r>
              <a:rPr lang="uk-UA" dirty="0">
                <a:solidFill>
                  <a:schemeClr val="tx1"/>
                </a:solidFill>
                <a:latin typeface="Times New Roman" pitchFamily="18" charset="0"/>
              </a:rPr>
              <a:t>: Заданий масив 44, 55, 12, 42, 94, 18, 6, 67 представити у вигляді піраміди.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uk-UA" dirty="0">
                <a:solidFill>
                  <a:schemeClr val="tx1"/>
                </a:solidFill>
                <a:latin typeface="Times New Roman" pitchFamily="18" charset="0"/>
              </a:rPr>
              <a:t>1. Зобразимо заданий масив у вигляді дерева.</a:t>
            </a:r>
            <a:endParaRPr lang="ru-RU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uk-UA"/>
          </a:p>
        </p:txBody>
      </p:sp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2124075" y="1628775"/>
          <a:ext cx="3889375" cy="2249488"/>
        </p:xfrm>
        <a:graphic>
          <a:graphicData uri="http://schemas.openxmlformats.org/presentationml/2006/ole">
            <p:oleObj spid="_x0000_s33797" name="Visio" r:id="rId3" imgW="1952154" imgH="1091543" progId="">
              <p:embed/>
            </p:oleObj>
          </a:graphicData>
        </a:graphic>
      </p:graphicFrame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179388" y="3776534"/>
            <a:ext cx="8713787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just">
              <a:tabLst>
                <a:tab pos="571500" algn="l"/>
                <a:tab pos="914400" algn="l"/>
              </a:tabLst>
            </a:pPr>
            <a:r>
              <a:rPr lang="uk-UA" sz="3200" dirty="0">
                <a:latin typeface="Times New Roman" pitchFamily="18" charset="0"/>
              </a:rPr>
              <a:t>2. Почнемо побудову піраміди з вузла А[n/2]. </a:t>
            </a:r>
          </a:p>
          <a:p>
            <a:pPr algn="just">
              <a:tabLst>
                <a:tab pos="571500" algn="l"/>
                <a:tab pos="914400" algn="l"/>
              </a:tabLst>
            </a:pPr>
            <a:r>
              <a:rPr lang="uk-UA" sz="3200" dirty="0">
                <a:latin typeface="Times New Roman" pitchFamily="18" charset="0"/>
              </a:rPr>
              <a:t>А[і]=А[4]=42, А[2і]= А[8]=67, </a:t>
            </a:r>
            <a:endParaRPr lang="en-US" sz="3200" dirty="0" smtClean="0">
              <a:latin typeface="Times New Roman" pitchFamily="18" charset="0"/>
            </a:endParaRPr>
          </a:p>
          <a:p>
            <a:pPr algn="just">
              <a:tabLst>
                <a:tab pos="571500" algn="l"/>
                <a:tab pos="914400" algn="l"/>
              </a:tabLst>
            </a:pPr>
            <a:r>
              <a:rPr lang="uk-UA" sz="3200" dirty="0" smtClean="0">
                <a:latin typeface="Times New Roman" pitchFamily="18" charset="0"/>
              </a:rPr>
              <a:t>А[2і+1</a:t>
            </a:r>
            <a:r>
              <a:rPr lang="uk-UA" sz="3200" dirty="0">
                <a:latin typeface="Times New Roman" pitchFamily="18" charset="0"/>
              </a:rPr>
              <a:t>]= А[9] - відсутній.</a:t>
            </a:r>
          </a:p>
          <a:p>
            <a:pPr algn="just">
              <a:tabLst>
                <a:tab pos="571500" algn="l"/>
                <a:tab pos="914400" algn="l"/>
              </a:tabLst>
            </a:pPr>
            <a:r>
              <a:rPr lang="uk-UA" sz="3200" dirty="0">
                <a:latin typeface="Times New Roman" pitchFamily="18" charset="0"/>
              </a:rPr>
              <a:t>Порівнюємо А[і] та А[2і], А[4]=42 та А[8]=67, так як А[8] </a:t>
            </a:r>
            <a:r>
              <a:rPr lang="en-US" sz="3200" dirty="0">
                <a:latin typeface="Times New Roman" pitchFamily="18" charset="0"/>
              </a:rPr>
              <a:t>&gt; </a:t>
            </a:r>
            <a:r>
              <a:rPr lang="uk-UA" sz="3200" dirty="0">
                <a:latin typeface="Times New Roman" pitchFamily="18" charset="0"/>
              </a:rPr>
              <a:t>А[4] міняємо місцями 42 і 67.</a:t>
            </a:r>
          </a:p>
        </p:txBody>
      </p:sp>
    </p:spTree>
    <p:extLst>
      <p:ext uri="{BB962C8B-B14F-4D97-AF65-F5344CB8AC3E}">
        <p14:creationId xmlns:p14="http://schemas.microsoft.com/office/powerpoint/2010/main" xmlns="" val="429093140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0" y="25860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uk-UA"/>
          </a:p>
        </p:txBody>
      </p:sp>
      <p:graphicFrame>
        <p:nvGraphicFramePr>
          <p:cNvPr id="512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095721194"/>
              </p:ext>
            </p:extLst>
          </p:nvPr>
        </p:nvGraphicFramePr>
        <p:xfrm>
          <a:off x="115885" y="298450"/>
          <a:ext cx="3887788" cy="2287588"/>
        </p:xfrm>
        <a:graphic>
          <a:graphicData uri="http://schemas.openxmlformats.org/presentationml/2006/ole">
            <p:oleObj spid="_x0000_s32781" name="Visio" r:id="rId3" imgW="1952154" imgH="1091543" progId="">
              <p:embed/>
            </p:oleObj>
          </a:graphicData>
        </a:graphic>
      </p:graphicFrame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3988429" y="174119"/>
            <a:ext cx="5032821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algn="just">
              <a:tabLst>
                <a:tab pos="571500" algn="l"/>
                <a:tab pos="914400" algn="l"/>
              </a:tabLst>
            </a:pPr>
            <a:r>
              <a:rPr lang="uk-UA" sz="2800" dirty="0">
                <a:cs typeface="Times New Roman" pitchFamily="18" charset="0"/>
              </a:rPr>
              <a:t>Порівн</a:t>
            </a:r>
            <a:r>
              <a:rPr lang="uk-UA" sz="2800" dirty="0"/>
              <a:t>юємо нащадки вузла А[2]:</a:t>
            </a:r>
            <a:r>
              <a:rPr lang="uk-UA" sz="2800" dirty="0">
                <a:cs typeface="Times New Roman" pitchFamily="18" charset="0"/>
              </a:rPr>
              <a:t> </a:t>
            </a:r>
            <a:endParaRPr lang="uk-UA" sz="2800" dirty="0"/>
          </a:p>
          <a:p>
            <a:pPr algn="just">
              <a:tabLst>
                <a:tab pos="571500" algn="l"/>
                <a:tab pos="914400" algn="l"/>
              </a:tabLst>
            </a:pPr>
            <a:r>
              <a:rPr lang="uk-UA" sz="2800" dirty="0">
                <a:cs typeface="Times New Roman" pitchFamily="18" charset="0"/>
              </a:rPr>
              <a:t>мах</a:t>
            </a:r>
            <a:r>
              <a:rPr lang="uk-UA" sz="2800" dirty="0"/>
              <a:t>(А[4], </a:t>
            </a:r>
            <a:r>
              <a:rPr lang="uk-UA" sz="2800" dirty="0" err="1"/>
              <a:t>А</a:t>
            </a:r>
            <a:r>
              <a:rPr lang="uk-UA" sz="2800" dirty="0"/>
              <a:t>[5])= </a:t>
            </a:r>
            <a:r>
              <a:rPr lang="uk-UA" sz="2800" dirty="0">
                <a:cs typeface="Times New Roman" pitchFamily="18" charset="0"/>
              </a:rPr>
              <a:t>мах (67,94)</a:t>
            </a:r>
            <a:r>
              <a:rPr lang="uk-UA" sz="2800" dirty="0"/>
              <a:t>=</a:t>
            </a:r>
            <a:r>
              <a:rPr lang="uk-UA" sz="2800" dirty="0">
                <a:cs typeface="Times New Roman" pitchFamily="18" charset="0"/>
              </a:rPr>
              <a:t> </a:t>
            </a:r>
            <a:r>
              <a:rPr lang="uk-UA" sz="2800" dirty="0" smtClean="0"/>
              <a:t>94, </a:t>
            </a:r>
            <a:r>
              <a:rPr lang="uk-UA" sz="2800" dirty="0" err="1" smtClean="0">
                <a:cs typeface="Times New Roman" pitchFamily="18" charset="0"/>
              </a:rPr>
              <a:t>мах</a:t>
            </a:r>
            <a:r>
              <a:rPr lang="uk-UA" sz="2800" dirty="0" smtClean="0">
                <a:cs typeface="Times New Roman" pitchFamily="18" charset="0"/>
              </a:rPr>
              <a:t>(94,55)=94</a:t>
            </a:r>
            <a:r>
              <a:rPr lang="uk-UA" sz="2800" dirty="0">
                <a:cs typeface="Times New Roman" pitchFamily="18" charset="0"/>
              </a:rPr>
              <a:t>. </a:t>
            </a:r>
            <a:endParaRPr lang="uk-UA" sz="2800" dirty="0" smtClean="0">
              <a:cs typeface="Times New Roman" pitchFamily="18" charset="0"/>
            </a:endParaRPr>
          </a:p>
          <a:p>
            <a:pPr algn="just">
              <a:tabLst>
                <a:tab pos="571500" algn="l"/>
                <a:tab pos="914400" algn="l"/>
              </a:tabLst>
            </a:pPr>
            <a:r>
              <a:rPr lang="uk-UA" sz="2800" dirty="0" smtClean="0">
                <a:cs typeface="Times New Roman" pitchFamily="18" charset="0"/>
              </a:rPr>
              <a:t>Поміняли </a:t>
            </a:r>
            <a:r>
              <a:rPr lang="uk-UA" sz="2800" dirty="0">
                <a:cs typeface="Times New Roman" pitchFamily="18" charset="0"/>
              </a:rPr>
              <a:t>місцями 94 і </a:t>
            </a:r>
            <a:r>
              <a:rPr lang="uk-UA" sz="2800" dirty="0" smtClean="0">
                <a:cs typeface="Times New Roman" pitchFamily="18" charset="0"/>
              </a:rPr>
              <a:t>55.</a:t>
            </a: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044830484"/>
              </p:ext>
            </p:extLst>
          </p:nvPr>
        </p:nvGraphicFramePr>
        <p:xfrm>
          <a:off x="323528" y="3933056"/>
          <a:ext cx="4056030" cy="2304256"/>
        </p:xfrm>
        <a:graphic>
          <a:graphicData uri="http://schemas.openxmlformats.org/presentationml/2006/ole">
            <p:oleObj spid="_x0000_s32782" r:id="rId4" imgW="1952154" imgH="1091543" progId="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9552" y="2408065"/>
            <a:ext cx="8391042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tabLst>
                <a:tab pos="571500" algn="l"/>
                <a:tab pos="914400" algn="l"/>
              </a:tabLst>
            </a:pPr>
            <a:r>
              <a:rPr lang="uk-UA" sz="2800" dirty="0">
                <a:cs typeface="Times New Roman" pitchFamily="18" charset="0"/>
              </a:rPr>
              <a:t>Порівн</a:t>
            </a:r>
            <a:r>
              <a:rPr lang="uk-UA" sz="2800" dirty="0"/>
              <a:t>юємо нащадки вузла А[3]:</a:t>
            </a:r>
            <a:r>
              <a:rPr lang="uk-UA" sz="2800" dirty="0">
                <a:cs typeface="Times New Roman" pitchFamily="18" charset="0"/>
              </a:rPr>
              <a:t> </a:t>
            </a:r>
            <a:endParaRPr lang="uk-UA" sz="2800" dirty="0"/>
          </a:p>
          <a:p>
            <a:pPr algn="just">
              <a:tabLst>
                <a:tab pos="571500" algn="l"/>
                <a:tab pos="914400" algn="l"/>
              </a:tabLst>
            </a:pPr>
            <a:r>
              <a:rPr lang="uk-UA" sz="2800" dirty="0">
                <a:cs typeface="Times New Roman" pitchFamily="18" charset="0"/>
              </a:rPr>
              <a:t>мах</a:t>
            </a:r>
            <a:r>
              <a:rPr lang="uk-UA" sz="2800" dirty="0"/>
              <a:t>(А[6], </a:t>
            </a:r>
            <a:r>
              <a:rPr lang="uk-UA" sz="2800" dirty="0" err="1"/>
              <a:t>А</a:t>
            </a:r>
            <a:r>
              <a:rPr lang="uk-UA" sz="2800" dirty="0"/>
              <a:t>[7])= </a:t>
            </a:r>
            <a:r>
              <a:rPr lang="uk-UA" sz="2800" dirty="0">
                <a:cs typeface="Times New Roman" pitchFamily="18" charset="0"/>
              </a:rPr>
              <a:t>мах (18,6)</a:t>
            </a:r>
            <a:r>
              <a:rPr lang="uk-UA" sz="2800" dirty="0"/>
              <a:t>=</a:t>
            </a:r>
            <a:r>
              <a:rPr lang="uk-UA" sz="2800" dirty="0">
                <a:cs typeface="Times New Roman" pitchFamily="18" charset="0"/>
              </a:rPr>
              <a:t> </a:t>
            </a:r>
            <a:r>
              <a:rPr lang="uk-UA" sz="2800" dirty="0"/>
              <a:t>18, </a:t>
            </a:r>
            <a:r>
              <a:rPr lang="uk-UA" sz="2800" dirty="0" err="1">
                <a:cs typeface="Times New Roman" pitchFamily="18" charset="0"/>
              </a:rPr>
              <a:t>мах</a:t>
            </a:r>
            <a:r>
              <a:rPr lang="uk-UA" sz="2800" dirty="0">
                <a:cs typeface="Times New Roman" pitchFamily="18" charset="0"/>
              </a:rPr>
              <a:t>(18,12)=18. </a:t>
            </a:r>
          </a:p>
          <a:p>
            <a:pPr algn="just">
              <a:tabLst>
                <a:tab pos="571500" algn="l"/>
                <a:tab pos="914400" algn="l"/>
              </a:tabLst>
            </a:pPr>
            <a:r>
              <a:rPr lang="uk-UA" sz="2800" dirty="0">
                <a:cs typeface="Times New Roman" pitchFamily="18" charset="0"/>
              </a:rPr>
              <a:t>Поміняли місцями 18 і 12.</a:t>
            </a:r>
          </a:p>
          <a:p>
            <a:endParaRPr lang="uk-UA" dirty="0"/>
          </a:p>
        </p:txBody>
      </p:sp>
      <p:sp>
        <p:nvSpPr>
          <p:cNvPr id="11" name="TextBox 10"/>
          <p:cNvSpPr txBox="1"/>
          <p:nvPr/>
        </p:nvSpPr>
        <p:spPr>
          <a:xfrm>
            <a:off x="4211960" y="3861048"/>
            <a:ext cx="4718634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tabLst>
                <a:tab pos="571500" algn="l"/>
                <a:tab pos="914400" algn="l"/>
              </a:tabLst>
            </a:pPr>
            <a:r>
              <a:rPr lang="uk-UA" sz="2800" dirty="0">
                <a:cs typeface="Times New Roman" pitchFamily="18" charset="0"/>
              </a:rPr>
              <a:t>Порівн</a:t>
            </a:r>
            <a:r>
              <a:rPr lang="uk-UA" sz="2800" dirty="0"/>
              <a:t>юємо нащадки вузла </a:t>
            </a:r>
            <a:r>
              <a:rPr lang="uk-UA" sz="2800" dirty="0" smtClean="0"/>
              <a:t>А[1]:</a:t>
            </a:r>
            <a:r>
              <a:rPr lang="uk-UA" sz="2800" dirty="0" smtClean="0">
                <a:cs typeface="Times New Roman" pitchFamily="18" charset="0"/>
              </a:rPr>
              <a:t> </a:t>
            </a:r>
            <a:endParaRPr lang="uk-UA" sz="2800" dirty="0"/>
          </a:p>
          <a:p>
            <a:pPr algn="just">
              <a:tabLst>
                <a:tab pos="571500" algn="l"/>
                <a:tab pos="914400" algn="l"/>
              </a:tabLst>
            </a:pPr>
            <a:r>
              <a:rPr lang="uk-UA" sz="2800" dirty="0" smtClean="0">
                <a:cs typeface="Times New Roman" pitchFamily="18" charset="0"/>
              </a:rPr>
              <a:t>мах</a:t>
            </a:r>
            <a:r>
              <a:rPr lang="uk-UA" sz="2800" dirty="0" smtClean="0"/>
              <a:t>(А[2], </a:t>
            </a:r>
            <a:r>
              <a:rPr lang="uk-UA" sz="2800" dirty="0" err="1" smtClean="0"/>
              <a:t>А</a:t>
            </a:r>
            <a:r>
              <a:rPr lang="uk-UA" sz="2800" dirty="0" smtClean="0"/>
              <a:t>[3])= </a:t>
            </a:r>
            <a:r>
              <a:rPr lang="uk-UA" sz="2800" dirty="0">
                <a:cs typeface="Times New Roman" pitchFamily="18" charset="0"/>
              </a:rPr>
              <a:t>мах </a:t>
            </a:r>
            <a:r>
              <a:rPr lang="uk-UA" sz="2800" dirty="0" smtClean="0">
                <a:cs typeface="Times New Roman" pitchFamily="18" charset="0"/>
              </a:rPr>
              <a:t>(94,18)</a:t>
            </a:r>
            <a:r>
              <a:rPr lang="uk-UA" sz="2800" dirty="0" smtClean="0"/>
              <a:t>=</a:t>
            </a:r>
            <a:r>
              <a:rPr lang="uk-UA" sz="2800" dirty="0" smtClean="0">
                <a:cs typeface="Times New Roman" pitchFamily="18" charset="0"/>
              </a:rPr>
              <a:t> </a:t>
            </a:r>
            <a:r>
              <a:rPr lang="uk-UA" sz="2800" dirty="0" smtClean="0"/>
              <a:t>94, </a:t>
            </a:r>
            <a:r>
              <a:rPr lang="uk-UA" sz="2800" dirty="0" err="1" smtClean="0">
                <a:cs typeface="Times New Roman" pitchFamily="18" charset="0"/>
              </a:rPr>
              <a:t>мах</a:t>
            </a:r>
            <a:r>
              <a:rPr lang="uk-UA" sz="2800" dirty="0" smtClean="0">
                <a:cs typeface="Times New Roman" pitchFamily="18" charset="0"/>
              </a:rPr>
              <a:t>(94,44)=94. </a:t>
            </a:r>
            <a:endParaRPr lang="uk-UA" sz="2800" dirty="0">
              <a:cs typeface="Times New Roman" pitchFamily="18" charset="0"/>
            </a:endParaRPr>
          </a:p>
          <a:p>
            <a:pPr algn="just">
              <a:tabLst>
                <a:tab pos="571500" algn="l"/>
                <a:tab pos="914400" algn="l"/>
              </a:tabLst>
            </a:pPr>
            <a:r>
              <a:rPr lang="uk-UA" sz="2800" dirty="0">
                <a:cs typeface="Times New Roman" pitchFamily="18" charset="0"/>
              </a:rPr>
              <a:t>Поміняли місцями 9</a:t>
            </a:r>
            <a:r>
              <a:rPr lang="uk-UA" sz="2800" dirty="0" smtClean="0">
                <a:cs typeface="Times New Roman" pitchFamily="18" charset="0"/>
              </a:rPr>
              <a:t>4 </a:t>
            </a:r>
            <a:r>
              <a:rPr lang="uk-UA" sz="2800" dirty="0">
                <a:cs typeface="Times New Roman" pitchFamily="18" charset="0"/>
              </a:rPr>
              <a:t>і </a:t>
            </a:r>
            <a:r>
              <a:rPr lang="uk-UA" sz="2800" dirty="0" smtClean="0">
                <a:cs typeface="Times New Roman" pitchFamily="18" charset="0"/>
              </a:rPr>
              <a:t>44.</a:t>
            </a:r>
            <a:endParaRPr lang="uk-UA" sz="2800" dirty="0">
              <a:cs typeface="Times New Roman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21165224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686800" cy="838200"/>
          </a:xfrm>
        </p:spPr>
        <p:txBody>
          <a:bodyPr>
            <a:normAutofit fontScale="90000"/>
          </a:bodyPr>
          <a:lstStyle/>
          <a:p>
            <a:pPr algn="just"/>
            <a:r>
              <a:rPr lang="uk-UA" dirty="0" smtClean="0">
                <a:solidFill>
                  <a:schemeClr val="tx1"/>
                </a:solidFill>
              </a:rPr>
              <a:t>кожний алгоритм сортування можна розбити на три частини: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214422"/>
            <a:ext cx="8686800" cy="5143536"/>
          </a:xfrm>
        </p:spPr>
        <p:txBody>
          <a:bodyPr>
            <a:normAutofit/>
          </a:bodyPr>
          <a:lstStyle/>
          <a:p>
            <a:pPr lvl="0" algn="just"/>
            <a:r>
              <a:rPr lang="uk-UA" dirty="0" smtClean="0">
                <a:solidFill>
                  <a:schemeClr val="tx1"/>
                </a:solidFill>
              </a:rPr>
              <a:t>порівняння, що визначає впорядкованість пари елементів;</a:t>
            </a:r>
          </a:p>
          <a:p>
            <a:pPr lvl="0" algn="just"/>
            <a:r>
              <a:rPr lang="uk-UA" dirty="0" smtClean="0">
                <a:solidFill>
                  <a:schemeClr val="tx1"/>
                </a:solidFill>
              </a:rPr>
              <a:t>перестановку, що міняє місцями пару елементів;</a:t>
            </a:r>
          </a:p>
          <a:p>
            <a:pPr lvl="0" algn="just"/>
            <a:r>
              <a:rPr lang="uk-UA" dirty="0" smtClean="0">
                <a:solidFill>
                  <a:schemeClr val="tx1"/>
                </a:solidFill>
              </a:rPr>
              <a:t>алгоритм сортування, який виконує порівняння і перестановку до тих пір, доки всі елементи послідовності не будуть впорядковані.</a:t>
            </a:r>
          </a:p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60008277"/>
              </p:ext>
            </p:extLst>
          </p:nvPr>
        </p:nvGraphicFramePr>
        <p:xfrm>
          <a:off x="1907704" y="3283377"/>
          <a:ext cx="4983476" cy="2664296"/>
        </p:xfrm>
        <a:graphic>
          <a:graphicData uri="http://schemas.openxmlformats.org/presentationml/2006/ole">
            <p:oleObj spid="_x0000_s36879" r:id="rId3" imgW="1952154" imgH="1091543" progId="">
              <p:embed/>
            </p:oleObj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565460710"/>
              </p:ext>
            </p:extLst>
          </p:nvPr>
        </p:nvGraphicFramePr>
        <p:xfrm>
          <a:off x="98226" y="116632"/>
          <a:ext cx="4473774" cy="2482127"/>
        </p:xfrm>
        <a:graphic>
          <a:graphicData uri="http://schemas.openxmlformats.org/presentationml/2006/ole">
            <p:oleObj spid="_x0000_s36880" r:id="rId4" imgW="1952154" imgH="1091543" progId="">
              <p:embed/>
            </p:oleObj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4694806" y="548680"/>
            <a:ext cx="388843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 smtClean="0"/>
              <a:t>Просіювання елементів зверху вниз.</a:t>
            </a:r>
            <a:endParaRPr lang="uk-UA" sz="28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637816" y="2671356"/>
            <a:ext cx="391325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dirty="0"/>
              <a:t>Отримаємо </a:t>
            </a:r>
            <a:r>
              <a:rPr lang="uk-UA" sz="3200" dirty="0" smtClean="0"/>
              <a:t>піраміду:</a:t>
            </a:r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xmlns="" val="308522214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0"/>
            <a:ext cx="8892480" cy="64533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b="1" i="1" dirty="0">
                <a:solidFill>
                  <a:srgbClr val="0070C0"/>
                </a:solidFill>
              </a:rPr>
              <a:t>Фаза 2: Сортування</a:t>
            </a:r>
            <a:r>
              <a:rPr lang="uk-UA" b="1" dirty="0">
                <a:solidFill>
                  <a:srgbClr val="0070C0"/>
                </a:solidFill>
              </a:rPr>
              <a:t>.</a:t>
            </a:r>
          </a:p>
          <a:p>
            <a:pPr marL="0" indent="0" algn="just">
              <a:buNone/>
            </a:pPr>
            <a:r>
              <a:rPr lang="uk-UA" dirty="0">
                <a:solidFill>
                  <a:schemeClr val="tx1"/>
                </a:solidFill>
              </a:rPr>
              <a:t>В корні піраміди після її побудови завжди знаходиться максимальний елемент.</a:t>
            </a:r>
          </a:p>
          <a:p>
            <a:pPr marL="0" lvl="0" indent="0" algn="just">
              <a:buNone/>
            </a:pPr>
            <a:r>
              <a:rPr lang="uk-UA" dirty="0" smtClean="0">
                <a:solidFill>
                  <a:schemeClr val="tx1"/>
                </a:solidFill>
              </a:rPr>
              <a:t>1) Беремо елемент </a:t>
            </a:r>
            <a:r>
              <a:rPr lang="uk-UA" dirty="0">
                <a:solidFill>
                  <a:schemeClr val="tx1"/>
                </a:solidFill>
              </a:rPr>
              <a:t>піраміди </a:t>
            </a:r>
            <a:r>
              <a:rPr lang="uk-UA" dirty="0" smtClean="0">
                <a:solidFill>
                  <a:schemeClr val="tx1"/>
                </a:solidFill>
              </a:rPr>
              <a:t>А[1] і </a:t>
            </a:r>
            <a:r>
              <a:rPr lang="uk-UA" dirty="0">
                <a:solidFill>
                  <a:schemeClr val="tx1"/>
                </a:solidFill>
              </a:rPr>
              <a:t>міняємо місцями з останнім </a:t>
            </a:r>
            <a:r>
              <a:rPr lang="uk-UA" dirty="0" smtClean="0">
                <a:solidFill>
                  <a:schemeClr val="tx1"/>
                </a:solidFill>
              </a:rPr>
              <a:t>А[</a:t>
            </a:r>
            <a:r>
              <a:rPr lang="uk-UA" i="1" dirty="0" smtClean="0">
                <a:solidFill>
                  <a:schemeClr val="tx1"/>
                </a:solidFill>
              </a:rPr>
              <a:t>n</a:t>
            </a:r>
            <a:r>
              <a:rPr lang="uk-UA" dirty="0">
                <a:solidFill>
                  <a:schemeClr val="tx1"/>
                </a:solidFill>
              </a:rPr>
              <a:t>]. Далі розглядаємо масив </a:t>
            </a:r>
            <a:r>
              <a:rPr lang="uk-UA" dirty="0" smtClean="0">
                <a:solidFill>
                  <a:schemeClr val="tx1"/>
                </a:solidFill>
              </a:rPr>
              <a:t>А[1]...А[</a:t>
            </a:r>
            <a:r>
              <a:rPr lang="en-US" i="1" dirty="0">
                <a:solidFill>
                  <a:schemeClr val="tx1"/>
                </a:solidFill>
              </a:rPr>
              <a:t>k</a:t>
            </a:r>
            <a:r>
              <a:rPr lang="uk-UA" dirty="0" smtClean="0">
                <a:solidFill>
                  <a:schemeClr val="tx1"/>
                </a:solidFill>
              </a:rPr>
              <a:t>]</a:t>
            </a:r>
            <a:r>
              <a:rPr lang="en-US" dirty="0" smtClean="0">
                <a:solidFill>
                  <a:schemeClr val="tx1"/>
                </a:solidFill>
              </a:rPr>
              <a:t>, k=n-1..2</a:t>
            </a:r>
            <a:r>
              <a:rPr lang="uk-UA" dirty="0" smtClean="0">
                <a:solidFill>
                  <a:schemeClr val="tx1"/>
                </a:solidFill>
              </a:rPr>
              <a:t>. </a:t>
            </a:r>
            <a:r>
              <a:rPr lang="uk-UA" dirty="0">
                <a:solidFill>
                  <a:schemeClr val="tx1"/>
                </a:solidFill>
              </a:rPr>
              <a:t>Для перетворення його в піраміду достатньо </a:t>
            </a:r>
            <a:r>
              <a:rPr lang="uk-UA" dirty="0" smtClean="0">
                <a:solidFill>
                  <a:schemeClr val="tx1"/>
                </a:solidFill>
              </a:rPr>
              <a:t>«просіяти» </a:t>
            </a:r>
            <a:r>
              <a:rPr lang="uk-UA" dirty="0">
                <a:solidFill>
                  <a:schemeClr val="tx1"/>
                </a:solidFill>
              </a:rPr>
              <a:t>лише новий перший елемент.</a:t>
            </a:r>
          </a:p>
          <a:p>
            <a:pPr marL="0" lvl="0" indent="0" algn="just">
              <a:buNone/>
            </a:pPr>
            <a:r>
              <a:rPr lang="uk-UA" dirty="0" smtClean="0">
                <a:solidFill>
                  <a:schemeClr val="tx1"/>
                </a:solidFill>
              </a:rPr>
              <a:t>2) Повторюємо </a:t>
            </a:r>
            <a:r>
              <a:rPr lang="uk-UA" dirty="0">
                <a:solidFill>
                  <a:schemeClr val="tx1"/>
                </a:solidFill>
              </a:rPr>
              <a:t>крок 1, поки частина масиву, що обробляється не зменшиться до одного елементу.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137931463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pSp>
        <p:nvGrpSpPr>
          <p:cNvPr id="42" name="Группа 41"/>
          <p:cNvGrpSpPr/>
          <p:nvPr/>
        </p:nvGrpSpPr>
        <p:grpSpPr>
          <a:xfrm>
            <a:off x="333304" y="201379"/>
            <a:ext cx="3995868" cy="2952328"/>
            <a:chOff x="576132" y="188640"/>
            <a:chExt cx="3995868" cy="2952328"/>
          </a:xfrm>
        </p:grpSpPr>
        <p:sp>
          <p:nvSpPr>
            <p:cNvPr id="10" name="Овал 9"/>
            <p:cNvSpPr/>
            <p:nvPr/>
          </p:nvSpPr>
          <p:spPr>
            <a:xfrm>
              <a:off x="2355882" y="188640"/>
              <a:ext cx="648072" cy="648072"/>
            </a:xfrm>
            <a:prstGeom prst="ellipse">
              <a:avLst/>
            </a:prstGeom>
            <a:solidFill>
              <a:srgbClr val="FFCC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42</a:t>
              </a:r>
              <a:endPara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Овал 14"/>
            <p:cNvSpPr/>
            <p:nvPr/>
          </p:nvSpPr>
          <p:spPr>
            <a:xfrm>
              <a:off x="1427182" y="836712"/>
              <a:ext cx="648072" cy="64807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67</a:t>
              </a:r>
              <a:endPara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Овал 15"/>
            <p:cNvSpPr/>
            <p:nvPr/>
          </p:nvSpPr>
          <p:spPr>
            <a:xfrm>
              <a:off x="3332752" y="836712"/>
              <a:ext cx="648072" cy="64807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18</a:t>
              </a:r>
              <a:endPara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Овал 16"/>
            <p:cNvSpPr/>
            <p:nvPr/>
          </p:nvSpPr>
          <p:spPr>
            <a:xfrm>
              <a:off x="971600" y="1628800"/>
              <a:ext cx="648072" cy="64807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44</a:t>
              </a:r>
              <a:endPara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Овал 17"/>
            <p:cNvSpPr/>
            <p:nvPr/>
          </p:nvSpPr>
          <p:spPr>
            <a:xfrm>
              <a:off x="2031846" y="1628800"/>
              <a:ext cx="648072" cy="64807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55</a:t>
              </a:r>
              <a:endPara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Овал 18"/>
            <p:cNvSpPr/>
            <p:nvPr/>
          </p:nvSpPr>
          <p:spPr>
            <a:xfrm>
              <a:off x="2771800" y="1651502"/>
              <a:ext cx="648072" cy="64807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12</a:t>
              </a:r>
              <a:endPara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Овал 19"/>
            <p:cNvSpPr/>
            <p:nvPr/>
          </p:nvSpPr>
          <p:spPr>
            <a:xfrm>
              <a:off x="3923928" y="1651502"/>
              <a:ext cx="648072" cy="64807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</a:t>
              </a:r>
              <a:endPara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Овал 20"/>
            <p:cNvSpPr/>
            <p:nvPr/>
          </p:nvSpPr>
          <p:spPr>
            <a:xfrm>
              <a:off x="576132" y="2492896"/>
              <a:ext cx="648072" cy="648072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94</a:t>
              </a:r>
              <a:endPara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3" name="Прямая соединительная линия 22"/>
            <p:cNvCxnSpPr>
              <a:stCxn id="10" idx="3"/>
              <a:endCxn id="15" idx="7"/>
            </p:cNvCxnSpPr>
            <p:nvPr/>
          </p:nvCxnSpPr>
          <p:spPr>
            <a:xfrm flipH="1">
              <a:off x="1980346" y="741804"/>
              <a:ext cx="470444" cy="18981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>
              <a:stCxn id="10" idx="5"/>
              <a:endCxn id="16" idx="1"/>
            </p:cNvCxnSpPr>
            <p:nvPr/>
          </p:nvCxnSpPr>
          <p:spPr>
            <a:xfrm>
              <a:off x="2909046" y="741804"/>
              <a:ext cx="518614" cy="18981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>
              <a:stCxn id="15" idx="3"/>
              <a:endCxn id="17" idx="0"/>
            </p:cNvCxnSpPr>
            <p:nvPr/>
          </p:nvCxnSpPr>
          <p:spPr>
            <a:xfrm flipH="1">
              <a:off x="1295636" y="1389876"/>
              <a:ext cx="226454" cy="23892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>
              <a:stCxn id="15" idx="5"/>
              <a:endCxn id="18" idx="0"/>
            </p:cNvCxnSpPr>
            <p:nvPr/>
          </p:nvCxnSpPr>
          <p:spPr>
            <a:xfrm>
              <a:off x="1980346" y="1389876"/>
              <a:ext cx="375536" cy="23892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>
              <a:stCxn id="16" idx="3"/>
              <a:endCxn id="19" idx="0"/>
            </p:cNvCxnSpPr>
            <p:nvPr/>
          </p:nvCxnSpPr>
          <p:spPr>
            <a:xfrm flipH="1">
              <a:off x="3095836" y="1389876"/>
              <a:ext cx="331824" cy="26162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>
              <a:stCxn id="16" idx="5"/>
              <a:endCxn id="20" idx="0"/>
            </p:cNvCxnSpPr>
            <p:nvPr/>
          </p:nvCxnSpPr>
          <p:spPr>
            <a:xfrm>
              <a:off x="3885916" y="1389876"/>
              <a:ext cx="362048" cy="26162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>
              <a:stCxn id="17" idx="3"/>
              <a:endCxn id="21" idx="0"/>
            </p:cNvCxnSpPr>
            <p:nvPr/>
          </p:nvCxnSpPr>
          <p:spPr>
            <a:xfrm flipH="1">
              <a:off x="900168" y="2181964"/>
              <a:ext cx="166340" cy="31093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Группа 42"/>
          <p:cNvGrpSpPr/>
          <p:nvPr/>
        </p:nvGrpSpPr>
        <p:grpSpPr>
          <a:xfrm>
            <a:off x="4578577" y="214681"/>
            <a:ext cx="3995868" cy="2952328"/>
            <a:chOff x="576132" y="188640"/>
            <a:chExt cx="3995868" cy="2952328"/>
          </a:xfrm>
        </p:grpSpPr>
        <p:sp>
          <p:nvSpPr>
            <p:cNvPr id="44" name="Овал 43"/>
            <p:cNvSpPr/>
            <p:nvPr/>
          </p:nvSpPr>
          <p:spPr>
            <a:xfrm>
              <a:off x="2355882" y="188640"/>
              <a:ext cx="648072" cy="64807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67</a:t>
              </a:r>
              <a:endPara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5" name="Овал 44"/>
            <p:cNvSpPr/>
            <p:nvPr/>
          </p:nvSpPr>
          <p:spPr>
            <a:xfrm>
              <a:off x="1427182" y="836712"/>
              <a:ext cx="648072" cy="648072"/>
            </a:xfrm>
            <a:prstGeom prst="ellipse">
              <a:avLst/>
            </a:prstGeom>
            <a:solidFill>
              <a:srgbClr val="FFCC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42</a:t>
              </a:r>
              <a:endPara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6" name="Овал 45"/>
            <p:cNvSpPr/>
            <p:nvPr/>
          </p:nvSpPr>
          <p:spPr>
            <a:xfrm>
              <a:off x="3332752" y="836712"/>
              <a:ext cx="648072" cy="64807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18</a:t>
              </a:r>
              <a:endPara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7" name="Овал 46"/>
            <p:cNvSpPr/>
            <p:nvPr/>
          </p:nvSpPr>
          <p:spPr>
            <a:xfrm>
              <a:off x="971600" y="1628800"/>
              <a:ext cx="648072" cy="64807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44</a:t>
              </a:r>
              <a:endPara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8" name="Овал 47"/>
            <p:cNvSpPr/>
            <p:nvPr/>
          </p:nvSpPr>
          <p:spPr>
            <a:xfrm>
              <a:off x="2031846" y="1628800"/>
              <a:ext cx="648072" cy="64807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55</a:t>
              </a:r>
              <a:endPara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9" name="Овал 48"/>
            <p:cNvSpPr/>
            <p:nvPr/>
          </p:nvSpPr>
          <p:spPr>
            <a:xfrm>
              <a:off x="2771800" y="1651502"/>
              <a:ext cx="648072" cy="64807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12</a:t>
              </a:r>
              <a:endPara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0" name="Овал 49"/>
            <p:cNvSpPr/>
            <p:nvPr/>
          </p:nvSpPr>
          <p:spPr>
            <a:xfrm>
              <a:off x="3923928" y="1651502"/>
              <a:ext cx="648072" cy="64807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</a:t>
              </a:r>
              <a:endPara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1" name="Овал 50"/>
            <p:cNvSpPr/>
            <p:nvPr/>
          </p:nvSpPr>
          <p:spPr>
            <a:xfrm>
              <a:off x="576132" y="2492896"/>
              <a:ext cx="648072" cy="648072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94</a:t>
              </a:r>
              <a:endPara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52" name="Прямая соединительная линия 51"/>
            <p:cNvCxnSpPr>
              <a:stCxn id="44" idx="3"/>
              <a:endCxn id="45" idx="7"/>
            </p:cNvCxnSpPr>
            <p:nvPr/>
          </p:nvCxnSpPr>
          <p:spPr>
            <a:xfrm flipH="1">
              <a:off x="1980346" y="741804"/>
              <a:ext cx="470444" cy="18981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Прямая соединительная линия 52"/>
            <p:cNvCxnSpPr>
              <a:stCxn id="44" idx="5"/>
              <a:endCxn id="46" idx="1"/>
            </p:cNvCxnSpPr>
            <p:nvPr/>
          </p:nvCxnSpPr>
          <p:spPr>
            <a:xfrm>
              <a:off x="2909046" y="741804"/>
              <a:ext cx="518614" cy="18981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Прямая соединительная линия 53"/>
            <p:cNvCxnSpPr>
              <a:stCxn id="45" idx="3"/>
              <a:endCxn id="47" idx="0"/>
            </p:cNvCxnSpPr>
            <p:nvPr/>
          </p:nvCxnSpPr>
          <p:spPr>
            <a:xfrm flipH="1">
              <a:off x="1295636" y="1389876"/>
              <a:ext cx="226454" cy="23892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Прямая соединительная линия 54"/>
            <p:cNvCxnSpPr>
              <a:stCxn id="45" idx="5"/>
              <a:endCxn id="48" idx="0"/>
            </p:cNvCxnSpPr>
            <p:nvPr/>
          </p:nvCxnSpPr>
          <p:spPr>
            <a:xfrm>
              <a:off x="1980346" y="1389876"/>
              <a:ext cx="375536" cy="23892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Прямая соединительная линия 55"/>
            <p:cNvCxnSpPr>
              <a:stCxn id="46" idx="3"/>
              <a:endCxn id="49" idx="0"/>
            </p:cNvCxnSpPr>
            <p:nvPr/>
          </p:nvCxnSpPr>
          <p:spPr>
            <a:xfrm flipH="1">
              <a:off x="3095836" y="1389876"/>
              <a:ext cx="331824" cy="26162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Прямая соединительная линия 56"/>
            <p:cNvCxnSpPr>
              <a:stCxn id="46" idx="5"/>
              <a:endCxn id="50" idx="0"/>
            </p:cNvCxnSpPr>
            <p:nvPr/>
          </p:nvCxnSpPr>
          <p:spPr>
            <a:xfrm>
              <a:off x="3885916" y="1389876"/>
              <a:ext cx="362048" cy="26162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Прямая соединительная линия 57"/>
            <p:cNvCxnSpPr>
              <a:stCxn id="47" idx="3"/>
              <a:endCxn id="51" idx="0"/>
            </p:cNvCxnSpPr>
            <p:nvPr/>
          </p:nvCxnSpPr>
          <p:spPr>
            <a:xfrm flipH="1">
              <a:off x="900168" y="2181964"/>
              <a:ext cx="166340" cy="31093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9" name="Группа 58"/>
          <p:cNvGrpSpPr/>
          <p:nvPr/>
        </p:nvGrpSpPr>
        <p:grpSpPr>
          <a:xfrm>
            <a:off x="531038" y="3319409"/>
            <a:ext cx="3995868" cy="2952328"/>
            <a:chOff x="576132" y="188640"/>
            <a:chExt cx="3995868" cy="2952328"/>
          </a:xfrm>
        </p:grpSpPr>
        <p:sp>
          <p:nvSpPr>
            <p:cNvPr id="60" name="Овал 59"/>
            <p:cNvSpPr/>
            <p:nvPr/>
          </p:nvSpPr>
          <p:spPr>
            <a:xfrm>
              <a:off x="2355882" y="188640"/>
              <a:ext cx="648072" cy="64807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67</a:t>
              </a:r>
              <a:endPara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1" name="Овал 60"/>
            <p:cNvSpPr/>
            <p:nvPr/>
          </p:nvSpPr>
          <p:spPr>
            <a:xfrm>
              <a:off x="1427182" y="836712"/>
              <a:ext cx="648072" cy="64807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55</a:t>
              </a:r>
              <a:endPara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2" name="Овал 61"/>
            <p:cNvSpPr/>
            <p:nvPr/>
          </p:nvSpPr>
          <p:spPr>
            <a:xfrm>
              <a:off x="3332752" y="836712"/>
              <a:ext cx="648072" cy="64807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18</a:t>
              </a:r>
              <a:endPara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3" name="Овал 62"/>
            <p:cNvSpPr/>
            <p:nvPr/>
          </p:nvSpPr>
          <p:spPr>
            <a:xfrm>
              <a:off x="971600" y="1628800"/>
              <a:ext cx="648072" cy="64807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44</a:t>
              </a:r>
              <a:endPara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4" name="Овал 63"/>
            <p:cNvSpPr/>
            <p:nvPr/>
          </p:nvSpPr>
          <p:spPr>
            <a:xfrm>
              <a:off x="2031846" y="1628800"/>
              <a:ext cx="648072" cy="648072"/>
            </a:xfrm>
            <a:prstGeom prst="ellipse">
              <a:avLst/>
            </a:prstGeom>
            <a:solidFill>
              <a:srgbClr val="FFCC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42</a:t>
              </a:r>
              <a:endPara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5" name="Овал 64"/>
            <p:cNvSpPr/>
            <p:nvPr/>
          </p:nvSpPr>
          <p:spPr>
            <a:xfrm>
              <a:off x="2771800" y="1651502"/>
              <a:ext cx="648072" cy="64807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12</a:t>
              </a:r>
              <a:endPara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6" name="Овал 65"/>
            <p:cNvSpPr/>
            <p:nvPr/>
          </p:nvSpPr>
          <p:spPr>
            <a:xfrm>
              <a:off x="3923928" y="1651502"/>
              <a:ext cx="648072" cy="64807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</a:t>
              </a:r>
              <a:endPara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7" name="Овал 66"/>
            <p:cNvSpPr/>
            <p:nvPr/>
          </p:nvSpPr>
          <p:spPr>
            <a:xfrm>
              <a:off x="576132" y="2492896"/>
              <a:ext cx="648072" cy="648072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94</a:t>
              </a:r>
              <a:endPara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68" name="Прямая соединительная линия 67"/>
            <p:cNvCxnSpPr>
              <a:stCxn id="60" idx="3"/>
              <a:endCxn id="61" idx="7"/>
            </p:cNvCxnSpPr>
            <p:nvPr/>
          </p:nvCxnSpPr>
          <p:spPr>
            <a:xfrm flipH="1">
              <a:off x="1980346" y="741804"/>
              <a:ext cx="470444" cy="18981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Прямая соединительная линия 68"/>
            <p:cNvCxnSpPr>
              <a:stCxn id="60" idx="5"/>
              <a:endCxn id="62" idx="1"/>
            </p:cNvCxnSpPr>
            <p:nvPr/>
          </p:nvCxnSpPr>
          <p:spPr>
            <a:xfrm>
              <a:off x="2909046" y="741804"/>
              <a:ext cx="518614" cy="18981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Прямая соединительная линия 69"/>
            <p:cNvCxnSpPr>
              <a:stCxn id="61" idx="3"/>
              <a:endCxn id="63" idx="0"/>
            </p:cNvCxnSpPr>
            <p:nvPr/>
          </p:nvCxnSpPr>
          <p:spPr>
            <a:xfrm flipH="1">
              <a:off x="1295636" y="1389876"/>
              <a:ext cx="226454" cy="23892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Прямая соединительная линия 70"/>
            <p:cNvCxnSpPr>
              <a:stCxn id="61" idx="5"/>
              <a:endCxn id="64" idx="0"/>
            </p:cNvCxnSpPr>
            <p:nvPr/>
          </p:nvCxnSpPr>
          <p:spPr>
            <a:xfrm>
              <a:off x="1980346" y="1389876"/>
              <a:ext cx="375536" cy="23892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Прямая соединительная линия 71"/>
            <p:cNvCxnSpPr>
              <a:stCxn id="62" idx="3"/>
              <a:endCxn id="65" idx="0"/>
            </p:cNvCxnSpPr>
            <p:nvPr/>
          </p:nvCxnSpPr>
          <p:spPr>
            <a:xfrm flipH="1">
              <a:off x="3095836" y="1389876"/>
              <a:ext cx="331824" cy="26162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Прямая соединительная линия 72"/>
            <p:cNvCxnSpPr>
              <a:stCxn id="62" idx="5"/>
              <a:endCxn id="66" idx="0"/>
            </p:cNvCxnSpPr>
            <p:nvPr/>
          </p:nvCxnSpPr>
          <p:spPr>
            <a:xfrm>
              <a:off x="3885916" y="1389876"/>
              <a:ext cx="362048" cy="26162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Прямая соединительная линия 73"/>
            <p:cNvCxnSpPr>
              <a:stCxn id="63" idx="3"/>
              <a:endCxn id="67" idx="0"/>
            </p:cNvCxnSpPr>
            <p:nvPr/>
          </p:nvCxnSpPr>
          <p:spPr>
            <a:xfrm flipH="1">
              <a:off x="900168" y="2181964"/>
              <a:ext cx="166340" cy="31093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5" name="Группа 74"/>
          <p:cNvGrpSpPr/>
          <p:nvPr/>
        </p:nvGrpSpPr>
        <p:grpSpPr>
          <a:xfrm>
            <a:off x="4684429" y="3283405"/>
            <a:ext cx="3995868" cy="2952328"/>
            <a:chOff x="576132" y="188640"/>
            <a:chExt cx="3995868" cy="2952328"/>
          </a:xfrm>
        </p:grpSpPr>
        <p:sp>
          <p:nvSpPr>
            <p:cNvPr id="76" name="Овал 75"/>
            <p:cNvSpPr/>
            <p:nvPr/>
          </p:nvSpPr>
          <p:spPr>
            <a:xfrm>
              <a:off x="2355882" y="188640"/>
              <a:ext cx="648072" cy="648072"/>
            </a:xfrm>
            <a:prstGeom prst="ellipse">
              <a:avLst/>
            </a:prstGeom>
            <a:solidFill>
              <a:srgbClr val="FFCC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</a:t>
              </a:r>
              <a:endPara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7" name="Овал 76"/>
            <p:cNvSpPr/>
            <p:nvPr/>
          </p:nvSpPr>
          <p:spPr>
            <a:xfrm>
              <a:off x="1427182" y="836712"/>
              <a:ext cx="648072" cy="64807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55</a:t>
              </a:r>
              <a:endPara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8" name="Овал 77"/>
            <p:cNvSpPr/>
            <p:nvPr/>
          </p:nvSpPr>
          <p:spPr>
            <a:xfrm>
              <a:off x="3332752" y="836712"/>
              <a:ext cx="648072" cy="64807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18</a:t>
              </a:r>
              <a:endPara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9" name="Овал 78"/>
            <p:cNvSpPr/>
            <p:nvPr/>
          </p:nvSpPr>
          <p:spPr>
            <a:xfrm>
              <a:off x="971600" y="1628800"/>
              <a:ext cx="648072" cy="64807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44</a:t>
              </a:r>
              <a:endPara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0" name="Овал 79"/>
            <p:cNvSpPr/>
            <p:nvPr/>
          </p:nvSpPr>
          <p:spPr>
            <a:xfrm>
              <a:off x="2031846" y="1628800"/>
              <a:ext cx="648072" cy="64807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42</a:t>
              </a:r>
              <a:endPara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1" name="Овал 80"/>
            <p:cNvSpPr/>
            <p:nvPr/>
          </p:nvSpPr>
          <p:spPr>
            <a:xfrm>
              <a:off x="2771800" y="1651502"/>
              <a:ext cx="648072" cy="64807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12</a:t>
              </a:r>
              <a:endPara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2" name="Овал 81"/>
            <p:cNvSpPr/>
            <p:nvPr/>
          </p:nvSpPr>
          <p:spPr>
            <a:xfrm>
              <a:off x="3923928" y="1651502"/>
              <a:ext cx="648072" cy="648072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67</a:t>
              </a:r>
              <a:endPara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3" name="Овал 82"/>
            <p:cNvSpPr/>
            <p:nvPr/>
          </p:nvSpPr>
          <p:spPr>
            <a:xfrm>
              <a:off x="576132" y="2492896"/>
              <a:ext cx="648072" cy="648072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94</a:t>
              </a:r>
              <a:endPara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84" name="Прямая соединительная линия 83"/>
            <p:cNvCxnSpPr>
              <a:stCxn id="76" idx="3"/>
              <a:endCxn id="77" idx="7"/>
            </p:cNvCxnSpPr>
            <p:nvPr/>
          </p:nvCxnSpPr>
          <p:spPr>
            <a:xfrm flipH="1">
              <a:off x="1980346" y="741804"/>
              <a:ext cx="470444" cy="18981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Прямая соединительная линия 84"/>
            <p:cNvCxnSpPr>
              <a:stCxn id="76" idx="5"/>
              <a:endCxn id="78" idx="1"/>
            </p:cNvCxnSpPr>
            <p:nvPr/>
          </p:nvCxnSpPr>
          <p:spPr>
            <a:xfrm>
              <a:off x="2909046" y="741804"/>
              <a:ext cx="518614" cy="18981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Прямая соединительная линия 85"/>
            <p:cNvCxnSpPr>
              <a:stCxn id="77" idx="3"/>
              <a:endCxn id="79" idx="0"/>
            </p:cNvCxnSpPr>
            <p:nvPr/>
          </p:nvCxnSpPr>
          <p:spPr>
            <a:xfrm flipH="1">
              <a:off x="1295636" y="1389876"/>
              <a:ext cx="226454" cy="23892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Прямая соединительная линия 86"/>
            <p:cNvCxnSpPr>
              <a:stCxn id="77" idx="5"/>
              <a:endCxn id="80" idx="0"/>
            </p:cNvCxnSpPr>
            <p:nvPr/>
          </p:nvCxnSpPr>
          <p:spPr>
            <a:xfrm>
              <a:off x="1980346" y="1389876"/>
              <a:ext cx="375536" cy="23892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Прямая соединительная линия 87"/>
            <p:cNvCxnSpPr>
              <a:stCxn id="78" idx="3"/>
              <a:endCxn id="81" idx="0"/>
            </p:cNvCxnSpPr>
            <p:nvPr/>
          </p:nvCxnSpPr>
          <p:spPr>
            <a:xfrm flipH="1">
              <a:off x="3095836" y="1389876"/>
              <a:ext cx="331824" cy="26162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Прямая соединительная линия 88"/>
            <p:cNvCxnSpPr>
              <a:stCxn id="78" idx="5"/>
              <a:endCxn id="82" idx="0"/>
            </p:cNvCxnSpPr>
            <p:nvPr/>
          </p:nvCxnSpPr>
          <p:spPr>
            <a:xfrm>
              <a:off x="3885916" y="1389876"/>
              <a:ext cx="362048" cy="26162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Прямая соединительная линия 89"/>
            <p:cNvCxnSpPr>
              <a:stCxn id="79" idx="3"/>
              <a:endCxn id="83" idx="0"/>
            </p:cNvCxnSpPr>
            <p:nvPr/>
          </p:nvCxnSpPr>
          <p:spPr>
            <a:xfrm flipH="1">
              <a:off x="900168" y="2181964"/>
              <a:ext cx="166340" cy="31093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197851587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pSp>
        <p:nvGrpSpPr>
          <p:cNvPr id="6" name="Группа 5"/>
          <p:cNvGrpSpPr/>
          <p:nvPr/>
        </p:nvGrpSpPr>
        <p:grpSpPr>
          <a:xfrm>
            <a:off x="344268" y="331077"/>
            <a:ext cx="3995868" cy="2952328"/>
            <a:chOff x="576132" y="188640"/>
            <a:chExt cx="3995868" cy="2952328"/>
          </a:xfrm>
        </p:grpSpPr>
        <p:sp>
          <p:nvSpPr>
            <p:cNvPr id="7" name="Овал 6"/>
            <p:cNvSpPr/>
            <p:nvPr/>
          </p:nvSpPr>
          <p:spPr>
            <a:xfrm>
              <a:off x="2355882" y="188640"/>
              <a:ext cx="648072" cy="64807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55</a:t>
              </a:r>
              <a:endPara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Овал 7"/>
            <p:cNvSpPr/>
            <p:nvPr/>
          </p:nvSpPr>
          <p:spPr>
            <a:xfrm>
              <a:off x="1427182" y="836712"/>
              <a:ext cx="648072" cy="648072"/>
            </a:xfrm>
            <a:prstGeom prst="ellipse">
              <a:avLst/>
            </a:prstGeom>
            <a:solidFill>
              <a:srgbClr val="FFCC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</a:t>
              </a:r>
              <a:endPara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Овал 8"/>
            <p:cNvSpPr/>
            <p:nvPr/>
          </p:nvSpPr>
          <p:spPr>
            <a:xfrm>
              <a:off x="3332752" y="836712"/>
              <a:ext cx="648072" cy="64807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18</a:t>
              </a:r>
              <a:endPara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Овал 9"/>
            <p:cNvSpPr/>
            <p:nvPr/>
          </p:nvSpPr>
          <p:spPr>
            <a:xfrm>
              <a:off x="971600" y="1628800"/>
              <a:ext cx="648072" cy="64807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44</a:t>
              </a:r>
              <a:endPara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Овал 10"/>
            <p:cNvSpPr/>
            <p:nvPr/>
          </p:nvSpPr>
          <p:spPr>
            <a:xfrm>
              <a:off x="2031846" y="1628800"/>
              <a:ext cx="648072" cy="64807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42</a:t>
              </a:r>
              <a:endPara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Овал 11"/>
            <p:cNvSpPr/>
            <p:nvPr/>
          </p:nvSpPr>
          <p:spPr>
            <a:xfrm>
              <a:off x="2771800" y="1651502"/>
              <a:ext cx="648072" cy="64807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12</a:t>
              </a:r>
              <a:endPara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Овал 12"/>
            <p:cNvSpPr/>
            <p:nvPr/>
          </p:nvSpPr>
          <p:spPr>
            <a:xfrm>
              <a:off x="3923928" y="1651502"/>
              <a:ext cx="648072" cy="648072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67</a:t>
              </a:r>
              <a:endPara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Овал 13"/>
            <p:cNvSpPr/>
            <p:nvPr/>
          </p:nvSpPr>
          <p:spPr>
            <a:xfrm>
              <a:off x="576132" y="2492896"/>
              <a:ext cx="648072" cy="648072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94</a:t>
              </a:r>
              <a:endPara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5" name="Прямая соединительная линия 14"/>
            <p:cNvCxnSpPr>
              <a:stCxn id="7" idx="3"/>
              <a:endCxn id="8" idx="7"/>
            </p:cNvCxnSpPr>
            <p:nvPr/>
          </p:nvCxnSpPr>
          <p:spPr>
            <a:xfrm flipH="1">
              <a:off x="1980346" y="741804"/>
              <a:ext cx="470444" cy="18981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>
              <a:stCxn id="7" idx="5"/>
              <a:endCxn id="9" idx="1"/>
            </p:cNvCxnSpPr>
            <p:nvPr/>
          </p:nvCxnSpPr>
          <p:spPr>
            <a:xfrm>
              <a:off x="2909046" y="741804"/>
              <a:ext cx="518614" cy="18981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>
              <a:stCxn id="8" idx="3"/>
              <a:endCxn id="10" idx="0"/>
            </p:cNvCxnSpPr>
            <p:nvPr/>
          </p:nvCxnSpPr>
          <p:spPr>
            <a:xfrm flipH="1">
              <a:off x="1295636" y="1389876"/>
              <a:ext cx="226454" cy="23892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>
              <a:stCxn id="8" idx="5"/>
              <a:endCxn id="11" idx="0"/>
            </p:cNvCxnSpPr>
            <p:nvPr/>
          </p:nvCxnSpPr>
          <p:spPr>
            <a:xfrm>
              <a:off x="1980346" y="1389876"/>
              <a:ext cx="375536" cy="23892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/>
            <p:cNvCxnSpPr>
              <a:stCxn id="9" idx="3"/>
              <a:endCxn id="12" idx="0"/>
            </p:cNvCxnSpPr>
            <p:nvPr/>
          </p:nvCxnSpPr>
          <p:spPr>
            <a:xfrm flipH="1">
              <a:off x="3095836" y="1389876"/>
              <a:ext cx="331824" cy="26162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>
              <a:stCxn id="9" idx="5"/>
              <a:endCxn id="13" idx="0"/>
            </p:cNvCxnSpPr>
            <p:nvPr/>
          </p:nvCxnSpPr>
          <p:spPr>
            <a:xfrm>
              <a:off x="3885916" y="1389876"/>
              <a:ext cx="362048" cy="26162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>
              <a:stCxn id="10" idx="3"/>
              <a:endCxn id="14" idx="0"/>
            </p:cNvCxnSpPr>
            <p:nvPr/>
          </p:nvCxnSpPr>
          <p:spPr>
            <a:xfrm flipH="1">
              <a:off x="900168" y="2181964"/>
              <a:ext cx="166340" cy="31093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Группа 21"/>
          <p:cNvGrpSpPr/>
          <p:nvPr/>
        </p:nvGrpSpPr>
        <p:grpSpPr>
          <a:xfrm>
            <a:off x="4860032" y="295073"/>
            <a:ext cx="3995868" cy="2952328"/>
            <a:chOff x="576132" y="188640"/>
            <a:chExt cx="3995868" cy="2952328"/>
          </a:xfrm>
        </p:grpSpPr>
        <p:sp>
          <p:nvSpPr>
            <p:cNvPr id="23" name="Овал 22"/>
            <p:cNvSpPr/>
            <p:nvPr/>
          </p:nvSpPr>
          <p:spPr>
            <a:xfrm>
              <a:off x="2355882" y="188640"/>
              <a:ext cx="648072" cy="64807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55</a:t>
              </a:r>
              <a:endPara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Овал 23"/>
            <p:cNvSpPr/>
            <p:nvPr/>
          </p:nvSpPr>
          <p:spPr>
            <a:xfrm>
              <a:off x="1427182" y="836712"/>
              <a:ext cx="648072" cy="64807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44</a:t>
              </a:r>
              <a:endPara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Овал 24"/>
            <p:cNvSpPr/>
            <p:nvPr/>
          </p:nvSpPr>
          <p:spPr>
            <a:xfrm>
              <a:off x="3332752" y="836712"/>
              <a:ext cx="648072" cy="64807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18</a:t>
              </a:r>
              <a:endPara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6" name="Овал 25"/>
            <p:cNvSpPr/>
            <p:nvPr/>
          </p:nvSpPr>
          <p:spPr>
            <a:xfrm>
              <a:off x="971600" y="1628800"/>
              <a:ext cx="648072" cy="648072"/>
            </a:xfrm>
            <a:prstGeom prst="ellipse">
              <a:avLst/>
            </a:prstGeom>
            <a:solidFill>
              <a:srgbClr val="FFCC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</a:t>
              </a:r>
              <a:endPara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7" name="Овал 26"/>
            <p:cNvSpPr/>
            <p:nvPr/>
          </p:nvSpPr>
          <p:spPr>
            <a:xfrm>
              <a:off x="2031846" y="1628800"/>
              <a:ext cx="648072" cy="64807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42</a:t>
              </a:r>
              <a:endPara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8" name="Овал 27"/>
            <p:cNvSpPr/>
            <p:nvPr/>
          </p:nvSpPr>
          <p:spPr>
            <a:xfrm>
              <a:off x="2771800" y="1651502"/>
              <a:ext cx="648072" cy="64807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12</a:t>
              </a:r>
              <a:endPara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9" name="Овал 28"/>
            <p:cNvSpPr/>
            <p:nvPr/>
          </p:nvSpPr>
          <p:spPr>
            <a:xfrm>
              <a:off x="3923928" y="1651502"/>
              <a:ext cx="648072" cy="648072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67</a:t>
              </a:r>
              <a:endPara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0" name="Овал 29"/>
            <p:cNvSpPr/>
            <p:nvPr/>
          </p:nvSpPr>
          <p:spPr>
            <a:xfrm>
              <a:off x="576132" y="2492896"/>
              <a:ext cx="648072" cy="648072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94</a:t>
              </a:r>
              <a:endPara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31" name="Прямая соединительная линия 30"/>
            <p:cNvCxnSpPr>
              <a:stCxn id="23" idx="3"/>
              <a:endCxn id="24" idx="7"/>
            </p:cNvCxnSpPr>
            <p:nvPr/>
          </p:nvCxnSpPr>
          <p:spPr>
            <a:xfrm flipH="1">
              <a:off x="1980346" y="741804"/>
              <a:ext cx="470444" cy="18981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/>
            <p:cNvCxnSpPr>
              <a:stCxn id="23" idx="5"/>
              <a:endCxn id="25" idx="1"/>
            </p:cNvCxnSpPr>
            <p:nvPr/>
          </p:nvCxnSpPr>
          <p:spPr>
            <a:xfrm>
              <a:off x="2909046" y="741804"/>
              <a:ext cx="518614" cy="18981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>
              <a:stCxn id="24" idx="3"/>
              <a:endCxn id="26" idx="0"/>
            </p:cNvCxnSpPr>
            <p:nvPr/>
          </p:nvCxnSpPr>
          <p:spPr>
            <a:xfrm flipH="1">
              <a:off x="1295636" y="1389876"/>
              <a:ext cx="226454" cy="23892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>
              <a:stCxn id="24" idx="5"/>
              <a:endCxn id="27" idx="0"/>
            </p:cNvCxnSpPr>
            <p:nvPr/>
          </p:nvCxnSpPr>
          <p:spPr>
            <a:xfrm>
              <a:off x="1980346" y="1389876"/>
              <a:ext cx="375536" cy="23892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>
              <a:stCxn id="25" idx="3"/>
              <a:endCxn id="28" idx="0"/>
            </p:cNvCxnSpPr>
            <p:nvPr/>
          </p:nvCxnSpPr>
          <p:spPr>
            <a:xfrm flipH="1">
              <a:off x="3095836" y="1389876"/>
              <a:ext cx="331824" cy="26162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Прямая соединительная линия 35"/>
            <p:cNvCxnSpPr>
              <a:stCxn id="25" idx="5"/>
              <a:endCxn id="29" idx="0"/>
            </p:cNvCxnSpPr>
            <p:nvPr/>
          </p:nvCxnSpPr>
          <p:spPr>
            <a:xfrm>
              <a:off x="3885916" y="1389876"/>
              <a:ext cx="362048" cy="26162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>
              <a:stCxn id="26" idx="3"/>
              <a:endCxn id="30" idx="0"/>
            </p:cNvCxnSpPr>
            <p:nvPr/>
          </p:nvCxnSpPr>
          <p:spPr>
            <a:xfrm flipH="1">
              <a:off x="900168" y="2181964"/>
              <a:ext cx="166340" cy="31093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Группа 37"/>
          <p:cNvGrpSpPr/>
          <p:nvPr/>
        </p:nvGrpSpPr>
        <p:grpSpPr>
          <a:xfrm>
            <a:off x="471664" y="3607441"/>
            <a:ext cx="3995868" cy="2952328"/>
            <a:chOff x="576132" y="188640"/>
            <a:chExt cx="3995868" cy="2952328"/>
          </a:xfrm>
        </p:grpSpPr>
        <p:sp>
          <p:nvSpPr>
            <p:cNvPr id="39" name="Овал 38"/>
            <p:cNvSpPr/>
            <p:nvPr/>
          </p:nvSpPr>
          <p:spPr>
            <a:xfrm>
              <a:off x="2355882" y="188640"/>
              <a:ext cx="648072" cy="648072"/>
            </a:xfrm>
            <a:prstGeom prst="ellipse">
              <a:avLst/>
            </a:prstGeom>
            <a:solidFill>
              <a:srgbClr val="FFCC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12</a:t>
              </a:r>
              <a:endPara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0" name="Овал 39"/>
            <p:cNvSpPr/>
            <p:nvPr/>
          </p:nvSpPr>
          <p:spPr>
            <a:xfrm>
              <a:off x="1427182" y="836712"/>
              <a:ext cx="648072" cy="64807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44</a:t>
              </a:r>
              <a:endPara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1" name="Овал 40"/>
            <p:cNvSpPr/>
            <p:nvPr/>
          </p:nvSpPr>
          <p:spPr>
            <a:xfrm>
              <a:off x="3332752" y="836712"/>
              <a:ext cx="648072" cy="64807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18</a:t>
              </a:r>
              <a:endPara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2" name="Овал 41"/>
            <p:cNvSpPr/>
            <p:nvPr/>
          </p:nvSpPr>
          <p:spPr>
            <a:xfrm>
              <a:off x="971600" y="1628800"/>
              <a:ext cx="648072" cy="64807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</a:t>
              </a:r>
              <a:endPara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3" name="Овал 42"/>
            <p:cNvSpPr/>
            <p:nvPr/>
          </p:nvSpPr>
          <p:spPr>
            <a:xfrm>
              <a:off x="2031846" y="1628800"/>
              <a:ext cx="648072" cy="64807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42</a:t>
              </a:r>
              <a:endPara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4" name="Овал 43"/>
            <p:cNvSpPr/>
            <p:nvPr/>
          </p:nvSpPr>
          <p:spPr>
            <a:xfrm>
              <a:off x="2771800" y="1651502"/>
              <a:ext cx="648072" cy="648072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55</a:t>
              </a:r>
              <a:endPara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5" name="Овал 44"/>
            <p:cNvSpPr/>
            <p:nvPr/>
          </p:nvSpPr>
          <p:spPr>
            <a:xfrm>
              <a:off x="3923928" y="1651502"/>
              <a:ext cx="648072" cy="648072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67</a:t>
              </a:r>
              <a:endPara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6" name="Овал 45"/>
            <p:cNvSpPr/>
            <p:nvPr/>
          </p:nvSpPr>
          <p:spPr>
            <a:xfrm>
              <a:off x="576132" y="2492896"/>
              <a:ext cx="648072" cy="648072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94</a:t>
              </a:r>
              <a:endPara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47" name="Прямая соединительная линия 46"/>
            <p:cNvCxnSpPr>
              <a:stCxn id="39" idx="3"/>
              <a:endCxn id="40" idx="7"/>
            </p:cNvCxnSpPr>
            <p:nvPr/>
          </p:nvCxnSpPr>
          <p:spPr>
            <a:xfrm flipH="1">
              <a:off x="1980346" y="741804"/>
              <a:ext cx="470444" cy="18981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Прямая соединительная линия 47"/>
            <p:cNvCxnSpPr>
              <a:stCxn id="39" idx="5"/>
              <a:endCxn id="41" idx="1"/>
            </p:cNvCxnSpPr>
            <p:nvPr/>
          </p:nvCxnSpPr>
          <p:spPr>
            <a:xfrm>
              <a:off x="2909046" y="741804"/>
              <a:ext cx="518614" cy="18981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Прямая соединительная линия 48"/>
            <p:cNvCxnSpPr>
              <a:stCxn id="40" idx="3"/>
              <a:endCxn id="42" idx="0"/>
            </p:cNvCxnSpPr>
            <p:nvPr/>
          </p:nvCxnSpPr>
          <p:spPr>
            <a:xfrm flipH="1">
              <a:off x="1295636" y="1389876"/>
              <a:ext cx="226454" cy="23892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Прямая соединительная линия 49"/>
            <p:cNvCxnSpPr>
              <a:stCxn id="40" idx="5"/>
              <a:endCxn id="43" idx="0"/>
            </p:cNvCxnSpPr>
            <p:nvPr/>
          </p:nvCxnSpPr>
          <p:spPr>
            <a:xfrm>
              <a:off x="1980346" y="1389876"/>
              <a:ext cx="375536" cy="23892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Прямая соединительная линия 50"/>
            <p:cNvCxnSpPr>
              <a:stCxn id="41" idx="3"/>
              <a:endCxn id="44" idx="0"/>
            </p:cNvCxnSpPr>
            <p:nvPr/>
          </p:nvCxnSpPr>
          <p:spPr>
            <a:xfrm flipH="1">
              <a:off x="3095836" y="1389876"/>
              <a:ext cx="331824" cy="26162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Прямая соединительная линия 51"/>
            <p:cNvCxnSpPr>
              <a:stCxn id="41" idx="5"/>
              <a:endCxn id="45" idx="0"/>
            </p:cNvCxnSpPr>
            <p:nvPr/>
          </p:nvCxnSpPr>
          <p:spPr>
            <a:xfrm>
              <a:off x="3885916" y="1389876"/>
              <a:ext cx="362048" cy="26162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Прямая соединительная линия 52"/>
            <p:cNvCxnSpPr>
              <a:stCxn id="42" idx="3"/>
              <a:endCxn id="46" idx="0"/>
            </p:cNvCxnSpPr>
            <p:nvPr/>
          </p:nvCxnSpPr>
          <p:spPr>
            <a:xfrm flipH="1">
              <a:off x="900168" y="2181964"/>
              <a:ext cx="166340" cy="31093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4" name="Группа 53"/>
          <p:cNvGrpSpPr/>
          <p:nvPr/>
        </p:nvGrpSpPr>
        <p:grpSpPr>
          <a:xfrm>
            <a:off x="4803761" y="3463326"/>
            <a:ext cx="3995868" cy="2952328"/>
            <a:chOff x="576132" y="188640"/>
            <a:chExt cx="3995868" cy="2952328"/>
          </a:xfrm>
        </p:grpSpPr>
        <p:sp>
          <p:nvSpPr>
            <p:cNvPr id="55" name="Овал 54"/>
            <p:cNvSpPr/>
            <p:nvPr/>
          </p:nvSpPr>
          <p:spPr>
            <a:xfrm>
              <a:off x="2355882" y="188640"/>
              <a:ext cx="648072" cy="64807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44</a:t>
              </a:r>
              <a:endPara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6" name="Овал 55"/>
            <p:cNvSpPr/>
            <p:nvPr/>
          </p:nvSpPr>
          <p:spPr>
            <a:xfrm>
              <a:off x="1427182" y="836712"/>
              <a:ext cx="648072" cy="648072"/>
            </a:xfrm>
            <a:prstGeom prst="ellipse">
              <a:avLst/>
            </a:prstGeom>
            <a:solidFill>
              <a:srgbClr val="FFCC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12</a:t>
              </a:r>
              <a:endPara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7" name="Овал 56"/>
            <p:cNvSpPr/>
            <p:nvPr/>
          </p:nvSpPr>
          <p:spPr>
            <a:xfrm>
              <a:off x="3332752" y="836712"/>
              <a:ext cx="648072" cy="64807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18</a:t>
              </a:r>
              <a:endPara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8" name="Овал 57"/>
            <p:cNvSpPr/>
            <p:nvPr/>
          </p:nvSpPr>
          <p:spPr>
            <a:xfrm>
              <a:off x="971600" y="1628800"/>
              <a:ext cx="648072" cy="64807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</a:t>
              </a:r>
              <a:endPara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9" name="Овал 58"/>
            <p:cNvSpPr/>
            <p:nvPr/>
          </p:nvSpPr>
          <p:spPr>
            <a:xfrm>
              <a:off x="2031846" y="1628800"/>
              <a:ext cx="648072" cy="64807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42</a:t>
              </a:r>
              <a:endPara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0" name="Овал 59"/>
            <p:cNvSpPr/>
            <p:nvPr/>
          </p:nvSpPr>
          <p:spPr>
            <a:xfrm>
              <a:off x="2771800" y="1651502"/>
              <a:ext cx="648072" cy="648072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55</a:t>
              </a:r>
              <a:endPara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1" name="Овал 60"/>
            <p:cNvSpPr/>
            <p:nvPr/>
          </p:nvSpPr>
          <p:spPr>
            <a:xfrm>
              <a:off x="3923928" y="1651502"/>
              <a:ext cx="648072" cy="648072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67</a:t>
              </a:r>
              <a:endPara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2" name="Овал 61"/>
            <p:cNvSpPr/>
            <p:nvPr/>
          </p:nvSpPr>
          <p:spPr>
            <a:xfrm>
              <a:off x="576132" y="2492896"/>
              <a:ext cx="648072" cy="648072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94</a:t>
              </a:r>
              <a:endPara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63" name="Прямая соединительная линия 62"/>
            <p:cNvCxnSpPr>
              <a:stCxn id="55" idx="3"/>
              <a:endCxn id="56" idx="7"/>
            </p:cNvCxnSpPr>
            <p:nvPr/>
          </p:nvCxnSpPr>
          <p:spPr>
            <a:xfrm flipH="1">
              <a:off x="1980346" y="741804"/>
              <a:ext cx="470444" cy="18981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Прямая соединительная линия 63"/>
            <p:cNvCxnSpPr>
              <a:stCxn id="55" idx="5"/>
              <a:endCxn id="57" idx="1"/>
            </p:cNvCxnSpPr>
            <p:nvPr/>
          </p:nvCxnSpPr>
          <p:spPr>
            <a:xfrm>
              <a:off x="2909046" y="741804"/>
              <a:ext cx="518614" cy="18981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Прямая соединительная линия 64"/>
            <p:cNvCxnSpPr>
              <a:stCxn id="56" idx="3"/>
              <a:endCxn id="58" idx="0"/>
            </p:cNvCxnSpPr>
            <p:nvPr/>
          </p:nvCxnSpPr>
          <p:spPr>
            <a:xfrm flipH="1">
              <a:off x="1295636" y="1389876"/>
              <a:ext cx="226454" cy="23892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Прямая соединительная линия 65"/>
            <p:cNvCxnSpPr>
              <a:stCxn id="56" idx="5"/>
              <a:endCxn id="59" idx="0"/>
            </p:cNvCxnSpPr>
            <p:nvPr/>
          </p:nvCxnSpPr>
          <p:spPr>
            <a:xfrm>
              <a:off x="1980346" y="1389876"/>
              <a:ext cx="375536" cy="23892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Прямая соединительная линия 66"/>
            <p:cNvCxnSpPr>
              <a:stCxn id="57" idx="3"/>
              <a:endCxn id="60" idx="0"/>
            </p:cNvCxnSpPr>
            <p:nvPr/>
          </p:nvCxnSpPr>
          <p:spPr>
            <a:xfrm flipH="1">
              <a:off x="3095836" y="1389876"/>
              <a:ext cx="331824" cy="26162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Прямая соединительная линия 67"/>
            <p:cNvCxnSpPr>
              <a:stCxn id="57" idx="5"/>
              <a:endCxn id="61" idx="0"/>
            </p:cNvCxnSpPr>
            <p:nvPr/>
          </p:nvCxnSpPr>
          <p:spPr>
            <a:xfrm>
              <a:off x="3885916" y="1389876"/>
              <a:ext cx="362048" cy="26162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Прямая соединительная линия 68"/>
            <p:cNvCxnSpPr>
              <a:stCxn id="58" idx="3"/>
              <a:endCxn id="62" idx="0"/>
            </p:cNvCxnSpPr>
            <p:nvPr/>
          </p:nvCxnSpPr>
          <p:spPr>
            <a:xfrm flipH="1">
              <a:off x="900168" y="2181964"/>
              <a:ext cx="166340" cy="31093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274121907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323528" y="260648"/>
            <a:ext cx="3995868" cy="2952328"/>
            <a:chOff x="576132" y="188640"/>
            <a:chExt cx="3995868" cy="2952328"/>
          </a:xfrm>
        </p:grpSpPr>
        <p:sp>
          <p:nvSpPr>
            <p:cNvPr id="5" name="Овал 4"/>
            <p:cNvSpPr/>
            <p:nvPr/>
          </p:nvSpPr>
          <p:spPr>
            <a:xfrm>
              <a:off x="2355882" y="188640"/>
              <a:ext cx="648072" cy="64807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44</a:t>
              </a:r>
              <a:endPara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Овал 5"/>
            <p:cNvSpPr/>
            <p:nvPr/>
          </p:nvSpPr>
          <p:spPr>
            <a:xfrm>
              <a:off x="1427182" y="836712"/>
              <a:ext cx="648072" cy="64807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42</a:t>
              </a:r>
              <a:endPara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Овал 6"/>
            <p:cNvSpPr/>
            <p:nvPr/>
          </p:nvSpPr>
          <p:spPr>
            <a:xfrm>
              <a:off x="3332752" y="836712"/>
              <a:ext cx="648072" cy="64807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18</a:t>
              </a:r>
              <a:endPara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Овал 7"/>
            <p:cNvSpPr/>
            <p:nvPr/>
          </p:nvSpPr>
          <p:spPr>
            <a:xfrm>
              <a:off x="971600" y="1628800"/>
              <a:ext cx="648072" cy="64807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</a:t>
              </a:r>
              <a:endPara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Овал 8"/>
            <p:cNvSpPr/>
            <p:nvPr/>
          </p:nvSpPr>
          <p:spPr>
            <a:xfrm>
              <a:off x="2031846" y="1628800"/>
              <a:ext cx="648072" cy="648072"/>
            </a:xfrm>
            <a:prstGeom prst="ellipse">
              <a:avLst/>
            </a:prstGeom>
            <a:solidFill>
              <a:srgbClr val="FFCC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12</a:t>
              </a:r>
              <a:endPara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Овал 9"/>
            <p:cNvSpPr/>
            <p:nvPr/>
          </p:nvSpPr>
          <p:spPr>
            <a:xfrm>
              <a:off x="2771800" y="1651502"/>
              <a:ext cx="648072" cy="648072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55</a:t>
              </a:r>
              <a:endPara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Овал 10"/>
            <p:cNvSpPr/>
            <p:nvPr/>
          </p:nvSpPr>
          <p:spPr>
            <a:xfrm>
              <a:off x="3923928" y="1651502"/>
              <a:ext cx="648072" cy="648072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67</a:t>
              </a:r>
              <a:endPara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Овал 11"/>
            <p:cNvSpPr/>
            <p:nvPr/>
          </p:nvSpPr>
          <p:spPr>
            <a:xfrm>
              <a:off x="576132" y="2492896"/>
              <a:ext cx="648072" cy="648072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94</a:t>
              </a:r>
              <a:endPara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3" name="Прямая соединительная линия 12"/>
            <p:cNvCxnSpPr>
              <a:stCxn id="5" idx="3"/>
              <a:endCxn id="6" idx="7"/>
            </p:cNvCxnSpPr>
            <p:nvPr/>
          </p:nvCxnSpPr>
          <p:spPr>
            <a:xfrm flipH="1">
              <a:off x="1980346" y="741804"/>
              <a:ext cx="470444" cy="18981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>
              <a:stCxn id="5" idx="5"/>
              <a:endCxn id="7" idx="1"/>
            </p:cNvCxnSpPr>
            <p:nvPr/>
          </p:nvCxnSpPr>
          <p:spPr>
            <a:xfrm>
              <a:off x="2909046" y="741804"/>
              <a:ext cx="518614" cy="18981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>
              <a:stCxn id="6" idx="3"/>
              <a:endCxn id="8" idx="0"/>
            </p:cNvCxnSpPr>
            <p:nvPr/>
          </p:nvCxnSpPr>
          <p:spPr>
            <a:xfrm flipH="1">
              <a:off x="1295636" y="1389876"/>
              <a:ext cx="226454" cy="23892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>
              <a:stCxn id="6" idx="5"/>
              <a:endCxn id="9" idx="0"/>
            </p:cNvCxnSpPr>
            <p:nvPr/>
          </p:nvCxnSpPr>
          <p:spPr>
            <a:xfrm>
              <a:off x="1980346" y="1389876"/>
              <a:ext cx="375536" cy="23892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>
              <a:stCxn id="7" idx="3"/>
              <a:endCxn id="10" idx="0"/>
            </p:cNvCxnSpPr>
            <p:nvPr/>
          </p:nvCxnSpPr>
          <p:spPr>
            <a:xfrm flipH="1">
              <a:off x="3095836" y="1389876"/>
              <a:ext cx="331824" cy="26162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>
              <a:stCxn id="7" idx="5"/>
              <a:endCxn id="11" idx="0"/>
            </p:cNvCxnSpPr>
            <p:nvPr/>
          </p:nvCxnSpPr>
          <p:spPr>
            <a:xfrm>
              <a:off x="3885916" y="1389876"/>
              <a:ext cx="362048" cy="26162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/>
            <p:cNvCxnSpPr>
              <a:stCxn id="8" idx="3"/>
              <a:endCxn id="12" idx="0"/>
            </p:cNvCxnSpPr>
            <p:nvPr/>
          </p:nvCxnSpPr>
          <p:spPr>
            <a:xfrm flipH="1">
              <a:off x="900168" y="2181964"/>
              <a:ext cx="166340" cy="31093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Группа 19"/>
          <p:cNvGrpSpPr/>
          <p:nvPr/>
        </p:nvGrpSpPr>
        <p:grpSpPr>
          <a:xfrm>
            <a:off x="4644008" y="247346"/>
            <a:ext cx="3995868" cy="2952328"/>
            <a:chOff x="576132" y="188640"/>
            <a:chExt cx="3995868" cy="2952328"/>
          </a:xfrm>
        </p:grpSpPr>
        <p:sp>
          <p:nvSpPr>
            <p:cNvPr id="21" name="Овал 20"/>
            <p:cNvSpPr/>
            <p:nvPr/>
          </p:nvSpPr>
          <p:spPr>
            <a:xfrm>
              <a:off x="2355882" y="188640"/>
              <a:ext cx="648072" cy="648072"/>
            </a:xfrm>
            <a:prstGeom prst="ellipse">
              <a:avLst/>
            </a:prstGeom>
            <a:solidFill>
              <a:srgbClr val="FFCC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12</a:t>
              </a:r>
              <a:endPara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Овал 21"/>
            <p:cNvSpPr/>
            <p:nvPr/>
          </p:nvSpPr>
          <p:spPr>
            <a:xfrm>
              <a:off x="1427182" y="836712"/>
              <a:ext cx="648072" cy="64807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42</a:t>
              </a:r>
              <a:endPara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Овал 22"/>
            <p:cNvSpPr/>
            <p:nvPr/>
          </p:nvSpPr>
          <p:spPr>
            <a:xfrm>
              <a:off x="3332752" y="836712"/>
              <a:ext cx="648072" cy="64807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18</a:t>
              </a:r>
              <a:endPara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Овал 23"/>
            <p:cNvSpPr/>
            <p:nvPr/>
          </p:nvSpPr>
          <p:spPr>
            <a:xfrm>
              <a:off x="971600" y="1628800"/>
              <a:ext cx="648072" cy="64807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</a:t>
              </a:r>
              <a:endPara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Овал 24"/>
            <p:cNvSpPr/>
            <p:nvPr/>
          </p:nvSpPr>
          <p:spPr>
            <a:xfrm>
              <a:off x="2031846" y="1628800"/>
              <a:ext cx="648072" cy="648072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44</a:t>
              </a:r>
              <a:endPara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6" name="Овал 25"/>
            <p:cNvSpPr/>
            <p:nvPr/>
          </p:nvSpPr>
          <p:spPr>
            <a:xfrm>
              <a:off x="2771800" y="1651502"/>
              <a:ext cx="648072" cy="648072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55</a:t>
              </a:r>
              <a:endPara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7" name="Овал 26"/>
            <p:cNvSpPr/>
            <p:nvPr/>
          </p:nvSpPr>
          <p:spPr>
            <a:xfrm>
              <a:off x="3923928" y="1651502"/>
              <a:ext cx="648072" cy="648072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67</a:t>
              </a:r>
              <a:endPara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8" name="Овал 27"/>
            <p:cNvSpPr/>
            <p:nvPr/>
          </p:nvSpPr>
          <p:spPr>
            <a:xfrm>
              <a:off x="576132" y="2492896"/>
              <a:ext cx="648072" cy="648072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94</a:t>
              </a:r>
              <a:endPara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9" name="Прямая соединительная линия 28"/>
            <p:cNvCxnSpPr>
              <a:stCxn id="21" idx="3"/>
              <a:endCxn id="22" idx="7"/>
            </p:cNvCxnSpPr>
            <p:nvPr/>
          </p:nvCxnSpPr>
          <p:spPr>
            <a:xfrm flipH="1">
              <a:off x="1980346" y="741804"/>
              <a:ext cx="470444" cy="18981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>
              <a:stCxn id="21" idx="5"/>
              <a:endCxn id="23" idx="1"/>
            </p:cNvCxnSpPr>
            <p:nvPr/>
          </p:nvCxnSpPr>
          <p:spPr>
            <a:xfrm>
              <a:off x="2909046" y="741804"/>
              <a:ext cx="518614" cy="18981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>
              <a:stCxn id="22" idx="3"/>
              <a:endCxn id="24" idx="0"/>
            </p:cNvCxnSpPr>
            <p:nvPr/>
          </p:nvCxnSpPr>
          <p:spPr>
            <a:xfrm flipH="1">
              <a:off x="1295636" y="1389876"/>
              <a:ext cx="226454" cy="23892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/>
            <p:cNvCxnSpPr>
              <a:stCxn id="22" idx="5"/>
              <a:endCxn id="25" idx="0"/>
            </p:cNvCxnSpPr>
            <p:nvPr/>
          </p:nvCxnSpPr>
          <p:spPr>
            <a:xfrm>
              <a:off x="1980346" y="1389876"/>
              <a:ext cx="375536" cy="23892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>
              <a:stCxn id="23" idx="3"/>
              <a:endCxn id="26" idx="0"/>
            </p:cNvCxnSpPr>
            <p:nvPr/>
          </p:nvCxnSpPr>
          <p:spPr>
            <a:xfrm flipH="1">
              <a:off x="3095836" y="1389876"/>
              <a:ext cx="331824" cy="26162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>
              <a:stCxn id="23" idx="5"/>
              <a:endCxn id="27" idx="0"/>
            </p:cNvCxnSpPr>
            <p:nvPr/>
          </p:nvCxnSpPr>
          <p:spPr>
            <a:xfrm>
              <a:off x="3885916" y="1389876"/>
              <a:ext cx="362048" cy="26162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>
              <a:stCxn id="24" idx="3"/>
              <a:endCxn id="28" idx="0"/>
            </p:cNvCxnSpPr>
            <p:nvPr/>
          </p:nvCxnSpPr>
          <p:spPr>
            <a:xfrm flipH="1">
              <a:off x="900168" y="2181964"/>
              <a:ext cx="166340" cy="31093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Группа 35"/>
          <p:cNvGrpSpPr/>
          <p:nvPr/>
        </p:nvGrpSpPr>
        <p:grpSpPr>
          <a:xfrm>
            <a:off x="429380" y="3212976"/>
            <a:ext cx="3995868" cy="2952328"/>
            <a:chOff x="576132" y="188640"/>
            <a:chExt cx="3995868" cy="2952328"/>
          </a:xfrm>
        </p:grpSpPr>
        <p:sp>
          <p:nvSpPr>
            <p:cNvPr id="37" name="Овал 36"/>
            <p:cNvSpPr/>
            <p:nvPr/>
          </p:nvSpPr>
          <p:spPr>
            <a:xfrm>
              <a:off x="2355882" y="188640"/>
              <a:ext cx="648072" cy="64807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42</a:t>
              </a:r>
              <a:endPara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8" name="Овал 37"/>
            <p:cNvSpPr/>
            <p:nvPr/>
          </p:nvSpPr>
          <p:spPr>
            <a:xfrm>
              <a:off x="1427182" y="836712"/>
              <a:ext cx="648072" cy="648072"/>
            </a:xfrm>
            <a:prstGeom prst="ellipse">
              <a:avLst/>
            </a:prstGeom>
            <a:solidFill>
              <a:srgbClr val="FFCC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12</a:t>
              </a:r>
              <a:endPara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9" name="Овал 38"/>
            <p:cNvSpPr/>
            <p:nvPr/>
          </p:nvSpPr>
          <p:spPr>
            <a:xfrm>
              <a:off x="3332752" y="836712"/>
              <a:ext cx="648072" cy="64807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18</a:t>
              </a:r>
              <a:endPara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0" name="Овал 39"/>
            <p:cNvSpPr/>
            <p:nvPr/>
          </p:nvSpPr>
          <p:spPr>
            <a:xfrm>
              <a:off x="971600" y="1628800"/>
              <a:ext cx="648072" cy="64807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</a:t>
              </a:r>
              <a:endPara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1" name="Овал 40"/>
            <p:cNvSpPr/>
            <p:nvPr/>
          </p:nvSpPr>
          <p:spPr>
            <a:xfrm>
              <a:off x="2031846" y="1628800"/>
              <a:ext cx="648072" cy="648072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44</a:t>
              </a:r>
              <a:endPara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2" name="Овал 41"/>
            <p:cNvSpPr/>
            <p:nvPr/>
          </p:nvSpPr>
          <p:spPr>
            <a:xfrm>
              <a:off x="2771800" y="1651502"/>
              <a:ext cx="648072" cy="648072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55</a:t>
              </a:r>
              <a:endPara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3" name="Овал 42"/>
            <p:cNvSpPr/>
            <p:nvPr/>
          </p:nvSpPr>
          <p:spPr>
            <a:xfrm>
              <a:off x="3923928" y="1651502"/>
              <a:ext cx="648072" cy="648072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67</a:t>
              </a:r>
              <a:endPara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4" name="Овал 43"/>
            <p:cNvSpPr/>
            <p:nvPr/>
          </p:nvSpPr>
          <p:spPr>
            <a:xfrm>
              <a:off x="576132" y="2492896"/>
              <a:ext cx="648072" cy="648072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94</a:t>
              </a:r>
              <a:endPara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45" name="Прямая соединительная линия 44"/>
            <p:cNvCxnSpPr>
              <a:stCxn id="37" idx="3"/>
              <a:endCxn id="38" idx="7"/>
            </p:cNvCxnSpPr>
            <p:nvPr/>
          </p:nvCxnSpPr>
          <p:spPr>
            <a:xfrm flipH="1">
              <a:off x="1980346" y="741804"/>
              <a:ext cx="470444" cy="18981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Прямая соединительная линия 45"/>
            <p:cNvCxnSpPr>
              <a:stCxn id="37" idx="5"/>
              <a:endCxn id="39" idx="1"/>
            </p:cNvCxnSpPr>
            <p:nvPr/>
          </p:nvCxnSpPr>
          <p:spPr>
            <a:xfrm>
              <a:off x="2909046" y="741804"/>
              <a:ext cx="518614" cy="18981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Прямая соединительная линия 46"/>
            <p:cNvCxnSpPr>
              <a:stCxn id="38" idx="3"/>
              <a:endCxn id="40" idx="0"/>
            </p:cNvCxnSpPr>
            <p:nvPr/>
          </p:nvCxnSpPr>
          <p:spPr>
            <a:xfrm flipH="1">
              <a:off x="1295636" y="1389876"/>
              <a:ext cx="226454" cy="23892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Прямая соединительная линия 47"/>
            <p:cNvCxnSpPr>
              <a:stCxn id="38" idx="5"/>
              <a:endCxn id="41" idx="0"/>
            </p:cNvCxnSpPr>
            <p:nvPr/>
          </p:nvCxnSpPr>
          <p:spPr>
            <a:xfrm>
              <a:off x="1980346" y="1389876"/>
              <a:ext cx="375536" cy="23892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Прямая соединительная линия 48"/>
            <p:cNvCxnSpPr>
              <a:stCxn id="39" idx="3"/>
              <a:endCxn id="42" idx="0"/>
            </p:cNvCxnSpPr>
            <p:nvPr/>
          </p:nvCxnSpPr>
          <p:spPr>
            <a:xfrm flipH="1">
              <a:off x="3095836" y="1389876"/>
              <a:ext cx="331824" cy="26162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Прямая соединительная линия 49"/>
            <p:cNvCxnSpPr>
              <a:stCxn id="39" idx="5"/>
              <a:endCxn id="43" idx="0"/>
            </p:cNvCxnSpPr>
            <p:nvPr/>
          </p:nvCxnSpPr>
          <p:spPr>
            <a:xfrm>
              <a:off x="3885916" y="1389876"/>
              <a:ext cx="362048" cy="26162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Прямая соединительная линия 50"/>
            <p:cNvCxnSpPr>
              <a:stCxn id="40" idx="3"/>
              <a:endCxn id="44" idx="0"/>
            </p:cNvCxnSpPr>
            <p:nvPr/>
          </p:nvCxnSpPr>
          <p:spPr>
            <a:xfrm flipH="1">
              <a:off x="900168" y="2181964"/>
              <a:ext cx="166340" cy="31093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2" name="Группа 51"/>
          <p:cNvGrpSpPr/>
          <p:nvPr/>
        </p:nvGrpSpPr>
        <p:grpSpPr>
          <a:xfrm>
            <a:off x="4841742" y="3176972"/>
            <a:ext cx="3995868" cy="2952328"/>
            <a:chOff x="576132" y="188640"/>
            <a:chExt cx="3995868" cy="2952328"/>
          </a:xfrm>
        </p:grpSpPr>
        <p:sp>
          <p:nvSpPr>
            <p:cNvPr id="53" name="Овал 52"/>
            <p:cNvSpPr/>
            <p:nvPr/>
          </p:nvSpPr>
          <p:spPr>
            <a:xfrm>
              <a:off x="2355882" y="188640"/>
              <a:ext cx="648072" cy="648072"/>
            </a:xfrm>
            <a:prstGeom prst="ellipse">
              <a:avLst/>
            </a:prstGeom>
            <a:solidFill>
              <a:srgbClr val="FFCC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</a:t>
              </a:r>
              <a:endPara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4" name="Овал 53"/>
            <p:cNvSpPr/>
            <p:nvPr/>
          </p:nvSpPr>
          <p:spPr>
            <a:xfrm>
              <a:off x="1427182" y="836712"/>
              <a:ext cx="648072" cy="64807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12</a:t>
              </a:r>
              <a:endPara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5" name="Овал 54"/>
            <p:cNvSpPr/>
            <p:nvPr/>
          </p:nvSpPr>
          <p:spPr>
            <a:xfrm>
              <a:off x="3332752" y="836712"/>
              <a:ext cx="648072" cy="64807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18</a:t>
              </a:r>
              <a:endPara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6" name="Овал 55"/>
            <p:cNvSpPr/>
            <p:nvPr/>
          </p:nvSpPr>
          <p:spPr>
            <a:xfrm>
              <a:off x="971600" y="1628800"/>
              <a:ext cx="648072" cy="648072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42</a:t>
              </a:r>
              <a:endPara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7" name="Овал 56"/>
            <p:cNvSpPr/>
            <p:nvPr/>
          </p:nvSpPr>
          <p:spPr>
            <a:xfrm>
              <a:off x="2031846" y="1628800"/>
              <a:ext cx="648072" cy="648072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44</a:t>
              </a:r>
              <a:endPara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8" name="Овал 57"/>
            <p:cNvSpPr/>
            <p:nvPr/>
          </p:nvSpPr>
          <p:spPr>
            <a:xfrm>
              <a:off x="2771800" y="1651502"/>
              <a:ext cx="648072" cy="648072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55</a:t>
              </a:r>
              <a:endPara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9" name="Овал 58"/>
            <p:cNvSpPr/>
            <p:nvPr/>
          </p:nvSpPr>
          <p:spPr>
            <a:xfrm>
              <a:off x="3923928" y="1651502"/>
              <a:ext cx="648072" cy="648072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67</a:t>
              </a:r>
              <a:endPara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0" name="Овал 59"/>
            <p:cNvSpPr/>
            <p:nvPr/>
          </p:nvSpPr>
          <p:spPr>
            <a:xfrm>
              <a:off x="576132" y="2492896"/>
              <a:ext cx="648072" cy="648072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94</a:t>
              </a:r>
              <a:endPara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61" name="Прямая соединительная линия 60"/>
            <p:cNvCxnSpPr>
              <a:stCxn id="53" idx="3"/>
              <a:endCxn id="54" idx="7"/>
            </p:cNvCxnSpPr>
            <p:nvPr/>
          </p:nvCxnSpPr>
          <p:spPr>
            <a:xfrm flipH="1">
              <a:off x="1980346" y="741804"/>
              <a:ext cx="470444" cy="18981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Прямая соединительная линия 61"/>
            <p:cNvCxnSpPr>
              <a:stCxn id="53" idx="5"/>
              <a:endCxn id="55" idx="1"/>
            </p:cNvCxnSpPr>
            <p:nvPr/>
          </p:nvCxnSpPr>
          <p:spPr>
            <a:xfrm>
              <a:off x="2909046" y="741804"/>
              <a:ext cx="518614" cy="18981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Прямая соединительная линия 62"/>
            <p:cNvCxnSpPr>
              <a:stCxn id="54" idx="3"/>
              <a:endCxn id="56" idx="0"/>
            </p:cNvCxnSpPr>
            <p:nvPr/>
          </p:nvCxnSpPr>
          <p:spPr>
            <a:xfrm flipH="1">
              <a:off x="1295636" y="1389876"/>
              <a:ext cx="226454" cy="23892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Прямая соединительная линия 63"/>
            <p:cNvCxnSpPr>
              <a:stCxn id="54" idx="5"/>
              <a:endCxn id="57" idx="0"/>
            </p:cNvCxnSpPr>
            <p:nvPr/>
          </p:nvCxnSpPr>
          <p:spPr>
            <a:xfrm>
              <a:off x="1980346" y="1389876"/>
              <a:ext cx="375536" cy="23892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Прямая соединительная линия 64"/>
            <p:cNvCxnSpPr>
              <a:stCxn id="55" idx="3"/>
              <a:endCxn id="58" idx="0"/>
            </p:cNvCxnSpPr>
            <p:nvPr/>
          </p:nvCxnSpPr>
          <p:spPr>
            <a:xfrm flipH="1">
              <a:off x="3095836" y="1389876"/>
              <a:ext cx="331824" cy="26162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Прямая соединительная линия 65"/>
            <p:cNvCxnSpPr>
              <a:stCxn id="55" idx="5"/>
              <a:endCxn id="59" idx="0"/>
            </p:cNvCxnSpPr>
            <p:nvPr/>
          </p:nvCxnSpPr>
          <p:spPr>
            <a:xfrm>
              <a:off x="3885916" y="1389876"/>
              <a:ext cx="362048" cy="26162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Прямая соединительная линия 66"/>
            <p:cNvCxnSpPr>
              <a:stCxn id="56" idx="3"/>
              <a:endCxn id="60" idx="0"/>
            </p:cNvCxnSpPr>
            <p:nvPr/>
          </p:nvCxnSpPr>
          <p:spPr>
            <a:xfrm flipH="1">
              <a:off x="900168" y="2181964"/>
              <a:ext cx="166340" cy="31093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28515016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323528" y="404664"/>
            <a:ext cx="3995868" cy="2952328"/>
            <a:chOff x="576132" y="188640"/>
            <a:chExt cx="3995868" cy="2952328"/>
          </a:xfrm>
        </p:grpSpPr>
        <p:sp>
          <p:nvSpPr>
            <p:cNvPr id="5" name="Овал 4"/>
            <p:cNvSpPr/>
            <p:nvPr/>
          </p:nvSpPr>
          <p:spPr>
            <a:xfrm>
              <a:off x="2355882" y="188640"/>
              <a:ext cx="648072" cy="64807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18</a:t>
              </a:r>
              <a:endPara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Овал 5"/>
            <p:cNvSpPr/>
            <p:nvPr/>
          </p:nvSpPr>
          <p:spPr>
            <a:xfrm>
              <a:off x="1427182" y="836712"/>
              <a:ext cx="648072" cy="64807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12</a:t>
              </a:r>
              <a:endPara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Овал 6"/>
            <p:cNvSpPr/>
            <p:nvPr/>
          </p:nvSpPr>
          <p:spPr>
            <a:xfrm>
              <a:off x="3332752" y="836712"/>
              <a:ext cx="648072" cy="648072"/>
            </a:xfrm>
            <a:prstGeom prst="ellipse">
              <a:avLst/>
            </a:prstGeom>
            <a:solidFill>
              <a:srgbClr val="FFCC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</a:t>
              </a:r>
              <a:endPara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Овал 7"/>
            <p:cNvSpPr/>
            <p:nvPr/>
          </p:nvSpPr>
          <p:spPr>
            <a:xfrm>
              <a:off x="971600" y="1628800"/>
              <a:ext cx="648072" cy="648072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42</a:t>
              </a:r>
              <a:endPara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Овал 8"/>
            <p:cNvSpPr/>
            <p:nvPr/>
          </p:nvSpPr>
          <p:spPr>
            <a:xfrm>
              <a:off x="2031846" y="1628800"/>
              <a:ext cx="648072" cy="648072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44</a:t>
              </a:r>
              <a:endPara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Овал 9"/>
            <p:cNvSpPr/>
            <p:nvPr/>
          </p:nvSpPr>
          <p:spPr>
            <a:xfrm>
              <a:off x="2771800" y="1651502"/>
              <a:ext cx="648072" cy="648072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55</a:t>
              </a:r>
              <a:endPara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Овал 10"/>
            <p:cNvSpPr/>
            <p:nvPr/>
          </p:nvSpPr>
          <p:spPr>
            <a:xfrm>
              <a:off x="3923928" y="1651502"/>
              <a:ext cx="648072" cy="648072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67</a:t>
              </a:r>
              <a:endPara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Овал 11"/>
            <p:cNvSpPr/>
            <p:nvPr/>
          </p:nvSpPr>
          <p:spPr>
            <a:xfrm>
              <a:off x="576132" y="2492896"/>
              <a:ext cx="648072" cy="648072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94</a:t>
              </a:r>
              <a:endPara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3" name="Прямая соединительная линия 12"/>
            <p:cNvCxnSpPr>
              <a:stCxn id="5" idx="3"/>
              <a:endCxn id="6" idx="7"/>
            </p:cNvCxnSpPr>
            <p:nvPr/>
          </p:nvCxnSpPr>
          <p:spPr>
            <a:xfrm flipH="1">
              <a:off x="1980346" y="741804"/>
              <a:ext cx="470444" cy="18981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>
              <a:stCxn id="5" idx="5"/>
              <a:endCxn id="7" idx="1"/>
            </p:cNvCxnSpPr>
            <p:nvPr/>
          </p:nvCxnSpPr>
          <p:spPr>
            <a:xfrm>
              <a:off x="2909046" y="741804"/>
              <a:ext cx="518614" cy="18981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>
              <a:stCxn id="6" idx="3"/>
              <a:endCxn id="8" idx="0"/>
            </p:cNvCxnSpPr>
            <p:nvPr/>
          </p:nvCxnSpPr>
          <p:spPr>
            <a:xfrm flipH="1">
              <a:off x="1295636" y="1389876"/>
              <a:ext cx="226454" cy="23892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>
              <a:stCxn id="6" idx="5"/>
              <a:endCxn id="9" idx="0"/>
            </p:cNvCxnSpPr>
            <p:nvPr/>
          </p:nvCxnSpPr>
          <p:spPr>
            <a:xfrm>
              <a:off x="1980346" y="1389876"/>
              <a:ext cx="375536" cy="23892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>
              <a:stCxn id="7" idx="3"/>
              <a:endCxn id="10" idx="0"/>
            </p:cNvCxnSpPr>
            <p:nvPr/>
          </p:nvCxnSpPr>
          <p:spPr>
            <a:xfrm flipH="1">
              <a:off x="3095836" y="1389876"/>
              <a:ext cx="331824" cy="26162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>
              <a:stCxn id="7" idx="5"/>
              <a:endCxn id="11" idx="0"/>
            </p:cNvCxnSpPr>
            <p:nvPr/>
          </p:nvCxnSpPr>
          <p:spPr>
            <a:xfrm>
              <a:off x="3885916" y="1389876"/>
              <a:ext cx="362048" cy="26162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/>
            <p:cNvCxnSpPr>
              <a:stCxn id="8" idx="3"/>
              <a:endCxn id="12" idx="0"/>
            </p:cNvCxnSpPr>
            <p:nvPr/>
          </p:nvCxnSpPr>
          <p:spPr>
            <a:xfrm flipH="1">
              <a:off x="900168" y="2181964"/>
              <a:ext cx="166340" cy="31093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Группа 19"/>
          <p:cNvGrpSpPr/>
          <p:nvPr/>
        </p:nvGrpSpPr>
        <p:grpSpPr>
          <a:xfrm>
            <a:off x="4644008" y="391362"/>
            <a:ext cx="3995868" cy="2952328"/>
            <a:chOff x="576132" y="188640"/>
            <a:chExt cx="3995868" cy="2952328"/>
          </a:xfrm>
        </p:grpSpPr>
        <p:sp>
          <p:nvSpPr>
            <p:cNvPr id="21" name="Овал 20"/>
            <p:cNvSpPr/>
            <p:nvPr/>
          </p:nvSpPr>
          <p:spPr>
            <a:xfrm>
              <a:off x="2355882" y="188640"/>
              <a:ext cx="648072" cy="648072"/>
            </a:xfrm>
            <a:prstGeom prst="ellipse">
              <a:avLst/>
            </a:prstGeom>
            <a:solidFill>
              <a:srgbClr val="FFCC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</a:t>
              </a:r>
              <a:endPara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Овал 21"/>
            <p:cNvSpPr/>
            <p:nvPr/>
          </p:nvSpPr>
          <p:spPr>
            <a:xfrm>
              <a:off x="1427182" y="836712"/>
              <a:ext cx="648072" cy="64807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12</a:t>
              </a:r>
              <a:endPara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Овал 22"/>
            <p:cNvSpPr/>
            <p:nvPr/>
          </p:nvSpPr>
          <p:spPr>
            <a:xfrm>
              <a:off x="3332752" y="836712"/>
              <a:ext cx="648072" cy="648072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18</a:t>
              </a:r>
              <a:endPara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Овал 23"/>
            <p:cNvSpPr/>
            <p:nvPr/>
          </p:nvSpPr>
          <p:spPr>
            <a:xfrm>
              <a:off x="971600" y="1628800"/>
              <a:ext cx="648072" cy="648072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42</a:t>
              </a:r>
              <a:endPara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Овал 24"/>
            <p:cNvSpPr/>
            <p:nvPr/>
          </p:nvSpPr>
          <p:spPr>
            <a:xfrm>
              <a:off x="2031846" y="1628800"/>
              <a:ext cx="648072" cy="648072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44</a:t>
              </a:r>
              <a:endPara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6" name="Овал 25"/>
            <p:cNvSpPr/>
            <p:nvPr/>
          </p:nvSpPr>
          <p:spPr>
            <a:xfrm>
              <a:off x="2771800" y="1651502"/>
              <a:ext cx="648072" cy="648072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55</a:t>
              </a:r>
              <a:endPara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7" name="Овал 26"/>
            <p:cNvSpPr/>
            <p:nvPr/>
          </p:nvSpPr>
          <p:spPr>
            <a:xfrm>
              <a:off x="3923928" y="1651502"/>
              <a:ext cx="648072" cy="648072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67</a:t>
              </a:r>
              <a:endPara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8" name="Овал 27"/>
            <p:cNvSpPr/>
            <p:nvPr/>
          </p:nvSpPr>
          <p:spPr>
            <a:xfrm>
              <a:off x="576132" y="2492896"/>
              <a:ext cx="648072" cy="648072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94</a:t>
              </a:r>
              <a:endPara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9" name="Прямая соединительная линия 28"/>
            <p:cNvCxnSpPr>
              <a:stCxn id="21" idx="3"/>
              <a:endCxn id="22" idx="7"/>
            </p:cNvCxnSpPr>
            <p:nvPr/>
          </p:nvCxnSpPr>
          <p:spPr>
            <a:xfrm flipH="1">
              <a:off x="1980346" y="741804"/>
              <a:ext cx="470444" cy="18981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>
              <a:stCxn id="21" idx="5"/>
              <a:endCxn id="23" idx="1"/>
            </p:cNvCxnSpPr>
            <p:nvPr/>
          </p:nvCxnSpPr>
          <p:spPr>
            <a:xfrm>
              <a:off x="2909046" y="741804"/>
              <a:ext cx="518614" cy="18981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>
              <a:stCxn id="22" idx="3"/>
              <a:endCxn id="24" idx="0"/>
            </p:cNvCxnSpPr>
            <p:nvPr/>
          </p:nvCxnSpPr>
          <p:spPr>
            <a:xfrm flipH="1">
              <a:off x="1295636" y="1389876"/>
              <a:ext cx="226454" cy="23892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/>
            <p:cNvCxnSpPr>
              <a:stCxn id="22" idx="5"/>
              <a:endCxn id="25" idx="0"/>
            </p:cNvCxnSpPr>
            <p:nvPr/>
          </p:nvCxnSpPr>
          <p:spPr>
            <a:xfrm>
              <a:off x="1980346" y="1389876"/>
              <a:ext cx="375536" cy="23892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>
              <a:stCxn id="23" idx="3"/>
              <a:endCxn id="26" idx="0"/>
            </p:cNvCxnSpPr>
            <p:nvPr/>
          </p:nvCxnSpPr>
          <p:spPr>
            <a:xfrm flipH="1">
              <a:off x="3095836" y="1389876"/>
              <a:ext cx="331824" cy="26162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>
              <a:stCxn id="23" idx="5"/>
              <a:endCxn id="27" idx="0"/>
            </p:cNvCxnSpPr>
            <p:nvPr/>
          </p:nvCxnSpPr>
          <p:spPr>
            <a:xfrm>
              <a:off x="3885916" y="1389876"/>
              <a:ext cx="362048" cy="26162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>
              <a:stCxn id="24" idx="3"/>
              <a:endCxn id="28" idx="0"/>
            </p:cNvCxnSpPr>
            <p:nvPr/>
          </p:nvCxnSpPr>
          <p:spPr>
            <a:xfrm flipH="1">
              <a:off x="900168" y="2181964"/>
              <a:ext cx="166340" cy="31093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Группа 35"/>
          <p:cNvGrpSpPr/>
          <p:nvPr/>
        </p:nvGrpSpPr>
        <p:grpSpPr>
          <a:xfrm>
            <a:off x="521262" y="3212976"/>
            <a:ext cx="3995868" cy="2952328"/>
            <a:chOff x="576132" y="188640"/>
            <a:chExt cx="3995868" cy="2952328"/>
          </a:xfrm>
        </p:grpSpPr>
        <p:sp>
          <p:nvSpPr>
            <p:cNvPr id="37" name="Овал 36"/>
            <p:cNvSpPr/>
            <p:nvPr/>
          </p:nvSpPr>
          <p:spPr>
            <a:xfrm>
              <a:off x="2355882" y="188640"/>
              <a:ext cx="648072" cy="64807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12</a:t>
              </a:r>
              <a:endPara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8" name="Овал 37"/>
            <p:cNvSpPr/>
            <p:nvPr/>
          </p:nvSpPr>
          <p:spPr>
            <a:xfrm>
              <a:off x="1427182" y="836712"/>
              <a:ext cx="648072" cy="648072"/>
            </a:xfrm>
            <a:prstGeom prst="ellipse">
              <a:avLst/>
            </a:prstGeom>
            <a:solidFill>
              <a:srgbClr val="FFCC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</a:t>
              </a:r>
              <a:endPara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9" name="Овал 38"/>
            <p:cNvSpPr/>
            <p:nvPr/>
          </p:nvSpPr>
          <p:spPr>
            <a:xfrm>
              <a:off x="3332752" y="836712"/>
              <a:ext cx="648072" cy="648072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18</a:t>
              </a:r>
              <a:endPara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0" name="Овал 39"/>
            <p:cNvSpPr/>
            <p:nvPr/>
          </p:nvSpPr>
          <p:spPr>
            <a:xfrm>
              <a:off x="971600" y="1628800"/>
              <a:ext cx="648072" cy="648072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42</a:t>
              </a:r>
              <a:endPara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1" name="Овал 40"/>
            <p:cNvSpPr/>
            <p:nvPr/>
          </p:nvSpPr>
          <p:spPr>
            <a:xfrm>
              <a:off x="2031846" y="1628800"/>
              <a:ext cx="648072" cy="648072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44</a:t>
              </a:r>
              <a:endPara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2" name="Овал 41"/>
            <p:cNvSpPr/>
            <p:nvPr/>
          </p:nvSpPr>
          <p:spPr>
            <a:xfrm>
              <a:off x="2771800" y="1651502"/>
              <a:ext cx="648072" cy="648072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55</a:t>
              </a:r>
              <a:endPara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3" name="Овал 42"/>
            <p:cNvSpPr/>
            <p:nvPr/>
          </p:nvSpPr>
          <p:spPr>
            <a:xfrm>
              <a:off x="3923928" y="1651502"/>
              <a:ext cx="648072" cy="648072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67</a:t>
              </a:r>
              <a:endPara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4" name="Овал 43"/>
            <p:cNvSpPr/>
            <p:nvPr/>
          </p:nvSpPr>
          <p:spPr>
            <a:xfrm>
              <a:off x="576132" y="2492896"/>
              <a:ext cx="648072" cy="648072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94</a:t>
              </a:r>
              <a:endPara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45" name="Прямая соединительная линия 44"/>
            <p:cNvCxnSpPr>
              <a:stCxn id="37" idx="3"/>
              <a:endCxn id="38" idx="7"/>
            </p:cNvCxnSpPr>
            <p:nvPr/>
          </p:nvCxnSpPr>
          <p:spPr>
            <a:xfrm flipH="1">
              <a:off x="1980346" y="741804"/>
              <a:ext cx="470444" cy="18981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Прямая соединительная линия 45"/>
            <p:cNvCxnSpPr>
              <a:stCxn id="37" idx="5"/>
              <a:endCxn id="39" idx="1"/>
            </p:cNvCxnSpPr>
            <p:nvPr/>
          </p:nvCxnSpPr>
          <p:spPr>
            <a:xfrm>
              <a:off x="2909046" y="741804"/>
              <a:ext cx="518614" cy="18981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Прямая соединительная линия 46"/>
            <p:cNvCxnSpPr>
              <a:stCxn id="38" idx="3"/>
              <a:endCxn id="40" idx="0"/>
            </p:cNvCxnSpPr>
            <p:nvPr/>
          </p:nvCxnSpPr>
          <p:spPr>
            <a:xfrm flipH="1">
              <a:off x="1295636" y="1389876"/>
              <a:ext cx="226454" cy="23892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Прямая соединительная линия 47"/>
            <p:cNvCxnSpPr>
              <a:stCxn id="38" idx="5"/>
              <a:endCxn id="41" idx="0"/>
            </p:cNvCxnSpPr>
            <p:nvPr/>
          </p:nvCxnSpPr>
          <p:spPr>
            <a:xfrm>
              <a:off x="1980346" y="1389876"/>
              <a:ext cx="375536" cy="23892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Прямая соединительная линия 48"/>
            <p:cNvCxnSpPr>
              <a:stCxn id="39" idx="3"/>
              <a:endCxn id="42" idx="0"/>
            </p:cNvCxnSpPr>
            <p:nvPr/>
          </p:nvCxnSpPr>
          <p:spPr>
            <a:xfrm flipH="1">
              <a:off x="3095836" y="1389876"/>
              <a:ext cx="331824" cy="26162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Прямая соединительная линия 49"/>
            <p:cNvCxnSpPr>
              <a:stCxn id="39" idx="5"/>
              <a:endCxn id="43" idx="0"/>
            </p:cNvCxnSpPr>
            <p:nvPr/>
          </p:nvCxnSpPr>
          <p:spPr>
            <a:xfrm>
              <a:off x="3885916" y="1389876"/>
              <a:ext cx="362048" cy="26162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Прямая соединительная линия 50"/>
            <p:cNvCxnSpPr>
              <a:stCxn id="40" idx="3"/>
              <a:endCxn id="44" idx="0"/>
            </p:cNvCxnSpPr>
            <p:nvPr/>
          </p:nvCxnSpPr>
          <p:spPr>
            <a:xfrm flipH="1">
              <a:off x="900168" y="2181964"/>
              <a:ext cx="166340" cy="31093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5" name="Группа 54"/>
          <p:cNvGrpSpPr/>
          <p:nvPr/>
        </p:nvGrpSpPr>
        <p:grpSpPr>
          <a:xfrm>
            <a:off x="4645678" y="3286011"/>
            <a:ext cx="3995868" cy="2952328"/>
            <a:chOff x="576132" y="188640"/>
            <a:chExt cx="3995868" cy="2952328"/>
          </a:xfrm>
        </p:grpSpPr>
        <p:sp>
          <p:nvSpPr>
            <p:cNvPr id="56" name="Овал 55"/>
            <p:cNvSpPr/>
            <p:nvPr/>
          </p:nvSpPr>
          <p:spPr>
            <a:xfrm>
              <a:off x="2355882" y="188640"/>
              <a:ext cx="648072" cy="64807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</a:t>
              </a:r>
              <a:endPara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7" name="Овал 56"/>
            <p:cNvSpPr/>
            <p:nvPr/>
          </p:nvSpPr>
          <p:spPr>
            <a:xfrm>
              <a:off x="1450387" y="836712"/>
              <a:ext cx="648072" cy="648072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12</a:t>
              </a:r>
              <a:endPara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8" name="Овал 57"/>
            <p:cNvSpPr/>
            <p:nvPr/>
          </p:nvSpPr>
          <p:spPr>
            <a:xfrm>
              <a:off x="3332752" y="836712"/>
              <a:ext cx="648072" cy="648072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18</a:t>
              </a:r>
              <a:endPara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9" name="Овал 58"/>
            <p:cNvSpPr/>
            <p:nvPr/>
          </p:nvSpPr>
          <p:spPr>
            <a:xfrm>
              <a:off x="971600" y="1628800"/>
              <a:ext cx="648072" cy="648072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42</a:t>
              </a:r>
              <a:endPara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0" name="Овал 59"/>
            <p:cNvSpPr/>
            <p:nvPr/>
          </p:nvSpPr>
          <p:spPr>
            <a:xfrm>
              <a:off x="2031846" y="1628800"/>
              <a:ext cx="648072" cy="648072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44</a:t>
              </a:r>
              <a:endPara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1" name="Овал 60"/>
            <p:cNvSpPr/>
            <p:nvPr/>
          </p:nvSpPr>
          <p:spPr>
            <a:xfrm>
              <a:off x="2771800" y="1651502"/>
              <a:ext cx="648072" cy="648072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55</a:t>
              </a:r>
              <a:endPara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2" name="Овал 61"/>
            <p:cNvSpPr/>
            <p:nvPr/>
          </p:nvSpPr>
          <p:spPr>
            <a:xfrm>
              <a:off x="3923928" y="1651502"/>
              <a:ext cx="648072" cy="648072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67</a:t>
              </a:r>
              <a:endPara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3" name="Овал 62"/>
            <p:cNvSpPr/>
            <p:nvPr/>
          </p:nvSpPr>
          <p:spPr>
            <a:xfrm>
              <a:off x="576132" y="2492896"/>
              <a:ext cx="648072" cy="648072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94</a:t>
              </a:r>
              <a:endPara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64" name="Прямая соединительная линия 63"/>
            <p:cNvCxnSpPr>
              <a:stCxn id="56" idx="3"/>
              <a:endCxn id="57" idx="7"/>
            </p:cNvCxnSpPr>
            <p:nvPr/>
          </p:nvCxnSpPr>
          <p:spPr>
            <a:xfrm flipH="1">
              <a:off x="2003551" y="741804"/>
              <a:ext cx="447239" cy="18981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Прямая соединительная линия 64"/>
            <p:cNvCxnSpPr>
              <a:stCxn id="56" idx="5"/>
              <a:endCxn id="58" idx="1"/>
            </p:cNvCxnSpPr>
            <p:nvPr/>
          </p:nvCxnSpPr>
          <p:spPr>
            <a:xfrm>
              <a:off x="2909046" y="741804"/>
              <a:ext cx="518614" cy="18981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Прямая соединительная линия 65"/>
            <p:cNvCxnSpPr>
              <a:stCxn id="57" idx="3"/>
              <a:endCxn id="59" idx="0"/>
            </p:cNvCxnSpPr>
            <p:nvPr/>
          </p:nvCxnSpPr>
          <p:spPr>
            <a:xfrm flipH="1">
              <a:off x="1295636" y="1389876"/>
              <a:ext cx="249659" cy="23892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Прямая соединительная линия 66"/>
            <p:cNvCxnSpPr>
              <a:stCxn id="57" idx="5"/>
              <a:endCxn id="60" idx="0"/>
            </p:cNvCxnSpPr>
            <p:nvPr/>
          </p:nvCxnSpPr>
          <p:spPr>
            <a:xfrm>
              <a:off x="2003551" y="1389876"/>
              <a:ext cx="352331" cy="23892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Прямая соединительная линия 67"/>
            <p:cNvCxnSpPr>
              <a:stCxn id="58" idx="3"/>
              <a:endCxn id="61" idx="0"/>
            </p:cNvCxnSpPr>
            <p:nvPr/>
          </p:nvCxnSpPr>
          <p:spPr>
            <a:xfrm flipH="1">
              <a:off x="3095836" y="1389876"/>
              <a:ext cx="331824" cy="26162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Прямая соединительная линия 68"/>
            <p:cNvCxnSpPr>
              <a:stCxn id="58" idx="5"/>
              <a:endCxn id="62" idx="0"/>
            </p:cNvCxnSpPr>
            <p:nvPr/>
          </p:nvCxnSpPr>
          <p:spPr>
            <a:xfrm>
              <a:off x="3885916" y="1389876"/>
              <a:ext cx="362048" cy="26162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Прямая соединительная линия 69"/>
            <p:cNvCxnSpPr>
              <a:stCxn id="59" idx="3"/>
              <a:endCxn id="63" idx="0"/>
            </p:cNvCxnSpPr>
            <p:nvPr/>
          </p:nvCxnSpPr>
          <p:spPr>
            <a:xfrm flipH="1">
              <a:off x="900168" y="2181964"/>
              <a:ext cx="166340" cy="31093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326676274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476672"/>
            <a:ext cx="8686800" cy="583264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uk-UA" dirty="0">
                <a:solidFill>
                  <a:schemeClr val="tx1"/>
                </a:solidFill>
              </a:rPr>
              <a:t>Відсортований масив: </a:t>
            </a:r>
            <a:endParaRPr lang="en-US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uk-UA" dirty="0" smtClean="0">
                <a:solidFill>
                  <a:schemeClr val="tx1"/>
                </a:solidFill>
              </a:rPr>
              <a:t>6</a:t>
            </a:r>
            <a:r>
              <a:rPr lang="uk-UA" dirty="0">
                <a:solidFill>
                  <a:schemeClr val="tx1"/>
                </a:solidFill>
              </a:rPr>
              <a:t>, 12, 18, 42, 44, 55, 67, 94</a:t>
            </a:r>
          </a:p>
          <a:p>
            <a:pPr marL="0" indent="0" algn="just">
              <a:buNone/>
            </a:pPr>
            <a:r>
              <a:rPr lang="uk-UA" dirty="0">
                <a:solidFill>
                  <a:schemeClr val="tx1"/>
                </a:solidFill>
              </a:rPr>
              <a:t>Пірамідальне сортування не використовує додаткову пам’ять. </a:t>
            </a:r>
            <a:endParaRPr lang="en-US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uk-UA" dirty="0" smtClean="0">
                <a:solidFill>
                  <a:schemeClr val="tx1"/>
                </a:solidFill>
              </a:rPr>
              <a:t>Побудова </a:t>
            </a:r>
            <a:r>
              <a:rPr lang="uk-UA" dirty="0">
                <a:solidFill>
                  <a:schemeClr val="tx1"/>
                </a:solidFill>
              </a:rPr>
              <a:t>піраміди займає О (n </a:t>
            </a:r>
            <a:r>
              <a:rPr lang="uk-UA" dirty="0" err="1">
                <a:solidFill>
                  <a:schemeClr val="tx1"/>
                </a:solidFill>
              </a:rPr>
              <a:t>logn</a:t>
            </a:r>
            <a:r>
              <a:rPr lang="uk-UA" dirty="0">
                <a:solidFill>
                  <a:schemeClr val="tx1"/>
                </a:solidFill>
              </a:rPr>
              <a:t>) операцій. Друга фаза займає О (</a:t>
            </a:r>
            <a:r>
              <a:rPr lang="uk-UA" i="1" dirty="0">
                <a:solidFill>
                  <a:schemeClr val="tx1"/>
                </a:solidFill>
              </a:rPr>
              <a:t>n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err="1">
                <a:solidFill>
                  <a:schemeClr val="tx1"/>
                </a:solidFill>
              </a:rPr>
              <a:t>log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i="1" dirty="0">
                <a:solidFill>
                  <a:schemeClr val="tx1"/>
                </a:solidFill>
              </a:rPr>
              <a:t>n</a:t>
            </a:r>
            <a:r>
              <a:rPr lang="uk-UA" dirty="0">
                <a:solidFill>
                  <a:schemeClr val="tx1"/>
                </a:solidFill>
              </a:rPr>
              <a:t>) часу. </a:t>
            </a:r>
            <a:endParaRPr lang="en-US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uk-UA" dirty="0" smtClean="0">
                <a:solidFill>
                  <a:schemeClr val="tx1"/>
                </a:solidFill>
              </a:rPr>
              <a:t>Метод </a:t>
            </a:r>
            <a:r>
              <a:rPr lang="uk-UA" dirty="0">
                <a:solidFill>
                  <a:schemeClr val="tx1"/>
                </a:solidFill>
              </a:rPr>
              <a:t>не є стійким: по ходу роботи початковий порядок </a:t>
            </a:r>
            <a:r>
              <a:rPr lang="uk-UA" dirty="0" smtClean="0">
                <a:solidFill>
                  <a:schemeClr val="tx1"/>
                </a:solidFill>
              </a:rPr>
              <a:t>елементів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uk-UA" dirty="0" smtClean="0">
                <a:solidFill>
                  <a:schemeClr val="tx1"/>
                </a:solidFill>
              </a:rPr>
              <a:t>масив</a:t>
            </a:r>
            <a:r>
              <a:rPr lang="uk-UA" dirty="0">
                <a:solidFill>
                  <a:schemeClr val="tx1"/>
                </a:solidFill>
              </a:rPr>
              <a:t>у</a:t>
            </a:r>
            <a:r>
              <a:rPr lang="uk-UA" dirty="0" smtClean="0">
                <a:solidFill>
                  <a:schemeClr val="tx1"/>
                </a:solidFill>
              </a:rPr>
              <a:t> повністю змінюється. </a:t>
            </a:r>
          </a:p>
          <a:p>
            <a:pPr marL="0" indent="0" algn="just">
              <a:buNone/>
            </a:pPr>
            <a:r>
              <a:rPr lang="uk-UA" dirty="0" smtClean="0">
                <a:solidFill>
                  <a:schemeClr val="tx1"/>
                </a:solidFill>
              </a:rPr>
              <a:t>Поведінка </a:t>
            </a:r>
            <a:r>
              <a:rPr lang="uk-UA" dirty="0">
                <a:solidFill>
                  <a:schemeClr val="tx1"/>
                </a:solidFill>
              </a:rPr>
              <a:t>неприродна: часткова впорядкованість масиву ніяк не враховується.</a:t>
            </a:r>
          </a:p>
        </p:txBody>
      </p:sp>
    </p:spTree>
    <p:extLst>
      <p:ext uri="{BB962C8B-B14F-4D97-AF65-F5344CB8AC3E}">
        <p14:creationId xmlns:p14="http://schemas.microsoft.com/office/powerpoint/2010/main" xmlns="" val="21533984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214290"/>
            <a:ext cx="8686800" cy="6500858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uk-UA" sz="3500" u="sng" dirty="0" smtClean="0">
                <a:solidFill>
                  <a:schemeClr val="tx1"/>
                </a:solidFill>
              </a:rPr>
              <a:t>Методи сортування :</a:t>
            </a:r>
          </a:p>
          <a:p>
            <a:pPr lvl="0" algn="just"/>
            <a:r>
              <a:rPr lang="uk-UA" sz="3500" b="1" dirty="0" smtClean="0">
                <a:solidFill>
                  <a:schemeClr val="tx1"/>
                </a:solidFill>
              </a:rPr>
              <a:t>внутрішнє</a:t>
            </a:r>
            <a:r>
              <a:rPr lang="uk-UA" sz="3500" i="1" dirty="0" smtClean="0">
                <a:solidFill>
                  <a:schemeClr val="tx1"/>
                </a:solidFill>
              </a:rPr>
              <a:t> сортування</a:t>
            </a:r>
            <a:r>
              <a:rPr lang="uk-UA" sz="3500" dirty="0" smtClean="0">
                <a:solidFill>
                  <a:schemeClr val="tx1"/>
                </a:solidFill>
              </a:rPr>
              <a:t>, коли працюють з даними в оперативній пам’яті з довільним доступом;</a:t>
            </a:r>
          </a:p>
          <a:p>
            <a:pPr lvl="0" algn="just"/>
            <a:r>
              <a:rPr lang="uk-UA" sz="3500" b="1" dirty="0" smtClean="0">
                <a:solidFill>
                  <a:schemeClr val="tx1"/>
                </a:solidFill>
              </a:rPr>
              <a:t>зовнішнє</a:t>
            </a:r>
            <a:r>
              <a:rPr lang="uk-UA" sz="3500" i="1" dirty="0" smtClean="0">
                <a:solidFill>
                  <a:schemeClr val="tx1"/>
                </a:solidFill>
              </a:rPr>
              <a:t> сортування</a:t>
            </a:r>
            <a:r>
              <a:rPr lang="uk-UA" sz="3500" dirty="0" smtClean="0">
                <a:solidFill>
                  <a:schemeClr val="tx1"/>
                </a:solidFill>
              </a:rPr>
              <a:t>, коли впорядковують інформацію, розташовану на зовнішніх носіях.</a:t>
            </a:r>
          </a:p>
          <a:p>
            <a:pPr algn="just">
              <a:buNone/>
            </a:pPr>
            <a:r>
              <a:rPr lang="uk-UA" sz="3500" u="sng" dirty="0" smtClean="0">
                <a:solidFill>
                  <a:schemeClr val="tx1"/>
                </a:solidFill>
              </a:rPr>
              <a:t>Ефективність алгоритму залежить від наступних факторів:</a:t>
            </a:r>
          </a:p>
          <a:p>
            <a:pPr lvl="0" algn="just"/>
            <a:r>
              <a:rPr lang="uk-UA" sz="3500" dirty="0" smtClean="0">
                <a:solidFill>
                  <a:schemeClr val="tx1"/>
                </a:solidFill>
              </a:rPr>
              <a:t>скільки елементів необхідно відсортувати;</a:t>
            </a:r>
          </a:p>
          <a:p>
            <a:pPr lvl="0" algn="just"/>
            <a:r>
              <a:rPr lang="uk-UA" sz="3500" dirty="0" smtClean="0">
                <a:solidFill>
                  <a:schemeClr val="tx1"/>
                </a:solidFill>
              </a:rPr>
              <a:t>в якій степені елементи вже відсортовані;</a:t>
            </a:r>
          </a:p>
          <a:p>
            <a:pPr lvl="0" algn="just"/>
            <a:r>
              <a:rPr lang="uk-UA" sz="3500" dirty="0" smtClean="0">
                <a:solidFill>
                  <a:schemeClr val="tx1"/>
                </a:solidFill>
              </a:rPr>
              <a:t>який діапазон і розподілення значень елементів, що сортуються;</a:t>
            </a:r>
          </a:p>
          <a:p>
            <a:pPr algn="just"/>
            <a:r>
              <a:rPr lang="uk-UA" sz="3500" dirty="0" smtClean="0">
                <a:solidFill>
                  <a:schemeClr val="tx1"/>
                </a:solidFill>
              </a:rPr>
              <a:t>записані елементи в файл або в масив, тощо.</a:t>
            </a:r>
          </a:p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50" y="428604"/>
            <a:ext cx="8929750" cy="785818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100" dirty="0" smtClean="0">
                <a:solidFill>
                  <a:schemeClr val="tx1"/>
                </a:solidFill>
              </a:rPr>
              <a:t>параметри, які впливають На оцінку алгоритмів сортування :</a:t>
            </a: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00108"/>
            <a:ext cx="9144000" cy="5008579"/>
          </a:xfrm>
        </p:spPr>
        <p:txBody>
          <a:bodyPr>
            <a:noAutofit/>
          </a:bodyPr>
          <a:lstStyle/>
          <a:p>
            <a:pPr lvl="0" algn="just"/>
            <a:r>
              <a:rPr lang="uk-UA" sz="2800" b="1" dirty="0" smtClean="0">
                <a:solidFill>
                  <a:schemeClr val="tx1"/>
                </a:solidFill>
              </a:rPr>
              <a:t>час сортування </a:t>
            </a:r>
            <a:r>
              <a:rPr lang="uk-UA" sz="2800" dirty="0" smtClean="0">
                <a:solidFill>
                  <a:schemeClr val="tx1"/>
                </a:solidFill>
              </a:rPr>
              <a:t>– основний параметр, що характеризує швидкість роботи алгоритму;</a:t>
            </a:r>
          </a:p>
          <a:p>
            <a:pPr lvl="0" algn="just"/>
            <a:r>
              <a:rPr lang="uk-UA" sz="2800" b="1" dirty="0" smtClean="0">
                <a:solidFill>
                  <a:schemeClr val="tx1"/>
                </a:solidFill>
              </a:rPr>
              <a:t>пам’ять</a:t>
            </a:r>
            <a:r>
              <a:rPr lang="uk-UA" sz="2800" dirty="0" smtClean="0">
                <a:solidFill>
                  <a:schemeClr val="tx1"/>
                </a:solidFill>
              </a:rPr>
              <a:t> – ряд алгоритмів вимагає виділення додаткової пам’яті під тимчасове зберігання даних;</a:t>
            </a:r>
          </a:p>
          <a:p>
            <a:pPr algn="just"/>
            <a:r>
              <a:rPr lang="uk-UA" sz="2800" b="1" dirty="0" smtClean="0">
                <a:solidFill>
                  <a:schemeClr val="tx1"/>
                </a:solidFill>
              </a:rPr>
              <a:t>стійкість </a:t>
            </a:r>
            <a:r>
              <a:rPr lang="uk-UA" sz="2800" dirty="0" smtClean="0">
                <a:solidFill>
                  <a:schemeClr val="tx1"/>
                </a:solidFill>
              </a:rPr>
              <a:t>– сортування не змінює взаємного положення рівних елементів. Така властивість може бути корисною, коли всі елементи складаються з деяких полів, а сортування проводиться по одному з них;</a:t>
            </a:r>
            <a:r>
              <a:rPr lang="uk-UA" sz="2800" i="1" dirty="0" smtClean="0">
                <a:solidFill>
                  <a:schemeClr val="tx1"/>
                </a:solidFill>
              </a:rPr>
              <a:t> </a:t>
            </a:r>
          </a:p>
          <a:p>
            <a:pPr algn="just"/>
            <a:r>
              <a:rPr lang="uk-UA" sz="2800" b="1" dirty="0" smtClean="0">
                <a:solidFill>
                  <a:schemeClr val="tx1"/>
                </a:solidFill>
              </a:rPr>
              <a:t>природність поведінки</a:t>
            </a:r>
            <a:r>
              <a:rPr lang="uk-UA" sz="2800" dirty="0" smtClean="0">
                <a:solidFill>
                  <a:schemeClr val="tx1"/>
                </a:solidFill>
              </a:rPr>
              <a:t> – ефективність метода при обробці вже відсортованих або частково відсортованих даних. Алгоритм веде себе природно, якщо враховує цю характеристику вхідної послідовності.</a:t>
            </a:r>
            <a:endParaRPr lang="uk-UA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16633"/>
            <a:ext cx="8686800" cy="1224135"/>
          </a:xfrm>
        </p:spPr>
        <p:txBody>
          <a:bodyPr/>
          <a:lstStyle/>
          <a:p>
            <a:pPr>
              <a:buNone/>
            </a:pPr>
            <a:r>
              <a:rPr lang="uk-UA" i="1" dirty="0" smtClean="0">
                <a:solidFill>
                  <a:schemeClr val="tx1"/>
                </a:solidFill>
              </a:rPr>
              <a:t>Приклад:</a:t>
            </a:r>
            <a:r>
              <a:rPr lang="uk-UA" dirty="0" smtClean="0">
                <a:solidFill>
                  <a:schemeClr val="tx1"/>
                </a:solidFill>
              </a:rPr>
              <a:t> Відсортувати масив, враховуючи стійкість сортування.</a:t>
            </a:r>
            <a:endParaRPr lang="uk-UA" dirty="0">
              <a:solidFill>
                <a:schemeClr val="tx1"/>
              </a:solidFill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97128268"/>
              </p:ext>
            </p:extLst>
          </p:nvPr>
        </p:nvGraphicFramePr>
        <p:xfrm>
          <a:off x="1247168" y="1844824"/>
          <a:ext cx="6003410" cy="54864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{0505E3EF-67EA-436B-97B2-0124C06EBD24}</a:tableStyleId>
              </a:tblPr>
              <a:tblGrid>
                <a:gridCol w="428815"/>
                <a:gridCol w="428815"/>
                <a:gridCol w="428815"/>
                <a:gridCol w="428815"/>
                <a:gridCol w="428815"/>
                <a:gridCol w="428815"/>
                <a:gridCol w="428815"/>
                <a:gridCol w="428815"/>
                <a:gridCol w="428815"/>
                <a:gridCol w="428815"/>
                <a:gridCol w="428815"/>
                <a:gridCol w="428815"/>
                <a:gridCol w="428815"/>
                <a:gridCol w="428815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</a:rPr>
                        <a:t>1</a:t>
                      </a:r>
                      <a:endParaRPr lang="uk-UA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</a:rPr>
                        <a:t>а</a:t>
                      </a:r>
                      <a:endParaRPr lang="uk-UA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</a:rPr>
                        <a:t> </a:t>
                      </a:r>
                      <a:endParaRPr lang="uk-UA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3</a:t>
                      </a:r>
                      <a:endParaRPr lang="uk-UA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q</a:t>
                      </a:r>
                      <a:endParaRPr lang="uk-UA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</a:rPr>
                        <a:t> </a:t>
                      </a:r>
                      <a:endParaRPr lang="uk-UA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1</a:t>
                      </a:r>
                      <a:endParaRPr lang="uk-UA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b</a:t>
                      </a:r>
                      <a:endParaRPr lang="uk-UA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</a:rPr>
                        <a:t> </a:t>
                      </a:r>
                      <a:endParaRPr lang="uk-UA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1</a:t>
                      </a:r>
                      <a:endParaRPr lang="uk-UA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c</a:t>
                      </a:r>
                      <a:endParaRPr lang="uk-UA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</a:rPr>
                        <a:t> </a:t>
                      </a:r>
                      <a:endParaRPr lang="uk-UA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2</a:t>
                      </a:r>
                      <a:endParaRPr lang="uk-UA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z</a:t>
                      </a:r>
                      <a:endParaRPr lang="uk-UA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67494266"/>
              </p:ext>
            </p:extLst>
          </p:nvPr>
        </p:nvGraphicFramePr>
        <p:xfrm>
          <a:off x="1331644" y="3212976"/>
          <a:ext cx="5976656" cy="64008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{0505E3EF-67EA-436B-97B2-0124C06EBD24}</a:tableStyleId>
              </a:tblPr>
              <a:tblGrid>
                <a:gridCol w="426904"/>
                <a:gridCol w="426904"/>
                <a:gridCol w="426904"/>
                <a:gridCol w="426904"/>
                <a:gridCol w="426904"/>
                <a:gridCol w="426904"/>
                <a:gridCol w="426904"/>
                <a:gridCol w="426904"/>
                <a:gridCol w="426904"/>
                <a:gridCol w="426904"/>
                <a:gridCol w="426904"/>
                <a:gridCol w="426904"/>
                <a:gridCol w="426904"/>
                <a:gridCol w="426904"/>
              </a:tblGrid>
              <a:tr h="54920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1</a:t>
                      </a:r>
                      <a:endParaRPr lang="uk-UA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a</a:t>
                      </a:r>
                      <a:endParaRPr lang="uk-UA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effectLst/>
                        </a:rPr>
                        <a:t> </a:t>
                      </a:r>
                      <a:endParaRPr lang="uk-UA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1</a:t>
                      </a:r>
                      <a:endParaRPr lang="uk-UA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b</a:t>
                      </a:r>
                      <a:endParaRPr lang="uk-UA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effectLst/>
                        </a:rPr>
                        <a:t> </a:t>
                      </a:r>
                      <a:endParaRPr lang="uk-UA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1</a:t>
                      </a:r>
                      <a:endParaRPr lang="uk-UA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c</a:t>
                      </a:r>
                      <a:endParaRPr lang="uk-UA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effectLst/>
                        </a:rPr>
                        <a:t> </a:t>
                      </a:r>
                      <a:endParaRPr lang="uk-UA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2</a:t>
                      </a:r>
                      <a:endParaRPr lang="uk-UA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z</a:t>
                      </a:r>
                      <a:endParaRPr lang="uk-UA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800" dirty="0">
                          <a:effectLst/>
                        </a:rPr>
                        <a:t> </a:t>
                      </a:r>
                      <a:endParaRPr lang="uk-UA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3</a:t>
                      </a:r>
                      <a:endParaRPr lang="uk-UA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q</a:t>
                      </a:r>
                      <a:endParaRPr lang="uk-UA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580768" y="4221088"/>
            <a:ext cx="806489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dirty="0"/>
              <a:t>Взаємне положення </a:t>
            </a:r>
            <a:r>
              <a:rPr lang="uk-UA" sz="2800" dirty="0" smtClean="0"/>
              <a:t>елементів </a:t>
            </a:r>
            <a:r>
              <a:rPr lang="uk-UA" sz="2800" dirty="0"/>
              <a:t>з однаковим ключем 1 і додатковими полями a, b, c залишилися без змін.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915816" y="1196752"/>
            <a:ext cx="26661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2800" dirty="0"/>
              <a:t>Заданий масив: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915816" y="2564904"/>
            <a:ext cx="36165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dirty="0"/>
              <a:t>Відсортований масив: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8584" y="114274"/>
            <a:ext cx="8686800" cy="838200"/>
          </a:xfrm>
        </p:spPr>
        <p:txBody>
          <a:bodyPr>
            <a:noAutofit/>
          </a:bodyPr>
          <a:lstStyle/>
          <a:p>
            <a:pPr algn="ctr"/>
            <a:r>
              <a:rPr lang="uk-UA" b="1" dirty="0" smtClean="0">
                <a:solidFill>
                  <a:srgbClr val="00B050"/>
                </a:solidFill>
              </a:rPr>
              <a:t>§2. Основні схеми внутрішнього сортування</a:t>
            </a:r>
            <a:endParaRPr lang="uk-UA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142984"/>
            <a:ext cx="8686800" cy="5357850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uk-UA" sz="3800" b="1" dirty="0" smtClean="0">
                <a:solidFill>
                  <a:srgbClr val="00B0F0"/>
                </a:solidFill>
              </a:rPr>
              <a:t>2.1 Сортування обміном (бульбашкою)</a:t>
            </a:r>
            <a:endParaRPr lang="uk-UA" sz="3800" dirty="0" smtClean="0">
              <a:solidFill>
                <a:srgbClr val="00B0F0"/>
              </a:solidFill>
            </a:endParaRPr>
          </a:p>
          <a:p>
            <a:pPr algn="just">
              <a:buNone/>
            </a:pPr>
            <a:r>
              <a:rPr lang="uk-UA" sz="3800" b="1" dirty="0" smtClean="0">
                <a:solidFill>
                  <a:schemeClr val="tx1"/>
                </a:solidFill>
              </a:rPr>
              <a:t>Ідея методу</a:t>
            </a:r>
            <a:r>
              <a:rPr lang="uk-UA" sz="3800" i="1" dirty="0" smtClean="0">
                <a:solidFill>
                  <a:schemeClr val="tx1"/>
                </a:solidFill>
              </a:rPr>
              <a:t>:</a:t>
            </a:r>
            <a:r>
              <a:rPr lang="uk-UA" sz="3800" dirty="0" smtClean="0">
                <a:solidFill>
                  <a:schemeClr val="tx1"/>
                </a:solidFill>
              </a:rPr>
              <a:t> найлегші  елементи масиву підіймаються вгору, а найважчі – тонуть.</a:t>
            </a:r>
          </a:p>
          <a:p>
            <a:pPr algn="just">
              <a:buNone/>
            </a:pPr>
            <a:r>
              <a:rPr lang="uk-UA" sz="3800" dirty="0" smtClean="0">
                <a:solidFill>
                  <a:schemeClr val="tx1"/>
                </a:solidFill>
              </a:rPr>
              <a:t>Ми переглядаємо весь масив </a:t>
            </a:r>
            <a:r>
              <a:rPr lang="uk-UA" sz="3800" dirty="0" err="1" smtClean="0">
                <a:solidFill>
                  <a:schemeClr val="tx1"/>
                </a:solidFill>
              </a:rPr>
              <a:t>“знизу</a:t>
            </a:r>
            <a:r>
              <a:rPr lang="uk-UA" sz="3800" dirty="0" smtClean="0">
                <a:solidFill>
                  <a:schemeClr val="tx1"/>
                </a:solidFill>
              </a:rPr>
              <a:t> вверх ” і міняємо місцями поряд розташовані елементи, якщо нижній елемент менше за верхній. Таким чином ми виштовхуємо наверх самий легкий елемент масиву. Потім повторюємо цю операцію для </a:t>
            </a:r>
            <a:r>
              <a:rPr lang="uk-UA" sz="3800" i="1" dirty="0" smtClean="0">
                <a:solidFill>
                  <a:schemeClr val="tx1"/>
                </a:solidFill>
              </a:rPr>
              <a:t>n</a:t>
            </a:r>
            <a:r>
              <a:rPr lang="uk-UA" sz="3800" dirty="0" smtClean="0">
                <a:solidFill>
                  <a:schemeClr val="tx1"/>
                </a:solidFill>
              </a:rPr>
              <a:t> -1 елементів, що залишилися.</a:t>
            </a:r>
          </a:p>
          <a:p>
            <a:pPr algn="just">
              <a:buNone/>
            </a:pPr>
            <a:r>
              <a:rPr lang="uk-UA" sz="3800" dirty="0" smtClean="0">
                <a:solidFill>
                  <a:schemeClr val="tx1"/>
                </a:solidFill>
              </a:rPr>
              <a:t>Алгоритм дуже простий, але дуже повільний (середнє число порівнянь і обмінів </a:t>
            </a:r>
            <a:r>
              <a:rPr lang="uk-UA" sz="3800" i="1" dirty="0" smtClean="0">
                <a:solidFill>
                  <a:schemeClr val="tx1"/>
                </a:solidFill>
              </a:rPr>
              <a:t>n</a:t>
            </a:r>
            <a:r>
              <a:rPr lang="uk-UA" sz="3800" i="1" baseline="30000" dirty="0" smtClean="0">
                <a:solidFill>
                  <a:schemeClr val="tx1"/>
                </a:solidFill>
              </a:rPr>
              <a:t>2</a:t>
            </a:r>
            <a:r>
              <a:rPr lang="uk-UA" sz="3800" dirty="0" smtClean="0">
                <a:solidFill>
                  <a:schemeClr val="tx1"/>
                </a:solidFill>
              </a:rPr>
              <a:t>).</a:t>
            </a:r>
          </a:p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Сортування обміном блок-схем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357166"/>
            <a:ext cx="6436762" cy="6204809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928926" y="2786058"/>
            <a:ext cx="571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dirty="0" smtClean="0"/>
              <a:t>+</a:t>
            </a:r>
            <a:endParaRPr lang="uk-UA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57124"/>
            <a:ext cx="8777318" cy="5028060"/>
          </a:xfrm>
        </p:spPr>
        <p:txBody>
          <a:bodyPr/>
          <a:lstStyle/>
          <a:p>
            <a:pPr>
              <a:buNone/>
            </a:pPr>
            <a:r>
              <a:rPr lang="uk-UA" i="1" dirty="0" smtClean="0">
                <a:solidFill>
                  <a:schemeClr val="tx1"/>
                </a:solidFill>
              </a:rPr>
              <a:t>Приклад:</a:t>
            </a:r>
            <a:r>
              <a:rPr lang="uk-UA" dirty="0" smtClean="0">
                <a:solidFill>
                  <a:schemeClr val="tx1"/>
                </a:solidFill>
              </a:rPr>
              <a:t> Відсортувати масив: 8,2,6,7,4,0.</a:t>
            </a:r>
          </a:p>
          <a:p>
            <a:r>
              <a:rPr lang="uk-UA" smtClean="0"/>
              <a:t> </a:t>
            </a:r>
            <a:endParaRPr lang="uk-UA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18743487"/>
              </p:ext>
            </p:extLst>
          </p:nvPr>
        </p:nvGraphicFramePr>
        <p:xfrm>
          <a:off x="467544" y="836712"/>
          <a:ext cx="7848872" cy="407359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{16D9F66E-5EB9-4882-86FB-DCBF35E3C3E4}</a:tableStyleId>
              </a:tblPr>
              <a:tblGrid>
                <a:gridCol w="713360"/>
                <a:gridCol w="713360"/>
                <a:gridCol w="713360"/>
                <a:gridCol w="713360"/>
                <a:gridCol w="713360"/>
                <a:gridCol w="714316"/>
                <a:gridCol w="713360"/>
                <a:gridCol w="713360"/>
                <a:gridCol w="713360"/>
                <a:gridCol w="713360"/>
                <a:gridCol w="714316"/>
              </a:tblGrid>
              <a:tr h="67893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</a:tabLst>
                      </a:pPr>
                      <a:r>
                        <a:rPr lang="uk-UA" sz="2800" b="1" dirty="0" smtClean="0">
                          <a:effectLst/>
                        </a:rPr>
                        <a:t>8</a:t>
                      </a:r>
                      <a:endParaRPr lang="uk-UA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</a:tabLst>
                      </a:pPr>
                      <a:r>
                        <a:rPr lang="uk-UA" sz="2800" b="1">
                          <a:effectLst/>
                        </a:rPr>
                        <a:t> </a:t>
                      </a:r>
                      <a:endParaRPr lang="uk-UA" sz="2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</a:tabLst>
                      </a:pPr>
                      <a:r>
                        <a:rPr lang="uk-UA" sz="2800" b="1" u="sng" dirty="0" smtClean="0">
                          <a:effectLst/>
                        </a:rPr>
                        <a:t>0</a:t>
                      </a:r>
                      <a:endParaRPr lang="uk-UA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</a:tabLst>
                      </a:pPr>
                      <a:r>
                        <a:rPr lang="uk-UA" sz="2800" b="1" dirty="0">
                          <a:effectLst/>
                        </a:rPr>
                        <a:t> </a:t>
                      </a:r>
                      <a:endParaRPr lang="uk-UA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</a:tabLst>
                      </a:pPr>
                      <a:r>
                        <a:rPr lang="uk-UA" sz="2800" b="1" u="sng" dirty="0" smtClean="0">
                          <a:effectLst/>
                        </a:rPr>
                        <a:t>0</a:t>
                      </a:r>
                      <a:endParaRPr lang="uk-UA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</a:tabLst>
                      </a:pPr>
                      <a:r>
                        <a:rPr lang="uk-UA" sz="2800" b="1">
                          <a:effectLst/>
                        </a:rPr>
                        <a:t> </a:t>
                      </a:r>
                      <a:endParaRPr lang="uk-UA" sz="2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</a:tabLst>
                      </a:pPr>
                      <a:r>
                        <a:rPr lang="uk-UA" sz="2800" b="1" u="sng" dirty="0" smtClean="0">
                          <a:effectLst/>
                        </a:rPr>
                        <a:t>0</a:t>
                      </a:r>
                      <a:endParaRPr lang="uk-UA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</a:tabLst>
                      </a:pPr>
                      <a:r>
                        <a:rPr lang="uk-UA" sz="2800" b="1">
                          <a:effectLst/>
                        </a:rPr>
                        <a:t> </a:t>
                      </a:r>
                      <a:endParaRPr lang="uk-UA" sz="2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</a:tabLst>
                      </a:pPr>
                      <a:r>
                        <a:rPr lang="uk-UA" sz="2800" b="1" u="sng" dirty="0" smtClean="0">
                          <a:effectLst/>
                        </a:rPr>
                        <a:t>0</a:t>
                      </a:r>
                      <a:endParaRPr lang="uk-UA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</a:tabLst>
                      </a:pPr>
                      <a:r>
                        <a:rPr lang="uk-UA" sz="2800" b="1">
                          <a:effectLst/>
                        </a:rPr>
                        <a:t> </a:t>
                      </a:r>
                      <a:endParaRPr lang="uk-UA" sz="2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</a:tabLst>
                      </a:pPr>
                      <a:r>
                        <a:rPr lang="uk-UA" sz="2800" b="1" u="sng" dirty="0" smtClean="0">
                          <a:effectLst/>
                        </a:rPr>
                        <a:t>0</a:t>
                      </a:r>
                      <a:endParaRPr lang="uk-UA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7893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</a:tabLst>
                      </a:pPr>
                      <a:r>
                        <a:rPr lang="uk-UA" sz="2800" b="1" dirty="0" smtClean="0">
                          <a:effectLst/>
                        </a:rPr>
                        <a:t>2</a:t>
                      </a:r>
                      <a:endParaRPr lang="uk-UA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</a:tabLst>
                      </a:pPr>
                      <a:r>
                        <a:rPr lang="uk-UA" sz="2800" b="1">
                          <a:effectLst/>
                        </a:rPr>
                        <a:t> </a:t>
                      </a:r>
                      <a:endParaRPr lang="uk-UA" sz="2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</a:tabLst>
                      </a:pPr>
                      <a:r>
                        <a:rPr lang="uk-UA" sz="2800" b="1" dirty="0" smtClean="0">
                          <a:effectLst/>
                        </a:rPr>
                        <a:t>8</a:t>
                      </a:r>
                      <a:endParaRPr lang="uk-UA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</a:tabLst>
                      </a:pPr>
                      <a:r>
                        <a:rPr lang="uk-UA" sz="2800" b="1" dirty="0">
                          <a:effectLst/>
                        </a:rPr>
                        <a:t> </a:t>
                      </a:r>
                      <a:endParaRPr lang="uk-UA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</a:tabLst>
                      </a:pPr>
                      <a:r>
                        <a:rPr lang="uk-UA" sz="2800" b="1" u="sng" dirty="0" smtClean="0">
                          <a:effectLst/>
                        </a:rPr>
                        <a:t>2</a:t>
                      </a:r>
                      <a:endParaRPr lang="uk-UA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</a:tabLst>
                      </a:pPr>
                      <a:r>
                        <a:rPr lang="uk-UA" sz="2800" b="1" dirty="0">
                          <a:effectLst/>
                        </a:rPr>
                        <a:t> </a:t>
                      </a:r>
                      <a:endParaRPr lang="uk-UA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</a:tabLst>
                      </a:pPr>
                      <a:r>
                        <a:rPr lang="uk-UA" sz="2800" b="1" u="sng" dirty="0" smtClean="0">
                          <a:effectLst/>
                        </a:rPr>
                        <a:t>2</a:t>
                      </a:r>
                      <a:endParaRPr lang="uk-UA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</a:tabLst>
                      </a:pPr>
                      <a:r>
                        <a:rPr lang="uk-UA" sz="2800" b="1">
                          <a:effectLst/>
                        </a:rPr>
                        <a:t> </a:t>
                      </a:r>
                      <a:endParaRPr lang="uk-UA" sz="2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</a:tabLst>
                      </a:pPr>
                      <a:r>
                        <a:rPr lang="uk-UA" sz="2800" b="1" u="sng" dirty="0" smtClean="0">
                          <a:effectLst/>
                        </a:rPr>
                        <a:t>2</a:t>
                      </a:r>
                      <a:endParaRPr lang="uk-UA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</a:tabLst>
                      </a:pPr>
                      <a:r>
                        <a:rPr lang="uk-UA" sz="2800" b="1">
                          <a:effectLst/>
                        </a:rPr>
                        <a:t> </a:t>
                      </a:r>
                      <a:endParaRPr lang="uk-UA" sz="2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</a:tabLst>
                      </a:pPr>
                      <a:r>
                        <a:rPr lang="uk-UA" sz="2800" b="1" u="sng" dirty="0" smtClean="0">
                          <a:effectLst/>
                        </a:rPr>
                        <a:t>2</a:t>
                      </a:r>
                      <a:endParaRPr lang="uk-UA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7893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</a:tabLst>
                      </a:pPr>
                      <a:r>
                        <a:rPr lang="uk-UA" sz="2800" b="1" dirty="0" smtClean="0">
                          <a:effectLst/>
                        </a:rPr>
                        <a:t>6</a:t>
                      </a:r>
                      <a:endParaRPr lang="uk-UA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</a:tabLst>
                      </a:pPr>
                      <a:r>
                        <a:rPr lang="uk-UA" sz="2800" b="1">
                          <a:effectLst/>
                        </a:rPr>
                        <a:t> </a:t>
                      </a:r>
                      <a:endParaRPr lang="uk-UA" sz="2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</a:tabLst>
                      </a:pPr>
                      <a:r>
                        <a:rPr lang="uk-UA" sz="2800" b="1" dirty="0" smtClean="0">
                          <a:effectLst/>
                        </a:rPr>
                        <a:t>2</a:t>
                      </a:r>
                      <a:endParaRPr lang="uk-UA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</a:tabLst>
                      </a:pPr>
                      <a:r>
                        <a:rPr lang="uk-UA" sz="2800" b="1">
                          <a:effectLst/>
                        </a:rPr>
                        <a:t> </a:t>
                      </a:r>
                      <a:endParaRPr lang="uk-UA" sz="2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</a:tabLst>
                      </a:pPr>
                      <a:r>
                        <a:rPr lang="uk-UA" sz="2800" b="1" dirty="0" smtClean="0">
                          <a:effectLst/>
                        </a:rPr>
                        <a:t>8</a:t>
                      </a:r>
                      <a:endParaRPr lang="uk-UA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</a:tabLst>
                      </a:pPr>
                      <a:r>
                        <a:rPr lang="uk-UA" sz="2800" b="1">
                          <a:effectLst/>
                        </a:rPr>
                        <a:t> </a:t>
                      </a:r>
                      <a:endParaRPr lang="uk-UA" sz="2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</a:tabLst>
                      </a:pPr>
                      <a:r>
                        <a:rPr lang="uk-UA" sz="2800" b="1" u="sng" dirty="0">
                          <a:effectLst/>
                        </a:rPr>
                        <a:t>4</a:t>
                      </a:r>
                      <a:endParaRPr lang="uk-UA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</a:tabLst>
                      </a:pPr>
                      <a:r>
                        <a:rPr lang="uk-UA" sz="2800" b="1" dirty="0">
                          <a:effectLst/>
                        </a:rPr>
                        <a:t> </a:t>
                      </a:r>
                      <a:endParaRPr lang="uk-UA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</a:tabLst>
                      </a:pPr>
                      <a:r>
                        <a:rPr lang="uk-UA" sz="2800" b="1" u="sng" dirty="0">
                          <a:effectLst/>
                        </a:rPr>
                        <a:t>4</a:t>
                      </a:r>
                      <a:endParaRPr lang="uk-UA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</a:tabLst>
                      </a:pPr>
                      <a:r>
                        <a:rPr lang="uk-UA" sz="2800" b="1">
                          <a:effectLst/>
                        </a:rPr>
                        <a:t> </a:t>
                      </a:r>
                      <a:endParaRPr lang="uk-UA" sz="2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</a:tabLst>
                      </a:pPr>
                      <a:r>
                        <a:rPr lang="uk-UA" sz="2800" b="1" u="sng">
                          <a:effectLst/>
                        </a:rPr>
                        <a:t>4</a:t>
                      </a:r>
                      <a:endParaRPr lang="uk-UA" sz="2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7893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</a:tabLst>
                      </a:pPr>
                      <a:r>
                        <a:rPr lang="uk-UA" sz="2800" b="1" dirty="0" smtClean="0">
                          <a:effectLst/>
                        </a:rPr>
                        <a:t>7</a:t>
                      </a:r>
                      <a:endParaRPr lang="uk-UA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</a:tabLst>
                      </a:pPr>
                      <a:r>
                        <a:rPr lang="uk-UA" sz="2800" b="1">
                          <a:effectLst/>
                        </a:rPr>
                        <a:t> </a:t>
                      </a:r>
                      <a:endParaRPr lang="uk-UA" sz="2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</a:tabLst>
                      </a:pPr>
                      <a:r>
                        <a:rPr lang="uk-UA" sz="2800" b="1" dirty="0" smtClean="0">
                          <a:effectLst/>
                        </a:rPr>
                        <a:t>6</a:t>
                      </a:r>
                      <a:endParaRPr lang="uk-UA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</a:tabLst>
                      </a:pPr>
                      <a:r>
                        <a:rPr lang="uk-UA" sz="2800" b="1">
                          <a:effectLst/>
                        </a:rPr>
                        <a:t> </a:t>
                      </a:r>
                      <a:endParaRPr lang="uk-UA" sz="2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</a:tabLst>
                      </a:pPr>
                      <a:r>
                        <a:rPr lang="uk-UA" sz="2800" b="1" dirty="0" smtClean="0">
                          <a:effectLst/>
                        </a:rPr>
                        <a:t>4</a:t>
                      </a:r>
                      <a:endParaRPr lang="uk-UA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</a:tabLst>
                      </a:pPr>
                      <a:r>
                        <a:rPr lang="uk-UA" sz="2800" b="1">
                          <a:effectLst/>
                        </a:rPr>
                        <a:t> </a:t>
                      </a:r>
                      <a:endParaRPr lang="uk-UA" sz="2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</a:tabLst>
                      </a:pPr>
                      <a:r>
                        <a:rPr lang="uk-UA" sz="2800" b="1" dirty="0" smtClean="0">
                          <a:effectLst/>
                        </a:rPr>
                        <a:t>8</a:t>
                      </a:r>
                      <a:endParaRPr lang="uk-UA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</a:tabLst>
                      </a:pPr>
                      <a:r>
                        <a:rPr lang="uk-UA" sz="2800" b="1">
                          <a:effectLst/>
                        </a:rPr>
                        <a:t> </a:t>
                      </a:r>
                      <a:endParaRPr lang="uk-UA" sz="2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</a:tabLst>
                      </a:pPr>
                      <a:r>
                        <a:rPr lang="uk-UA" sz="2800" b="1" u="sng" dirty="0">
                          <a:effectLst/>
                        </a:rPr>
                        <a:t>6</a:t>
                      </a:r>
                      <a:endParaRPr lang="uk-UA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</a:tabLst>
                      </a:pPr>
                      <a:r>
                        <a:rPr lang="uk-UA" sz="2800" b="1">
                          <a:effectLst/>
                        </a:rPr>
                        <a:t> </a:t>
                      </a:r>
                      <a:endParaRPr lang="uk-UA" sz="2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</a:tabLst>
                      </a:pPr>
                      <a:r>
                        <a:rPr lang="uk-UA" sz="2800" b="1" u="sng">
                          <a:effectLst/>
                        </a:rPr>
                        <a:t>6</a:t>
                      </a:r>
                      <a:endParaRPr lang="uk-UA" sz="2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7893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</a:tabLst>
                      </a:pPr>
                      <a:r>
                        <a:rPr lang="uk-UA" sz="2800" b="1" dirty="0" smtClean="0">
                          <a:effectLst/>
                        </a:rPr>
                        <a:t>4</a:t>
                      </a:r>
                      <a:endParaRPr lang="uk-UA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</a:tabLst>
                      </a:pPr>
                      <a:r>
                        <a:rPr lang="uk-UA" sz="2800" b="1">
                          <a:effectLst/>
                        </a:rPr>
                        <a:t> </a:t>
                      </a:r>
                      <a:endParaRPr lang="uk-UA" sz="2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</a:tabLst>
                      </a:pPr>
                      <a:r>
                        <a:rPr lang="uk-UA" sz="2800" b="1" dirty="0" smtClean="0">
                          <a:effectLst/>
                        </a:rPr>
                        <a:t>7</a:t>
                      </a:r>
                      <a:endParaRPr lang="uk-UA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</a:tabLst>
                      </a:pPr>
                      <a:r>
                        <a:rPr lang="uk-UA" sz="2800" b="1">
                          <a:effectLst/>
                        </a:rPr>
                        <a:t> </a:t>
                      </a:r>
                      <a:endParaRPr lang="uk-UA" sz="2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</a:tabLst>
                      </a:pPr>
                      <a:r>
                        <a:rPr lang="uk-UA" sz="2800" b="1" dirty="0" smtClean="0">
                          <a:effectLst/>
                        </a:rPr>
                        <a:t>6</a:t>
                      </a:r>
                      <a:endParaRPr lang="uk-UA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</a:tabLst>
                      </a:pPr>
                      <a:r>
                        <a:rPr lang="uk-UA" sz="2800" b="1">
                          <a:effectLst/>
                        </a:rPr>
                        <a:t> </a:t>
                      </a:r>
                      <a:endParaRPr lang="uk-UA" sz="2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</a:tabLst>
                      </a:pPr>
                      <a:r>
                        <a:rPr lang="uk-UA" sz="2800" b="1" dirty="0" smtClean="0">
                          <a:effectLst/>
                        </a:rPr>
                        <a:t>6</a:t>
                      </a:r>
                      <a:endParaRPr lang="uk-UA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</a:tabLst>
                      </a:pPr>
                      <a:r>
                        <a:rPr lang="uk-UA" sz="2800" b="1">
                          <a:effectLst/>
                        </a:rPr>
                        <a:t> </a:t>
                      </a:r>
                      <a:endParaRPr lang="uk-UA" sz="2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</a:tabLst>
                      </a:pPr>
                      <a:r>
                        <a:rPr lang="uk-UA" sz="2800" b="1" dirty="0" smtClean="0">
                          <a:effectLst/>
                        </a:rPr>
                        <a:t>8</a:t>
                      </a:r>
                      <a:endParaRPr lang="uk-UA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</a:tabLst>
                      </a:pPr>
                      <a:r>
                        <a:rPr lang="uk-UA" sz="2800" b="1" dirty="0">
                          <a:effectLst/>
                        </a:rPr>
                        <a:t> </a:t>
                      </a:r>
                      <a:endParaRPr lang="uk-UA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</a:tabLst>
                      </a:pPr>
                      <a:r>
                        <a:rPr lang="uk-UA" sz="2800" b="1" u="sng" dirty="0">
                          <a:effectLst/>
                        </a:rPr>
                        <a:t>7</a:t>
                      </a:r>
                      <a:endParaRPr lang="uk-UA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7893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</a:tabLst>
                      </a:pPr>
                      <a:r>
                        <a:rPr lang="uk-UA" sz="2800" b="1" dirty="0" smtClean="0">
                          <a:effectLst/>
                        </a:rPr>
                        <a:t>0</a:t>
                      </a:r>
                      <a:endParaRPr lang="uk-UA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</a:tabLst>
                      </a:pPr>
                      <a:r>
                        <a:rPr lang="uk-UA" sz="2800" b="1" dirty="0">
                          <a:effectLst/>
                        </a:rPr>
                        <a:t> </a:t>
                      </a:r>
                      <a:endParaRPr lang="uk-UA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</a:tabLst>
                      </a:pPr>
                      <a:r>
                        <a:rPr lang="uk-UA" sz="2800" b="1" dirty="0" smtClean="0">
                          <a:effectLst/>
                        </a:rPr>
                        <a:t>4</a:t>
                      </a:r>
                      <a:endParaRPr lang="uk-UA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</a:tabLst>
                      </a:pPr>
                      <a:r>
                        <a:rPr lang="uk-UA" sz="2800" b="1">
                          <a:effectLst/>
                        </a:rPr>
                        <a:t> </a:t>
                      </a:r>
                      <a:endParaRPr lang="uk-UA" sz="2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</a:tabLst>
                      </a:pPr>
                      <a:r>
                        <a:rPr lang="uk-UA" sz="2800" b="1" dirty="0" smtClean="0">
                          <a:effectLst/>
                        </a:rPr>
                        <a:t>7</a:t>
                      </a:r>
                      <a:endParaRPr lang="uk-UA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</a:tabLst>
                      </a:pPr>
                      <a:r>
                        <a:rPr lang="uk-UA" sz="2800" b="1">
                          <a:effectLst/>
                        </a:rPr>
                        <a:t> </a:t>
                      </a:r>
                      <a:endParaRPr lang="uk-UA" sz="2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</a:tabLst>
                      </a:pPr>
                      <a:r>
                        <a:rPr lang="uk-UA" sz="2800" b="1" dirty="0" smtClean="0">
                          <a:effectLst/>
                        </a:rPr>
                        <a:t>7</a:t>
                      </a:r>
                      <a:endParaRPr lang="uk-UA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</a:tabLst>
                      </a:pPr>
                      <a:r>
                        <a:rPr lang="uk-UA" sz="2800" b="1">
                          <a:effectLst/>
                        </a:rPr>
                        <a:t> </a:t>
                      </a:r>
                      <a:endParaRPr lang="uk-UA" sz="2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</a:tabLst>
                      </a:pPr>
                      <a:r>
                        <a:rPr lang="uk-UA" sz="2800" b="1">
                          <a:effectLst/>
                        </a:rPr>
                        <a:t>7</a:t>
                      </a:r>
                      <a:endParaRPr lang="uk-UA" sz="2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</a:tabLst>
                      </a:pPr>
                      <a:r>
                        <a:rPr lang="uk-UA" sz="2800" b="1" dirty="0">
                          <a:effectLst/>
                        </a:rPr>
                        <a:t> </a:t>
                      </a:r>
                      <a:endParaRPr lang="uk-UA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838200" algn="l"/>
                        </a:tabLst>
                      </a:pPr>
                      <a:r>
                        <a:rPr lang="uk-UA" sz="2800" b="1" dirty="0" smtClean="0">
                          <a:effectLst/>
                        </a:rPr>
                        <a:t>8</a:t>
                      </a:r>
                      <a:endParaRPr lang="uk-UA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323528" y="5157192"/>
            <a:ext cx="856895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dirty="0"/>
              <a:t>Алгоритм дуже простий, але дуже </a:t>
            </a:r>
            <a:r>
              <a:rPr lang="uk-UA" sz="2800" dirty="0" smtClean="0"/>
              <a:t>повільний, його складність О(</a:t>
            </a:r>
            <a:r>
              <a:rPr lang="uk-UA" sz="2800" i="1" dirty="0" smtClean="0"/>
              <a:t>n</a:t>
            </a:r>
            <a:r>
              <a:rPr lang="uk-UA" sz="2800" i="1" baseline="30000" dirty="0" smtClean="0"/>
              <a:t>2</a:t>
            </a:r>
            <a:r>
              <a:rPr lang="uk-UA" sz="2800" dirty="0" smtClean="0"/>
              <a:t>), не використовує додаткову пам’ять, має природну поведінку, стійкий.</a:t>
            </a:r>
            <a:endParaRPr lang="uk-UA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4172</TotalTime>
  <Words>2040</Words>
  <Application>Microsoft Office PowerPoint</Application>
  <PresentationFormat>Экран (4:3)</PresentationFormat>
  <Paragraphs>730</Paragraphs>
  <Slides>36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36</vt:i4>
      </vt:variant>
    </vt:vector>
  </HeadingPairs>
  <TitlesOfParts>
    <vt:vector size="39" baseType="lpstr">
      <vt:lpstr>Трек</vt:lpstr>
      <vt:lpstr>Формула</vt:lpstr>
      <vt:lpstr>Visio</vt:lpstr>
      <vt:lpstr>ЛЕКЦІЯ 5</vt:lpstr>
      <vt:lpstr>§1. Постанова задачі сортування</vt:lpstr>
      <vt:lpstr>кожний алгоритм сортування можна розбити на три частини:</vt:lpstr>
      <vt:lpstr>Слайд 4</vt:lpstr>
      <vt:lpstr>параметри, які впливають На оцінку алгоритмів сортування : </vt:lpstr>
      <vt:lpstr>Слайд 6</vt:lpstr>
      <vt:lpstr>§2. Основні схеми внутрішнього сортування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Алгоритм пірамідального сортування: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  <vt:lpstr>Слайд 36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3</dc:title>
  <dc:creator>Admin</dc:creator>
  <cp:lastModifiedBy>НАТАША</cp:lastModifiedBy>
  <cp:revision>56</cp:revision>
  <dcterms:created xsi:type="dcterms:W3CDTF">2017-09-19T17:12:39Z</dcterms:created>
  <dcterms:modified xsi:type="dcterms:W3CDTF">2022-07-06T13:26:47Z</dcterms:modified>
</cp:coreProperties>
</file>