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322" r:id="rId3"/>
    <p:sldId id="323" r:id="rId4"/>
    <p:sldId id="257" r:id="rId5"/>
    <p:sldId id="312" r:id="rId6"/>
    <p:sldId id="283" r:id="rId7"/>
    <p:sldId id="314" r:id="rId8"/>
    <p:sldId id="313" r:id="rId9"/>
    <p:sldId id="287" r:id="rId10"/>
    <p:sldId id="311" r:id="rId11"/>
    <p:sldId id="285" r:id="rId12"/>
    <p:sldId id="316" r:id="rId13"/>
    <p:sldId id="286" r:id="rId14"/>
    <p:sldId id="315" r:id="rId15"/>
    <p:sldId id="317" r:id="rId16"/>
    <p:sldId id="318" r:id="rId17"/>
    <p:sldId id="319" r:id="rId18"/>
    <p:sldId id="320" r:id="rId19"/>
    <p:sldId id="321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601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5861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pPr/>
              <a:t>14.10.2022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6.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575" y="404664"/>
            <a:ext cx="49244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2915" y="3645024"/>
            <a:ext cx="434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51179"/>
            <a:ext cx="25922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Мультиграф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із кратними ребрами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Псевдограф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граф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петлями.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не містить петель і кратних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називається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простим графом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0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087374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124" name="Формула" r:id="rId4" imgW="114120" imgH="2156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3332" y="3518547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остовним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підграфом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 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=X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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l-PL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465" y="4571833"/>
            <a:ext cx="3248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4312" y="1568689"/>
            <a:ext cx="7486975" cy="19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2090" y="4676608"/>
            <a:ext cx="28003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961372" y="0"/>
            <a:ext cx="8172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Підграфом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графа G=(X,V) називають граф </a:t>
            </a:r>
            <a:r>
              <a:rPr lang="uk-UA" altLang="uk-UA" sz="2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</a:t>
            </a:r>
            <a:r>
              <a:rPr lang="en-US" altLang="uk-UA" sz="2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’</a:t>
            </a:r>
            <a:r>
              <a:rPr lang="uk-UA" altLang="uk-UA" sz="2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=(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uk-UA" altLang="uk-UA" sz="2800" baseline="-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,V</a:t>
            </a:r>
            <a:r>
              <a:rPr lang="uk-UA" altLang="uk-UA" sz="2800" baseline="-300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), для якого Х</a:t>
            </a:r>
            <a:r>
              <a:rPr lang="uk-UA" altLang="uk-UA" sz="2800" baseline="-30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</a:t>
            </a:r>
            <a:r>
              <a:rPr lang="en-US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altLang="uk-UA" sz="2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V</a:t>
            </a:r>
            <a:r>
              <a:rPr lang="uk-UA" altLang="uk-UA" sz="2800" baseline="-300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1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</a:t>
            </a:r>
            <a:r>
              <a:rPr lang="en-US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. </a:t>
            </a:r>
            <a:r>
              <a:rPr lang="uk-UA" altLang="uk-UA" sz="28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П</a:t>
            </a:r>
            <a:r>
              <a:rPr lang="uk-UA" altLang="uk-UA" sz="2800" dirty="0" err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ідграф</a:t>
            </a:r>
            <a:r>
              <a:rPr lang="uk-UA" altLang="uk-UA" sz="2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називають </a:t>
            </a:r>
            <a:r>
              <a:rPr lang="uk-UA" altLang="uk-UA" sz="2800" b="1" i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власним</a:t>
            </a:r>
            <a:r>
              <a:rPr lang="uk-UA" altLang="uk-UA" sz="28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sym typeface="Symbol" pitchFamily="18" charset="2"/>
              </a:rPr>
              <a:t>, якщо він відмінний від самого графа.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0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81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Граф, вершини якого можна розбити на непересічні підмножини 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так, що ніякі дві вершини, що належать тій самій підмножині, не суміжні, називається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дводольним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(графом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Кеніга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позначається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=|V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|,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=|V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|,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|V|). </a:t>
            </a:r>
          </a:p>
        </p:txBody>
      </p:sp>
      <p:pic>
        <p:nvPicPr>
          <p:cNvPr id="5" name="Picture 3" descr="k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1991" y="2276872"/>
            <a:ext cx="2724919" cy="13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2" y="2564904"/>
            <a:ext cx="90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B</a:t>
            </a:r>
            <a:r>
              <a:rPr lang="uk-UA" sz="3200" b="1" baseline="-25000" dirty="0" smtClean="0"/>
              <a:t>33</a:t>
            </a:r>
            <a:endParaRPr lang="uk-UA" b="1" dirty="0"/>
          </a:p>
        </p:txBody>
      </p:sp>
      <p:pic>
        <p:nvPicPr>
          <p:cNvPr id="23554" name="Picture 2" descr="https://upload.wikimedia.org/wikipedia/commons/thumb/e/e8/Simple-bipartite-graph.svg/600px-Simple-bipartite-graph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0888" y="2314195"/>
            <a:ext cx="1744145" cy="174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58340"/>
            <a:ext cx="23526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8449" y="3838949"/>
            <a:ext cx="50647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Граф, вершини якого можна розбити на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непересічних підмножини так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ніякі дві вершини, що належать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ній підмножині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суміжні, називається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дольним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2497" y="6172890"/>
            <a:ext cx="291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Тридольний граф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40847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4091" y="148089"/>
            <a:ext cx="79816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,E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називаються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ізоморфними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(позначення: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якщо між графами існує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взаємо-однозначне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відображення j: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що зберігає відповідність між ребрами (дугами)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графів.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i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5112568" cy="269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9874" y="4653136"/>
            <a:ext cx="4188308" cy="18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149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776864" cy="571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§2 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Унарні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операції над графами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84212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Доповнення.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G = (X,V) називають граф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G=(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X,V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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якщо його ребро (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входить в V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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тоді і тільки тоді, коли воно не входить в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 словами, дві вершини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суміжні в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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G, якщо вони не суміжні в G.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2109176" y="3853248"/>
            <a:ext cx="1958768" cy="1735992"/>
            <a:chOff x="1475656" y="4653136"/>
            <a:chExt cx="1440160" cy="1368152"/>
          </a:xfrm>
        </p:grpSpPr>
        <p:sp>
          <p:nvSpPr>
            <p:cNvPr id="34" name="Овал 33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9" name="Прямая соединительная линия 38"/>
            <p:cNvCxnSpPr>
              <a:stCxn id="34" idx="3"/>
              <a:endCxn id="36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6" idx="5"/>
              <a:endCxn id="37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4" idx="4"/>
              <a:endCxn id="37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4" idx="6"/>
              <a:endCxn id="35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4" idx="4"/>
              <a:endCxn id="38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35" idx="4"/>
              <a:endCxn id="38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5364088" y="3861201"/>
            <a:ext cx="1958768" cy="1735992"/>
            <a:chOff x="1475656" y="4653136"/>
            <a:chExt cx="1440160" cy="1368152"/>
          </a:xfrm>
        </p:grpSpPr>
        <p:sp>
          <p:nvSpPr>
            <p:cNvPr id="46" name="Овал 4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cxnSp>
        <p:nvCxnSpPr>
          <p:cNvPr id="58" name="Прямая соединительная линия 57"/>
          <p:cNvCxnSpPr>
            <a:stCxn id="48" idx="6"/>
            <a:endCxn id="47" idx="2"/>
          </p:cNvCxnSpPr>
          <p:nvPr/>
        </p:nvCxnSpPr>
        <p:spPr>
          <a:xfrm flipV="1">
            <a:off x="5657903" y="4455093"/>
            <a:ext cx="1371138" cy="282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8" idx="6"/>
            <a:endCxn id="50" idx="1"/>
          </p:cNvCxnSpPr>
          <p:nvPr/>
        </p:nvCxnSpPr>
        <p:spPr>
          <a:xfrm>
            <a:off x="5657903" y="4737150"/>
            <a:ext cx="1414166" cy="626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7" idx="3"/>
            <a:endCxn id="49" idx="7"/>
          </p:cNvCxnSpPr>
          <p:nvPr/>
        </p:nvCxnSpPr>
        <p:spPr>
          <a:xfrm flipH="1">
            <a:off x="6251475" y="4552003"/>
            <a:ext cx="820594" cy="81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251475" y="5486547"/>
            <a:ext cx="820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2494053" y="5805264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 = (X,V)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Прямоугольник 65"/>
              <p:cNvSpPr/>
              <p:nvPr/>
            </p:nvSpPr>
            <p:spPr>
              <a:xfrm>
                <a:off x="6128217" y="5882208"/>
                <a:ext cx="1408271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e>
                    </m:acc>
                  </m:oMath>
                </a14:m>
                <a:r>
                  <a:rPr lang="uk-UA" sz="2800" dirty="0" smtClean="0"/>
                  <a:t>=(</a:t>
                </a:r>
                <a:r>
                  <a:rPr lang="uk-UA" sz="2800" dirty="0"/>
                  <a:t>X,V</a:t>
                </a:r>
                <a:r>
                  <a:rPr lang="uk-UA" sz="2800" dirty="0" smtClean="0">
                    <a:sym typeface="Symbol"/>
                  </a:rPr>
                  <a:t>)</a:t>
                </a:r>
                <a:endParaRPr lang="uk-UA" sz="2800" dirty="0"/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217" y="5882208"/>
                <a:ext cx="1408271" cy="524118"/>
              </a:xfrm>
              <a:prstGeom prst="rect">
                <a:avLst/>
              </a:prstGeom>
              <a:blipFill rotWithShape="1">
                <a:blip r:embed="rId2"/>
                <a:stretch>
                  <a:fillRect t="-13953" r="-7359" b="-325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33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.Видалення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вершини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uk-UA" sz="2800" dirty="0" smtClean="0"/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вершина графа G = (X,V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G-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граф, що отриманий видаленням з графа G вершини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інциндентних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цій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вершині.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57025" y="1831788"/>
            <a:ext cx="1958768" cy="1735992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527593" y="3024113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 = (X,V)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652120" y="1787293"/>
            <a:ext cx="1958768" cy="1735992"/>
            <a:chOff x="1475656" y="4653136"/>
            <a:chExt cx="1440160" cy="1368152"/>
          </a:xfrm>
        </p:grpSpPr>
        <p:sp>
          <p:nvSpPr>
            <p:cNvPr id="19" name="Овал 18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3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1043608" y="3609116"/>
            <a:ext cx="79389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3. Видалення </a:t>
            </a:r>
            <a:r>
              <a:rPr lang="uk-UA" sz="2800" b="1" dirty="0" err="1">
                <a:solidFill>
                  <a:schemeClr val="accent3">
                    <a:lumMod val="75000"/>
                  </a:schemeClr>
                </a:solidFill>
              </a:rPr>
              <a:t>ребер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ребро графу G = (X,V). Тоді G-(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підграф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графу G, який отримано після викидання ребра </a:t>
            </a:r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536409" y="4941168"/>
            <a:ext cx="1958768" cy="1735992"/>
            <a:chOff x="1475656" y="4653136"/>
            <a:chExt cx="1440160" cy="1368152"/>
          </a:xfrm>
        </p:grpSpPr>
        <p:sp>
          <p:nvSpPr>
            <p:cNvPr id="32" name="Овал 31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8" name="Прямая соединительная линия 37"/>
            <p:cNvCxnSpPr>
              <a:stCxn id="34" idx="5"/>
              <a:endCxn id="35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2" idx="4"/>
              <a:endCxn id="35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2" idx="4"/>
              <a:endCxn id="36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3" idx="4"/>
              <a:endCxn id="36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4100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0426" y="0"/>
            <a:ext cx="62257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4. Стягування.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Стягування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операція видалення ребра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ототожнювання його кінцевих вершин. Граф G називають стягненим до графу Н, якщо Н можна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G послідовністю стягувань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514136" y="19136"/>
            <a:ext cx="1467295" cy="1383449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7514136" y="1545577"/>
            <a:ext cx="1586265" cy="1502030"/>
            <a:chOff x="5140796" y="2248002"/>
            <a:chExt cx="1586265" cy="1502030"/>
          </a:xfrm>
        </p:grpSpPr>
        <p:sp>
          <p:nvSpPr>
            <p:cNvPr id="18" name="Овал 17"/>
            <p:cNvSpPr/>
            <p:nvPr/>
          </p:nvSpPr>
          <p:spPr>
            <a:xfrm>
              <a:off x="5775302" y="2248002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894272" y="2312603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140796" y="2887317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259766" y="2964285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6489121" y="3512869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3" name="Прямая соединительная линия 22"/>
            <p:cNvCxnSpPr>
              <a:stCxn id="18" idx="3"/>
              <a:endCxn id="20" idx="7"/>
            </p:cNvCxnSpPr>
            <p:nvPr/>
          </p:nvCxnSpPr>
          <p:spPr>
            <a:xfrm flipH="1">
              <a:off x="5343890" y="2450433"/>
              <a:ext cx="466257" cy="471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8" idx="4"/>
              <a:endCxn id="21" idx="7"/>
            </p:cNvCxnSpPr>
            <p:nvPr/>
          </p:nvCxnSpPr>
          <p:spPr>
            <a:xfrm flipH="1">
              <a:off x="5462860" y="2485165"/>
              <a:ext cx="431412" cy="5138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8" idx="4"/>
              <a:endCxn id="22" idx="1"/>
            </p:cNvCxnSpPr>
            <p:nvPr/>
          </p:nvCxnSpPr>
          <p:spPr>
            <a:xfrm>
              <a:off x="5894272" y="2485165"/>
              <a:ext cx="629695" cy="1062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2" idx="0"/>
            </p:cNvCxnSpPr>
            <p:nvPr/>
          </p:nvCxnSpPr>
          <p:spPr>
            <a:xfrm>
              <a:off x="6013242" y="2549766"/>
              <a:ext cx="594849" cy="9631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рямоугольник 33"/>
          <p:cNvSpPr/>
          <p:nvPr/>
        </p:nvSpPr>
        <p:spPr>
          <a:xfrm>
            <a:off x="1053895" y="2677656"/>
            <a:ext cx="52462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 Замкнення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або ототожнювання.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Кажуть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пара вершин графу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замикаються (ототожнюються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якщо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замінюються новою вершиною, всі ребра графу G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інциндентні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стають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інциндентними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новій вершині.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6932531" y="3215781"/>
            <a:ext cx="1441621" cy="1370520"/>
            <a:chOff x="1475656" y="4653136"/>
            <a:chExt cx="1440160" cy="1368152"/>
          </a:xfrm>
        </p:grpSpPr>
        <p:sp>
          <p:nvSpPr>
            <p:cNvPr id="37" name="Овал 36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2" name="Прямая соединительная линия 41"/>
            <p:cNvCxnSpPr>
              <a:stCxn id="37" idx="3"/>
              <a:endCxn id="39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9" idx="5"/>
              <a:endCxn id="40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37" idx="4"/>
              <a:endCxn id="40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37" idx="6"/>
              <a:endCxn id="38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37" idx="4"/>
              <a:endCxn id="41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8" idx="4"/>
              <a:endCxn id="41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6991064" y="4812049"/>
            <a:ext cx="1736666" cy="1835922"/>
            <a:chOff x="6991064" y="4812049"/>
            <a:chExt cx="1736666" cy="1835922"/>
          </a:xfrm>
        </p:grpSpPr>
        <p:sp>
          <p:nvSpPr>
            <p:cNvPr id="74" name="Полилиния 73"/>
            <p:cNvSpPr/>
            <p:nvPr/>
          </p:nvSpPr>
          <p:spPr>
            <a:xfrm>
              <a:off x="7964129" y="5338916"/>
              <a:ext cx="472080" cy="958732"/>
            </a:xfrm>
            <a:custGeom>
              <a:avLst/>
              <a:gdLst>
                <a:gd name="connsiteX0" fmla="*/ 0 w 472080"/>
                <a:gd name="connsiteY0" fmla="*/ 0 h 958732"/>
                <a:gd name="connsiteX1" fmla="*/ 265471 w 472080"/>
                <a:gd name="connsiteY1" fmla="*/ 191729 h 958732"/>
                <a:gd name="connsiteX2" fmla="*/ 471948 w 472080"/>
                <a:gd name="connsiteY2" fmla="*/ 575187 h 958732"/>
                <a:gd name="connsiteX3" fmla="*/ 235974 w 472080"/>
                <a:gd name="connsiteY3" fmla="*/ 899652 h 958732"/>
                <a:gd name="connsiteX4" fmla="*/ 147484 w 472080"/>
                <a:gd name="connsiteY4" fmla="*/ 958645 h 95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080" h="958732">
                  <a:moveTo>
                    <a:pt x="0" y="0"/>
                  </a:moveTo>
                  <a:cubicBezTo>
                    <a:pt x="93406" y="47932"/>
                    <a:pt x="186813" y="95865"/>
                    <a:pt x="265471" y="191729"/>
                  </a:cubicBezTo>
                  <a:cubicBezTo>
                    <a:pt x="344129" y="287594"/>
                    <a:pt x="476864" y="457200"/>
                    <a:pt x="471948" y="575187"/>
                  </a:cubicBezTo>
                  <a:cubicBezTo>
                    <a:pt x="467032" y="693174"/>
                    <a:pt x="290051" y="835742"/>
                    <a:pt x="235974" y="899652"/>
                  </a:cubicBezTo>
                  <a:cubicBezTo>
                    <a:pt x="181897" y="963562"/>
                    <a:pt x="147484" y="958645"/>
                    <a:pt x="147484" y="95864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8051906" y="4812049"/>
              <a:ext cx="675824" cy="550030"/>
            </a:xfrm>
            <a:custGeom>
              <a:avLst/>
              <a:gdLst>
                <a:gd name="connsiteX0" fmla="*/ 0 w 675824"/>
                <a:gd name="connsiteY0" fmla="*/ 163656 h 550030"/>
                <a:gd name="connsiteX1" fmla="*/ 265471 w 675824"/>
                <a:gd name="connsiteY1" fmla="*/ 1424 h 550030"/>
                <a:gd name="connsiteX2" fmla="*/ 619433 w 675824"/>
                <a:gd name="connsiteY2" fmla="*/ 104663 h 550030"/>
                <a:gd name="connsiteX3" fmla="*/ 663678 w 675824"/>
                <a:gd name="connsiteY3" fmla="*/ 429127 h 550030"/>
                <a:gd name="connsiteX4" fmla="*/ 501446 w 675824"/>
                <a:gd name="connsiteY4" fmla="*/ 547114 h 550030"/>
                <a:gd name="connsiteX5" fmla="*/ 132736 w 675824"/>
                <a:gd name="connsiteY5" fmla="*/ 325888 h 550030"/>
                <a:gd name="connsiteX6" fmla="*/ 162233 w 675824"/>
                <a:gd name="connsiteY6" fmla="*/ 311140 h 55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24" h="550030">
                  <a:moveTo>
                    <a:pt x="0" y="163656"/>
                  </a:moveTo>
                  <a:cubicBezTo>
                    <a:pt x="81116" y="87456"/>
                    <a:pt x="162232" y="11256"/>
                    <a:pt x="265471" y="1424"/>
                  </a:cubicBezTo>
                  <a:cubicBezTo>
                    <a:pt x="368710" y="-8408"/>
                    <a:pt x="553065" y="33379"/>
                    <a:pt x="619433" y="104663"/>
                  </a:cubicBezTo>
                  <a:cubicBezTo>
                    <a:pt x="685801" y="175947"/>
                    <a:pt x="683342" y="355385"/>
                    <a:pt x="663678" y="429127"/>
                  </a:cubicBezTo>
                  <a:cubicBezTo>
                    <a:pt x="644014" y="502869"/>
                    <a:pt x="589936" y="564320"/>
                    <a:pt x="501446" y="547114"/>
                  </a:cubicBezTo>
                  <a:cubicBezTo>
                    <a:pt x="412956" y="529908"/>
                    <a:pt x="189272" y="365217"/>
                    <a:pt x="132736" y="325888"/>
                  </a:cubicBezTo>
                  <a:cubicBezTo>
                    <a:pt x="76201" y="286559"/>
                    <a:pt x="119217" y="298849"/>
                    <a:pt x="162233" y="3111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8" name="Полилиния 67"/>
            <p:cNvSpPr/>
            <p:nvPr/>
          </p:nvSpPr>
          <p:spPr>
            <a:xfrm flipH="1">
              <a:off x="6991064" y="4812049"/>
              <a:ext cx="675824" cy="550030"/>
            </a:xfrm>
            <a:custGeom>
              <a:avLst/>
              <a:gdLst>
                <a:gd name="connsiteX0" fmla="*/ 0 w 675824"/>
                <a:gd name="connsiteY0" fmla="*/ 163656 h 550030"/>
                <a:gd name="connsiteX1" fmla="*/ 265471 w 675824"/>
                <a:gd name="connsiteY1" fmla="*/ 1424 h 550030"/>
                <a:gd name="connsiteX2" fmla="*/ 619433 w 675824"/>
                <a:gd name="connsiteY2" fmla="*/ 104663 h 550030"/>
                <a:gd name="connsiteX3" fmla="*/ 663678 w 675824"/>
                <a:gd name="connsiteY3" fmla="*/ 429127 h 550030"/>
                <a:gd name="connsiteX4" fmla="*/ 501446 w 675824"/>
                <a:gd name="connsiteY4" fmla="*/ 547114 h 550030"/>
                <a:gd name="connsiteX5" fmla="*/ 132736 w 675824"/>
                <a:gd name="connsiteY5" fmla="*/ 325888 h 550030"/>
                <a:gd name="connsiteX6" fmla="*/ 162233 w 675824"/>
                <a:gd name="connsiteY6" fmla="*/ 311140 h 55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24" h="550030">
                  <a:moveTo>
                    <a:pt x="0" y="163656"/>
                  </a:moveTo>
                  <a:cubicBezTo>
                    <a:pt x="81116" y="87456"/>
                    <a:pt x="162232" y="11256"/>
                    <a:pt x="265471" y="1424"/>
                  </a:cubicBezTo>
                  <a:cubicBezTo>
                    <a:pt x="368710" y="-8408"/>
                    <a:pt x="553065" y="33379"/>
                    <a:pt x="619433" y="104663"/>
                  </a:cubicBezTo>
                  <a:cubicBezTo>
                    <a:pt x="685801" y="175947"/>
                    <a:pt x="683342" y="355385"/>
                    <a:pt x="663678" y="429127"/>
                  </a:cubicBezTo>
                  <a:cubicBezTo>
                    <a:pt x="644014" y="502869"/>
                    <a:pt x="589936" y="564320"/>
                    <a:pt x="501446" y="547114"/>
                  </a:cubicBezTo>
                  <a:cubicBezTo>
                    <a:pt x="412956" y="529908"/>
                    <a:pt x="189272" y="365217"/>
                    <a:pt x="132736" y="325888"/>
                  </a:cubicBezTo>
                  <a:cubicBezTo>
                    <a:pt x="76201" y="286559"/>
                    <a:pt x="119217" y="298849"/>
                    <a:pt x="162233" y="3111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7479493" y="4812049"/>
              <a:ext cx="761249" cy="1835922"/>
              <a:chOff x="2051721" y="4653135"/>
              <a:chExt cx="558748" cy="1523356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051721" y="4653135"/>
                <a:ext cx="525163" cy="46562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2082311" y="5783851"/>
                <a:ext cx="528158" cy="39264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56" name="Прямая соединительная линия 55"/>
              <p:cNvCxnSpPr>
                <a:stCxn id="49" idx="4"/>
                <a:endCxn id="52" idx="0"/>
              </p:cNvCxnSpPr>
              <p:nvPr/>
            </p:nvCxnSpPr>
            <p:spPr>
              <a:xfrm>
                <a:off x="2314302" y="5118763"/>
                <a:ext cx="32088" cy="6650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Прямая соединительная линия 70"/>
            <p:cNvCxnSpPr>
              <a:endCxn id="52" idx="7"/>
            </p:cNvCxnSpPr>
            <p:nvPr/>
          </p:nvCxnSpPr>
          <p:spPr>
            <a:xfrm>
              <a:off x="7991007" y="5362079"/>
              <a:ext cx="144356" cy="88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49" idx="3"/>
              <a:endCxn id="52" idx="1"/>
            </p:cNvCxnSpPr>
            <p:nvPr/>
          </p:nvCxnSpPr>
          <p:spPr>
            <a:xfrm>
              <a:off x="7584274" y="5291035"/>
              <a:ext cx="42274" cy="953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8355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776864" cy="571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§3 Бінарні операції над графами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82375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1. Об’єднання графів.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позначається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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граф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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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множина його вершин є об’єднанням 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множина його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об’єднанням 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999941" y="3008261"/>
            <a:ext cx="1811861" cy="1564758"/>
            <a:chOff x="1475656" y="4653136"/>
            <a:chExt cx="1440160" cy="1368152"/>
          </a:xfrm>
        </p:grpSpPr>
        <p:sp>
          <p:nvSpPr>
            <p:cNvPr id="7" name="Овал 6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2" name="Прямая соединительная линия 11"/>
            <p:cNvCxnSpPr>
              <a:stCxn id="7" idx="3"/>
              <a:endCxn id="9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9" idx="5"/>
              <a:endCxn id="10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4"/>
              <a:endCxn id="10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8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1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8" idx="4"/>
              <a:endCxn id="11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3760368" y="4869160"/>
            <a:ext cx="2731893" cy="1776758"/>
            <a:chOff x="3760368" y="4869160"/>
            <a:chExt cx="2731893" cy="1776758"/>
          </a:xfrm>
        </p:grpSpPr>
        <p:sp>
          <p:nvSpPr>
            <p:cNvPr id="52" name="Овал 51"/>
            <p:cNvSpPr/>
            <p:nvPr/>
          </p:nvSpPr>
          <p:spPr>
            <a:xfrm>
              <a:off x="4485112" y="4869160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300450" y="5280938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760368" y="5535174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4349223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300450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57" name="Прямая соединительная линия 56"/>
            <p:cNvCxnSpPr>
              <a:stCxn id="52" idx="3"/>
              <a:endCxn id="54" idx="7"/>
            </p:cNvCxnSpPr>
            <p:nvPr/>
          </p:nvCxnSpPr>
          <p:spPr>
            <a:xfrm flipH="1">
              <a:off x="3992346" y="5080045"/>
              <a:ext cx="532568" cy="491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4" idx="5"/>
              <a:endCxn id="55" idx="0"/>
            </p:cNvCxnSpPr>
            <p:nvPr/>
          </p:nvCxnSpPr>
          <p:spPr>
            <a:xfrm>
              <a:off x="3992346" y="5746059"/>
              <a:ext cx="492766" cy="4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2" idx="4"/>
              <a:endCxn id="55" idx="7"/>
            </p:cNvCxnSpPr>
            <p:nvPr/>
          </p:nvCxnSpPr>
          <p:spPr>
            <a:xfrm flipH="1">
              <a:off x="4581201" y="5116227"/>
              <a:ext cx="39801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2" idx="6"/>
              <a:endCxn id="53" idx="2"/>
            </p:cNvCxnSpPr>
            <p:nvPr/>
          </p:nvCxnSpPr>
          <p:spPr>
            <a:xfrm>
              <a:off x="4756892" y="4992694"/>
              <a:ext cx="543558" cy="411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2" idx="4"/>
              <a:endCxn id="56" idx="1"/>
            </p:cNvCxnSpPr>
            <p:nvPr/>
          </p:nvCxnSpPr>
          <p:spPr>
            <a:xfrm>
              <a:off x="4621002" y="5116227"/>
              <a:ext cx="719249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3" idx="4"/>
              <a:endCxn id="56" idx="2"/>
            </p:cNvCxnSpPr>
            <p:nvPr/>
          </p:nvCxnSpPr>
          <p:spPr>
            <a:xfrm flipH="1">
              <a:off x="5300450" y="5528005"/>
              <a:ext cx="135890" cy="782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6138665" y="4908732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220482" y="6193451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68" name="Прямая соединительная линия 67"/>
            <p:cNvCxnSpPr>
              <a:stCxn id="52" idx="6"/>
              <a:endCxn id="65" idx="2"/>
            </p:cNvCxnSpPr>
            <p:nvPr/>
          </p:nvCxnSpPr>
          <p:spPr>
            <a:xfrm>
              <a:off x="4756891" y="4992694"/>
              <a:ext cx="1381774" cy="39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65" idx="4"/>
              <a:endCxn id="66" idx="0"/>
            </p:cNvCxnSpPr>
            <p:nvPr/>
          </p:nvCxnSpPr>
          <p:spPr>
            <a:xfrm>
              <a:off x="6274555" y="5155799"/>
              <a:ext cx="81817" cy="1037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Полилиния 71"/>
            <p:cNvSpPr/>
            <p:nvPr/>
          </p:nvSpPr>
          <p:spPr>
            <a:xfrm>
              <a:off x="4586748" y="6341806"/>
              <a:ext cx="1696065" cy="304112"/>
            </a:xfrm>
            <a:custGeom>
              <a:avLst/>
              <a:gdLst>
                <a:gd name="connsiteX0" fmla="*/ 0 w 1696065"/>
                <a:gd name="connsiteY0" fmla="*/ 0 h 304112"/>
                <a:gd name="connsiteX1" fmla="*/ 486697 w 1696065"/>
                <a:gd name="connsiteY1" fmla="*/ 235975 h 304112"/>
                <a:gd name="connsiteX2" fmla="*/ 899652 w 1696065"/>
                <a:gd name="connsiteY2" fmla="*/ 294968 h 304112"/>
                <a:gd name="connsiteX3" fmla="*/ 1696065 w 1696065"/>
                <a:gd name="connsiteY3" fmla="*/ 73742 h 30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065" h="304112">
                  <a:moveTo>
                    <a:pt x="0" y="0"/>
                  </a:moveTo>
                  <a:cubicBezTo>
                    <a:pt x="168377" y="93407"/>
                    <a:pt x="336755" y="186814"/>
                    <a:pt x="486697" y="235975"/>
                  </a:cubicBezTo>
                  <a:cubicBezTo>
                    <a:pt x="636639" y="285136"/>
                    <a:pt x="698091" y="322007"/>
                    <a:pt x="899652" y="294968"/>
                  </a:cubicBezTo>
                  <a:cubicBezTo>
                    <a:pt x="1101213" y="267929"/>
                    <a:pt x="1398639" y="170835"/>
                    <a:pt x="1696065" y="73742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1603312" y="4141337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4995583" y="3032380"/>
            <a:ext cx="2490807" cy="1578276"/>
            <a:chOff x="4995583" y="3032380"/>
            <a:chExt cx="2490807" cy="1578276"/>
          </a:xfrm>
        </p:grpSpPr>
        <p:sp>
          <p:nvSpPr>
            <p:cNvPr id="19" name="Овал 18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9" idx="6"/>
              <a:endCxn id="20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4"/>
              <a:endCxn id="23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23" idx="2"/>
              <a:endCxn id="22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Прямоугольник 73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6663133" y="5663631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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40561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66"/>
            <a:ext cx="8100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Перетин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Перетином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позначається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граф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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тобто множина його вершин складається лише з тих вершин, які є одночасно 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множина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складається з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одночасно присутні 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99941" y="3008261"/>
            <a:ext cx="1811861" cy="1564758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708310" y="4039117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5080164" y="3019593"/>
            <a:ext cx="2490807" cy="1578276"/>
            <a:chOff x="4995583" y="3032380"/>
            <a:chExt cx="2490807" cy="1578276"/>
          </a:xfrm>
        </p:grpSpPr>
        <p:sp>
          <p:nvSpPr>
            <p:cNvPr id="30" name="Овал 29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5" name="Прямая соединительная линия 34"/>
            <p:cNvCxnSpPr>
              <a:stCxn id="30" idx="3"/>
              <a:endCxn id="32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32" idx="5"/>
              <a:endCxn id="33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30" idx="4"/>
              <a:endCxn id="33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30" idx="6"/>
              <a:endCxn id="31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1" idx="4"/>
              <a:endCxn id="34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4" idx="2"/>
              <a:endCxn id="33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5230671" y="587727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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r>
              <a:rPr lang="uk-UA" sz="2800" dirty="0"/>
              <a:t> 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3986227" y="5094893"/>
            <a:ext cx="996524" cy="1564758"/>
            <a:chOff x="1475656" y="4653136"/>
            <a:chExt cx="792088" cy="1368152"/>
          </a:xfrm>
        </p:grpSpPr>
        <p:sp>
          <p:nvSpPr>
            <p:cNvPr id="44" name="Овал 43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9" name="Прямая соединительная линия 48"/>
            <p:cNvCxnSpPr>
              <a:stCxn id="44" idx="3"/>
              <a:endCxn id="46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46" idx="5"/>
              <a:endCxn id="47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4" idx="4"/>
              <a:endCxn id="47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004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Кільцева сума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Кільцева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сума двох графів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позначається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являє собою граф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присутні або 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в G</a:t>
            </a:r>
            <a:r>
              <a:rPr lang="uk-UA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в обох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301542" y="2730501"/>
            <a:ext cx="2490807" cy="1578276"/>
            <a:chOff x="4995583" y="3032380"/>
            <a:chExt cx="2490807" cy="1578276"/>
          </a:xfrm>
        </p:grpSpPr>
        <p:sp>
          <p:nvSpPr>
            <p:cNvPr id="6" name="Овал 5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4"/>
              <a:endCxn id="10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0" idx="2"/>
              <a:endCxn id="9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470059" y="2677656"/>
            <a:ext cx="1811861" cy="1564758"/>
            <a:chOff x="1475656" y="4653136"/>
            <a:chExt cx="1440160" cy="1368152"/>
          </a:xfrm>
        </p:grpSpPr>
        <p:sp>
          <p:nvSpPr>
            <p:cNvPr id="19" name="Овал 18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9" idx="6"/>
              <a:endCxn id="20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3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20" idx="4"/>
              <a:endCxn id="23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1974569" y="3717728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3703396" y="4633323"/>
            <a:ext cx="2731893" cy="1776758"/>
            <a:chOff x="3760368" y="4869160"/>
            <a:chExt cx="2731893" cy="1776758"/>
          </a:xfrm>
        </p:grpSpPr>
        <p:sp>
          <p:nvSpPr>
            <p:cNvPr id="32" name="Овал 31"/>
            <p:cNvSpPr/>
            <p:nvPr/>
          </p:nvSpPr>
          <p:spPr>
            <a:xfrm>
              <a:off x="4485112" y="4869160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300450" y="5280938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760368" y="5535174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349223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5300450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0" name="Прямая соединительная линия 39"/>
            <p:cNvCxnSpPr>
              <a:stCxn id="32" idx="6"/>
              <a:endCxn id="33" idx="2"/>
            </p:cNvCxnSpPr>
            <p:nvPr/>
          </p:nvCxnSpPr>
          <p:spPr>
            <a:xfrm>
              <a:off x="4756892" y="4992694"/>
              <a:ext cx="543558" cy="411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2" idx="4"/>
              <a:endCxn id="36" idx="1"/>
            </p:cNvCxnSpPr>
            <p:nvPr/>
          </p:nvCxnSpPr>
          <p:spPr>
            <a:xfrm>
              <a:off x="4621002" y="5116227"/>
              <a:ext cx="719249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3" idx="4"/>
              <a:endCxn id="36" idx="2"/>
            </p:cNvCxnSpPr>
            <p:nvPr/>
          </p:nvCxnSpPr>
          <p:spPr>
            <a:xfrm flipH="1">
              <a:off x="5300450" y="5528005"/>
              <a:ext cx="135890" cy="782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6138665" y="4908732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6220482" y="6193451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5" name="Прямая соединительная линия 44"/>
            <p:cNvCxnSpPr>
              <a:stCxn id="32" idx="6"/>
              <a:endCxn id="43" idx="2"/>
            </p:cNvCxnSpPr>
            <p:nvPr/>
          </p:nvCxnSpPr>
          <p:spPr>
            <a:xfrm>
              <a:off x="4756891" y="4992694"/>
              <a:ext cx="1381774" cy="39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43" idx="4"/>
              <a:endCxn id="44" idx="0"/>
            </p:cNvCxnSpPr>
            <p:nvPr/>
          </p:nvCxnSpPr>
          <p:spPr>
            <a:xfrm>
              <a:off x="6274555" y="5155799"/>
              <a:ext cx="81817" cy="1037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олилиния 46"/>
            <p:cNvSpPr/>
            <p:nvPr/>
          </p:nvSpPr>
          <p:spPr>
            <a:xfrm>
              <a:off x="4586748" y="6341806"/>
              <a:ext cx="1696065" cy="304112"/>
            </a:xfrm>
            <a:custGeom>
              <a:avLst/>
              <a:gdLst>
                <a:gd name="connsiteX0" fmla="*/ 0 w 1696065"/>
                <a:gd name="connsiteY0" fmla="*/ 0 h 304112"/>
                <a:gd name="connsiteX1" fmla="*/ 486697 w 1696065"/>
                <a:gd name="connsiteY1" fmla="*/ 235975 h 304112"/>
                <a:gd name="connsiteX2" fmla="*/ 899652 w 1696065"/>
                <a:gd name="connsiteY2" fmla="*/ 294968 h 304112"/>
                <a:gd name="connsiteX3" fmla="*/ 1696065 w 1696065"/>
                <a:gd name="connsiteY3" fmla="*/ 73742 h 30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065" h="304112">
                  <a:moveTo>
                    <a:pt x="0" y="0"/>
                  </a:moveTo>
                  <a:cubicBezTo>
                    <a:pt x="168377" y="93407"/>
                    <a:pt x="336755" y="186814"/>
                    <a:pt x="486697" y="235975"/>
                  </a:cubicBezTo>
                  <a:cubicBezTo>
                    <a:pt x="636639" y="285136"/>
                    <a:pt x="698091" y="322007"/>
                    <a:pt x="899652" y="294968"/>
                  </a:cubicBezTo>
                  <a:cubicBezTo>
                    <a:pt x="1101213" y="267929"/>
                    <a:pt x="1398639" y="170835"/>
                    <a:pt x="1696065" y="73742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6435289" y="5248612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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2851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2399" y="404664"/>
            <a:ext cx="7915351" cy="590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044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39" y="0"/>
            <a:ext cx="7207899" cy="278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2896308"/>
            <a:ext cx="78774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пройти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мостом пройти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раз.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один раз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пройти на середину мосту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назад,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берега пройти другу половину).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Ейлер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8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§1. Графи.</a:t>
            </a:r>
            <a:r>
              <a:rPr lang="uk-UA" dirty="0" smtClean="0"/>
              <a:t> </a:t>
            </a:r>
            <a:r>
              <a:rPr lang="uk-UA" b="1" i="1" dirty="0" smtClean="0"/>
              <a:t>Основні поняття і визначення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1133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G=(V,E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це сукупність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непорожньої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множини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множини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</a:p>
          <a:p>
            <a:pPr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3221" y="2124617"/>
            <a:ext cx="2481676" cy="6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5616" y="269033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Орієнтований граф (</a:t>
            </a:r>
            <a:r>
              <a:rPr lang="uk-UA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</a:t>
            </a: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 граф, ребра якого мають напрям. </a:t>
            </a:r>
          </a:p>
          <a:p>
            <a:pPr algn="just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Ребра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орграфа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називаються 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дугами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2064" name="Группа 2063"/>
          <p:cNvGrpSpPr/>
          <p:nvPr/>
        </p:nvGrpSpPr>
        <p:grpSpPr>
          <a:xfrm>
            <a:off x="2051720" y="4753348"/>
            <a:ext cx="1440160" cy="1368152"/>
            <a:chOff x="1475656" y="4653136"/>
            <a:chExt cx="1440160" cy="1368152"/>
          </a:xfrm>
        </p:grpSpPr>
        <p:sp>
          <p:nvSpPr>
            <p:cNvPr id="8" name="Овал 7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0" name="Прямая соединительная линия 9"/>
            <p:cNvCxnSpPr>
              <a:stCxn id="8" idx="3"/>
              <a:endCxn id="40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40" idx="5"/>
              <a:endCxn id="4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8" idx="4"/>
              <a:endCxn id="4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8" idx="6"/>
              <a:endCxn id="30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8" idx="4"/>
              <a:endCxn id="44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30" idx="4"/>
              <a:endCxn id="44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5" name="Группа 2064"/>
          <p:cNvGrpSpPr/>
          <p:nvPr/>
        </p:nvGrpSpPr>
        <p:grpSpPr>
          <a:xfrm>
            <a:off x="5275326" y="4664503"/>
            <a:ext cx="2625796" cy="1584176"/>
            <a:chOff x="5618873" y="4653136"/>
            <a:chExt cx="2625796" cy="1584176"/>
          </a:xfrm>
        </p:grpSpPr>
        <p:sp>
          <p:nvSpPr>
            <p:cNvPr id="22" name="Овал 21"/>
            <p:cNvSpPr/>
            <p:nvPr/>
          </p:nvSpPr>
          <p:spPr>
            <a:xfrm>
              <a:off x="637220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618873" y="5193265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6372200" y="60212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236296" y="56208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812360" y="475334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8028645" y="59132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 стрелкой 23"/>
            <p:cNvCxnSpPr>
              <a:stCxn id="48" idx="5"/>
              <a:endCxn id="50" idx="1"/>
            </p:cNvCxnSpPr>
            <p:nvPr/>
          </p:nvCxnSpPr>
          <p:spPr>
            <a:xfrm>
              <a:off x="5803261" y="5377653"/>
              <a:ext cx="600575" cy="6752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50" idx="0"/>
              <a:endCxn id="22" idx="4"/>
            </p:cNvCxnSpPr>
            <p:nvPr/>
          </p:nvCxnSpPr>
          <p:spPr>
            <a:xfrm flipV="1">
              <a:off x="6480212" y="4869160"/>
              <a:ext cx="0" cy="11521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8" name="Прямая со стрелкой 2047"/>
            <p:cNvCxnSpPr>
              <a:stCxn id="22" idx="2"/>
              <a:endCxn id="48" idx="7"/>
            </p:cNvCxnSpPr>
            <p:nvPr/>
          </p:nvCxnSpPr>
          <p:spPr>
            <a:xfrm flipH="1">
              <a:off x="5803261" y="4761148"/>
              <a:ext cx="568939" cy="463753"/>
            </a:xfrm>
            <a:prstGeom prst="straightConnector1">
              <a:avLst/>
            </a:prstGeom>
            <a:ln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3" name="Прямая со стрелкой 2052"/>
            <p:cNvCxnSpPr>
              <a:stCxn id="22" idx="6"/>
              <a:endCxn id="52" idx="1"/>
            </p:cNvCxnSpPr>
            <p:nvPr/>
          </p:nvCxnSpPr>
          <p:spPr>
            <a:xfrm>
              <a:off x="6588224" y="4761148"/>
              <a:ext cx="679708" cy="891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Прямая со стрелкой 2054"/>
            <p:cNvCxnSpPr>
              <a:stCxn id="50" idx="6"/>
              <a:endCxn id="52" idx="3"/>
            </p:cNvCxnSpPr>
            <p:nvPr/>
          </p:nvCxnSpPr>
          <p:spPr>
            <a:xfrm flipV="1">
              <a:off x="6588224" y="5805264"/>
              <a:ext cx="679708" cy="3240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Прямая со стрелкой 2056"/>
            <p:cNvCxnSpPr>
              <a:stCxn id="22" idx="6"/>
              <a:endCxn id="53" idx="2"/>
            </p:cNvCxnSpPr>
            <p:nvPr/>
          </p:nvCxnSpPr>
          <p:spPr>
            <a:xfrm>
              <a:off x="6588224" y="4761148"/>
              <a:ext cx="1224136" cy="100212"/>
            </a:xfrm>
            <a:prstGeom prst="straightConnector1">
              <a:avLst/>
            </a:prstGeom>
            <a:ln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Прямая со стрелкой 2058"/>
            <p:cNvCxnSpPr>
              <a:stCxn id="53" idx="5"/>
              <a:endCxn id="54" idx="1"/>
            </p:cNvCxnSpPr>
            <p:nvPr/>
          </p:nvCxnSpPr>
          <p:spPr>
            <a:xfrm>
              <a:off x="7996748" y="4937736"/>
              <a:ext cx="63533" cy="10071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Прямая со стрелкой 2060"/>
            <p:cNvCxnSpPr>
              <a:stCxn id="54" idx="3"/>
              <a:endCxn id="50" idx="5"/>
            </p:cNvCxnSpPr>
            <p:nvPr/>
          </p:nvCxnSpPr>
          <p:spPr>
            <a:xfrm flipH="1">
              <a:off x="6556588" y="6097664"/>
              <a:ext cx="1503693" cy="1080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Прямая со стрелкой 2062"/>
            <p:cNvCxnSpPr>
              <a:stCxn id="52" idx="0"/>
              <a:endCxn id="53" idx="3"/>
            </p:cNvCxnSpPr>
            <p:nvPr/>
          </p:nvCxnSpPr>
          <p:spPr>
            <a:xfrm flipV="1">
              <a:off x="7344308" y="4937736"/>
              <a:ext cx="499688" cy="683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0851" y="-30848"/>
            <a:ext cx="81131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ребра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лініями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з’єднують точки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ребер,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інцидентних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степенем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ізольованою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степінь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висячими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кінцевими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8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етлями</a:t>
            </a: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ребра, які мають збіжні кінці.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∅),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порожнього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є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733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1538107" y="764974"/>
            <a:ext cx="6666685" cy="5545839"/>
            <a:chOff x="1538107" y="764974"/>
            <a:chExt cx="6666685" cy="5545839"/>
          </a:xfrm>
        </p:grpSpPr>
        <p:sp>
          <p:nvSpPr>
            <p:cNvPr id="26" name="Полилиния 25"/>
            <p:cNvSpPr/>
            <p:nvPr/>
          </p:nvSpPr>
          <p:spPr>
            <a:xfrm rot="14686043">
              <a:off x="2432400" y="3044537"/>
              <a:ext cx="845820" cy="837981"/>
            </a:xfrm>
            <a:custGeom>
              <a:avLst/>
              <a:gdLst>
                <a:gd name="connsiteX0" fmla="*/ 0 w 807403"/>
                <a:gd name="connsiteY0" fmla="*/ 643293 h 798037"/>
                <a:gd name="connsiteX1" fmla="*/ 196947 w 807403"/>
                <a:gd name="connsiteY1" fmla="*/ 122788 h 798037"/>
                <a:gd name="connsiteX2" fmla="*/ 633046 w 807403"/>
                <a:gd name="connsiteY2" fmla="*/ 10247 h 798037"/>
                <a:gd name="connsiteX3" fmla="*/ 787790 w 807403"/>
                <a:gd name="connsiteY3" fmla="*/ 305668 h 798037"/>
                <a:gd name="connsiteX4" fmla="*/ 731520 w 807403"/>
                <a:gd name="connsiteY4" fmla="*/ 572954 h 798037"/>
                <a:gd name="connsiteX5" fmla="*/ 126609 w 807403"/>
                <a:gd name="connsiteY5" fmla="*/ 798037 h 79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403" h="798037">
                  <a:moveTo>
                    <a:pt x="0" y="643293"/>
                  </a:moveTo>
                  <a:cubicBezTo>
                    <a:pt x="45719" y="435794"/>
                    <a:pt x="91439" y="228296"/>
                    <a:pt x="196947" y="122788"/>
                  </a:cubicBezTo>
                  <a:cubicBezTo>
                    <a:pt x="302455" y="17280"/>
                    <a:pt x="534572" y="-20233"/>
                    <a:pt x="633046" y="10247"/>
                  </a:cubicBezTo>
                  <a:cubicBezTo>
                    <a:pt x="731520" y="40727"/>
                    <a:pt x="771378" y="211883"/>
                    <a:pt x="787790" y="305668"/>
                  </a:cubicBezTo>
                  <a:cubicBezTo>
                    <a:pt x="804202" y="399452"/>
                    <a:pt x="841717" y="490893"/>
                    <a:pt x="731520" y="572954"/>
                  </a:cubicBezTo>
                  <a:cubicBezTo>
                    <a:pt x="621323" y="655015"/>
                    <a:pt x="373966" y="726526"/>
                    <a:pt x="126609" y="7980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281857" y="1691877"/>
              <a:ext cx="1708607" cy="261587"/>
            </a:xfrm>
            <a:custGeom>
              <a:avLst/>
              <a:gdLst>
                <a:gd name="connsiteX0" fmla="*/ 0 w 1627163"/>
                <a:gd name="connsiteY0" fmla="*/ 197292 h 249706"/>
                <a:gd name="connsiteX1" fmla="*/ 633046 w 1627163"/>
                <a:gd name="connsiteY1" fmla="*/ 344 h 249706"/>
                <a:gd name="connsiteX2" fmla="*/ 1561514 w 1627163"/>
                <a:gd name="connsiteY2" fmla="*/ 239495 h 249706"/>
                <a:gd name="connsiteX3" fmla="*/ 1477108 w 1627163"/>
                <a:gd name="connsiteY3" fmla="*/ 183224 h 249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7163" h="249706">
                  <a:moveTo>
                    <a:pt x="0" y="197292"/>
                  </a:moveTo>
                  <a:cubicBezTo>
                    <a:pt x="186397" y="95301"/>
                    <a:pt x="372794" y="-6690"/>
                    <a:pt x="633046" y="344"/>
                  </a:cubicBezTo>
                  <a:cubicBezTo>
                    <a:pt x="893298" y="7378"/>
                    <a:pt x="1420837" y="209015"/>
                    <a:pt x="1561514" y="239495"/>
                  </a:cubicBezTo>
                  <a:cubicBezTo>
                    <a:pt x="1702191" y="269975"/>
                    <a:pt x="1589649" y="226599"/>
                    <a:pt x="1477108" y="18322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Овал 3"/>
            <p:cNvSpPr/>
            <p:nvPr/>
          </p:nvSpPr>
          <p:spPr>
            <a:xfrm>
              <a:off x="4776052" y="1887359"/>
              <a:ext cx="302449" cy="3017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4171155" y="2792570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5380950" y="3546912"/>
              <a:ext cx="302449" cy="3017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4465844" y="4225820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63808" y="3534225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069762" y="1887359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2" name="Прямая соединительная линия 11"/>
            <p:cNvCxnSpPr>
              <a:stCxn id="10" idx="4"/>
              <a:endCxn id="9" idx="0"/>
            </p:cNvCxnSpPr>
            <p:nvPr/>
          </p:nvCxnSpPr>
          <p:spPr>
            <a:xfrm>
              <a:off x="3220987" y="2189096"/>
              <a:ext cx="194046" cy="13451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0" idx="6"/>
              <a:endCxn id="4" idx="2"/>
            </p:cNvCxnSpPr>
            <p:nvPr/>
          </p:nvCxnSpPr>
          <p:spPr>
            <a:xfrm>
              <a:off x="3372211" y="2038227"/>
              <a:ext cx="140384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4" idx="3"/>
              <a:endCxn id="6" idx="7"/>
            </p:cNvCxnSpPr>
            <p:nvPr/>
          </p:nvCxnSpPr>
          <p:spPr>
            <a:xfrm flipH="1">
              <a:off x="4429311" y="2144908"/>
              <a:ext cx="391033" cy="6918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0" idx="5"/>
              <a:endCxn id="6" idx="1"/>
            </p:cNvCxnSpPr>
            <p:nvPr/>
          </p:nvCxnSpPr>
          <p:spPr>
            <a:xfrm>
              <a:off x="3327919" y="2144908"/>
              <a:ext cx="887528" cy="6918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9" idx="6"/>
              <a:endCxn id="7" idx="2"/>
            </p:cNvCxnSpPr>
            <p:nvPr/>
          </p:nvCxnSpPr>
          <p:spPr>
            <a:xfrm>
              <a:off x="3566257" y="3685093"/>
              <a:ext cx="1814693" cy="126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4" idx="5"/>
              <a:endCxn id="7" idx="0"/>
            </p:cNvCxnSpPr>
            <p:nvPr/>
          </p:nvCxnSpPr>
          <p:spPr>
            <a:xfrm>
              <a:off x="5034209" y="2144908"/>
              <a:ext cx="497966" cy="14020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972743" y="764974"/>
              <a:ext cx="2301592" cy="548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Кратні ребра</a:t>
              </a:r>
              <a:endParaRPr lang="uk-UA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6698" y="1545812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1</a:t>
              </a:r>
              <a:endParaRPr lang="uk-UA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0538" y="1576497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2</a:t>
              </a:r>
              <a:endParaRPr lang="uk-UA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62745" y="2761784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3</a:t>
              </a:r>
              <a:endParaRPr lang="uk-UA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75466" y="3802370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4</a:t>
              </a:r>
              <a:endParaRPr lang="uk-UA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88524" y="3764090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5</a:t>
              </a:r>
              <a:endParaRPr lang="uk-UA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29202" y="4092919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6</a:t>
              </a:r>
              <a:endParaRPr lang="uk-UA" sz="3200" dirty="0"/>
            </a:p>
          </p:txBody>
        </p:sp>
        <p:cxnSp>
          <p:nvCxnSpPr>
            <p:cNvPr id="36" name="Прямая со стрелкой 35"/>
            <p:cNvCxnSpPr>
              <a:stCxn id="28" idx="2"/>
              <a:endCxn id="15" idx="1"/>
            </p:cNvCxnSpPr>
            <p:nvPr/>
          </p:nvCxnSpPr>
          <p:spPr>
            <a:xfrm flipH="1">
              <a:off x="3946589" y="1313090"/>
              <a:ext cx="176950" cy="3791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28" idx="2"/>
            </p:cNvCxnSpPr>
            <p:nvPr/>
          </p:nvCxnSpPr>
          <p:spPr>
            <a:xfrm flipH="1">
              <a:off x="4035063" y="1313090"/>
              <a:ext cx="88475" cy="725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38107" y="2189096"/>
              <a:ext cx="1155106" cy="548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Петля</a:t>
              </a:r>
              <a:endParaRPr lang="uk-UA" sz="2800" dirty="0"/>
            </a:p>
          </p:txBody>
        </p:sp>
        <p:cxnSp>
          <p:nvCxnSpPr>
            <p:cNvPr id="45" name="Прямая со стрелкой 44"/>
            <p:cNvCxnSpPr>
              <a:stCxn id="48" idx="0"/>
              <a:endCxn id="34" idx="2"/>
            </p:cNvCxnSpPr>
            <p:nvPr/>
          </p:nvCxnSpPr>
          <p:spPr>
            <a:xfrm flipV="1">
              <a:off x="3456061" y="4705518"/>
              <a:ext cx="868537" cy="433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477555" y="5139106"/>
              <a:ext cx="195701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Ізольована </a:t>
              </a:r>
            </a:p>
            <a:p>
              <a:r>
                <a:rPr lang="uk-UA" sz="2800" dirty="0" smtClean="0"/>
                <a:t>вершина</a:t>
              </a:r>
              <a:endParaRPr lang="uk-UA" sz="2800" dirty="0"/>
            </a:p>
          </p:txBody>
        </p:sp>
        <p:cxnSp>
          <p:nvCxnSpPr>
            <p:cNvPr id="53" name="Прямая со стрелкой 52"/>
            <p:cNvCxnSpPr>
              <a:stCxn id="43" idx="2"/>
            </p:cNvCxnSpPr>
            <p:nvPr/>
          </p:nvCxnSpPr>
          <p:spPr>
            <a:xfrm>
              <a:off x="2115660" y="2737212"/>
              <a:ext cx="361895" cy="3308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90261" y="2189096"/>
              <a:ext cx="1725656" cy="999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Суміжні</a:t>
              </a:r>
            </a:p>
            <a:p>
              <a:r>
                <a:rPr lang="uk-UA" sz="2800" dirty="0" smtClean="0"/>
                <a:t> вершини</a:t>
              </a:r>
              <a:endParaRPr lang="uk-UA" sz="2800" dirty="0"/>
            </a:p>
          </p:txBody>
        </p:sp>
        <p:cxnSp>
          <p:nvCxnSpPr>
            <p:cNvPr id="62" name="Прямая со стрелкой 61"/>
            <p:cNvCxnSpPr>
              <a:stCxn id="56" idx="1"/>
            </p:cNvCxnSpPr>
            <p:nvPr/>
          </p:nvCxnSpPr>
          <p:spPr>
            <a:xfrm flipH="1" flipV="1">
              <a:off x="5060538" y="2144908"/>
              <a:ext cx="1029723" cy="5439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>
              <a:stCxn id="56" idx="1"/>
              <a:endCxn id="7" idx="7"/>
            </p:cNvCxnSpPr>
            <p:nvPr/>
          </p:nvCxnSpPr>
          <p:spPr>
            <a:xfrm flipH="1">
              <a:off x="5639107" y="2688849"/>
              <a:ext cx="451154" cy="9022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7482294" y="4550331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2" name="Прямая соединительная линия 21"/>
            <p:cNvCxnSpPr>
              <a:stCxn id="7" idx="6"/>
              <a:endCxn id="39" idx="1"/>
            </p:cNvCxnSpPr>
            <p:nvPr/>
          </p:nvCxnSpPr>
          <p:spPr>
            <a:xfrm>
              <a:off x="5683399" y="3697781"/>
              <a:ext cx="1843188" cy="8967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50" idx="0"/>
            </p:cNvCxnSpPr>
            <p:nvPr/>
          </p:nvCxnSpPr>
          <p:spPr>
            <a:xfrm flipV="1">
              <a:off x="5732363" y="4165847"/>
              <a:ext cx="857622" cy="5034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092829" y="4669291"/>
              <a:ext cx="12790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Висяче</a:t>
              </a:r>
            </a:p>
            <a:p>
              <a:r>
                <a:rPr lang="uk-UA" sz="2800" dirty="0" smtClean="0"/>
                <a:t> ребро</a:t>
              </a:r>
              <a:endParaRPr lang="uk-UA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2232" y="5356706"/>
              <a:ext cx="162256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Висяча</a:t>
              </a:r>
            </a:p>
            <a:p>
              <a:r>
                <a:rPr lang="uk-UA" sz="2800" dirty="0" smtClean="0"/>
                <a:t> вершина</a:t>
              </a:r>
              <a:endParaRPr lang="uk-UA" sz="2800" dirty="0"/>
            </a:p>
          </p:txBody>
        </p:sp>
        <p:cxnSp>
          <p:nvCxnSpPr>
            <p:cNvPr id="57" name="Прямая со стрелкой 56"/>
            <p:cNvCxnSpPr>
              <a:stCxn id="55" idx="0"/>
            </p:cNvCxnSpPr>
            <p:nvPr/>
          </p:nvCxnSpPr>
          <p:spPr>
            <a:xfrm flipV="1">
              <a:off x="7393512" y="4922312"/>
              <a:ext cx="152109" cy="4343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6835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 граф з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вершинами, будь-яка пара вершин якого з'єднана ребром, називається 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позначається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ребер в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повному графі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k123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9089" y="1707426"/>
            <a:ext cx="4536504" cy="156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7624" y="3429000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(без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перетину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ребер),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планарним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83107"/>
            <a:ext cx="4464496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37413"/>
            <a:ext cx="2409547" cy="232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57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02076" y="25121"/>
            <a:ext cx="8100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 графа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подвоєній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ребер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о в е д е 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</a:t>
            </a: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входить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звідки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6670" y="2213366"/>
            <a:ext cx="81073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2.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вершин,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непарний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степінь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парне.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о в е д е 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⊆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 непарного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⊆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вершин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Зазначимо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∪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∩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∅</a:t>
            </a:r>
            <a:r>
              <a:rPr lang="uk-UA" sz="2800" dirty="0" smtClean="0">
                <a:latin typeface="Corbel" panose="020B0503020204020204" pitchFamily="34" charset="0"/>
              </a:rPr>
              <a:t>.</a:t>
            </a:r>
            <a:endParaRPr lang="uk-UA" sz="2800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187624" y="4725144"/>
                <a:ext cx="7113422" cy="797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uk-UA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uk-UA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uk-UA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nary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 </m:t>
                                      </m:r>
                                    </m:e>
                                  </m:nary>
                                </m:e>
                              </m:nary>
                              <m:r>
                                <m:rPr>
                                  <m:nor/>
                                </m:rPr>
                                <a:rPr lang="uk-UA" dirty="0"/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uk-UA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725144"/>
                <a:ext cx="7113422" cy="7973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1043608" y="5438836"/>
                <a:ext cx="7887915" cy="1472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Вочевидь,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є парна як сума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парних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чисел,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𝜖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парна </a:t>
                </a:r>
                <a:r>
                  <a:rPr lang="ru-RU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відповідно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теореми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Отже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𝜖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парна.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438836"/>
                <a:ext cx="7887915" cy="1472967"/>
              </a:xfrm>
              <a:prstGeom prst="rect">
                <a:avLst/>
              </a:prstGeom>
              <a:blipFill>
                <a:blip r:embed="rId3"/>
                <a:stretch>
                  <a:fillRect l="-1546" t="-14463" r="-1623" b="-3925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638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</p:spPr>
            <p:txBody>
              <a:bodyPr>
                <a:normAutofit fontScale="92500" lnSpcReduction="10000"/>
              </a:bodyPr>
              <a:lstStyle/>
              <a:p>
                <a:pPr marL="82296" indent="0" algn="just">
                  <a:buNone/>
                </a:pPr>
                <a:r>
                  <a:rPr lang="uk-UA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Насиченість графа </a:t>
                </a:r>
                <a:r>
                  <a:rPr lang="en-US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uk-UA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визначається: </a:t>
                </a:r>
                <a:r>
                  <a:rPr lang="uk-UA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ru-RU" sz="2800" b="1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2800" b="1" i="1" dirty="0" smtClean="0"/>
              </a:p>
              <a:p>
                <a:pPr marL="82296" indent="0" algn="just">
                  <a:buNone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повного графа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=1.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Насичений граф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це граф, в якому кількість ребер наближається до максимально можливої:</a:t>
                </a:r>
              </a:p>
              <a:p>
                <a:pPr marL="82296" indent="0" algn="ctr">
                  <a:buNone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|Е| =О(|V</a:t>
                </a:r>
                <a:r>
                  <a:rPr lang="uk-UA" sz="28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|). 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Розріджений </a:t>
                </a:r>
                <a:r>
                  <a:rPr lang="uk-UA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 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це граф, в якому кількість ребер наближається 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 кількості вершин:</a:t>
                </a:r>
              </a:p>
              <a:p>
                <a:pPr marL="82296" indent="0" algn="ctr">
                  <a:buNone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|Е</a:t>
                </a:r>
                <a:r>
                  <a:rPr lang="uk-U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=О(|</a:t>
                </a: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V|). </a:t>
                </a: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2296" indent="0" algn="just">
                  <a:buNone/>
                </a:pPr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  <a:blipFill>
                <a:blip r:embed="rId2"/>
                <a:stretch>
                  <a:fillRect l="-299" t="-2165" r="-1343" b="-17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Группа 21"/>
          <p:cNvGrpSpPr/>
          <p:nvPr/>
        </p:nvGrpSpPr>
        <p:grpSpPr>
          <a:xfrm>
            <a:off x="5097478" y="4088022"/>
            <a:ext cx="1709561" cy="1774873"/>
            <a:chOff x="1332075" y="4509120"/>
            <a:chExt cx="1871773" cy="2088232"/>
          </a:xfrm>
        </p:grpSpPr>
        <p:sp>
          <p:nvSpPr>
            <p:cNvPr id="4" name="Овал 3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4" idx="3"/>
              <a:endCxn id="5" idx="7"/>
            </p:cNvCxnSpPr>
            <p:nvPr/>
          </p:nvCxnSpPr>
          <p:spPr>
            <a:xfrm flipH="1">
              <a:off x="1587413" y="4754970"/>
              <a:ext cx="548669" cy="36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4"/>
              <a:endCxn id="6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5"/>
              <a:endCxn id="7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4" idx="5"/>
              <a:endCxn id="9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4"/>
              <a:endCxn id="8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3"/>
              <a:endCxn id="7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771922" y="4104092"/>
            <a:ext cx="1574254" cy="1800200"/>
            <a:chOff x="1332075" y="4509120"/>
            <a:chExt cx="1871773" cy="2088232"/>
          </a:xfrm>
        </p:grpSpPr>
        <p:sp>
          <p:nvSpPr>
            <p:cNvPr id="31" name="Овал 30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7" name="Прямая соединительная линия 36"/>
            <p:cNvCxnSpPr>
              <a:stCxn id="31" idx="3"/>
              <a:endCxn id="32" idx="7"/>
            </p:cNvCxnSpPr>
            <p:nvPr/>
          </p:nvCxnSpPr>
          <p:spPr>
            <a:xfrm flipH="1">
              <a:off x="1587412" y="4754970"/>
              <a:ext cx="548670" cy="36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32" idx="4"/>
              <a:endCxn id="33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3" idx="5"/>
              <a:endCxn id="34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1" idx="5"/>
              <a:endCxn id="36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6" idx="4"/>
              <a:endCxn id="35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5" idx="3"/>
              <a:endCxn id="34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>
            <a:stCxn id="31" idx="4"/>
            <a:endCxn id="33" idx="7"/>
          </p:cNvCxnSpPr>
          <p:nvPr/>
        </p:nvCxnSpPr>
        <p:spPr>
          <a:xfrm flipH="1">
            <a:off x="2978694" y="4352395"/>
            <a:ext cx="555086" cy="905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1" idx="4"/>
            <a:endCxn id="34" idx="0"/>
          </p:cNvCxnSpPr>
          <p:nvPr/>
        </p:nvCxnSpPr>
        <p:spPr>
          <a:xfrm>
            <a:off x="3533780" y="4352395"/>
            <a:ext cx="85649" cy="130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1" idx="4"/>
            <a:endCxn id="35" idx="2"/>
          </p:cNvCxnSpPr>
          <p:nvPr/>
        </p:nvCxnSpPr>
        <p:spPr>
          <a:xfrm>
            <a:off x="3533780" y="4352395"/>
            <a:ext cx="570147" cy="993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6" idx="3"/>
            <a:endCxn id="33" idx="7"/>
          </p:cNvCxnSpPr>
          <p:nvPr/>
        </p:nvCxnSpPr>
        <p:spPr>
          <a:xfrm flipH="1">
            <a:off x="2978694" y="4833461"/>
            <a:ext cx="1160710" cy="42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6" idx="3"/>
            <a:endCxn id="34" idx="0"/>
          </p:cNvCxnSpPr>
          <p:nvPr/>
        </p:nvCxnSpPr>
        <p:spPr>
          <a:xfrm flipH="1">
            <a:off x="3619429" y="4833461"/>
            <a:ext cx="519975" cy="82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6" idx="3"/>
            <a:endCxn id="32" idx="6"/>
          </p:cNvCxnSpPr>
          <p:nvPr/>
        </p:nvCxnSpPr>
        <p:spPr>
          <a:xfrm flipH="1" flipV="1">
            <a:off x="3022150" y="4721062"/>
            <a:ext cx="1117254" cy="11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78455" y="4556282"/>
            <a:ext cx="1893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Насичений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7039" y="4440402"/>
            <a:ext cx="2201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Розріджений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TextBox 56"/>
              <p:cNvSpPr txBox="1"/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=0,8&gt;0,5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TextBox 57"/>
              <p:cNvSpPr txBox="1"/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=0,4&lt;0,5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943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8027</TotalTime>
  <Words>979</Words>
  <Application>Microsoft Office PowerPoint</Application>
  <PresentationFormat>Экран (4:3)</PresentationFormat>
  <Paragraphs>93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Солнцестояние</vt:lpstr>
      <vt:lpstr>Формула</vt:lpstr>
      <vt:lpstr>Лекція 6.  Графи.  </vt:lpstr>
      <vt:lpstr>Слайд 2</vt:lpstr>
      <vt:lpstr>Слайд 3</vt:lpstr>
      <vt:lpstr>§1. Графи. Основні поняття і визначення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НАТАША</cp:lastModifiedBy>
  <cp:revision>84</cp:revision>
  <dcterms:created xsi:type="dcterms:W3CDTF">2017-10-06T05:13:18Z</dcterms:created>
  <dcterms:modified xsi:type="dcterms:W3CDTF">2022-10-14T15:25:46Z</dcterms:modified>
</cp:coreProperties>
</file>