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A8D278-6629-46E6-B891-802BBDA7CB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FD0C945-A317-492F-A836-232C08208D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966907-1F64-46EC-A933-C3F68BDA1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AF0E-8084-438C-9022-119D505B414C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8A8714-27B2-40CA-B5CE-A2138DFD6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D49EF8-0AEA-4C24-9214-057995ECE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D204-1111-4123-BF01-7E8C89C90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447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0D1578-95F6-4EA1-873C-89D73F125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B57183E-4FE2-4D69-B80A-E11037CF7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4811E3-2AEC-4033-9FC0-EE11C927D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AF0E-8084-438C-9022-119D505B414C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3B6950-DAC8-4E56-8401-39746A07A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8F08D7-F099-40D2-A526-9BC249EFC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D204-1111-4123-BF01-7E8C89C90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57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7433963-7BED-49BE-BB44-755C5FA782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6A8205-6933-4694-8441-0B72E2B122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30864F-45BE-47DB-9382-80826B09A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AF0E-8084-438C-9022-119D505B414C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FB94DA-436C-453C-8AB8-56D798E8D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80CBE9-E150-4301-B8C6-A9FFF5727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D204-1111-4123-BF01-7E8C89C90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000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FE8A47-0434-4B1A-A267-8E44342C6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1CAAAE-7955-4971-AED9-C3F3EC2F5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E6C187-7F64-4BCC-B9CE-9B9770555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AF0E-8084-438C-9022-119D505B414C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22DBE0F-6552-468D-8D49-1838A9F92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D80E97-C1F0-4BA9-AB61-8738F6972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D204-1111-4123-BF01-7E8C89C90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83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B05263-E9D8-4128-B377-90628492F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085CCC9-AF50-462D-AACA-81BBCBB5DA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AE4C60-7352-4044-A014-6AB44666D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AF0E-8084-438C-9022-119D505B414C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161451-99FA-4D5F-9D97-A97C1D32D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C3C1FE-E59C-42EF-942B-B756657B2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D204-1111-4123-BF01-7E8C89C90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264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32803C-C202-465A-9EB8-23BAD8882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D2620A-837E-4DAA-BD9E-BAB34F4033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8A6E6DE-45EC-4DE2-91CB-9BD1C2B2EC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FB63CC7-5B0C-49C9-B9E3-D16B6997F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AF0E-8084-438C-9022-119D505B414C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8166CA1-8B19-4CE2-BF30-B6CC9DB6D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DC8DB73-A792-4FB0-8EFA-767C6A2A2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D204-1111-4123-BF01-7E8C89C90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551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73CDD2-2427-4626-B54B-EB9F77452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4BB56C1-6DFA-4978-BB5F-093D484C89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E889A6F-407E-469C-B3AD-DD821B2343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439015E-BC81-48A7-A1D8-2673E74EE9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4E9693B-6FB2-474A-8B4F-2884F5CD68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E032449-B9B8-47B1-BD55-F16A6D539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AF0E-8084-438C-9022-119D505B414C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14DBC07-6049-4B5A-BDDB-CC74B951B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49BB392-5695-4098-A8F1-F0F83A524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D204-1111-4123-BF01-7E8C89C90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066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E46DDF-9B59-4B0B-8535-D74EAE696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25760C1-129A-4045-ACF0-840B9DD4C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AF0E-8084-438C-9022-119D505B414C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68BC5BA-55E2-411D-A46D-0A1889340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9AE5D37-0957-4BFF-B7AF-A9B1A824E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D204-1111-4123-BF01-7E8C89C90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54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33DCED9-42AA-4343-8DAB-F2E4945E3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AF0E-8084-438C-9022-119D505B414C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D2BF267-772F-42DB-B0DE-699974D19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2842A6F-5AFE-49A8-844A-81EB0B011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D204-1111-4123-BF01-7E8C89C90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408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A00EF0-DA6A-4BD5-91CC-1DB356D3E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F7047-A7B9-42D5-9E31-228107506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5EBFCF9-A080-4DC8-98B2-FF4DF34A7A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6EC7F3E-4669-475A-B7FA-2B1B0F346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AF0E-8084-438C-9022-119D505B414C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CBACA6E-52C7-4483-B336-024A73368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847E31D-F34F-4FCF-A623-CEE0D57C2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D204-1111-4123-BF01-7E8C89C90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135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A5583F-2CEB-4C41-885B-24ED7AFFA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1960C68-21BC-4472-BC8C-F8605D0A0B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2A9D226-106C-4C31-87BB-FDAE5C5E13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E8B657A-5030-4C28-8ED4-0E58A0D4C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AF0E-8084-438C-9022-119D505B414C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79BCA03-5D35-4644-9FAB-329A09FDA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998144C-175E-49D7-BDDB-5DB80CAEC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D204-1111-4123-BF01-7E8C89C90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5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475DA3-2EF6-4036-90B4-0C282D863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52BAFBF-9C64-4C96-87BE-787F088A9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B2C60D-484D-4D03-9A47-9877B18CE3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7AF0E-8084-438C-9022-119D505B414C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AB1027-380C-4E6B-B348-0314D5BA45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3E5337-E100-490F-B13E-3611DE314F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BD204-1111-4123-BF01-7E8C89C90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95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59905B-8CAC-4F08-B59C-29955A529C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Т</a:t>
            </a:r>
            <a:r>
              <a:rPr lang="uk-UA" b="1" dirty="0" err="1"/>
              <a:t>ема</a:t>
            </a:r>
            <a:r>
              <a:rPr lang="uk-UA" b="1" dirty="0"/>
              <a:t>: Сортовий та фасонний прокат.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3565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775C09-9BBB-4CBC-A2A7-9F963A7C0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uk-UA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Заготовки трубні.</a:t>
            </a:r>
            <a:b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9EC66B-A249-4EAD-8610-A4EE7FD14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580651"/>
            <a:ext cx="12009120" cy="6035646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Заготовка трубна з вуглецевої, низьколегованої  і легованої сталі – ГСТУ 3-009-2009.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15000"/>
              </a:lnSpc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Заготовка призначена для виробництва га </a:t>
            </a:r>
            <a:r>
              <a:rPr lang="uk-UA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ряче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і холоднодеформованих безшовних труб.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15000"/>
              </a:lnSpc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призначенням (в залежності від макроструктури і чистоти металу за неметалевими включеннями) заготовку поділяють на групи: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група 1 – підвищеної якості,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група 2 – звичайної якості.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У відповідності з замовленням заготовку постачають: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 контролю механічних властивостей,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 контролем механічних властивостей (М).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Заготовка виготовляється діаметром від 70 до 350 мм включно, за погодженням виробника з споживачем можливо постачання розмірами більше 350 мм.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7747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F4E2C66-A2E3-4B0D-A291-9D24FE804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905" y="1429789"/>
            <a:ext cx="11488189" cy="4671754"/>
          </a:xfrm>
        </p:spPr>
        <p:txBody>
          <a:bodyPr>
            <a:normAutofit fontScale="92500" lnSpcReduction="10000"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Нормуються відхилення за діаметром і масою, які залежать від діаметру заготовки і наведені в технічній документації. Овальність – не більше 50% суми граничних відхилень за діаметром.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Заготовку виготовляють (згідно з замовленням):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мірної довжини – МД,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кратної мірної довжини – КМД,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немірної довжини.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53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EDC4094-6623-4684-92E7-4F66C6CE1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633" y="399010"/>
            <a:ext cx="11521440" cy="6458989"/>
          </a:xfrm>
        </p:spPr>
        <p:txBody>
          <a:bodyPr>
            <a:normAutofit fontScale="92500" lnSpcReduction="20000"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Заготовки виготовляють довжиною: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 2 до 12 м – з вуглецевої звичайної якості і низьколегованої сталі,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 2 до 6 м – з якісної вуглецевої і легованої сталі.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згодою довжина – 2-24 м.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Граничні відхилення за довжиною (завжди повинні бути в більший бік) заготовок мірної і кратної мірної довжини не повинні перевищувати:</a:t>
            </a: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uk-UA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uk-UA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uk-UA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Регламентується  косина різу (5, 7, 10 мм – залежно від діаметру заготовок), й відсутність зминання.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F2EDF525-1ABB-4BCF-BA8B-A9F7B8121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961971"/>
              </p:ext>
            </p:extLst>
          </p:nvPr>
        </p:nvGraphicFramePr>
        <p:xfrm>
          <a:off x="2926080" y="4082714"/>
          <a:ext cx="6234545" cy="1182054"/>
        </p:xfrm>
        <a:graphic>
          <a:graphicData uri="http://schemas.openxmlformats.org/drawingml/2006/table">
            <a:tbl>
              <a:tblPr firstRow="1" firstCol="1" bandRow="1"/>
              <a:tblGrid>
                <a:gridCol w="2340287">
                  <a:extLst>
                    <a:ext uri="{9D8B030D-6E8A-4147-A177-3AD203B41FA5}">
                      <a16:colId xmlns:a16="http://schemas.microsoft.com/office/drawing/2014/main" val="3286901158"/>
                    </a:ext>
                  </a:extLst>
                </a:gridCol>
                <a:gridCol w="3894258">
                  <a:extLst>
                    <a:ext uri="{9D8B030D-6E8A-4147-A177-3AD203B41FA5}">
                      <a16:colId xmlns:a16="http://schemas.microsoft.com/office/drawing/2014/main" val="22334949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+ 30 мм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 довжині до 4 м вкл..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73235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+ 50 мм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від 4 до 6 м вкл.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66658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+ 70 мм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від 6 м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4950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8457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FB9191C-6183-44D1-87F1-0ABB8839C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691" y="332509"/>
            <a:ext cx="11231880" cy="6400800"/>
          </a:xfrm>
        </p:spPr>
        <p:txBody>
          <a:bodyPr>
            <a:noAutofit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Заготовку постачають без механічної обробки поверхні. За згодою виробника і споживача заготовку постачають в обточеному чи обідраному стані. </a:t>
            </a: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Шорсткість поверхні: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обідраної заготовки – </a:t>
            </a:r>
            <a:r>
              <a:rPr lang="uk-UA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Rz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&lt; 80 </a:t>
            </a:r>
            <a:r>
              <a:rPr lang="uk-UA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мкм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обточеної </a:t>
            </a:r>
            <a:r>
              <a:rPr lang="uk-UA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Rz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&lt; 63 </a:t>
            </a:r>
            <a:r>
              <a:rPr lang="uk-UA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мкм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за ГОСТ 2789.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Допускається постачання заготовки з чистотою поверхні за погодженим еталоном.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На поверхні заготовки не допускають – </a:t>
            </a:r>
            <a:r>
              <a:rPr lang="uk-UA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тріщин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пелен, </a:t>
            </a:r>
            <a:r>
              <a:rPr lang="uk-UA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рванин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волосовин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раковин, </a:t>
            </a:r>
            <a:r>
              <a:rPr lang="uk-UA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раскатаного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забруднення, </a:t>
            </a:r>
            <a:r>
              <a:rPr lang="uk-UA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раскатані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пухирі, кірка, </a:t>
            </a:r>
            <a:r>
              <a:rPr lang="uk-UA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закати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підрізи, лущення, </a:t>
            </a:r>
            <a:r>
              <a:rPr lang="uk-UA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в торцях – розшарування і усадка.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4597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3EB28B0-9B68-4B22-A293-EF951464D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887" y="415636"/>
            <a:ext cx="11338560" cy="5761327"/>
          </a:xfrm>
        </p:spPr>
        <p:txBody>
          <a:bodyPr>
            <a:normAutofit fontScale="85000" lnSpcReduction="20000"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Маркування заготовок за ДСТУ 3058 з доповненнями.  Маркування виконують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клеймленням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торець кожної штанги. </a:t>
            </a: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Маркування повинно містити: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товарний знак заводу виробника,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марка сталі,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номер плавки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діаметр заготовки.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згодою споживача і виробника заготовку додатково клеймлять літерою.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Передбачається нанесення додаткового кольорового маркування відповідно діючим стандартам. Кольорове маркування заготовок з сталі за закордонними стандартами встановлюють за згодою і наводять в документі про якість.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572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23BE56F-9BDD-4F5F-8284-8522B0746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131"/>
            <a:ext cx="10515600" cy="5643131"/>
          </a:xfrm>
        </p:spPr>
        <p:txBody>
          <a:bodyPr>
            <a:norm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Пакування – за ДСТУ 3058 з наступними доповненнями: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заготовку зв’язують металевою стрічкою, дротом, пакувальною </a:t>
            </a:r>
            <a:r>
              <a:rPr lang="uk-UA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катанкою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міцні пакети-</a:t>
            </a:r>
            <a:r>
              <a:rPr lang="uk-UA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вязки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двома хомутами; надійність закріплення яких при транспортуванні і розвантаженні гарантує виробник.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Приклад позначення заготовки: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Заготовка трубна діаметром 140 мм немірної довжини 2 групи з сталі марки 20 за ГОСТ 1050 без контролю механічних властивостей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84C0F1BE-180D-4809-93C5-B753F0025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1C589B3-B907-43F9-AC1F-A72C4968C4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150" y="4261328"/>
            <a:ext cx="9684000" cy="176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</a:t>
            </a:r>
            <a:r>
              <a:rPr kumimoji="0" lang="uk-UA" altLang="ru-RU" sz="28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140-НД-2-ГСТМ 3-009-2009</a:t>
            </a:r>
            <a:endParaRPr kumimoji="0" lang="ru-RU" alt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20-ГОСТ 1050-88</a:t>
            </a:r>
            <a:endParaRPr kumimoji="0" lang="ru-RU" alt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Надпись 2">
            <a:extLst>
              <a:ext uri="{FF2B5EF4-FFF2-40B4-BE49-F238E27FC236}">
                <a16:creationId xmlns:a16="http://schemas.microsoft.com/office/drawing/2014/main" id="{6E12022F-59C9-4F73-81DD-E8DB36D97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4066" y="4867067"/>
            <a:ext cx="3317471" cy="33670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Заготовка трубна</a:t>
            </a:r>
            <a:endParaRPr kumimoji="0" lang="uk-UA" alt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37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8E8E728-FB70-4CAF-B452-D86B913A1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378" y="149628"/>
            <a:ext cx="11953701" cy="6708371"/>
          </a:xfrm>
        </p:spPr>
        <p:txBody>
          <a:bodyPr>
            <a:noAutofit/>
          </a:bodyPr>
          <a:lstStyle/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Заготовка трубна з вуглецевих низьколегованих і легованих сталей (ОСТ 14-21-77).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0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Заготовка призначена для виробництва безшовних труб, виготовляється діаметром від 70 до </a:t>
            </a:r>
          </a:p>
          <a:p>
            <a:pPr marL="1800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270 мм.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За довжиною заготовки поділяють на: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нормальної,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мірної,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кратної; у відповідності з ГОСТ 2590.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Допускається постачання заготовки довжиною не передбаченої в ГОСТ  2590.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документі нормуються марки сталі і хімічний склад в готовому прокаті.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залежності  від призначення трубна заготовка постачається таких категорій: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категорія 1 – без контроля механічних властивостей,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категорія 2 – з контролем механічних властивостей.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	Заготовки певних марок можуть постачатись в термічно обробленому вигляді та без термічної обробки.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5652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89CFA27-28F6-4B68-970E-E14DF801B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884" y="382385"/>
            <a:ext cx="11504814" cy="5794578"/>
          </a:xfrm>
        </p:spPr>
        <p:txBody>
          <a:bodyPr>
            <a:normAutofit fontScale="92500" lnSpcReduction="20000"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зовнішній поверхні стороні не допускають дефекти, що видимі неозброєним оком (згідно ОСТ 3-009-2009). Мікроструктура заготовки не повинна мати усадкової рихлості, пухирів,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тріщин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пустот, шлакових включень, розшарувань – які видимі без використання збільшуючи приладів.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При виробництві заготовок місцеві дефекти повинні бути видалені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вирубленням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або зачищенням. Ширина вирубки або зачищення – не менш шестикратної довжини. Глибина вирубки або зачищення, залежить від діаметру заготовки і знаходиться в межах  від 2 мм до 4% від діаметру заготовки. В одному перерізі не допускається більше трьох зачищень максимальної глибини.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Загальні правила приймання, маркування, пакування, відвантаження і оформлення документів – ДСТУ 3058.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380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0D2248-D087-4756-8875-7619F9C3B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305" y="-673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2.3 Сортовий прокат загального призначення .</a:t>
            </a:r>
            <a:b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8C6606-4A9A-4BC4-912F-6B95A1252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006" y="656049"/>
            <a:ext cx="11754197" cy="435133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простих профілів загального призначення віднесені профілі простої конфігурації – сталі кругла, квадратна, шестигранна, що характеризуються двома розмірами – шириною і товщиною.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Представниками сортових профілів загального призначення є: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FF584DCD-6EF9-4B71-9F1A-214711098C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473288"/>
              </p:ext>
            </p:extLst>
          </p:nvPr>
        </p:nvGraphicFramePr>
        <p:xfrm>
          <a:off x="2244437" y="2636060"/>
          <a:ext cx="8628612" cy="4072890"/>
        </p:xfrm>
        <a:graphic>
          <a:graphicData uri="http://schemas.openxmlformats.org/drawingml/2006/table">
            <a:tbl>
              <a:tblPr firstRow="1" firstCol="1" bandRow="1"/>
              <a:tblGrid>
                <a:gridCol w="4429485">
                  <a:extLst>
                    <a:ext uri="{9D8B030D-6E8A-4147-A177-3AD203B41FA5}">
                      <a16:colId xmlns:a16="http://schemas.microsoft.com/office/drawing/2014/main" val="2016543518"/>
                    </a:ext>
                  </a:extLst>
                </a:gridCol>
                <a:gridCol w="4199127">
                  <a:extLst>
                    <a:ext uri="{9D8B030D-6E8A-4147-A177-3AD203B41FA5}">
                      <a16:colId xmlns:a16="http://schemas.microsoft.com/office/drawing/2014/main" val="32799028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розміри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70429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сталь кругла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– 250 мм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52007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катанка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– 10 мм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38257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сталь квадратна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– 200 мм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59044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сталь полосова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Ширина 11 – 1050 мм,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Товщина 6 – 40 мм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298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штрипси сортові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Ширина 63 – 415 мм,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Товщина 2,5 – 8 мм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3354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602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D78BE4-B195-4D87-BEFB-D32670FB9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2401"/>
          </a:xfrm>
        </p:spPr>
        <p:txBody>
          <a:bodyPr>
            <a:noAutofit/>
          </a:bodyPr>
          <a:lstStyle/>
          <a:p>
            <a:r>
              <a:rPr lang="uk-UA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Катанка</a:t>
            </a: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6E7A6C-3226-41A8-87AF-097DEE327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997527"/>
            <a:ext cx="11132127" cy="517943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Класифікація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катанкі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Катанка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вуглецевої сталі звичайної якості для перетягування на дріт і інших цілей.  ДСТУ 2770-94(ГОСТ 30136-95).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Катанка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вуглецевої якісної сталі для виготовлення катаного дроту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ДСТУ 3683-98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Катанка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низьковуглецевої сталі для виготовлення зварювального дроту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1615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 14-15-345-94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1615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 14-15-346-94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9308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CD5176-EECF-4780-8513-CBDD5B76B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5653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2.1 Загальна класифікація сортового і фасонного прокату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EE5371-FEB5-4013-BD1B-FAC367057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265" y="1180407"/>
            <a:ext cx="11188931" cy="5312468"/>
          </a:xfrm>
        </p:spPr>
        <p:txBody>
          <a:bodyPr>
            <a:normAutofit fontScale="77500" lnSpcReduction="20000"/>
          </a:bodyPr>
          <a:lstStyle/>
          <a:p>
            <a:pPr marL="457200"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Сортамент прокатної продукції являє собою сукупність форм і розмірів прокату, а також сталей, з яких прокат виготовляють чи можуть виготовляти за діючими стандартами чи технічними умовами.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Прокатну продукцію в залежності від форм профілів і способу виробництва поділяють на чотири основні види: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сортовий прокат,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листовий прокат,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труби,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спеціальні види прокату.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Різноманіття видів профілів, які входять в сортамент, а також достатньо часта градація розмірів одного виду профілю забезпечують економічне проектування конструкцій при можливості створення різноманітних конструктивних форм.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598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9B2E749-A59C-4088-B339-B0C600026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567" y="944476"/>
            <a:ext cx="11231879" cy="4974186"/>
          </a:xfrm>
        </p:spPr>
        <p:txBody>
          <a:bodyPr>
            <a:normAutofit fontScale="925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Катанка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характеризується діаметром і вагою 1 метру профілю.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Згідно діючим стандартам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катанку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виготовляють діаметрами (d) – 5, 5,5, 6, 6,3, 6,5, 7, 8, 9 мм.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згодою споживача і виробника допускається виготовлення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катанкі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діаметром більше 9 мм в мотках.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Діаметри, граничні відхилення за діаметром, площею поперечного перерізу, масою 1 метру довжини відповідно вимог ГОСТ 2590.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Овальність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катанки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не більше 50% суми граничних відхилень за діаметром.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278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C6736C-8180-4551-BDD9-19B99D86A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497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uk-UA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Катанку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виготовляють:</a:t>
            </a:r>
            <a:b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263DF6B-A6E4-49FD-9C90-A513E48481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7688224"/>
              </p:ext>
            </p:extLst>
          </p:nvPr>
        </p:nvGraphicFramePr>
        <p:xfrm>
          <a:off x="631767" y="531409"/>
          <a:ext cx="11089177" cy="6092565"/>
        </p:xfrm>
        <a:graphic>
          <a:graphicData uri="http://schemas.openxmlformats.org/drawingml/2006/table">
            <a:tbl>
              <a:tblPr firstRow="1" firstCol="1" bandRow="1"/>
              <a:tblGrid>
                <a:gridCol w="5545598">
                  <a:extLst>
                    <a:ext uri="{9D8B030D-6E8A-4147-A177-3AD203B41FA5}">
                      <a16:colId xmlns:a16="http://schemas.microsoft.com/office/drawing/2014/main" val="723572295"/>
                    </a:ext>
                  </a:extLst>
                </a:gridCol>
                <a:gridCol w="5543579">
                  <a:extLst>
                    <a:ext uri="{9D8B030D-6E8A-4147-A177-3AD203B41FA5}">
                      <a16:colId xmlns:a16="http://schemas.microsoft.com/office/drawing/2014/main" val="1189864542"/>
                    </a:ext>
                  </a:extLst>
                </a:gridCol>
              </a:tblGrid>
              <a:tr h="283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ДСТУ 2770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54" marR="63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ДСТУ 3683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54" marR="63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2648807"/>
                  </a:ext>
                </a:extLst>
              </a:tr>
              <a:tr h="586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Сталь вуглецева звичайної якості марок Ст0, Ст1, Ст2, Ст3 всіх ступенів розкислення за ДСТУ 2561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54" marR="63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Сталь вуглецева якісна, марок 35, 40, 45, 50, 55, 60, 65, 70, 75, 80, 85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54" marR="63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1981906"/>
                  </a:ext>
                </a:extLst>
              </a:tr>
              <a:tr h="11925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54" marR="63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класи за якістю: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ВЯ – високої якості,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ПЯ – підвищеної якості,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ЗЯ – звичайної якості.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54" marR="63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2119025"/>
                  </a:ext>
                </a:extLst>
              </a:tr>
              <a:tr h="283736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способом охолодження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54" marR="63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2588526"/>
                  </a:ext>
                </a:extLst>
              </a:tr>
              <a:tr h="119257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УО1 – одно стадійне охолодження,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УО2 – </a:t>
                      </a:r>
                      <a:r>
                        <a:rPr lang="uk-UA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двостадійне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охолодження,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 – охолодження на повітрі.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54" marR="63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ПО1 – прискорено охолоджена одно стадійним способом (клас 3Я),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ПО2 – прискорено охолоджену </a:t>
                      </a:r>
                      <a:r>
                        <a:rPr lang="uk-UA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двостадійним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способом (класи ВЯ, ПЯ, ЗЯ).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54" marR="63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582808"/>
                  </a:ext>
                </a:extLst>
              </a:tr>
              <a:tr h="283736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точністю прокатки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54" marR="63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860562"/>
                  </a:ext>
                </a:extLst>
              </a:tr>
              <a:tr h="88962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(згідно ГОСТ 2590):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 – підвищеної точності,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– звичайної точності.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54" marR="63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 – високої точності (ВЯ,ПЯ, ЗЯ),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 – підвищеної точності (ЗЯ),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– звичайної точності (ЗЯ).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54" marR="63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339986"/>
                  </a:ext>
                </a:extLst>
              </a:tr>
              <a:tr h="88962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Катанка постачається з нормованим тимчасовим опором (який залежить від марки сталі і способу охолодження)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54" marR="63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397691"/>
                  </a:ext>
                </a:extLst>
              </a:tr>
              <a:tr h="28373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420 - 540 Н/мм</a:t>
                      </a:r>
                      <a:r>
                        <a:rPr lang="uk-UA" sz="1800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54" marR="63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590 - 1270 Н/мм</a:t>
                      </a:r>
                      <a:r>
                        <a:rPr lang="uk-UA" sz="1800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54" marR="63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582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7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43C4044-DB3E-4021-9799-4556BC151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693" y="828096"/>
            <a:ext cx="11182005" cy="5206944"/>
          </a:xfrm>
        </p:spPr>
        <p:txBody>
          <a:bodyPr>
            <a:normAutofit fontScale="925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Катанку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виготовляють в мотках, які складаються з одного безперервного відрізку. Допускається виготовлення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катанки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мотках, що складаються з двох відрізків, але не більш 10% від маси партії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Маркування, пакування, зберігання, транспортування – за ДСТУ 3058.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Додаткові вимоги: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мотки, що складаються з двох відрізків, повинні мати два ярлика,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кожна партія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катанки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повинна супроводжуватись документом про якість з вказівкою умовного позначення і способу охолодження.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568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D424F9-F1BD-464B-8A83-B88094A53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5530"/>
          </a:xfrm>
        </p:spPr>
        <p:txBody>
          <a:bodyPr>
            <a:normAutofit fontScale="90000"/>
          </a:bodyPr>
          <a:lstStyle/>
          <a:p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Квадрат.</a:t>
            </a:r>
            <a:b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3179EF-FCEE-4E5B-9B88-C3780590E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Класифікація квадрату.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Квадрат гарячекатаний 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ГОСТ 2591-88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Квадрат калібрований 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ГОСТ 8559-75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Квадрат кований 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ГОСТ 1133-71. (вимоги до сортаменту)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7128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C974265-1D61-4875-BE77-85F2EF9D9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945" y="894600"/>
            <a:ext cx="10515600" cy="5142216"/>
          </a:xfrm>
        </p:spPr>
        <p:txBody>
          <a:bodyPr>
            <a:normAutofit fontScale="77500" lnSpcReduction="20000"/>
          </a:bodyPr>
          <a:lstStyle/>
          <a:p>
            <a:pPr marL="97155" indent="-97155">
              <a:lnSpc>
                <a:spcPct val="115000"/>
              </a:lnSpc>
              <a:spcAft>
                <a:spcPts val="0"/>
              </a:spcAft>
            </a:pPr>
            <a:r>
              <a:rPr lang="uk-UA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Квадрат гарячекатаний  за ГОСТ 2591-88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випускають з стороною квадрату від 6 до 200 мм включно, за погодженням може бути більше 200 мм.</a:t>
            </a:r>
          </a:p>
          <a:p>
            <a:pPr marL="97155" indent="-97155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точністю прокатки: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 – підвищеної точності,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– звичайної точності.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Стандартом регламентовані граничні відхилення розмірів і маси квадратного прокату.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Прокат випускають в прутках (допускається виготовлення в мотках прокат з стороною квадрату до 14 мм включно).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516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1B86A35-5C6D-4FB2-98F8-64C1AB8A2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934" y="179704"/>
            <a:ext cx="11331633" cy="6104717"/>
          </a:xfrm>
        </p:spPr>
        <p:txBody>
          <a:bodyPr>
            <a:no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Прутки виготовляють: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мірної довжини,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кратної мірної довжини,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немірної довжини.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Квадрат гарячекатаний виготовляють довжиною: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- 2 – 12 м – з вуглецевої сталі звичайної якості і низьколегованої сталі,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- 2 – 6 м – з якісної вуглецевої і легованої сталі,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Tx/>
              <a:buChar char="-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1,5 – 6 м – з високолегованої сталі.</a:t>
            </a:r>
          </a:p>
          <a:p>
            <a:pPr lvl="0">
              <a:buFontTx/>
              <a:buChar char="-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Відхилення за довжиною прокату мірної і кратної мірної довжини не повинно перевищувати: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+ 30 мм – до 4 м включно,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+ 50 мм – 4-6 м включно,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+70 мм – від 6 м.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Кривизна прутків: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73FD68CD-3D9E-42EC-BA26-88C2B604C7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635106"/>
              </p:ext>
            </p:extLst>
          </p:nvPr>
        </p:nvGraphicFramePr>
        <p:xfrm>
          <a:off x="4337367" y="5096867"/>
          <a:ext cx="5089265" cy="1201866"/>
        </p:xfrm>
        <a:graphic>
          <a:graphicData uri="http://schemas.openxmlformats.org/drawingml/2006/table">
            <a:tbl>
              <a:tblPr firstRow="1" firstCol="1" bandRow="1"/>
              <a:tblGrid>
                <a:gridCol w="1702547">
                  <a:extLst>
                    <a:ext uri="{9D8B030D-6E8A-4147-A177-3AD203B41FA5}">
                      <a16:colId xmlns:a16="http://schemas.microsoft.com/office/drawing/2014/main" val="2954897700"/>
                    </a:ext>
                  </a:extLst>
                </a:gridCol>
                <a:gridCol w="1693359">
                  <a:extLst>
                    <a:ext uri="{9D8B030D-6E8A-4147-A177-3AD203B41FA5}">
                      <a16:colId xmlns:a16="http://schemas.microsoft.com/office/drawing/2014/main" val="397748803"/>
                    </a:ext>
                  </a:extLst>
                </a:gridCol>
                <a:gridCol w="1693359">
                  <a:extLst>
                    <a:ext uri="{9D8B030D-6E8A-4147-A177-3AD203B41FA5}">
                      <a16:colId xmlns:a16="http://schemas.microsoft.com/office/drawing/2014/main" val="3641135879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Сторона квадрата, мм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Кривизна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4315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 клас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ІІ клас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01390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 25 включно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0,5 % довжини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73273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понад 25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0,4 % довжини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0,5 % довжини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5316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89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40670BC-2033-44F0-B392-0BAA9B577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629" y="182880"/>
            <a:ext cx="11870575" cy="6450676"/>
          </a:xfrm>
        </p:spPr>
        <p:txBody>
          <a:bodyPr>
            <a:normAutofit/>
          </a:bodyPr>
          <a:lstStyle/>
          <a:p>
            <a:pPr marL="226695"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16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Квадрат кований ГОСТ 1133-7</a:t>
            </a:r>
            <a:r>
              <a:rPr lang="uk-UA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виготовляють з стороною від 40 до 200 мм. </a:t>
            </a:r>
            <a:r>
              <a:rPr lang="uk-UA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Ромбічність</a:t>
            </a:r>
            <a:r>
              <a:rPr lang="uk-UA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(різниця діагоналей в одному перерізі) неповинна перевищувати 0,6  граничного відхилення по стороні квадрату (граничні відхилення залежать від розміру).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 indent="450215">
              <a:lnSpc>
                <a:spcPct val="115000"/>
              </a:lnSpc>
              <a:spcAft>
                <a:spcPts val="0"/>
              </a:spcAft>
            </a:pPr>
            <a:r>
              <a:rPr lang="uk-UA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Прутки постачають довжиною, не менш: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1,5 м – при стороні квадрату до 50 мм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1,0  м – при стороні квадрата понад 50 до 75 мм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0,75 м -  при стороні квадрату понад 75 мм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Допускається  постачання прутків довжиною не менш 0,5 м в кількості 10% від маси партії.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 indent="450215">
              <a:lnSpc>
                <a:spcPct val="115000"/>
              </a:lnSpc>
              <a:spcAft>
                <a:spcPts val="0"/>
              </a:spcAft>
            </a:pPr>
            <a:r>
              <a:rPr lang="uk-UA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Відхилення за довжиною прокату мірної і кратної мірної довжини не повинно перевищувати: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70</a:t>
            </a:r>
            <a:r>
              <a:rPr lang="uk-UA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мм – для прутків зі стороною від 40 до 80 мм,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100</a:t>
            </a:r>
            <a:r>
              <a:rPr lang="uk-UA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мм – для прутків зі стороною понад 80 до 150 мм;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150</a:t>
            </a:r>
            <a:r>
              <a:rPr lang="uk-UA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мм – для прутків зі стороною понад 150 мм.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Сталь постачається з гострими кромками. Допускається постачання сталі з притупленими кінцями (притуплення не повинно перевищувати0,15 сторони квадрату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Кривизна не повинна перевищувати 0,5% довжини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Скручування навкруги поздовжньої осі  не допускається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Марки сталі і технічні вимоги наведено в відповідних нормативних документах.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4394799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5EE70D-B093-43EC-A2C7-57B833A4D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1B030F-041D-4DC9-9D51-FE3BB43F6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237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208C370-4A6F-4645-99EB-8B9A808CB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1644"/>
            <a:ext cx="10816244" cy="5752407"/>
          </a:xfrm>
        </p:spPr>
        <p:txBody>
          <a:bodyPr>
            <a:normAutofit fontScale="85000" lnSpcReduction="20000"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Сортовий прокат включає профілі, які отримують на сортових станах прокольного прокатування. В залежності від промислового призначення сортовий прокат поділяють наступним чином: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профілі загального призначення, що використовують в різних галузях народного господарства;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профілі спеціального призначення, що використовують в одній чи декількох галузях для однотипних виробів.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залежності від геометричної форми сортовий прокат поділяють на: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прості сортові,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фасонні,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періодичного профілю.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468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id="{255B272D-00E3-48ED-8A64-3451996B72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505" y="216132"/>
            <a:ext cx="8706491" cy="6641868"/>
          </a:xfrm>
        </p:spPr>
        <p:txBody>
          <a:bodyPr>
            <a:normAutofit fontScale="92500" lnSpcReduction="10000"/>
          </a:bodyPr>
          <a:lstStyle/>
          <a:p>
            <a:pPr marL="457200" indent="450215">
              <a:lnSpc>
                <a:spcPct val="115000"/>
              </a:lnSpc>
              <a:spcAft>
                <a:spcPts val="0"/>
              </a:spcAft>
            </a:pPr>
            <a:r>
              <a:rPr lang="uk-UA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сортового прокату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відносять прокат у якого дотична до будь-якої точки контуру поперечного перерізу поданий переріз не перетинає (прокат круглий, квадратний, шестигранний, смуговий).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0">
              <a:lnSpc>
                <a:spcPct val="115000"/>
              </a:lnSpc>
              <a:spcAft>
                <a:spcPts val="0"/>
              </a:spcAft>
              <a:buNone/>
            </a:pPr>
            <a:endParaRPr lang="uk-UA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 заготовки всіх видів (для перекату, трубна осьова і інші) і профілі загального призначення (сталь кругла, квадратна,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полосова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(смугова), шестигранна, сортові штрипси).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>
              <a:lnSpc>
                <a:spcPct val="115000"/>
              </a:lnSpc>
              <a:spcAft>
                <a:spcPts val="0"/>
              </a:spcAft>
            </a:pPr>
            <a:r>
              <a:rPr lang="uk-UA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фасонного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відносять прокат, у якого дотична хоча б до однієї точки контуру поперечного перерізу, поданий переріз перетинає (балка, швелер, кутик та профілі спеціального призначення).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888E8F57-6768-47A2-AF24-FF2F4E6BA5D6}"/>
              </a:ext>
            </a:extLst>
          </p:cNvPr>
          <p:cNvPicPr>
            <a:picLocks noGrp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99" r="44120" b="8566"/>
          <a:stretch/>
        </p:blipFill>
        <p:spPr bwMode="auto">
          <a:xfrm>
            <a:off x="8861663" y="216131"/>
            <a:ext cx="2776156" cy="2410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BB2EF04-7058-43A0-B060-4D906E219BAF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901"/>
          <a:stretch/>
        </p:blipFill>
        <p:spPr bwMode="auto">
          <a:xfrm>
            <a:off x="8861663" y="3429000"/>
            <a:ext cx="3025832" cy="29860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5042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792194B-776E-4CF2-8B75-A8B9DBF51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9989"/>
            <a:ext cx="10515600" cy="4351338"/>
          </a:xfrm>
        </p:spPr>
        <p:txBody>
          <a:bodyPr>
            <a:normAutofit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промисловим призначенням фасонні профілі поділяють на: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профілі загального призначення (сталь кутова рівнобічна і нерівнобічна, балки двотаврові, швелера),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профілі галузевого призначення,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профілі спеціального призначення.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8728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C79EDC6-38F4-4B3C-A506-184286D84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0778"/>
            <a:ext cx="10515600" cy="5146185"/>
          </a:xfrm>
        </p:spPr>
        <p:txBody>
          <a:bodyPr>
            <a:normAutofit fontScale="92500" lnSpcReduction="10000"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Окрема група сортового прокату – </a:t>
            </a:r>
            <a:r>
              <a:rPr lang="uk-UA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періодичні профілі.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них відносять ребристу профільну сталь, що використовують для арматури залізобетону і спеціальні фасонні періодичні профілі поздовжньої і поперечно-гвинтової прокатки, що використовують в машинобудуванні.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До спеціальних (інших) видів прокату відносять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цільнокатані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колеса, бандажі для рухомого складу залізничних доріг,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цільнокатані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кільця і катані шари для помелу.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1063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C01BE46-9204-41F0-B158-A351CBFE3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3535"/>
            <a:ext cx="10515600" cy="4913428"/>
          </a:xfrm>
        </p:spPr>
        <p:txBody>
          <a:bodyPr/>
          <a:lstStyle/>
          <a:p>
            <a:pPr algn="just"/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сортовий і фасонний прокат розроблені стандарти. Розрізняють стандарти на сортамент прокату і на технічні вимоги його постачання.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Стандарти на сортамент прокату регламентують геометричні форми, розміри перерізу і довжина, допустимі відхилення на розмірі прокату, довідкові величини і інше.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Стандарти на технічні вимоги регламентують марки сталей і їх хімічний склад, показники міцності; необхідність і вид термічної обробки і інші якісні показники прокатної продукції.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деякі види продукції встановлені загальні стандарти на сортамент і на технічні вимоги.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7360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ED65C-29F9-4E67-BDF0-B6DC32F8E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2.2 Простий сортовий прокат.</a:t>
            </a:r>
            <a:b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E700EB-29D0-4AF2-BC32-D8BF9974C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Простий сортовий прокат поділяють на: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заготовки,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профілі загального призначення.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5596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2DFFD5-70F6-41D4-9D2C-5729553C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Заготовки.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цієї групи прокату віднесені блюми квадратного перерізу, заготовки: квадратна, осьова, трубна кругла, для шарів.</a:t>
            </a:r>
            <a:b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118E257-DEAB-4574-9D55-CB6D876BE4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5985306"/>
              </p:ext>
            </p:extLst>
          </p:nvPr>
        </p:nvGraphicFramePr>
        <p:xfrm>
          <a:off x="1113905" y="1951231"/>
          <a:ext cx="10806546" cy="4467228"/>
        </p:xfrm>
        <a:graphic>
          <a:graphicData uri="http://schemas.openxmlformats.org/drawingml/2006/table">
            <a:tbl>
              <a:tblPr firstRow="1" firstCol="1" bandRow="1"/>
              <a:tblGrid>
                <a:gridCol w="7431579">
                  <a:extLst>
                    <a:ext uri="{9D8B030D-6E8A-4147-A177-3AD203B41FA5}">
                      <a16:colId xmlns:a16="http://schemas.microsoft.com/office/drawing/2014/main" val="1952718912"/>
                    </a:ext>
                  </a:extLst>
                </a:gridCol>
                <a:gridCol w="3374967">
                  <a:extLst>
                    <a:ext uri="{9D8B030D-6E8A-4147-A177-3AD203B41FA5}">
                      <a16:colId xmlns:a16="http://schemas.microsoft.com/office/drawing/2014/main" val="41106054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розміри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1187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заготовка для перекату (болванка </a:t>
                      </a:r>
                      <a:r>
                        <a:rPr lang="uk-UA" sz="2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обтиснена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блюм)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 – 450 мм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46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заготовка квадратна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 – 250 мм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40667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заготовка осьова для рухомого складу залізничних шляхів широкої колії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 – 350 мм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81641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заготовка трубна кругла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 – 270 мм (350 мм)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75006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заготовка кругла для шарів помелу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– 120 мм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0083428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071DEACB-3BDD-462D-A765-399DA8F417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508737"/>
            <a:ext cx="659404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Найбільш розповсюджені види заготовок:</a:t>
            </a:r>
            <a:endParaRPr kumimoji="0" lang="ru-RU" alt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874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1429</Words>
  <Application>Microsoft Office PowerPoint</Application>
  <PresentationFormat>Широкоэкранный</PresentationFormat>
  <Paragraphs>261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Тема Office</vt:lpstr>
      <vt:lpstr>Тема: Сортовий та фасонний прокат.</vt:lpstr>
      <vt:lpstr>2.1 Загальна класифікація сортового і фасонного прокату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2.2 Простий сортовий прокат. </vt:lpstr>
      <vt:lpstr>Заготовки. До цієї групи прокату віднесені блюми квадратного перерізу, заготовки: квадратна, осьова, трубна кругла, для шарів. </vt:lpstr>
      <vt:lpstr>Заготовки трубні.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2.3 Сортовий прокат загального призначення . </vt:lpstr>
      <vt:lpstr>Катанка.  </vt:lpstr>
      <vt:lpstr>Презентация PowerPoint</vt:lpstr>
      <vt:lpstr>Катанку виготовляють: </vt:lpstr>
      <vt:lpstr>Презентация PowerPoint</vt:lpstr>
      <vt:lpstr>Квадрат.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Evgeniya Nikolaevna</dc:creator>
  <cp:lastModifiedBy>Evgeniya Nikolaevna</cp:lastModifiedBy>
  <cp:revision>12</cp:revision>
  <dcterms:created xsi:type="dcterms:W3CDTF">2022-04-05T03:31:43Z</dcterms:created>
  <dcterms:modified xsi:type="dcterms:W3CDTF">2022-04-05T05:20:52Z</dcterms:modified>
</cp:coreProperties>
</file>